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pptx" ContentType="application/vnd.openxmlformats-officedocument.presentationml.presentation"/>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57" r:id="rId3"/>
    <p:sldId id="258" r:id="rId4"/>
    <p:sldId id="275" r:id="rId5"/>
    <p:sldId id="287" r:id="rId6"/>
    <p:sldId id="288" r:id="rId7"/>
    <p:sldId id="301" r:id="rId8"/>
    <p:sldId id="299" r:id="rId9"/>
    <p:sldId id="298" r:id="rId10"/>
    <p:sldId id="297" r:id="rId11"/>
    <p:sldId id="278" r:id="rId12"/>
    <p:sldId id="279" r:id="rId13"/>
    <p:sldId id="277" r:id="rId14"/>
    <p:sldId id="302" r:id="rId15"/>
    <p:sldId id="276" r:id="rId16"/>
    <p:sldId id="268" r:id="rId17"/>
    <p:sldId id="285" r:id="rId18"/>
    <p:sldId id="269" r:id="rId19"/>
    <p:sldId id="270" r:id="rId20"/>
    <p:sldId id="272" r:id="rId21"/>
    <p:sldId id="291" r:id="rId22"/>
    <p:sldId id="295" r:id="rId23"/>
    <p:sldId id="292" r:id="rId24"/>
    <p:sldId id="273" r:id="rId25"/>
    <p:sldId id="304" r:id="rId26"/>
  </p:sldIdLst>
  <p:sldSz cx="9144000" cy="6858000" type="screen4x3"/>
  <p:notesSz cx="6669088" cy="9820275"/>
  <p:defaultTextStyle>
    <a:defPPr>
      <a:defRPr lang="it-IT"/>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FC5"/>
    <a:srgbClr val="4E8EF6"/>
    <a:srgbClr val="A2C94B"/>
    <a:srgbClr val="5ECCE6"/>
    <a:srgbClr val="4D75F7"/>
    <a:srgbClr val="5F4AFA"/>
    <a:srgbClr val="95A2E1"/>
    <a:srgbClr val="7DA5AD"/>
    <a:srgbClr val="E65044"/>
    <a:srgbClr val="5A95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582" y="-108"/>
      </p:cViewPr>
      <p:guideLst>
        <p:guide orient="horz" pos="1354"/>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A6D9A6-DB6F-4959-9118-C1AC0463734E}" type="doc">
      <dgm:prSet loTypeId="urn:microsoft.com/office/officeart/2005/8/layout/process2" loCatId="process" qsTypeId="urn:microsoft.com/office/officeart/2005/8/quickstyle/simple1" qsCatId="simple" csTypeId="urn:microsoft.com/office/officeart/2005/8/colors/accent3_3" csCatId="accent3" phldr="1"/>
      <dgm:spPr/>
    </dgm:pt>
    <dgm:pt modelId="{6E6DC76B-EF66-4AD9-8003-078A1169975F}">
      <dgm:prSet phldrT="[Testo]" custT="1"/>
      <dgm:spPr>
        <a:xfrm>
          <a:off x="822781" y="3238"/>
          <a:ext cx="3219171" cy="275940"/>
        </a:xfrm>
      </dgm:spPr>
      <dgm:t>
        <a:bodyPr/>
        <a:lstStyle/>
        <a:p>
          <a:pPr marL="265113" indent="-265113" algn="l"/>
          <a:r>
            <a:rPr lang="en-US" sz="2000" dirty="0" smtClean="0">
              <a:latin typeface="Calibri"/>
              <a:ea typeface="+mn-ea"/>
              <a:cs typeface="+mn-cs"/>
            </a:rPr>
            <a:t>A. Collection of AD requirements from statistics producers</a:t>
          </a:r>
          <a:endParaRPr lang="it-IT" sz="2000" dirty="0">
            <a:latin typeface="Calibri"/>
            <a:ea typeface="+mn-ea"/>
            <a:cs typeface="+mn-cs"/>
          </a:endParaRPr>
        </a:p>
      </dgm:t>
    </dgm:pt>
    <dgm:pt modelId="{2136995F-6315-4355-8727-EBC840E42FBC}" type="parTrans" cxnId="{C240DE1B-455F-49D3-A7B9-102F1DB3E5B3}">
      <dgm:prSet/>
      <dgm:spPr/>
      <dgm:t>
        <a:bodyPr/>
        <a:lstStyle/>
        <a:p>
          <a:endParaRPr lang="it-IT"/>
        </a:p>
      </dgm:t>
    </dgm:pt>
    <dgm:pt modelId="{A9359270-58A8-4BD2-9E5B-944E954FA9A1}" type="sibTrans" cxnId="{C240DE1B-455F-49D3-A7B9-102F1DB3E5B3}">
      <dgm:prSet/>
      <dgm:spPr>
        <a:xfrm rot="5400000">
          <a:off x="2387607" y="285146"/>
          <a:ext cx="89519" cy="107422"/>
        </a:xfrm>
      </dgm:spPr>
      <dgm:t>
        <a:bodyPr/>
        <a:lstStyle/>
        <a:p>
          <a:endParaRPr lang="it-IT">
            <a:solidFill>
              <a:sysClr val="windowText" lastClr="000000">
                <a:hueOff val="0"/>
                <a:satOff val="0"/>
                <a:lumOff val="0"/>
                <a:alphaOff val="0"/>
              </a:sysClr>
            </a:solidFill>
            <a:latin typeface="Calibri"/>
            <a:ea typeface="+mn-ea"/>
            <a:cs typeface="+mn-cs"/>
          </a:endParaRPr>
        </a:p>
      </dgm:t>
    </dgm:pt>
    <dgm:pt modelId="{62ECA431-A487-4AC6-A2E3-A259FE43D4BA}">
      <dgm:prSet phldrT="[Testo]" custT="1"/>
      <dgm:spPr>
        <a:xfrm>
          <a:off x="822781" y="398537"/>
          <a:ext cx="3219171" cy="289628"/>
        </a:xfrm>
      </dgm:spPr>
      <dgm:t>
        <a:bodyPr/>
        <a:lstStyle/>
        <a:p>
          <a:pPr marL="265113" indent="-265113" algn="l"/>
          <a:r>
            <a:rPr lang="en-US" sz="2000" dirty="0" smtClean="0">
              <a:latin typeface="Calibri"/>
              <a:ea typeface="+mn-ea"/>
              <a:cs typeface="+mn-cs"/>
            </a:rPr>
            <a:t>B. Formulation of AD requests ​​for each AD holder and for each AD source</a:t>
          </a:r>
          <a:endParaRPr lang="it-IT" sz="2000" dirty="0">
            <a:latin typeface="Calibri"/>
            <a:ea typeface="+mn-ea"/>
            <a:cs typeface="+mn-cs"/>
          </a:endParaRPr>
        </a:p>
      </dgm:t>
    </dgm:pt>
    <dgm:pt modelId="{D56E5D09-26A6-4804-AD38-0314BF1183A6}" type="parTrans" cxnId="{71662A58-E87B-4958-A932-01DF365B8B97}">
      <dgm:prSet/>
      <dgm:spPr/>
      <dgm:t>
        <a:bodyPr/>
        <a:lstStyle/>
        <a:p>
          <a:endParaRPr lang="it-IT"/>
        </a:p>
      </dgm:t>
    </dgm:pt>
    <dgm:pt modelId="{7CED4FC3-F390-4FDA-8F5C-757F4DEF8CCE}" type="sibTrans" cxnId="{71662A58-E87B-4958-A932-01DF365B8B97}">
      <dgm:prSet/>
      <dgm:spPr>
        <a:xfrm rot="5400000">
          <a:off x="2387607" y="694134"/>
          <a:ext cx="89519" cy="107422"/>
        </a:xfrm>
      </dgm:spPr>
      <dgm:t>
        <a:bodyPr/>
        <a:lstStyle/>
        <a:p>
          <a:endParaRPr lang="it-IT">
            <a:solidFill>
              <a:sysClr val="windowText" lastClr="000000">
                <a:hueOff val="0"/>
                <a:satOff val="0"/>
                <a:lumOff val="0"/>
                <a:alphaOff val="0"/>
              </a:sysClr>
            </a:solidFill>
            <a:latin typeface="Calibri"/>
            <a:ea typeface="+mn-ea"/>
            <a:cs typeface="+mn-cs"/>
          </a:endParaRPr>
        </a:p>
      </dgm:t>
    </dgm:pt>
    <dgm:pt modelId="{65FEE19A-3F2A-48F6-BBD3-A64C03338520}">
      <dgm:prSet phldrT="[Testo]" custT="1"/>
      <dgm:spPr>
        <a:xfrm>
          <a:off x="822781" y="807525"/>
          <a:ext cx="3219171" cy="275940"/>
        </a:xfrm>
      </dgm:spPr>
      <dgm:t>
        <a:bodyPr/>
        <a:lstStyle/>
        <a:p>
          <a:pPr algn="l"/>
          <a:r>
            <a:rPr lang="it-IT" sz="2000" dirty="0" smtClean="0">
              <a:latin typeface="Calibri"/>
              <a:ea typeface="+mn-ea"/>
              <a:cs typeface="+mn-cs"/>
            </a:rPr>
            <a:t>C. </a:t>
          </a:r>
          <a:r>
            <a:rPr lang="en-US" sz="2000" noProof="0" dirty="0" smtClean="0">
              <a:latin typeface="Calibri"/>
              <a:ea typeface="+mn-ea"/>
              <a:cs typeface="+mn-cs"/>
            </a:rPr>
            <a:t>AD acquisition</a:t>
          </a:r>
          <a:endParaRPr lang="en-US" sz="2000" noProof="0" dirty="0">
            <a:latin typeface="Calibri"/>
            <a:ea typeface="+mn-ea"/>
            <a:cs typeface="+mn-cs"/>
          </a:endParaRPr>
        </a:p>
      </dgm:t>
    </dgm:pt>
    <dgm:pt modelId="{3DF0BA17-82BD-480D-AED6-238E3B4A3240}" type="parTrans" cxnId="{EF398070-7498-43EA-90A0-F0EDA5B7A4A5}">
      <dgm:prSet/>
      <dgm:spPr/>
      <dgm:t>
        <a:bodyPr/>
        <a:lstStyle/>
        <a:p>
          <a:endParaRPr lang="it-IT"/>
        </a:p>
      </dgm:t>
    </dgm:pt>
    <dgm:pt modelId="{19C7C147-3140-4D5A-97A4-3B734A61CE18}" type="sibTrans" cxnId="{EF398070-7498-43EA-90A0-F0EDA5B7A4A5}">
      <dgm:prSet/>
      <dgm:spPr>
        <a:xfrm rot="5400000">
          <a:off x="2387607" y="1089433"/>
          <a:ext cx="89519" cy="107422"/>
        </a:xfrm>
        <a:prstGeom prst="rightArrow">
          <a:avLst>
            <a:gd name="adj1" fmla="val 60000"/>
            <a:gd name="adj2" fmla="val 50000"/>
          </a:avLst>
        </a:prstGeom>
      </dgm:spPr>
      <dgm:t>
        <a:bodyPr/>
        <a:lstStyle/>
        <a:p>
          <a:endParaRPr lang="it-IT">
            <a:solidFill>
              <a:sysClr val="windowText" lastClr="000000">
                <a:hueOff val="0"/>
                <a:satOff val="0"/>
                <a:lumOff val="0"/>
                <a:alphaOff val="0"/>
              </a:sysClr>
            </a:solidFill>
            <a:latin typeface="Calibri"/>
            <a:ea typeface="+mn-ea"/>
            <a:cs typeface="+mn-cs"/>
          </a:endParaRPr>
        </a:p>
      </dgm:t>
    </dgm:pt>
    <dgm:pt modelId="{8C5278C4-E05C-4CC7-845C-0C425748ABAF}" type="pres">
      <dgm:prSet presAssocID="{85A6D9A6-DB6F-4959-9118-C1AC0463734E}" presName="linearFlow" presStyleCnt="0">
        <dgm:presLayoutVars>
          <dgm:resizeHandles val="exact"/>
        </dgm:presLayoutVars>
      </dgm:prSet>
      <dgm:spPr/>
    </dgm:pt>
    <dgm:pt modelId="{04C8B2F3-43A0-4860-A0BE-C47CA40686C3}" type="pres">
      <dgm:prSet presAssocID="{6E6DC76B-EF66-4AD9-8003-078A1169975F}" presName="node" presStyleLbl="node1" presStyleIdx="0" presStyleCnt="3" custScaleX="337132" custScaleY="115593">
        <dgm:presLayoutVars>
          <dgm:bulletEnabled val="1"/>
        </dgm:presLayoutVars>
      </dgm:prSet>
      <dgm:spPr>
        <a:prstGeom prst="roundRect">
          <a:avLst>
            <a:gd name="adj" fmla="val 10000"/>
          </a:avLst>
        </a:prstGeom>
      </dgm:spPr>
      <dgm:t>
        <a:bodyPr/>
        <a:lstStyle/>
        <a:p>
          <a:endParaRPr lang="it-IT"/>
        </a:p>
      </dgm:t>
    </dgm:pt>
    <dgm:pt modelId="{B043DCB7-9802-48CA-B190-92D33FFFFC98}" type="pres">
      <dgm:prSet presAssocID="{A9359270-58A8-4BD2-9E5B-944E954FA9A1}" presName="sibTrans" presStyleLbl="sibTrans2D1" presStyleIdx="0" presStyleCnt="2"/>
      <dgm:spPr>
        <a:prstGeom prst="rightArrow">
          <a:avLst>
            <a:gd name="adj1" fmla="val 60000"/>
            <a:gd name="adj2" fmla="val 50000"/>
          </a:avLst>
        </a:prstGeom>
      </dgm:spPr>
      <dgm:t>
        <a:bodyPr/>
        <a:lstStyle/>
        <a:p>
          <a:endParaRPr lang="it-IT"/>
        </a:p>
      </dgm:t>
    </dgm:pt>
    <dgm:pt modelId="{7A2C11E0-1DD1-4250-9631-8BDDD73755A6}" type="pres">
      <dgm:prSet presAssocID="{A9359270-58A8-4BD2-9E5B-944E954FA9A1}" presName="connectorText" presStyleLbl="sibTrans2D1" presStyleIdx="0" presStyleCnt="2"/>
      <dgm:spPr/>
      <dgm:t>
        <a:bodyPr/>
        <a:lstStyle/>
        <a:p>
          <a:endParaRPr lang="it-IT"/>
        </a:p>
      </dgm:t>
    </dgm:pt>
    <dgm:pt modelId="{0616F7E4-88EE-4827-B764-A59443CFD6A8}" type="pres">
      <dgm:prSet presAssocID="{62ECA431-A487-4AC6-A2E3-A259FE43D4BA}" presName="node" presStyleLbl="node1" presStyleIdx="1" presStyleCnt="3" custScaleX="337132" custScaleY="121327">
        <dgm:presLayoutVars>
          <dgm:bulletEnabled val="1"/>
        </dgm:presLayoutVars>
      </dgm:prSet>
      <dgm:spPr>
        <a:prstGeom prst="roundRect">
          <a:avLst>
            <a:gd name="adj" fmla="val 10000"/>
          </a:avLst>
        </a:prstGeom>
      </dgm:spPr>
      <dgm:t>
        <a:bodyPr/>
        <a:lstStyle/>
        <a:p>
          <a:endParaRPr lang="it-IT"/>
        </a:p>
      </dgm:t>
    </dgm:pt>
    <dgm:pt modelId="{030B2893-1D1E-437F-A695-457B12C4A875}" type="pres">
      <dgm:prSet presAssocID="{7CED4FC3-F390-4FDA-8F5C-757F4DEF8CCE}" presName="sibTrans" presStyleLbl="sibTrans2D1" presStyleIdx="1" presStyleCnt="2"/>
      <dgm:spPr>
        <a:prstGeom prst="rightArrow">
          <a:avLst>
            <a:gd name="adj1" fmla="val 60000"/>
            <a:gd name="adj2" fmla="val 50000"/>
          </a:avLst>
        </a:prstGeom>
      </dgm:spPr>
      <dgm:t>
        <a:bodyPr/>
        <a:lstStyle/>
        <a:p>
          <a:endParaRPr lang="it-IT"/>
        </a:p>
      </dgm:t>
    </dgm:pt>
    <dgm:pt modelId="{B6D44E8B-2EF8-40D1-9ED3-C3F7B5D77E27}" type="pres">
      <dgm:prSet presAssocID="{7CED4FC3-F390-4FDA-8F5C-757F4DEF8CCE}" presName="connectorText" presStyleLbl="sibTrans2D1" presStyleIdx="1" presStyleCnt="2"/>
      <dgm:spPr/>
      <dgm:t>
        <a:bodyPr/>
        <a:lstStyle/>
        <a:p>
          <a:endParaRPr lang="it-IT"/>
        </a:p>
      </dgm:t>
    </dgm:pt>
    <dgm:pt modelId="{850B1B4A-0EC6-4EFF-B4A3-C6DFFF0244D2}" type="pres">
      <dgm:prSet presAssocID="{65FEE19A-3F2A-48F6-BBD3-A64C03338520}" presName="node" presStyleLbl="node1" presStyleIdx="2" presStyleCnt="3" custScaleX="337132" custScaleY="115593">
        <dgm:presLayoutVars>
          <dgm:bulletEnabled val="1"/>
        </dgm:presLayoutVars>
      </dgm:prSet>
      <dgm:spPr>
        <a:prstGeom prst="roundRect">
          <a:avLst>
            <a:gd name="adj" fmla="val 10000"/>
          </a:avLst>
        </a:prstGeom>
      </dgm:spPr>
      <dgm:t>
        <a:bodyPr/>
        <a:lstStyle/>
        <a:p>
          <a:endParaRPr lang="it-IT"/>
        </a:p>
      </dgm:t>
    </dgm:pt>
  </dgm:ptLst>
  <dgm:cxnLst>
    <dgm:cxn modelId="{DE5E933C-3595-4245-B783-F5251588DE38}" type="presOf" srcId="{7CED4FC3-F390-4FDA-8F5C-757F4DEF8CCE}" destId="{030B2893-1D1E-437F-A695-457B12C4A875}" srcOrd="0" destOrd="0" presId="urn:microsoft.com/office/officeart/2005/8/layout/process2"/>
    <dgm:cxn modelId="{991571FD-50B4-43EA-89C3-5EDF1326F999}" type="presOf" srcId="{85A6D9A6-DB6F-4959-9118-C1AC0463734E}" destId="{8C5278C4-E05C-4CC7-845C-0C425748ABAF}" srcOrd="0" destOrd="0" presId="urn:microsoft.com/office/officeart/2005/8/layout/process2"/>
    <dgm:cxn modelId="{C240DE1B-455F-49D3-A7B9-102F1DB3E5B3}" srcId="{85A6D9A6-DB6F-4959-9118-C1AC0463734E}" destId="{6E6DC76B-EF66-4AD9-8003-078A1169975F}" srcOrd="0" destOrd="0" parTransId="{2136995F-6315-4355-8727-EBC840E42FBC}" sibTransId="{A9359270-58A8-4BD2-9E5B-944E954FA9A1}"/>
    <dgm:cxn modelId="{D12BEC5C-E346-4297-B1E3-582784C2B822}" type="presOf" srcId="{65FEE19A-3F2A-48F6-BBD3-A64C03338520}" destId="{850B1B4A-0EC6-4EFF-B4A3-C6DFFF0244D2}" srcOrd="0" destOrd="0" presId="urn:microsoft.com/office/officeart/2005/8/layout/process2"/>
    <dgm:cxn modelId="{CE74BA9C-1DA7-4722-89F2-3E525F4AF596}" type="presOf" srcId="{62ECA431-A487-4AC6-A2E3-A259FE43D4BA}" destId="{0616F7E4-88EE-4827-B764-A59443CFD6A8}" srcOrd="0" destOrd="0" presId="urn:microsoft.com/office/officeart/2005/8/layout/process2"/>
    <dgm:cxn modelId="{5D965726-51C7-48EC-A9C4-C42273EA1804}" type="presOf" srcId="{A9359270-58A8-4BD2-9E5B-944E954FA9A1}" destId="{7A2C11E0-1DD1-4250-9631-8BDDD73755A6}" srcOrd="1" destOrd="0" presId="urn:microsoft.com/office/officeart/2005/8/layout/process2"/>
    <dgm:cxn modelId="{EF398070-7498-43EA-90A0-F0EDA5B7A4A5}" srcId="{85A6D9A6-DB6F-4959-9118-C1AC0463734E}" destId="{65FEE19A-3F2A-48F6-BBD3-A64C03338520}" srcOrd="2" destOrd="0" parTransId="{3DF0BA17-82BD-480D-AED6-238E3B4A3240}" sibTransId="{19C7C147-3140-4D5A-97A4-3B734A61CE18}"/>
    <dgm:cxn modelId="{D4882E6A-7145-4940-8398-8C2EE64270DB}" type="presOf" srcId="{7CED4FC3-F390-4FDA-8F5C-757F4DEF8CCE}" destId="{B6D44E8B-2EF8-40D1-9ED3-C3F7B5D77E27}" srcOrd="1" destOrd="0" presId="urn:microsoft.com/office/officeart/2005/8/layout/process2"/>
    <dgm:cxn modelId="{71662A58-E87B-4958-A932-01DF365B8B97}" srcId="{85A6D9A6-DB6F-4959-9118-C1AC0463734E}" destId="{62ECA431-A487-4AC6-A2E3-A259FE43D4BA}" srcOrd="1" destOrd="0" parTransId="{D56E5D09-26A6-4804-AD38-0314BF1183A6}" sibTransId="{7CED4FC3-F390-4FDA-8F5C-757F4DEF8CCE}"/>
    <dgm:cxn modelId="{11C2AFAF-CDC4-4515-9A3F-133348DFAE82}" type="presOf" srcId="{A9359270-58A8-4BD2-9E5B-944E954FA9A1}" destId="{B043DCB7-9802-48CA-B190-92D33FFFFC98}" srcOrd="0" destOrd="0" presId="urn:microsoft.com/office/officeart/2005/8/layout/process2"/>
    <dgm:cxn modelId="{1E5875CA-C6E7-4E50-9F4D-13C20E7845A7}" type="presOf" srcId="{6E6DC76B-EF66-4AD9-8003-078A1169975F}" destId="{04C8B2F3-43A0-4860-A0BE-C47CA40686C3}" srcOrd="0" destOrd="0" presId="urn:microsoft.com/office/officeart/2005/8/layout/process2"/>
    <dgm:cxn modelId="{99FDDBB3-3783-4499-9978-BB700170BBFF}" type="presParOf" srcId="{8C5278C4-E05C-4CC7-845C-0C425748ABAF}" destId="{04C8B2F3-43A0-4860-A0BE-C47CA40686C3}" srcOrd="0" destOrd="0" presId="urn:microsoft.com/office/officeart/2005/8/layout/process2"/>
    <dgm:cxn modelId="{8D20B949-85A0-4CBD-A112-C5ECC1AA3CB3}" type="presParOf" srcId="{8C5278C4-E05C-4CC7-845C-0C425748ABAF}" destId="{B043DCB7-9802-48CA-B190-92D33FFFFC98}" srcOrd="1" destOrd="0" presId="urn:microsoft.com/office/officeart/2005/8/layout/process2"/>
    <dgm:cxn modelId="{E174232A-3846-4B69-9C78-E9C67A79F356}" type="presParOf" srcId="{B043DCB7-9802-48CA-B190-92D33FFFFC98}" destId="{7A2C11E0-1DD1-4250-9631-8BDDD73755A6}" srcOrd="0" destOrd="0" presId="urn:microsoft.com/office/officeart/2005/8/layout/process2"/>
    <dgm:cxn modelId="{F4382396-4E80-4EDD-BA44-F1CEE89BD028}" type="presParOf" srcId="{8C5278C4-E05C-4CC7-845C-0C425748ABAF}" destId="{0616F7E4-88EE-4827-B764-A59443CFD6A8}" srcOrd="2" destOrd="0" presId="urn:microsoft.com/office/officeart/2005/8/layout/process2"/>
    <dgm:cxn modelId="{46DF8507-25C8-4E78-9C5E-E9DD14631CCF}" type="presParOf" srcId="{8C5278C4-E05C-4CC7-845C-0C425748ABAF}" destId="{030B2893-1D1E-437F-A695-457B12C4A875}" srcOrd="3" destOrd="0" presId="urn:microsoft.com/office/officeart/2005/8/layout/process2"/>
    <dgm:cxn modelId="{3041B04D-CBC7-469D-A3B2-560C240A6CBE}" type="presParOf" srcId="{030B2893-1D1E-437F-A695-457B12C4A875}" destId="{B6D44E8B-2EF8-40D1-9ED3-C3F7B5D77E27}" srcOrd="0" destOrd="0" presId="urn:microsoft.com/office/officeart/2005/8/layout/process2"/>
    <dgm:cxn modelId="{3EC64820-08EC-45A3-B45A-3E60CF1D1075}" type="presParOf" srcId="{8C5278C4-E05C-4CC7-845C-0C425748ABAF}" destId="{850B1B4A-0EC6-4EFF-B4A3-C6DFFF0244D2}" srcOrd="4" destOrd="0" presId="urn:microsoft.com/office/officeart/2005/8/layout/process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A6D9A6-DB6F-4959-9118-C1AC0463734E}" type="doc">
      <dgm:prSet loTypeId="urn:microsoft.com/office/officeart/2005/8/layout/process2" loCatId="process" qsTypeId="urn:microsoft.com/office/officeart/2005/8/quickstyle/simple1" qsCatId="simple" csTypeId="urn:microsoft.com/office/officeart/2005/8/colors/accent1_3" csCatId="accent1" phldr="1"/>
      <dgm:spPr/>
    </dgm:pt>
    <dgm:pt modelId="{0C9CA639-B273-4925-A835-997AD7909E8C}">
      <dgm:prSet phldrT="[Testo]" custT="1">
        <dgm:style>
          <a:lnRef idx="3">
            <a:schemeClr val="lt1"/>
          </a:lnRef>
          <a:fillRef idx="1">
            <a:schemeClr val="accent5"/>
          </a:fillRef>
          <a:effectRef idx="1">
            <a:schemeClr val="accent5"/>
          </a:effectRef>
          <a:fontRef idx="minor">
            <a:schemeClr val="lt1"/>
          </a:fontRef>
        </dgm:style>
      </dgm:prSet>
      <dgm:spPr/>
      <dgm:t>
        <a:bodyPr/>
        <a:lstStyle/>
        <a:p>
          <a:pPr algn="l"/>
          <a:r>
            <a:rPr lang="en-US" sz="1800" dirty="0" smtClean="0">
              <a:latin typeface="Calibri" pitchFamily="34" charset="0"/>
              <a:cs typeface="Calibri" pitchFamily="34" charset="0"/>
            </a:rPr>
            <a:t>D. </a:t>
          </a:r>
          <a:r>
            <a:rPr lang="en-US" sz="1800" noProof="0" dirty="0" smtClean="0">
              <a:latin typeface="Calibri" pitchFamily="34" charset="0"/>
              <a:cs typeface="Calibri" pitchFamily="34" charset="0"/>
            </a:rPr>
            <a:t>Formal</a:t>
          </a:r>
          <a:r>
            <a:rPr lang="en-US" sz="1800" dirty="0" smtClean="0">
              <a:latin typeface="Calibri" pitchFamily="34" charset="0"/>
              <a:cs typeface="Calibri" pitchFamily="34" charset="0"/>
            </a:rPr>
            <a:t> Concept Analysis/ identification of objects and relations</a:t>
          </a:r>
          <a:endParaRPr lang="en-US" sz="1800" dirty="0">
            <a:latin typeface="Calibri" pitchFamily="34" charset="0"/>
            <a:cs typeface="Calibri" pitchFamily="34" charset="0"/>
          </a:endParaRPr>
        </a:p>
      </dgm:t>
    </dgm:pt>
    <dgm:pt modelId="{87C8D5FA-336F-4AE0-8117-05EDFFDBDA60}" type="parTrans" cxnId="{9585AEA3-365F-4189-BFE0-0F176CADD82A}">
      <dgm:prSet/>
      <dgm:spPr/>
      <dgm:t>
        <a:bodyPr/>
        <a:lstStyle/>
        <a:p>
          <a:endParaRPr lang="it-IT"/>
        </a:p>
      </dgm:t>
    </dgm:pt>
    <dgm:pt modelId="{34949F05-BC8D-40AA-9306-5CB4E348767E}" type="sibTrans" cxnId="{9585AEA3-365F-4189-BFE0-0F176CADD82A}">
      <dgm:prSet/>
      <dgm:spPr/>
      <dgm:t>
        <a:bodyPr/>
        <a:lstStyle/>
        <a:p>
          <a:endParaRPr lang="it-IT"/>
        </a:p>
      </dgm:t>
    </dgm:pt>
    <dgm:pt modelId="{E5203B51-ED4B-4316-9083-96F0D1881B74}">
      <dgm:prSet custT="1">
        <dgm:style>
          <a:lnRef idx="3">
            <a:schemeClr val="lt1"/>
          </a:lnRef>
          <a:fillRef idx="1">
            <a:schemeClr val="accent5"/>
          </a:fillRef>
          <a:effectRef idx="1">
            <a:schemeClr val="accent5"/>
          </a:effectRef>
          <a:fontRef idx="minor">
            <a:schemeClr val="lt1"/>
          </a:fontRef>
        </dgm:style>
      </dgm:prSet>
      <dgm:spPr/>
      <dgm:t>
        <a:bodyPr/>
        <a:lstStyle/>
        <a:p>
          <a:pPr algn="l"/>
          <a:r>
            <a:rPr lang="en-US" sz="1800" dirty="0" smtClean="0">
              <a:latin typeface="Calibri" pitchFamily="34" charset="0"/>
              <a:cs typeface="Calibri" pitchFamily="34" charset="0"/>
            </a:rPr>
            <a:t>E. Loading data into tables </a:t>
          </a:r>
          <a:endParaRPr lang="it-IT" sz="1800" dirty="0">
            <a:latin typeface="Calibri" pitchFamily="34" charset="0"/>
            <a:cs typeface="Calibri" pitchFamily="34" charset="0"/>
          </a:endParaRPr>
        </a:p>
      </dgm:t>
    </dgm:pt>
    <dgm:pt modelId="{6644A7CB-C199-4861-BB28-7A1BC089747A}" type="parTrans" cxnId="{06C43A66-3118-41AF-9225-CA7C92D4414E}">
      <dgm:prSet/>
      <dgm:spPr/>
      <dgm:t>
        <a:bodyPr/>
        <a:lstStyle/>
        <a:p>
          <a:endParaRPr lang="it-IT"/>
        </a:p>
      </dgm:t>
    </dgm:pt>
    <dgm:pt modelId="{38C96B8F-97F7-4455-A376-F727B91C9AD6}" type="sibTrans" cxnId="{06C43A66-3118-41AF-9225-CA7C92D4414E}">
      <dgm:prSet/>
      <dgm:spPr/>
      <dgm:t>
        <a:bodyPr/>
        <a:lstStyle/>
        <a:p>
          <a:endParaRPr lang="it-IT"/>
        </a:p>
      </dgm:t>
    </dgm:pt>
    <dgm:pt modelId="{FC42D9A0-54EC-4545-A4E0-DC45C9949B96}">
      <dgm:prSet custT="1">
        <dgm:style>
          <a:lnRef idx="3">
            <a:schemeClr val="lt1"/>
          </a:lnRef>
          <a:fillRef idx="1">
            <a:schemeClr val="accent5"/>
          </a:fillRef>
          <a:effectRef idx="1">
            <a:schemeClr val="accent5"/>
          </a:effectRef>
          <a:fontRef idx="minor">
            <a:schemeClr val="lt1"/>
          </a:fontRef>
        </dgm:style>
      </dgm:prSet>
      <dgm:spPr/>
      <dgm:t>
        <a:bodyPr/>
        <a:lstStyle/>
        <a:p>
          <a:pPr algn="l"/>
          <a:r>
            <a:rPr lang="en-US" sz="1800" dirty="0" smtClean="0">
              <a:latin typeface="Calibri" pitchFamily="34" charset="0"/>
              <a:cs typeface="Calibri" pitchFamily="34" charset="0"/>
            </a:rPr>
            <a:t>F. AD Integration</a:t>
          </a:r>
          <a:endParaRPr lang="it-IT" sz="1800" dirty="0">
            <a:latin typeface="Calibri" pitchFamily="34" charset="0"/>
            <a:cs typeface="Calibri" pitchFamily="34" charset="0"/>
          </a:endParaRPr>
        </a:p>
      </dgm:t>
    </dgm:pt>
    <dgm:pt modelId="{F4F935CE-985A-4BC5-8DE9-B8281D97E9C1}" type="parTrans" cxnId="{1EA91776-E4EB-4360-B105-087B946DA64E}">
      <dgm:prSet/>
      <dgm:spPr/>
      <dgm:t>
        <a:bodyPr/>
        <a:lstStyle/>
        <a:p>
          <a:endParaRPr lang="it-IT"/>
        </a:p>
      </dgm:t>
    </dgm:pt>
    <dgm:pt modelId="{D4259ECD-66CB-4ECB-A9BD-42F520D57D3B}" type="sibTrans" cxnId="{1EA91776-E4EB-4360-B105-087B946DA64E}">
      <dgm:prSet/>
      <dgm:spPr/>
      <dgm:t>
        <a:bodyPr/>
        <a:lstStyle/>
        <a:p>
          <a:endParaRPr lang="it-IT"/>
        </a:p>
      </dgm:t>
    </dgm:pt>
    <dgm:pt modelId="{993DEAD5-D0B7-4746-A089-006BB7C708E3}">
      <dgm:prSet custT="1">
        <dgm:style>
          <a:lnRef idx="3">
            <a:schemeClr val="lt1"/>
          </a:lnRef>
          <a:fillRef idx="1">
            <a:schemeClr val="accent5"/>
          </a:fillRef>
          <a:effectRef idx="1">
            <a:schemeClr val="accent5"/>
          </a:effectRef>
          <a:fontRef idx="minor">
            <a:schemeClr val="lt1"/>
          </a:fontRef>
        </dgm:style>
      </dgm:prSet>
      <dgm:spPr/>
      <dgm:t>
        <a:bodyPr/>
        <a:lstStyle/>
        <a:p>
          <a:pPr algn="l"/>
          <a:r>
            <a:rPr lang="en-US" sz="1800" dirty="0" smtClean="0">
              <a:latin typeface="Calibri" pitchFamily="34" charset="0"/>
              <a:cs typeface="Calibri" pitchFamily="34" charset="0"/>
            </a:rPr>
            <a:t>G. Recoding</a:t>
          </a:r>
          <a:endParaRPr lang="it-IT" sz="1800" dirty="0">
            <a:latin typeface="Calibri" pitchFamily="34" charset="0"/>
            <a:cs typeface="Calibri" pitchFamily="34" charset="0"/>
          </a:endParaRPr>
        </a:p>
      </dgm:t>
    </dgm:pt>
    <dgm:pt modelId="{CD9D58F8-0C11-410C-8A1B-1CCFF56389D9}" type="parTrans" cxnId="{23B4D321-1464-4D86-B55F-F321E5F03BB5}">
      <dgm:prSet/>
      <dgm:spPr/>
      <dgm:t>
        <a:bodyPr/>
        <a:lstStyle/>
        <a:p>
          <a:endParaRPr lang="it-IT"/>
        </a:p>
      </dgm:t>
    </dgm:pt>
    <dgm:pt modelId="{F47DB79F-0768-418B-9323-B9E9C61FA328}" type="sibTrans" cxnId="{23B4D321-1464-4D86-B55F-F321E5F03BB5}">
      <dgm:prSet/>
      <dgm:spPr/>
      <dgm:t>
        <a:bodyPr/>
        <a:lstStyle/>
        <a:p>
          <a:endParaRPr lang="it-IT"/>
        </a:p>
      </dgm:t>
    </dgm:pt>
    <dgm:pt modelId="{BD94E386-46F0-40CE-BB9B-7D52E4BD53F0}">
      <dgm:prSet custT="1">
        <dgm:style>
          <a:lnRef idx="0">
            <a:schemeClr val="dk1"/>
          </a:lnRef>
          <a:fillRef idx="3">
            <a:schemeClr val="dk1"/>
          </a:fillRef>
          <a:effectRef idx="3">
            <a:schemeClr val="dk1"/>
          </a:effectRef>
          <a:fontRef idx="minor">
            <a:schemeClr val="lt1"/>
          </a:fontRef>
        </dgm:style>
      </dgm:prSet>
      <dgm:spPr/>
      <dgm:t>
        <a:bodyPr/>
        <a:lstStyle/>
        <a:p>
          <a:pPr algn="ctr"/>
          <a:r>
            <a:rPr lang="it-IT" sz="1800" i="1" dirty="0" smtClean="0">
              <a:latin typeface="Calibri" pitchFamily="34" charset="0"/>
              <a:cs typeface="Calibri" pitchFamily="34" charset="0"/>
            </a:rPr>
            <a:t>Statistical </a:t>
          </a:r>
          <a:r>
            <a:rPr lang="it-IT" sz="1800" i="1" dirty="0" err="1" smtClean="0">
              <a:latin typeface="Calibri" pitchFamily="34" charset="0"/>
              <a:cs typeface="Calibri" pitchFamily="34" charset="0"/>
            </a:rPr>
            <a:t>processes</a:t>
          </a:r>
          <a:r>
            <a:rPr lang="it-IT" sz="1800" i="1" dirty="0" smtClean="0">
              <a:latin typeface="Calibri" pitchFamily="34" charset="0"/>
              <a:cs typeface="Calibri" pitchFamily="34" charset="0"/>
            </a:rPr>
            <a:t> </a:t>
          </a:r>
          <a:r>
            <a:rPr lang="it-IT" sz="1800" i="1" dirty="0" err="1" smtClean="0">
              <a:latin typeface="Calibri" pitchFamily="34" charset="0"/>
              <a:cs typeface="Calibri" pitchFamily="34" charset="0"/>
            </a:rPr>
            <a:t>using</a:t>
          </a:r>
          <a:r>
            <a:rPr lang="it-IT" sz="1800" i="1" dirty="0" smtClean="0">
              <a:latin typeface="Calibri" pitchFamily="34" charset="0"/>
              <a:cs typeface="Calibri" pitchFamily="34" charset="0"/>
            </a:rPr>
            <a:t> AD</a:t>
          </a:r>
          <a:endParaRPr lang="it-IT" sz="1800" i="1" dirty="0">
            <a:latin typeface="Calibri" pitchFamily="34" charset="0"/>
            <a:cs typeface="Calibri" pitchFamily="34" charset="0"/>
          </a:endParaRPr>
        </a:p>
      </dgm:t>
    </dgm:pt>
    <dgm:pt modelId="{592D987C-5E88-4346-AE80-2AFC1B466999}" type="parTrans" cxnId="{43C34D16-E4F7-45EA-8459-12423B8C6018}">
      <dgm:prSet/>
      <dgm:spPr/>
      <dgm:t>
        <a:bodyPr/>
        <a:lstStyle/>
        <a:p>
          <a:endParaRPr lang="it-IT"/>
        </a:p>
      </dgm:t>
    </dgm:pt>
    <dgm:pt modelId="{55F0EC0D-F6D5-4E24-AB25-6BEBFF7E573C}" type="sibTrans" cxnId="{43C34D16-E4F7-45EA-8459-12423B8C6018}">
      <dgm:prSet/>
      <dgm:spPr/>
      <dgm:t>
        <a:bodyPr/>
        <a:lstStyle/>
        <a:p>
          <a:endParaRPr lang="it-IT"/>
        </a:p>
      </dgm:t>
    </dgm:pt>
    <dgm:pt modelId="{96289C26-9AB5-4643-A6CE-79ECE4B128DC}">
      <dgm:prSet custT="1">
        <dgm:style>
          <a:lnRef idx="0">
            <a:schemeClr val="dk1"/>
          </a:lnRef>
          <a:fillRef idx="3">
            <a:schemeClr val="dk1"/>
          </a:fillRef>
          <a:effectRef idx="3">
            <a:schemeClr val="dk1"/>
          </a:effectRef>
          <a:fontRef idx="minor">
            <a:schemeClr val="lt1"/>
          </a:fontRef>
        </dgm:style>
      </dgm:prSet>
      <dgm:spPr/>
      <dgm:t>
        <a:bodyPr/>
        <a:lstStyle/>
        <a:p>
          <a:r>
            <a:rPr lang="it-IT" sz="1800" i="1" dirty="0" err="1" smtClean="0">
              <a:latin typeface="Calibri" pitchFamily="34" charset="0"/>
              <a:cs typeface="Calibri" pitchFamily="34" charset="0"/>
            </a:rPr>
            <a:t>Dissemination</a:t>
          </a:r>
          <a:r>
            <a:rPr lang="it-IT" sz="1800" i="1" dirty="0" smtClean="0">
              <a:latin typeface="Calibri" pitchFamily="34" charset="0"/>
              <a:cs typeface="Calibri" pitchFamily="34" charset="0"/>
            </a:rPr>
            <a:t> to </a:t>
          </a:r>
          <a:r>
            <a:rPr lang="it-IT" sz="1800" i="1" dirty="0" err="1" smtClean="0">
              <a:latin typeface="Calibri" pitchFamily="34" charset="0"/>
              <a:cs typeface="Calibri" pitchFamily="34" charset="0"/>
            </a:rPr>
            <a:t>statistics</a:t>
          </a:r>
          <a:r>
            <a:rPr lang="it-IT" sz="1800" i="1" dirty="0" smtClean="0">
              <a:latin typeface="Calibri" pitchFamily="34" charset="0"/>
              <a:cs typeface="Calibri" pitchFamily="34" charset="0"/>
            </a:rPr>
            <a:t> </a:t>
          </a:r>
          <a:r>
            <a:rPr lang="it-IT" sz="1800" i="1" dirty="0" err="1" smtClean="0">
              <a:latin typeface="Calibri" pitchFamily="34" charset="0"/>
              <a:cs typeface="Calibri" pitchFamily="34" charset="0"/>
            </a:rPr>
            <a:t>users</a:t>
          </a:r>
          <a:endParaRPr lang="it-IT" sz="1800" i="1" dirty="0">
            <a:latin typeface="Calibri" pitchFamily="34" charset="0"/>
            <a:cs typeface="Calibri" pitchFamily="34" charset="0"/>
          </a:endParaRPr>
        </a:p>
      </dgm:t>
    </dgm:pt>
    <dgm:pt modelId="{F6249CAB-2990-48E5-B868-BBAE8A79C286}" type="parTrans" cxnId="{5BDA35A9-F6AB-4643-9451-C21C821CFCC7}">
      <dgm:prSet/>
      <dgm:spPr/>
      <dgm:t>
        <a:bodyPr/>
        <a:lstStyle/>
        <a:p>
          <a:endParaRPr lang="it-IT"/>
        </a:p>
      </dgm:t>
    </dgm:pt>
    <dgm:pt modelId="{E8C43B26-33B2-484B-8683-87F457E19921}" type="sibTrans" cxnId="{5BDA35A9-F6AB-4643-9451-C21C821CFCC7}">
      <dgm:prSet/>
      <dgm:spPr/>
      <dgm:t>
        <a:bodyPr/>
        <a:lstStyle/>
        <a:p>
          <a:endParaRPr lang="it-IT"/>
        </a:p>
      </dgm:t>
    </dgm:pt>
    <dgm:pt modelId="{F29A395C-75E5-4E91-972E-1655D034BEAB}">
      <dgm:prSet custT="1">
        <dgm:style>
          <a:lnRef idx="3">
            <a:schemeClr val="lt1"/>
          </a:lnRef>
          <a:fillRef idx="1">
            <a:schemeClr val="accent5"/>
          </a:fillRef>
          <a:effectRef idx="1">
            <a:schemeClr val="accent5"/>
          </a:effectRef>
          <a:fontRef idx="minor">
            <a:schemeClr val="lt1"/>
          </a:fontRef>
        </dgm:style>
      </dgm:prSet>
      <dgm:spPr/>
      <dgm:t>
        <a:bodyPr/>
        <a:lstStyle/>
        <a:p>
          <a:pPr algn="l"/>
          <a:r>
            <a:rPr lang="it-IT" sz="1800" smtClean="0">
              <a:latin typeface="Calibri" pitchFamily="34" charset="0"/>
              <a:cs typeface="Calibri" pitchFamily="34" charset="0"/>
            </a:rPr>
            <a:t>H. Dissemination to Istat statistics producers</a:t>
          </a:r>
          <a:endParaRPr lang="it-IT" sz="1800" b="0" dirty="0">
            <a:latin typeface="Calibri" pitchFamily="34" charset="0"/>
            <a:cs typeface="Calibri" pitchFamily="34" charset="0"/>
          </a:endParaRPr>
        </a:p>
      </dgm:t>
    </dgm:pt>
    <dgm:pt modelId="{4E26E0C0-EEC0-440B-9FA3-65451BB5558D}" type="parTrans" cxnId="{A93FE00E-9175-4E2E-A9A8-B547C8FD3792}">
      <dgm:prSet/>
      <dgm:spPr/>
      <dgm:t>
        <a:bodyPr/>
        <a:lstStyle/>
        <a:p>
          <a:endParaRPr lang="it-IT"/>
        </a:p>
      </dgm:t>
    </dgm:pt>
    <dgm:pt modelId="{AA18C055-F5A5-4DE3-9C44-800D0A970AE0}" type="sibTrans" cxnId="{A93FE00E-9175-4E2E-A9A8-B547C8FD3792}">
      <dgm:prSet/>
      <dgm:spPr/>
      <dgm:t>
        <a:bodyPr/>
        <a:lstStyle/>
        <a:p>
          <a:endParaRPr lang="it-IT"/>
        </a:p>
      </dgm:t>
    </dgm:pt>
    <dgm:pt modelId="{8C5278C4-E05C-4CC7-845C-0C425748ABAF}" type="pres">
      <dgm:prSet presAssocID="{85A6D9A6-DB6F-4959-9118-C1AC0463734E}" presName="linearFlow" presStyleCnt="0">
        <dgm:presLayoutVars>
          <dgm:resizeHandles val="exact"/>
        </dgm:presLayoutVars>
      </dgm:prSet>
      <dgm:spPr/>
    </dgm:pt>
    <dgm:pt modelId="{9E2703D7-9129-4E2D-9407-78C174819349}" type="pres">
      <dgm:prSet presAssocID="{0C9CA639-B273-4925-A835-997AD7909E8C}" presName="node" presStyleLbl="node1" presStyleIdx="0" presStyleCnt="7" custScaleX="337132" custScaleY="115593">
        <dgm:presLayoutVars>
          <dgm:bulletEnabled val="1"/>
        </dgm:presLayoutVars>
      </dgm:prSet>
      <dgm:spPr/>
      <dgm:t>
        <a:bodyPr/>
        <a:lstStyle/>
        <a:p>
          <a:endParaRPr lang="it-IT"/>
        </a:p>
      </dgm:t>
    </dgm:pt>
    <dgm:pt modelId="{2C09DC6E-A478-4FA0-BEC9-288FD4551308}" type="pres">
      <dgm:prSet presAssocID="{34949F05-BC8D-40AA-9306-5CB4E348767E}" presName="sibTrans" presStyleLbl="sibTrans2D1" presStyleIdx="0" presStyleCnt="6"/>
      <dgm:spPr/>
      <dgm:t>
        <a:bodyPr/>
        <a:lstStyle/>
        <a:p>
          <a:endParaRPr lang="it-IT"/>
        </a:p>
      </dgm:t>
    </dgm:pt>
    <dgm:pt modelId="{9770C112-F0B7-4F97-8BF0-7705A55902EC}" type="pres">
      <dgm:prSet presAssocID="{34949F05-BC8D-40AA-9306-5CB4E348767E}" presName="connectorText" presStyleLbl="sibTrans2D1" presStyleIdx="0" presStyleCnt="6"/>
      <dgm:spPr/>
      <dgm:t>
        <a:bodyPr/>
        <a:lstStyle/>
        <a:p>
          <a:endParaRPr lang="it-IT"/>
        </a:p>
      </dgm:t>
    </dgm:pt>
    <dgm:pt modelId="{69444A30-098C-4A4A-8C21-9FFF3F0275C3}" type="pres">
      <dgm:prSet presAssocID="{E5203B51-ED4B-4316-9083-96F0D1881B74}" presName="node" presStyleLbl="node1" presStyleIdx="1" presStyleCnt="7" custScaleX="337132" custScaleY="115593">
        <dgm:presLayoutVars>
          <dgm:bulletEnabled val="1"/>
        </dgm:presLayoutVars>
      </dgm:prSet>
      <dgm:spPr/>
      <dgm:t>
        <a:bodyPr/>
        <a:lstStyle/>
        <a:p>
          <a:endParaRPr lang="it-IT"/>
        </a:p>
      </dgm:t>
    </dgm:pt>
    <dgm:pt modelId="{0F0B31A0-1E5D-4314-9A7F-AE6181B87427}" type="pres">
      <dgm:prSet presAssocID="{38C96B8F-97F7-4455-A376-F727B91C9AD6}" presName="sibTrans" presStyleLbl="sibTrans2D1" presStyleIdx="1" presStyleCnt="6"/>
      <dgm:spPr/>
      <dgm:t>
        <a:bodyPr/>
        <a:lstStyle/>
        <a:p>
          <a:endParaRPr lang="it-IT"/>
        </a:p>
      </dgm:t>
    </dgm:pt>
    <dgm:pt modelId="{A142802B-BE18-4746-ACCB-A5C47909C8AC}" type="pres">
      <dgm:prSet presAssocID="{38C96B8F-97F7-4455-A376-F727B91C9AD6}" presName="connectorText" presStyleLbl="sibTrans2D1" presStyleIdx="1" presStyleCnt="6"/>
      <dgm:spPr/>
      <dgm:t>
        <a:bodyPr/>
        <a:lstStyle/>
        <a:p>
          <a:endParaRPr lang="it-IT"/>
        </a:p>
      </dgm:t>
    </dgm:pt>
    <dgm:pt modelId="{C4D5F041-46CC-4E35-9E57-998BE48B954D}" type="pres">
      <dgm:prSet presAssocID="{FC42D9A0-54EC-4545-A4E0-DC45C9949B96}" presName="node" presStyleLbl="node1" presStyleIdx="2" presStyleCnt="7" custScaleX="337132" custScaleY="115593">
        <dgm:presLayoutVars>
          <dgm:bulletEnabled val="1"/>
        </dgm:presLayoutVars>
      </dgm:prSet>
      <dgm:spPr/>
      <dgm:t>
        <a:bodyPr/>
        <a:lstStyle/>
        <a:p>
          <a:endParaRPr lang="it-IT"/>
        </a:p>
      </dgm:t>
    </dgm:pt>
    <dgm:pt modelId="{6592F0B4-5305-4EB5-986E-633A9C06BCD8}" type="pres">
      <dgm:prSet presAssocID="{D4259ECD-66CB-4ECB-A9BD-42F520D57D3B}" presName="sibTrans" presStyleLbl="sibTrans2D1" presStyleIdx="2" presStyleCnt="6"/>
      <dgm:spPr/>
      <dgm:t>
        <a:bodyPr/>
        <a:lstStyle/>
        <a:p>
          <a:endParaRPr lang="it-IT"/>
        </a:p>
      </dgm:t>
    </dgm:pt>
    <dgm:pt modelId="{68B0733E-648A-4521-A31C-3558F2295DDF}" type="pres">
      <dgm:prSet presAssocID="{D4259ECD-66CB-4ECB-A9BD-42F520D57D3B}" presName="connectorText" presStyleLbl="sibTrans2D1" presStyleIdx="2" presStyleCnt="6"/>
      <dgm:spPr/>
      <dgm:t>
        <a:bodyPr/>
        <a:lstStyle/>
        <a:p>
          <a:endParaRPr lang="it-IT"/>
        </a:p>
      </dgm:t>
    </dgm:pt>
    <dgm:pt modelId="{D932C289-E7BE-40F3-8351-6BDEC4689C55}" type="pres">
      <dgm:prSet presAssocID="{993DEAD5-D0B7-4746-A089-006BB7C708E3}" presName="node" presStyleLbl="node1" presStyleIdx="3" presStyleCnt="7" custScaleX="337132" custScaleY="115593">
        <dgm:presLayoutVars>
          <dgm:bulletEnabled val="1"/>
        </dgm:presLayoutVars>
      </dgm:prSet>
      <dgm:spPr/>
      <dgm:t>
        <a:bodyPr/>
        <a:lstStyle/>
        <a:p>
          <a:endParaRPr lang="it-IT"/>
        </a:p>
      </dgm:t>
    </dgm:pt>
    <dgm:pt modelId="{809168B7-B04E-439E-9989-C64D36C231BD}" type="pres">
      <dgm:prSet presAssocID="{F47DB79F-0768-418B-9323-B9E9C61FA328}" presName="sibTrans" presStyleLbl="sibTrans2D1" presStyleIdx="3" presStyleCnt="6"/>
      <dgm:spPr/>
      <dgm:t>
        <a:bodyPr/>
        <a:lstStyle/>
        <a:p>
          <a:endParaRPr lang="it-IT"/>
        </a:p>
      </dgm:t>
    </dgm:pt>
    <dgm:pt modelId="{497914D3-A12F-482F-A41F-06298C881B97}" type="pres">
      <dgm:prSet presAssocID="{F47DB79F-0768-418B-9323-B9E9C61FA328}" presName="connectorText" presStyleLbl="sibTrans2D1" presStyleIdx="3" presStyleCnt="6"/>
      <dgm:spPr/>
      <dgm:t>
        <a:bodyPr/>
        <a:lstStyle/>
        <a:p>
          <a:endParaRPr lang="it-IT"/>
        </a:p>
      </dgm:t>
    </dgm:pt>
    <dgm:pt modelId="{FAF4DD65-2FCC-459E-929B-629E34B80EC6}" type="pres">
      <dgm:prSet presAssocID="{F29A395C-75E5-4E91-972E-1655D034BEAB}" presName="node" presStyleLbl="node1" presStyleIdx="4" presStyleCnt="7" custScaleX="335063" custScaleY="138000">
        <dgm:presLayoutVars>
          <dgm:bulletEnabled val="1"/>
        </dgm:presLayoutVars>
      </dgm:prSet>
      <dgm:spPr/>
      <dgm:t>
        <a:bodyPr/>
        <a:lstStyle/>
        <a:p>
          <a:endParaRPr lang="it-IT"/>
        </a:p>
      </dgm:t>
    </dgm:pt>
    <dgm:pt modelId="{9D898730-006F-4457-94FD-CBF4D6494308}" type="pres">
      <dgm:prSet presAssocID="{AA18C055-F5A5-4DE3-9C44-800D0A970AE0}" presName="sibTrans" presStyleLbl="sibTrans2D1" presStyleIdx="4" presStyleCnt="6"/>
      <dgm:spPr/>
      <dgm:t>
        <a:bodyPr/>
        <a:lstStyle/>
        <a:p>
          <a:endParaRPr lang="it-IT"/>
        </a:p>
      </dgm:t>
    </dgm:pt>
    <dgm:pt modelId="{82DBE752-7C6B-4329-A9DD-947B0E78B165}" type="pres">
      <dgm:prSet presAssocID="{AA18C055-F5A5-4DE3-9C44-800D0A970AE0}" presName="connectorText" presStyleLbl="sibTrans2D1" presStyleIdx="4" presStyleCnt="6"/>
      <dgm:spPr/>
      <dgm:t>
        <a:bodyPr/>
        <a:lstStyle/>
        <a:p>
          <a:endParaRPr lang="it-IT"/>
        </a:p>
      </dgm:t>
    </dgm:pt>
    <dgm:pt modelId="{8B5BAB78-1092-4D3B-93EF-570F0F929A0D}" type="pres">
      <dgm:prSet presAssocID="{BD94E386-46F0-40CE-BB9B-7D52E4BD53F0}" presName="node" presStyleLbl="node1" presStyleIdx="5" presStyleCnt="7" custScaleX="335063" custScaleY="127300" custLinFactNeighborY="3286">
        <dgm:presLayoutVars>
          <dgm:bulletEnabled val="1"/>
        </dgm:presLayoutVars>
      </dgm:prSet>
      <dgm:spPr/>
      <dgm:t>
        <a:bodyPr/>
        <a:lstStyle/>
        <a:p>
          <a:endParaRPr lang="it-IT"/>
        </a:p>
      </dgm:t>
    </dgm:pt>
    <dgm:pt modelId="{985213CB-16BC-484C-A8D8-685507C16588}" type="pres">
      <dgm:prSet presAssocID="{55F0EC0D-F6D5-4E24-AB25-6BEBFF7E573C}" presName="sibTrans" presStyleLbl="sibTrans2D1" presStyleIdx="5" presStyleCnt="6"/>
      <dgm:spPr/>
      <dgm:t>
        <a:bodyPr/>
        <a:lstStyle/>
        <a:p>
          <a:endParaRPr lang="it-IT"/>
        </a:p>
      </dgm:t>
    </dgm:pt>
    <dgm:pt modelId="{9D25279B-161F-4F45-A425-204DE3F1FEE7}" type="pres">
      <dgm:prSet presAssocID="{55F0EC0D-F6D5-4E24-AB25-6BEBFF7E573C}" presName="connectorText" presStyleLbl="sibTrans2D1" presStyleIdx="5" presStyleCnt="6"/>
      <dgm:spPr/>
      <dgm:t>
        <a:bodyPr/>
        <a:lstStyle/>
        <a:p>
          <a:endParaRPr lang="it-IT"/>
        </a:p>
      </dgm:t>
    </dgm:pt>
    <dgm:pt modelId="{8E1CEC3C-BCAA-488B-A732-96FB35832051}" type="pres">
      <dgm:prSet presAssocID="{96289C26-9AB5-4643-A6CE-79ECE4B128DC}" presName="node" presStyleLbl="node1" presStyleIdx="6" presStyleCnt="7" custScaleX="330506" custScaleY="103830" custLinFactY="5150" custLinFactNeighborX="1036" custLinFactNeighborY="100000">
        <dgm:presLayoutVars>
          <dgm:bulletEnabled val="1"/>
        </dgm:presLayoutVars>
      </dgm:prSet>
      <dgm:spPr/>
      <dgm:t>
        <a:bodyPr/>
        <a:lstStyle/>
        <a:p>
          <a:endParaRPr lang="it-IT"/>
        </a:p>
      </dgm:t>
    </dgm:pt>
  </dgm:ptLst>
  <dgm:cxnLst>
    <dgm:cxn modelId="{C6F33B75-7320-4294-BA25-ED3BECE99863}" type="presOf" srcId="{34949F05-BC8D-40AA-9306-5CB4E348767E}" destId="{9770C112-F0B7-4F97-8BF0-7705A55902EC}" srcOrd="1" destOrd="0" presId="urn:microsoft.com/office/officeart/2005/8/layout/process2"/>
    <dgm:cxn modelId="{43C34D16-E4F7-45EA-8459-12423B8C6018}" srcId="{85A6D9A6-DB6F-4959-9118-C1AC0463734E}" destId="{BD94E386-46F0-40CE-BB9B-7D52E4BD53F0}" srcOrd="5" destOrd="0" parTransId="{592D987C-5E88-4346-AE80-2AFC1B466999}" sibTransId="{55F0EC0D-F6D5-4E24-AB25-6BEBFF7E573C}"/>
    <dgm:cxn modelId="{C8679725-57E7-40CC-8CA1-88CB310790EB}" type="presOf" srcId="{F47DB79F-0768-418B-9323-B9E9C61FA328}" destId="{497914D3-A12F-482F-A41F-06298C881B97}" srcOrd="1" destOrd="0" presId="urn:microsoft.com/office/officeart/2005/8/layout/process2"/>
    <dgm:cxn modelId="{18CA43F7-FCB5-41C0-B326-E23141B0296B}" type="presOf" srcId="{993DEAD5-D0B7-4746-A089-006BB7C708E3}" destId="{D932C289-E7BE-40F3-8351-6BDEC4689C55}" srcOrd="0" destOrd="0" presId="urn:microsoft.com/office/officeart/2005/8/layout/process2"/>
    <dgm:cxn modelId="{2550517B-2BDC-4325-8238-424E87965CCA}" type="presOf" srcId="{55F0EC0D-F6D5-4E24-AB25-6BEBFF7E573C}" destId="{985213CB-16BC-484C-A8D8-685507C16588}" srcOrd="0" destOrd="0" presId="urn:microsoft.com/office/officeart/2005/8/layout/process2"/>
    <dgm:cxn modelId="{C3DDCCD5-17A3-4DFC-A5D4-4110B6AE171A}" type="presOf" srcId="{F29A395C-75E5-4E91-972E-1655D034BEAB}" destId="{FAF4DD65-2FCC-459E-929B-629E34B80EC6}" srcOrd="0" destOrd="0" presId="urn:microsoft.com/office/officeart/2005/8/layout/process2"/>
    <dgm:cxn modelId="{34798924-DC99-4256-86D7-8203C11BC32C}" type="presOf" srcId="{AA18C055-F5A5-4DE3-9C44-800D0A970AE0}" destId="{9D898730-006F-4457-94FD-CBF4D6494308}" srcOrd="0" destOrd="0" presId="urn:microsoft.com/office/officeart/2005/8/layout/process2"/>
    <dgm:cxn modelId="{1B5909F2-9A4B-439B-AAF2-9B0E093941B2}" type="presOf" srcId="{D4259ECD-66CB-4ECB-A9BD-42F520D57D3B}" destId="{68B0733E-648A-4521-A31C-3558F2295DDF}" srcOrd="1" destOrd="0" presId="urn:microsoft.com/office/officeart/2005/8/layout/process2"/>
    <dgm:cxn modelId="{F1FEB986-62CD-4300-9E48-90A7EDFFC299}" type="presOf" srcId="{F47DB79F-0768-418B-9323-B9E9C61FA328}" destId="{809168B7-B04E-439E-9989-C64D36C231BD}" srcOrd="0" destOrd="0" presId="urn:microsoft.com/office/officeart/2005/8/layout/process2"/>
    <dgm:cxn modelId="{D68838AC-6857-49AE-AC0E-723DA45144AF}" type="presOf" srcId="{AA18C055-F5A5-4DE3-9C44-800D0A970AE0}" destId="{82DBE752-7C6B-4329-A9DD-947B0E78B165}" srcOrd="1" destOrd="0" presId="urn:microsoft.com/office/officeart/2005/8/layout/process2"/>
    <dgm:cxn modelId="{9585AEA3-365F-4189-BFE0-0F176CADD82A}" srcId="{85A6D9A6-DB6F-4959-9118-C1AC0463734E}" destId="{0C9CA639-B273-4925-A835-997AD7909E8C}" srcOrd="0" destOrd="0" parTransId="{87C8D5FA-336F-4AE0-8117-05EDFFDBDA60}" sibTransId="{34949F05-BC8D-40AA-9306-5CB4E348767E}"/>
    <dgm:cxn modelId="{175E45FD-8525-4A0D-821F-A12A982334F4}" type="presOf" srcId="{38C96B8F-97F7-4455-A376-F727B91C9AD6}" destId="{0F0B31A0-1E5D-4314-9A7F-AE6181B87427}" srcOrd="0" destOrd="0" presId="urn:microsoft.com/office/officeart/2005/8/layout/process2"/>
    <dgm:cxn modelId="{EA1C7C54-0864-4D08-A86B-302F7F15575E}" type="presOf" srcId="{96289C26-9AB5-4643-A6CE-79ECE4B128DC}" destId="{8E1CEC3C-BCAA-488B-A732-96FB35832051}" srcOrd="0" destOrd="0" presId="urn:microsoft.com/office/officeart/2005/8/layout/process2"/>
    <dgm:cxn modelId="{BFABC9C6-5B92-4ECC-8860-C380CF86F70E}" type="presOf" srcId="{38C96B8F-97F7-4455-A376-F727B91C9AD6}" destId="{A142802B-BE18-4746-ACCB-A5C47909C8AC}" srcOrd="1" destOrd="0" presId="urn:microsoft.com/office/officeart/2005/8/layout/process2"/>
    <dgm:cxn modelId="{6FCF27E1-A6FA-4C37-9F93-C288BD9E9EE5}" type="presOf" srcId="{D4259ECD-66CB-4ECB-A9BD-42F520D57D3B}" destId="{6592F0B4-5305-4EB5-986E-633A9C06BCD8}" srcOrd="0" destOrd="0" presId="urn:microsoft.com/office/officeart/2005/8/layout/process2"/>
    <dgm:cxn modelId="{23B4D321-1464-4D86-B55F-F321E5F03BB5}" srcId="{85A6D9A6-DB6F-4959-9118-C1AC0463734E}" destId="{993DEAD5-D0B7-4746-A089-006BB7C708E3}" srcOrd="3" destOrd="0" parTransId="{CD9D58F8-0C11-410C-8A1B-1CCFF56389D9}" sibTransId="{F47DB79F-0768-418B-9323-B9E9C61FA328}"/>
    <dgm:cxn modelId="{6EC9B15D-E60B-4443-AC58-2DDFF301BF73}" type="presOf" srcId="{FC42D9A0-54EC-4545-A4E0-DC45C9949B96}" destId="{C4D5F041-46CC-4E35-9E57-998BE48B954D}" srcOrd="0" destOrd="0" presId="urn:microsoft.com/office/officeart/2005/8/layout/process2"/>
    <dgm:cxn modelId="{285C5010-6534-415B-BD42-A3A630A2B6DC}" type="presOf" srcId="{55F0EC0D-F6D5-4E24-AB25-6BEBFF7E573C}" destId="{9D25279B-161F-4F45-A425-204DE3F1FEE7}" srcOrd="1" destOrd="0" presId="urn:microsoft.com/office/officeart/2005/8/layout/process2"/>
    <dgm:cxn modelId="{E7EA8570-8DEC-4CE7-8CBD-43DAB0BB7A0E}" type="presOf" srcId="{BD94E386-46F0-40CE-BB9B-7D52E4BD53F0}" destId="{8B5BAB78-1092-4D3B-93EF-570F0F929A0D}" srcOrd="0" destOrd="0" presId="urn:microsoft.com/office/officeart/2005/8/layout/process2"/>
    <dgm:cxn modelId="{06C43A66-3118-41AF-9225-CA7C92D4414E}" srcId="{85A6D9A6-DB6F-4959-9118-C1AC0463734E}" destId="{E5203B51-ED4B-4316-9083-96F0D1881B74}" srcOrd="1" destOrd="0" parTransId="{6644A7CB-C199-4861-BB28-7A1BC089747A}" sibTransId="{38C96B8F-97F7-4455-A376-F727B91C9AD6}"/>
    <dgm:cxn modelId="{B924846C-99CA-4E41-902B-26FE3D8D555B}" type="presOf" srcId="{E5203B51-ED4B-4316-9083-96F0D1881B74}" destId="{69444A30-098C-4A4A-8C21-9FFF3F0275C3}" srcOrd="0" destOrd="0" presId="urn:microsoft.com/office/officeart/2005/8/layout/process2"/>
    <dgm:cxn modelId="{E2D87276-14EE-42EC-972C-BC94C2641460}" type="presOf" srcId="{85A6D9A6-DB6F-4959-9118-C1AC0463734E}" destId="{8C5278C4-E05C-4CC7-845C-0C425748ABAF}" srcOrd="0" destOrd="0" presId="urn:microsoft.com/office/officeart/2005/8/layout/process2"/>
    <dgm:cxn modelId="{5DCA086F-2591-4B05-87FD-11A5B884914B}" type="presOf" srcId="{34949F05-BC8D-40AA-9306-5CB4E348767E}" destId="{2C09DC6E-A478-4FA0-BEC9-288FD4551308}" srcOrd="0" destOrd="0" presId="urn:microsoft.com/office/officeart/2005/8/layout/process2"/>
    <dgm:cxn modelId="{4935DB9E-EB44-4DF4-AD10-2606F04FD821}" type="presOf" srcId="{0C9CA639-B273-4925-A835-997AD7909E8C}" destId="{9E2703D7-9129-4E2D-9407-78C174819349}" srcOrd="0" destOrd="0" presId="urn:microsoft.com/office/officeart/2005/8/layout/process2"/>
    <dgm:cxn modelId="{5BDA35A9-F6AB-4643-9451-C21C821CFCC7}" srcId="{85A6D9A6-DB6F-4959-9118-C1AC0463734E}" destId="{96289C26-9AB5-4643-A6CE-79ECE4B128DC}" srcOrd="6" destOrd="0" parTransId="{F6249CAB-2990-48E5-B868-BBAE8A79C286}" sibTransId="{E8C43B26-33B2-484B-8683-87F457E19921}"/>
    <dgm:cxn modelId="{1EA91776-E4EB-4360-B105-087B946DA64E}" srcId="{85A6D9A6-DB6F-4959-9118-C1AC0463734E}" destId="{FC42D9A0-54EC-4545-A4E0-DC45C9949B96}" srcOrd="2" destOrd="0" parTransId="{F4F935CE-985A-4BC5-8DE9-B8281D97E9C1}" sibTransId="{D4259ECD-66CB-4ECB-A9BD-42F520D57D3B}"/>
    <dgm:cxn modelId="{A93FE00E-9175-4E2E-A9A8-B547C8FD3792}" srcId="{85A6D9A6-DB6F-4959-9118-C1AC0463734E}" destId="{F29A395C-75E5-4E91-972E-1655D034BEAB}" srcOrd="4" destOrd="0" parTransId="{4E26E0C0-EEC0-440B-9FA3-65451BB5558D}" sibTransId="{AA18C055-F5A5-4DE3-9C44-800D0A970AE0}"/>
    <dgm:cxn modelId="{D57DF5B3-34AC-42A6-A9EB-4544B707B360}" type="presParOf" srcId="{8C5278C4-E05C-4CC7-845C-0C425748ABAF}" destId="{9E2703D7-9129-4E2D-9407-78C174819349}" srcOrd="0" destOrd="0" presId="urn:microsoft.com/office/officeart/2005/8/layout/process2"/>
    <dgm:cxn modelId="{05468921-F660-433E-9277-1712BAFA1B47}" type="presParOf" srcId="{8C5278C4-E05C-4CC7-845C-0C425748ABAF}" destId="{2C09DC6E-A478-4FA0-BEC9-288FD4551308}" srcOrd="1" destOrd="0" presId="urn:microsoft.com/office/officeart/2005/8/layout/process2"/>
    <dgm:cxn modelId="{FC844DAF-F57A-4E12-9B6E-4D4A1E50825D}" type="presParOf" srcId="{2C09DC6E-A478-4FA0-BEC9-288FD4551308}" destId="{9770C112-F0B7-4F97-8BF0-7705A55902EC}" srcOrd="0" destOrd="0" presId="urn:microsoft.com/office/officeart/2005/8/layout/process2"/>
    <dgm:cxn modelId="{141A451B-2828-46C6-8B90-62529C35C795}" type="presParOf" srcId="{8C5278C4-E05C-4CC7-845C-0C425748ABAF}" destId="{69444A30-098C-4A4A-8C21-9FFF3F0275C3}" srcOrd="2" destOrd="0" presId="urn:microsoft.com/office/officeart/2005/8/layout/process2"/>
    <dgm:cxn modelId="{730E04A0-258B-4C26-A5E0-02C7CD1DC89C}" type="presParOf" srcId="{8C5278C4-E05C-4CC7-845C-0C425748ABAF}" destId="{0F0B31A0-1E5D-4314-9A7F-AE6181B87427}" srcOrd="3" destOrd="0" presId="urn:microsoft.com/office/officeart/2005/8/layout/process2"/>
    <dgm:cxn modelId="{D7FDA5EE-83AA-4B21-B25B-A589E034BCD4}" type="presParOf" srcId="{0F0B31A0-1E5D-4314-9A7F-AE6181B87427}" destId="{A142802B-BE18-4746-ACCB-A5C47909C8AC}" srcOrd="0" destOrd="0" presId="urn:microsoft.com/office/officeart/2005/8/layout/process2"/>
    <dgm:cxn modelId="{7F5EDB3A-DE54-4761-9568-282BC86750B6}" type="presParOf" srcId="{8C5278C4-E05C-4CC7-845C-0C425748ABAF}" destId="{C4D5F041-46CC-4E35-9E57-998BE48B954D}" srcOrd="4" destOrd="0" presId="urn:microsoft.com/office/officeart/2005/8/layout/process2"/>
    <dgm:cxn modelId="{57BA5ADB-8E41-4102-91CF-555A52BD441C}" type="presParOf" srcId="{8C5278C4-E05C-4CC7-845C-0C425748ABAF}" destId="{6592F0B4-5305-4EB5-986E-633A9C06BCD8}" srcOrd="5" destOrd="0" presId="urn:microsoft.com/office/officeart/2005/8/layout/process2"/>
    <dgm:cxn modelId="{528256B6-4254-45B8-BA2A-99555EBBBF9E}" type="presParOf" srcId="{6592F0B4-5305-4EB5-986E-633A9C06BCD8}" destId="{68B0733E-648A-4521-A31C-3558F2295DDF}" srcOrd="0" destOrd="0" presId="urn:microsoft.com/office/officeart/2005/8/layout/process2"/>
    <dgm:cxn modelId="{11AFE809-BF24-49EA-84DE-C1FB5B2F8727}" type="presParOf" srcId="{8C5278C4-E05C-4CC7-845C-0C425748ABAF}" destId="{D932C289-E7BE-40F3-8351-6BDEC4689C55}" srcOrd="6" destOrd="0" presId="urn:microsoft.com/office/officeart/2005/8/layout/process2"/>
    <dgm:cxn modelId="{C27CA136-EE1C-48DF-9ED3-479A8A051A48}" type="presParOf" srcId="{8C5278C4-E05C-4CC7-845C-0C425748ABAF}" destId="{809168B7-B04E-439E-9989-C64D36C231BD}" srcOrd="7" destOrd="0" presId="urn:microsoft.com/office/officeart/2005/8/layout/process2"/>
    <dgm:cxn modelId="{704BA76C-52F5-40C4-BA41-F5DB811DA4A2}" type="presParOf" srcId="{809168B7-B04E-439E-9989-C64D36C231BD}" destId="{497914D3-A12F-482F-A41F-06298C881B97}" srcOrd="0" destOrd="0" presId="urn:microsoft.com/office/officeart/2005/8/layout/process2"/>
    <dgm:cxn modelId="{C799B439-997D-49FD-86F1-94E758E99D84}" type="presParOf" srcId="{8C5278C4-E05C-4CC7-845C-0C425748ABAF}" destId="{FAF4DD65-2FCC-459E-929B-629E34B80EC6}" srcOrd="8" destOrd="0" presId="urn:microsoft.com/office/officeart/2005/8/layout/process2"/>
    <dgm:cxn modelId="{774E9938-EA47-42CC-853F-B6A70A97863B}" type="presParOf" srcId="{8C5278C4-E05C-4CC7-845C-0C425748ABAF}" destId="{9D898730-006F-4457-94FD-CBF4D6494308}" srcOrd="9" destOrd="0" presId="urn:microsoft.com/office/officeart/2005/8/layout/process2"/>
    <dgm:cxn modelId="{4CB90EEA-E81F-47FC-B258-49A9797205D8}" type="presParOf" srcId="{9D898730-006F-4457-94FD-CBF4D6494308}" destId="{82DBE752-7C6B-4329-A9DD-947B0E78B165}" srcOrd="0" destOrd="0" presId="urn:microsoft.com/office/officeart/2005/8/layout/process2"/>
    <dgm:cxn modelId="{025BB743-4308-4069-B987-169EB74CB358}" type="presParOf" srcId="{8C5278C4-E05C-4CC7-845C-0C425748ABAF}" destId="{8B5BAB78-1092-4D3B-93EF-570F0F929A0D}" srcOrd="10" destOrd="0" presId="urn:microsoft.com/office/officeart/2005/8/layout/process2"/>
    <dgm:cxn modelId="{E01D9878-3816-452E-960F-B9F81012C0F9}" type="presParOf" srcId="{8C5278C4-E05C-4CC7-845C-0C425748ABAF}" destId="{985213CB-16BC-484C-A8D8-685507C16588}" srcOrd="11" destOrd="0" presId="urn:microsoft.com/office/officeart/2005/8/layout/process2"/>
    <dgm:cxn modelId="{48F8FD47-11A7-4D7E-B78F-9580B9F3A301}" type="presParOf" srcId="{985213CB-16BC-484C-A8D8-685507C16588}" destId="{9D25279B-161F-4F45-A425-204DE3F1FEE7}" srcOrd="0" destOrd="0" presId="urn:microsoft.com/office/officeart/2005/8/layout/process2"/>
    <dgm:cxn modelId="{B582B2C5-CEEE-4E18-A90F-7FBBCA2226E6}" type="presParOf" srcId="{8C5278C4-E05C-4CC7-845C-0C425748ABAF}" destId="{8E1CEC3C-BCAA-488B-A732-96FB35832051}" srcOrd="12" destOrd="0" presId="urn:microsoft.com/office/officeart/2005/8/layout/process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8B2F3-43A0-4860-A0BE-C47CA40686C3}">
      <dsp:nvSpPr>
        <dsp:cNvPr id="0" name=""/>
        <dsp:cNvSpPr/>
      </dsp:nvSpPr>
      <dsp:spPr>
        <a:xfrm>
          <a:off x="0" y="2004"/>
          <a:ext cx="4224809" cy="880648"/>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65113" lvl="0" indent="-265113" algn="l" defTabSz="889000">
            <a:lnSpc>
              <a:spcPct val="90000"/>
            </a:lnSpc>
            <a:spcBef>
              <a:spcPct val="0"/>
            </a:spcBef>
            <a:spcAft>
              <a:spcPct val="35000"/>
            </a:spcAft>
          </a:pPr>
          <a:r>
            <a:rPr lang="en-US" sz="2000" kern="1200" dirty="0" smtClean="0">
              <a:latin typeface="Calibri"/>
              <a:ea typeface="+mn-ea"/>
              <a:cs typeface="+mn-cs"/>
            </a:rPr>
            <a:t>A. Collection of AD requirements from statistics producers</a:t>
          </a:r>
          <a:endParaRPr lang="it-IT" sz="2000" kern="1200" dirty="0">
            <a:latin typeface="Calibri"/>
            <a:ea typeface="+mn-ea"/>
            <a:cs typeface="+mn-cs"/>
          </a:endParaRPr>
        </a:p>
      </dsp:txBody>
      <dsp:txXfrm>
        <a:off x="25793" y="27797"/>
        <a:ext cx="4173223" cy="829062"/>
      </dsp:txXfrm>
    </dsp:sp>
    <dsp:sp modelId="{B043DCB7-9802-48CA-B190-92D33FFFFC98}">
      <dsp:nvSpPr>
        <dsp:cNvPr id="0" name=""/>
        <dsp:cNvSpPr/>
      </dsp:nvSpPr>
      <dsp:spPr>
        <a:xfrm rot="5400000">
          <a:off x="1969557" y="901699"/>
          <a:ext cx="285694" cy="342833"/>
        </a:xfrm>
        <a:prstGeom prst="rightArrow">
          <a:avLst>
            <a:gd name="adj1" fmla="val 60000"/>
            <a:gd name="adj2" fmla="val 50000"/>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it-IT" sz="1400" kern="1200">
            <a:solidFill>
              <a:sysClr val="windowText" lastClr="000000">
                <a:hueOff val="0"/>
                <a:satOff val="0"/>
                <a:lumOff val="0"/>
                <a:alphaOff val="0"/>
              </a:sysClr>
            </a:solidFill>
            <a:latin typeface="Calibri"/>
            <a:ea typeface="+mn-ea"/>
            <a:cs typeface="+mn-cs"/>
          </a:endParaRPr>
        </a:p>
      </dsp:txBody>
      <dsp:txXfrm rot="-5400000">
        <a:off x="2009555" y="930268"/>
        <a:ext cx="205699" cy="199986"/>
      </dsp:txXfrm>
    </dsp:sp>
    <dsp:sp modelId="{0616F7E4-88EE-4827-B764-A59443CFD6A8}">
      <dsp:nvSpPr>
        <dsp:cNvPr id="0" name=""/>
        <dsp:cNvSpPr/>
      </dsp:nvSpPr>
      <dsp:spPr>
        <a:xfrm>
          <a:off x="0" y="1263579"/>
          <a:ext cx="4224809" cy="924333"/>
        </a:xfrm>
        <a:prstGeom prst="roundRect">
          <a:avLst>
            <a:gd name="adj" fmla="val 10000"/>
          </a:avLst>
        </a:prstGeom>
        <a:solidFill>
          <a:schemeClr val="accent3">
            <a:shade val="80000"/>
            <a:hueOff val="109454"/>
            <a:satOff val="-716"/>
            <a:lumOff val="12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65113" lvl="0" indent="-265113" algn="l" defTabSz="889000">
            <a:lnSpc>
              <a:spcPct val="90000"/>
            </a:lnSpc>
            <a:spcBef>
              <a:spcPct val="0"/>
            </a:spcBef>
            <a:spcAft>
              <a:spcPct val="35000"/>
            </a:spcAft>
          </a:pPr>
          <a:r>
            <a:rPr lang="en-US" sz="2000" kern="1200" dirty="0" smtClean="0">
              <a:latin typeface="Calibri"/>
              <a:ea typeface="+mn-ea"/>
              <a:cs typeface="+mn-cs"/>
            </a:rPr>
            <a:t>B. Formulation of AD requests ​​for each AD holder and for each AD source</a:t>
          </a:r>
          <a:endParaRPr lang="it-IT" sz="2000" kern="1200" dirty="0">
            <a:latin typeface="Calibri"/>
            <a:ea typeface="+mn-ea"/>
            <a:cs typeface="+mn-cs"/>
          </a:endParaRPr>
        </a:p>
      </dsp:txBody>
      <dsp:txXfrm>
        <a:off x="27073" y="1290652"/>
        <a:ext cx="4170663" cy="870187"/>
      </dsp:txXfrm>
    </dsp:sp>
    <dsp:sp modelId="{030B2893-1D1E-437F-A695-457B12C4A875}">
      <dsp:nvSpPr>
        <dsp:cNvPr id="0" name=""/>
        <dsp:cNvSpPr/>
      </dsp:nvSpPr>
      <dsp:spPr>
        <a:xfrm rot="5400000">
          <a:off x="1969557" y="2206959"/>
          <a:ext cx="285694" cy="342833"/>
        </a:xfrm>
        <a:prstGeom prst="rightArrow">
          <a:avLst>
            <a:gd name="adj1" fmla="val 60000"/>
            <a:gd name="adj2" fmla="val 50000"/>
          </a:avLst>
        </a:prstGeom>
        <a:solidFill>
          <a:schemeClr val="accent3">
            <a:shade val="90000"/>
            <a:hueOff val="218895"/>
            <a:satOff val="-3532"/>
            <a:lumOff val="2182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it-IT" sz="1400" kern="1200">
            <a:solidFill>
              <a:sysClr val="windowText" lastClr="000000">
                <a:hueOff val="0"/>
                <a:satOff val="0"/>
                <a:lumOff val="0"/>
                <a:alphaOff val="0"/>
              </a:sysClr>
            </a:solidFill>
            <a:latin typeface="Calibri"/>
            <a:ea typeface="+mn-ea"/>
            <a:cs typeface="+mn-cs"/>
          </a:endParaRPr>
        </a:p>
      </dsp:txBody>
      <dsp:txXfrm rot="-5400000">
        <a:off x="2009555" y="2235528"/>
        <a:ext cx="205699" cy="199986"/>
      </dsp:txXfrm>
    </dsp:sp>
    <dsp:sp modelId="{850B1B4A-0EC6-4EFF-B4A3-C6DFFF0244D2}">
      <dsp:nvSpPr>
        <dsp:cNvPr id="0" name=""/>
        <dsp:cNvSpPr/>
      </dsp:nvSpPr>
      <dsp:spPr>
        <a:xfrm>
          <a:off x="0" y="2568839"/>
          <a:ext cx="4224809" cy="880648"/>
        </a:xfrm>
        <a:prstGeom prst="roundRect">
          <a:avLst>
            <a:gd name="adj" fmla="val 10000"/>
          </a:avLst>
        </a:prstGeom>
        <a:solidFill>
          <a:schemeClr val="accent3">
            <a:shade val="80000"/>
            <a:hueOff val="218909"/>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t-IT" sz="2000" kern="1200" dirty="0" smtClean="0">
              <a:latin typeface="Calibri"/>
              <a:ea typeface="+mn-ea"/>
              <a:cs typeface="+mn-cs"/>
            </a:rPr>
            <a:t>C. </a:t>
          </a:r>
          <a:r>
            <a:rPr lang="en-US" sz="2000" kern="1200" noProof="0" dirty="0" smtClean="0">
              <a:latin typeface="Calibri"/>
              <a:ea typeface="+mn-ea"/>
              <a:cs typeface="+mn-cs"/>
            </a:rPr>
            <a:t>AD acquisition</a:t>
          </a:r>
          <a:endParaRPr lang="en-US" sz="2000" kern="1200" noProof="0" dirty="0">
            <a:latin typeface="Calibri"/>
            <a:ea typeface="+mn-ea"/>
            <a:cs typeface="+mn-cs"/>
          </a:endParaRPr>
        </a:p>
      </dsp:txBody>
      <dsp:txXfrm>
        <a:off x="25793" y="2594632"/>
        <a:ext cx="4173223" cy="829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703D7-9129-4E2D-9407-78C174819349}">
      <dsp:nvSpPr>
        <dsp:cNvPr id="0" name=""/>
        <dsp:cNvSpPr/>
      </dsp:nvSpPr>
      <dsp:spPr>
        <a:xfrm>
          <a:off x="-15977" y="5761"/>
          <a:ext cx="5206949" cy="50029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Calibri" pitchFamily="34" charset="0"/>
              <a:cs typeface="Calibri" pitchFamily="34" charset="0"/>
            </a:rPr>
            <a:t>D. </a:t>
          </a:r>
          <a:r>
            <a:rPr lang="en-US" sz="1800" kern="1200" noProof="0" dirty="0" smtClean="0">
              <a:latin typeface="Calibri" pitchFamily="34" charset="0"/>
              <a:cs typeface="Calibri" pitchFamily="34" charset="0"/>
            </a:rPr>
            <a:t>Formal</a:t>
          </a:r>
          <a:r>
            <a:rPr lang="en-US" sz="1800" kern="1200" dirty="0" smtClean="0">
              <a:latin typeface="Calibri" pitchFamily="34" charset="0"/>
              <a:cs typeface="Calibri" pitchFamily="34" charset="0"/>
            </a:rPr>
            <a:t> Concept Analysis/ identification of objects and relations</a:t>
          </a:r>
          <a:endParaRPr lang="en-US" sz="1800" kern="1200" dirty="0">
            <a:latin typeface="Calibri" pitchFamily="34" charset="0"/>
            <a:cs typeface="Calibri" pitchFamily="34" charset="0"/>
          </a:endParaRPr>
        </a:p>
      </dsp:txBody>
      <dsp:txXfrm>
        <a:off x="-1324" y="20414"/>
        <a:ext cx="5177643" cy="470984"/>
      </dsp:txXfrm>
    </dsp:sp>
    <dsp:sp modelId="{2C09DC6E-A478-4FA0-BEC9-288FD4551308}">
      <dsp:nvSpPr>
        <dsp:cNvPr id="0" name=""/>
        <dsp:cNvSpPr/>
      </dsp:nvSpPr>
      <dsp:spPr>
        <a:xfrm rot="5400000">
          <a:off x="2506346" y="516872"/>
          <a:ext cx="162301" cy="194761"/>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2529068" y="533102"/>
        <a:ext cx="116857" cy="113611"/>
      </dsp:txXfrm>
    </dsp:sp>
    <dsp:sp modelId="{69444A30-098C-4A4A-8C21-9FFF3F0275C3}">
      <dsp:nvSpPr>
        <dsp:cNvPr id="0" name=""/>
        <dsp:cNvSpPr/>
      </dsp:nvSpPr>
      <dsp:spPr>
        <a:xfrm>
          <a:off x="-15977" y="722453"/>
          <a:ext cx="5206949" cy="50029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Calibri" pitchFamily="34" charset="0"/>
              <a:cs typeface="Calibri" pitchFamily="34" charset="0"/>
            </a:rPr>
            <a:t>E. Loading data into tables </a:t>
          </a:r>
          <a:endParaRPr lang="it-IT" sz="1800" kern="1200" dirty="0">
            <a:latin typeface="Calibri" pitchFamily="34" charset="0"/>
            <a:cs typeface="Calibri" pitchFamily="34" charset="0"/>
          </a:endParaRPr>
        </a:p>
      </dsp:txBody>
      <dsp:txXfrm>
        <a:off x="-1324" y="737106"/>
        <a:ext cx="5177643" cy="470984"/>
      </dsp:txXfrm>
    </dsp:sp>
    <dsp:sp modelId="{0F0B31A0-1E5D-4314-9A7F-AE6181B87427}">
      <dsp:nvSpPr>
        <dsp:cNvPr id="0" name=""/>
        <dsp:cNvSpPr/>
      </dsp:nvSpPr>
      <dsp:spPr>
        <a:xfrm rot="5400000">
          <a:off x="2506346" y="1233564"/>
          <a:ext cx="162301" cy="194761"/>
        </a:xfrm>
        <a:prstGeom prst="rightArrow">
          <a:avLst>
            <a:gd name="adj1" fmla="val 60000"/>
            <a:gd name="adj2" fmla="val 50000"/>
          </a:avLst>
        </a:prstGeom>
        <a:solidFill>
          <a:schemeClr val="accent1">
            <a:shade val="90000"/>
            <a:hueOff val="61260"/>
            <a:satOff val="-851"/>
            <a:lumOff val="459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2529068" y="1249794"/>
        <a:ext cx="116857" cy="113611"/>
      </dsp:txXfrm>
    </dsp:sp>
    <dsp:sp modelId="{C4D5F041-46CC-4E35-9E57-998BE48B954D}">
      <dsp:nvSpPr>
        <dsp:cNvPr id="0" name=""/>
        <dsp:cNvSpPr/>
      </dsp:nvSpPr>
      <dsp:spPr>
        <a:xfrm>
          <a:off x="-15977" y="1439146"/>
          <a:ext cx="5206949" cy="50029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Calibri" pitchFamily="34" charset="0"/>
              <a:cs typeface="Calibri" pitchFamily="34" charset="0"/>
            </a:rPr>
            <a:t>F. AD Integration</a:t>
          </a:r>
          <a:endParaRPr lang="it-IT" sz="1800" kern="1200" dirty="0">
            <a:latin typeface="Calibri" pitchFamily="34" charset="0"/>
            <a:cs typeface="Calibri" pitchFamily="34" charset="0"/>
          </a:endParaRPr>
        </a:p>
      </dsp:txBody>
      <dsp:txXfrm>
        <a:off x="-1324" y="1453799"/>
        <a:ext cx="5177643" cy="470984"/>
      </dsp:txXfrm>
    </dsp:sp>
    <dsp:sp modelId="{6592F0B4-5305-4EB5-986E-633A9C06BCD8}">
      <dsp:nvSpPr>
        <dsp:cNvPr id="0" name=""/>
        <dsp:cNvSpPr/>
      </dsp:nvSpPr>
      <dsp:spPr>
        <a:xfrm rot="5400000">
          <a:off x="2506346" y="1950256"/>
          <a:ext cx="162301" cy="194761"/>
        </a:xfrm>
        <a:prstGeom prst="rightArrow">
          <a:avLst>
            <a:gd name="adj1" fmla="val 60000"/>
            <a:gd name="adj2" fmla="val 50000"/>
          </a:avLst>
        </a:prstGeom>
        <a:solidFill>
          <a:schemeClr val="accent1">
            <a:shade val="90000"/>
            <a:hueOff val="122520"/>
            <a:satOff val="-1702"/>
            <a:lumOff val="918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2529068" y="1966486"/>
        <a:ext cx="116857" cy="113611"/>
      </dsp:txXfrm>
    </dsp:sp>
    <dsp:sp modelId="{D932C289-E7BE-40F3-8351-6BDEC4689C55}">
      <dsp:nvSpPr>
        <dsp:cNvPr id="0" name=""/>
        <dsp:cNvSpPr/>
      </dsp:nvSpPr>
      <dsp:spPr>
        <a:xfrm>
          <a:off x="-15977" y="2155838"/>
          <a:ext cx="5206949" cy="50029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Calibri" pitchFamily="34" charset="0"/>
              <a:cs typeface="Calibri" pitchFamily="34" charset="0"/>
            </a:rPr>
            <a:t>G. Recoding</a:t>
          </a:r>
          <a:endParaRPr lang="it-IT" sz="1800" kern="1200" dirty="0">
            <a:latin typeface="Calibri" pitchFamily="34" charset="0"/>
            <a:cs typeface="Calibri" pitchFamily="34" charset="0"/>
          </a:endParaRPr>
        </a:p>
      </dsp:txBody>
      <dsp:txXfrm>
        <a:off x="-1324" y="2170491"/>
        <a:ext cx="5177643" cy="470984"/>
      </dsp:txXfrm>
    </dsp:sp>
    <dsp:sp modelId="{809168B7-B04E-439E-9989-C64D36C231BD}">
      <dsp:nvSpPr>
        <dsp:cNvPr id="0" name=""/>
        <dsp:cNvSpPr/>
      </dsp:nvSpPr>
      <dsp:spPr>
        <a:xfrm rot="5400000">
          <a:off x="2506346" y="2666949"/>
          <a:ext cx="162301" cy="194761"/>
        </a:xfrm>
        <a:prstGeom prst="rightArrow">
          <a:avLst>
            <a:gd name="adj1" fmla="val 60000"/>
            <a:gd name="adj2" fmla="val 50000"/>
          </a:avLst>
        </a:prstGeom>
        <a:solidFill>
          <a:schemeClr val="accent1">
            <a:shade val="90000"/>
            <a:hueOff val="183780"/>
            <a:satOff val="-2553"/>
            <a:lumOff val="137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2529068" y="2683179"/>
        <a:ext cx="116857" cy="113611"/>
      </dsp:txXfrm>
    </dsp:sp>
    <dsp:sp modelId="{FAF4DD65-2FCC-459E-929B-629E34B80EC6}">
      <dsp:nvSpPr>
        <dsp:cNvPr id="0" name=""/>
        <dsp:cNvSpPr/>
      </dsp:nvSpPr>
      <dsp:spPr>
        <a:xfrm>
          <a:off x="0" y="2872531"/>
          <a:ext cx="5174994" cy="597268"/>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kern="1200" smtClean="0">
              <a:latin typeface="Calibri" pitchFamily="34" charset="0"/>
              <a:cs typeface="Calibri" pitchFamily="34" charset="0"/>
            </a:rPr>
            <a:t>H. Dissemination to Istat statistics producers</a:t>
          </a:r>
          <a:endParaRPr lang="it-IT" sz="1800" b="0" kern="1200" dirty="0">
            <a:latin typeface="Calibri" pitchFamily="34" charset="0"/>
            <a:cs typeface="Calibri" pitchFamily="34" charset="0"/>
          </a:endParaRPr>
        </a:p>
      </dsp:txBody>
      <dsp:txXfrm>
        <a:off x="17493" y="2890024"/>
        <a:ext cx="5140008" cy="562282"/>
      </dsp:txXfrm>
    </dsp:sp>
    <dsp:sp modelId="{9D898730-006F-4457-94FD-CBF4D6494308}">
      <dsp:nvSpPr>
        <dsp:cNvPr id="0" name=""/>
        <dsp:cNvSpPr/>
      </dsp:nvSpPr>
      <dsp:spPr>
        <a:xfrm rot="5400000">
          <a:off x="2503679" y="3484175"/>
          <a:ext cx="167634" cy="194761"/>
        </a:xfrm>
        <a:prstGeom prst="rightArrow">
          <a:avLst>
            <a:gd name="adj1" fmla="val 60000"/>
            <a:gd name="adj2" fmla="val 50000"/>
          </a:avLst>
        </a:prstGeom>
        <a:solidFill>
          <a:schemeClr val="accent1">
            <a:shade val="90000"/>
            <a:hueOff val="245040"/>
            <a:satOff val="-3404"/>
            <a:lumOff val="183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2529067" y="3497739"/>
        <a:ext cx="116857" cy="117344"/>
      </dsp:txXfrm>
    </dsp:sp>
    <dsp:sp modelId="{8B5BAB78-1092-4D3B-93EF-570F0F929A0D}">
      <dsp:nvSpPr>
        <dsp:cNvPr id="0" name=""/>
        <dsp:cNvSpPr/>
      </dsp:nvSpPr>
      <dsp:spPr>
        <a:xfrm>
          <a:off x="0" y="3693312"/>
          <a:ext cx="5174994" cy="550958"/>
        </a:xfrm>
        <a:prstGeom prst="roundRect">
          <a:avLst>
            <a:gd name="adj" fmla="val 10000"/>
          </a:avLst>
        </a:prstGeom>
        <a:gradFill rotWithShape="1">
          <a:gsLst>
            <a:gs pos="0">
              <a:schemeClr val="dk1">
                <a:tint val="100000"/>
                <a:shade val="100000"/>
                <a:satMod val="130000"/>
              </a:schemeClr>
            </a:gs>
            <a:gs pos="100000">
              <a:schemeClr val="dk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i="1" kern="1200" dirty="0" smtClean="0">
              <a:latin typeface="Calibri" pitchFamily="34" charset="0"/>
              <a:cs typeface="Calibri" pitchFamily="34" charset="0"/>
            </a:rPr>
            <a:t>Statistical </a:t>
          </a:r>
          <a:r>
            <a:rPr lang="it-IT" sz="1800" i="1" kern="1200" dirty="0" err="1" smtClean="0">
              <a:latin typeface="Calibri" pitchFamily="34" charset="0"/>
              <a:cs typeface="Calibri" pitchFamily="34" charset="0"/>
            </a:rPr>
            <a:t>processes</a:t>
          </a:r>
          <a:r>
            <a:rPr lang="it-IT" sz="1800" i="1" kern="1200" dirty="0" smtClean="0">
              <a:latin typeface="Calibri" pitchFamily="34" charset="0"/>
              <a:cs typeface="Calibri" pitchFamily="34" charset="0"/>
            </a:rPr>
            <a:t> </a:t>
          </a:r>
          <a:r>
            <a:rPr lang="it-IT" sz="1800" i="1" kern="1200" dirty="0" err="1" smtClean="0">
              <a:latin typeface="Calibri" pitchFamily="34" charset="0"/>
              <a:cs typeface="Calibri" pitchFamily="34" charset="0"/>
            </a:rPr>
            <a:t>using</a:t>
          </a:r>
          <a:r>
            <a:rPr lang="it-IT" sz="1800" i="1" kern="1200" dirty="0" smtClean="0">
              <a:latin typeface="Calibri" pitchFamily="34" charset="0"/>
              <a:cs typeface="Calibri" pitchFamily="34" charset="0"/>
            </a:rPr>
            <a:t> AD</a:t>
          </a:r>
          <a:endParaRPr lang="it-IT" sz="1800" i="1" kern="1200" dirty="0">
            <a:latin typeface="Calibri" pitchFamily="34" charset="0"/>
            <a:cs typeface="Calibri" pitchFamily="34" charset="0"/>
          </a:endParaRPr>
        </a:p>
      </dsp:txBody>
      <dsp:txXfrm>
        <a:off x="16137" y="3709449"/>
        <a:ext cx="5142720" cy="518684"/>
      </dsp:txXfrm>
    </dsp:sp>
    <dsp:sp modelId="{985213CB-16BC-484C-A8D8-685507C16588}">
      <dsp:nvSpPr>
        <dsp:cNvPr id="0" name=""/>
        <dsp:cNvSpPr/>
      </dsp:nvSpPr>
      <dsp:spPr>
        <a:xfrm rot="5323104">
          <a:off x="2515400" y="4254417"/>
          <a:ext cx="161329" cy="194761"/>
        </a:xfrm>
        <a:prstGeom prst="rightArrow">
          <a:avLst>
            <a:gd name="adj1" fmla="val 60000"/>
            <a:gd name="adj2" fmla="val 50000"/>
          </a:avLst>
        </a:prstGeom>
        <a:solidFill>
          <a:schemeClr val="accent1">
            <a:shade val="90000"/>
            <a:hueOff val="306300"/>
            <a:satOff val="-4255"/>
            <a:lumOff val="2295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2537095" y="4271139"/>
        <a:ext cx="116857" cy="112930"/>
      </dsp:txXfrm>
    </dsp:sp>
    <dsp:sp modelId="{8E1CEC3C-BCAA-488B-A732-96FB35832051}">
      <dsp:nvSpPr>
        <dsp:cNvPr id="0" name=""/>
        <dsp:cNvSpPr/>
      </dsp:nvSpPr>
      <dsp:spPr>
        <a:xfrm>
          <a:off x="51191" y="4459324"/>
          <a:ext cx="5104611" cy="449379"/>
        </a:xfrm>
        <a:prstGeom prst="roundRect">
          <a:avLst>
            <a:gd name="adj" fmla="val 10000"/>
          </a:avLst>
        </a:prstGeom>
        <a:gradFill rotWithShape="1">
          <a:gsLst>
            <a:gs pos="0">
              <a:schemeClr val="dk1">
                <a:tint val="100000"/>
                <a:shade val="100000"/>
                <a:satMod val="130000"/>
              </a:schemeClr>
            </a:gs>
            <a:gs pos="100000">
              <a:schemeClr val="dk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i="1" kern="1200" dirty="0" err="1" smtClean="0">
              <a:latin typeface="Calibri" pitchFamily="34" charset="0"/>
              <a:cs typeface="Calibri" pitchFamily="34" charset="0"/>
            </a:rPr>
            <a:t>Dissemination</a:t>
          </a:r>
          <a:r>
            <a:rPr lang="it-IT" sz="1800" i="1" kern="1200" dirty="0" smtClean="0">
              <a:latin typeface="Calibri" pitchFamily="34" charset="0"/>
              <a:cs typeface="Calibri" pitchFamily="34" charset="0"/>
            </a:rPr>
            <a:t> to </a:t>
          </a:r>
          <a:r>
            <a:rPr lang="it-IT" sz="1800" i="1" kern="1200" dirty="0" err="1" smtClean="0">
              <a:latin typeface="Calibri" pitchFamily="34" charset="0"/>
              <a:cs typeface="Calibri" pitchFamily="34" charset="0"/>
            </a:rPr>
            <a:t>statistics</a:t>
          </a:r>
          <a:r>
            <a:rPr lang="it-IT" sz="1800" i="1" kern="1200" dirty="0" smtClean="0">
              <a:latin typeface="Calibri" pitchFamily="34" charset="0"/>
              <a:cs typeface="Calibri" pitchFamily="34" charset="0"/>
            </a:rPr>
            <a:t> </a:t>
          </a:r>
          <a:r>
            <a:rPr lang="it-IT" sz="1800" i="1" kern="1200" dirty="0" err="1" smtClean="0">
              <a:latin typeface="Calibri" pitchFamily="34" charset="0"/>
              <a:cs typeface="Calibri" pitchFamily="34" charset="0"/>
            </a:rPr>
            <a:t>users</a:t>
          </a:r>
          <a:endParaRPr lang="it-IT" sz="1800" i="1" kern="1200" dirty="0">
            <a:latin typeface="Calibri" pitchFamily="34" charset="0"/>
            <a:cs typeface="Calibri" pitchFamily="34" charset="0"/>
          </a:endParaRPr>
        </a:p>
      </dsp:txBody>
      <dsp:txXfrm>
        <a:off x="64353" y="4472486"/>
        <a:ext cx="5078287" cy="42305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1014"/>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777607" y="0"/>
            <a:ext cx="2889938" cy="491014"/>
          </a:xfrm>
          <a:prstGeom prst="rect">
            <a:avLst/>
          </a:prstGeom>
        </p:spPr>
        <p:txBody>
          <a:bodyPr vert="horz" lIns="91440" tIns="45720" rIns="91440" bIns="45720" rtlCol="0"/>
          <a:lstStyle>
            <a:lvl1pPr algn="r">
              <a:defRPr sz="1200"/>
            </a:lvl1pPr>
          </a:lstStyle>
          <a:p>
            <a:fld id="{7372B3A1-602A-4AFA-AA7A-5AE3F458157D}" type="datetimeFigureOut">
              <a:rPr lang="en-GB" smtClean="0"/>
              <a:t>28/05/2014</a:t>
            </a:fld>
            <a:endParaRPr lang="en-GB"/>
          </a:p>
        </p:txBody>
      </p:sp>
      <p:sp>
        <p:nvSpPr>
          <p:cNvPr id="4" name="Segnaposto piè di pagina 3"/>
          <p:cNvSpPr>
            <a:spLocks noGrp="1"/>
          </p:cNvSpPr>
          <p:nvPr>
            <p:ph type="ftr" sz="quarter" idx="2"/>
          </p:nvPr>
        </p:nvSpPr>
        <p:spPr>
          <a:xfrm>
            <a:off x="0" y="9327557"/>
            <a:ext cx="2889938" cy="491014"/>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777607" y="9327557"/>
            <a:ext cx="2889938" cy="491014"/>
          </a:xfrm>
          <a:prstGeom prst="rect">
            <a:avLst/>
          </a:prstGeom>
        </p:spPr>
        <p:txBody>
          <a:bodyPr vert="horz" lIns="91440" tIns="45720" rIns="91440" bIns="45720" rtlCol="0" anchor="b"/>
          <a:lstStyle>
            <a:lvl1pPr algn="r">
              <a:defRPr sz="1200"/>
            </a:lvl1pPr>
          </a:lstStyle>
          <a:p>
            <a:fld id="{70869276-8F2F-45DB-9371-67D388E4C07E}" type="slidenum">
              <a:rPr lang="en-GB" smtClean="0"/>
              <a:t>‹N›</a:t>
            </a:fld>
            <a:endParaRPr lang="en-GB"/>
          </a:p>
        </p:txBody>
      </p:sp>
    </p:spTree>
    <p:extLst>
      <p:ext uri="{BB962C8B-B14F-4D97-AF65-F5344CB8AC3E}">
        <p14:creationId xmlns:p14="http://schemas.microsoft.com/office/powerpoint/2010/main" val="2596297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1014"/>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idx="1"/>
          </p:nvPr>
        </p:nvSpPr>
        <p:spPr>
          <a:xfrm>
            <a:off x="3777607" y="0"/>
            <a:ext cx="2889938" cy="491014"/>
          </a:xfrm>
          <a:prstGeom prst="rect">
            <a:avLst/>
          </a:prstGeom>
        </p:spPr>
        <p:txBody>
          <a:bodyPr vert="horz" lIns="91440" tIns="45720" rIns="91440" bIns="45720" rtlCol="0"/>
          <a:lstStyle>
            <a:lvl1pPr algn="r">
              <a:defRPr sz="1200" smtClean="0"/>
            </a:lvl1pPr>
          </a:lstStyle>
          <a:p>
            <a:pPr>
              <a:defRPr/>
            </a:pPr>
            <a:fld id="{7885B6FF-EE0D-48FD-B834-B3DB9FE352DC}" type="datetimeFigureOut">
              <a:rPr lang="it-IT"/>
              <a:pPr>
                <a:defRPr/>
              </a:pPr>
              <a:t>28/05/2014</a:t>
            </a:fld>
            <a:endParaRPr lang="it-IT"/>
          </a:p>
        </p:txBody>
      </p:sp>
      <p:sp>
        <p:nvSpPr>
          <p:cNvPr id="4" name="Segnaposto immagine diapositiva 3"/>
          <p:cNvSpPr>
            <a:spLocks noGrp="1" noRot="1" noChangeAspect="1"/>
          </p:cNvSpPr>
          <p:nvPr>
            <p:ph type="sldImg" idx="2"/>
          </p:nvPr>
        </p:nvSpPr>
        <p:spPr>
          <a:xfrm>
            <a:off x="879475" y="736600"/>
            <a:ext cx="4910138" cy="3683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66909" y="4664631"/>
            <a:ext cx="5335270" cy="4419124"/>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327557"/>
            <a:ext cx="2889938" cy="491014"/>
          </a:xfrm>
          <a:prstGeom prst="rect">
            <a:avLst/>
          </a:prstGeom>
        </p:spPr>
        <p:txBody>
          <a:bodyPr vert="horz" lIns="91440" tIns="45720" rIns="91440" bIns="45720" rtlCol="0" anchor="b"/>
          <a:lstStyle>
            <a:lvl1pPr algn="l">
              <a:defRPr sz="1200" smtClean="0"/>
            </a:lvl1pPr>
          </a:lstStyle>
          <a:p>
            <a:pPr>
              <a:defRPr/>
            </a:pPr>
            <a:endParaRPr lang="it-IT"/>
          </a:p>
        </p:txBody>
      </p:sp>
      <p:sp>
        <p:nvSpPr>
          <p:cNvPr id="7" name="Segnaposto numero diapositiva 6"/>
          <p:cNvSpPr>
            <a:spLocks noGrp="1"/>
          </p:cNvSpPr>
          <p:nvPr>
            <p:ph type="sldNum" sz="quarter" idx="5"/>
          </p:nvPr>
        </p:nvSpPr>
        <p:spPr>
          <a:xfrm>
            <a:off x="3777607" y="9327557"/>
            <a:ext cx="2889938" cy="491014"/>
          </a:xfrm>
          <a:prstGeom prst="rect">
            <a:avLst/>
          </a:prstGeom>
        </p:spPr>
        <p:txBody>
          <a:bodyPr vert="horz" lIns="91440" tIns="45720" rIns="91440" bIns="45720" rtlCol="0" anchor="b"/>
          <a:lstStyle>
            <a:lvl1pPr algn="r">
              <a:defRPr sz="1200" smtClean="0"/>
            </a:lvl1pPr>
          </a:lstStyle>
          <a:p>
            <a:pPr>
              <a:defRPr/>
            </a:pPr>
            <a:fld id="{8AE609DB-B8B4-4F4B-A3E0-57962A0F99AC}" type="slidenum">
              <a:rPr lang="it-IT"/>
              <a:pPr>
                <a:defRPr/>
              </a:pPr>
              <a:t>‹N›</a:t>
            </a:fld>
            <a:endParaRPr lang="it-IT"/>
          </a:p>
        </p:txBody>
      </p:sp>
    </p:spTree>
    <p:extLst>
      <p:ext uri="{BB962C8B-B14F-4D97-AF65-F5344CB8AC3E}">
        <p14:creationId xmlns:p14="http://schemas.microsoft.com/office/powerpoint/2010/main" val="13356174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pPr>
              <a:defRPr/>
            </a:pPr>
            <a:fld id="{8AE609DB-B8B4-4F4B-A3E0-57962A0F99AC}" type="slidenum">
              <a:rPr lang="it-IT" smtClean="0"/>
              <a:pPr>
                <a:defRPr/>
              </a:pPr>
              <a:t>1</a:t>
            </a:fld>
            <a:endParaRPr lang="it-IT"/>
          </a:p>
        </p:txBody>
      </p:sp>
    </p:spTree>
    <p:extLst>
      <p:ext uri="{BB962C8B-B14F-4D97-AF65-F5344CB8AC3E}">
        <p14:creationId xmlns:p14="http://schemas.microsoft.com/office/powerpoint/2010/main" val="99699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smtClean="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66C21526-A944-4079-9470-88300A1E20B5}" type="slidenum">
              <a:rPr lang="it-IT"/>
              <a:pPr eaLnBrk="1" hangingPunct="1"/>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48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05B5B636-D91F-4B5B-A73C-D2886A84A934}" type="slidenum">
              <a:rPr lang="it-IT"/>
              <a:pPr eaLnBrk="1" hangingPunct="1"/>
              <a:t>15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FC616D3-9844-4FCA-A7B3-B787AFE40951}" type="datetimeFigureOut">
              <a:rPr lang="it-IT"/>
              <a:pPr>
                <a:defRPr/>
              </a:pPr>
              <a:t>28/05/2014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3685956-F536-4B6A-837E-8D0C3564D244}" type="slidenum">
              <a:rPr lang="it-IT"/>
              <a:pPr>
                <a:defRPr/>
              </a:pPr>
              <a:t>‹N›</a:t>
            </a:fld>
            <a:endParaRPr lang="it-IT"/>
          </a:p>
        </p:txBody>
      </p:sp>
    </p:spTree>
    <p:extLst>
      <p:ext uri="{BB962C8B-B14F-4D97-AF65-F5344CB8AC3E}">
        <p14:creationId xmlns:p14="http://schemas.microsoft.com/office/powerpoint/2010/main" val="30538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8379C00-B511-4CFF-8A09-748CBB517DEA}" type="datetimeFigureOut">
              <a:rPr lang="it-IT"/>
              <a:pPr>
                <a:defRPr/>
              </a:pPr>
              <a:t>28/05/2014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4D5015D-EAB4-4869-A24A-FC9CF7CC9ADF}" type="slidenum">
              <a:rPr lang="it-IT"/>
              <a:pPr>
                <a:defRPr/>
              </a:pPr>
              <a:t>‹N›</a:t>
            </a:fld>
            <a:endParaRPr lang="it-IT"/>
          </a:p>
        </p:txBody>
      </p:sp>
    </p:spTree>
    <p:extLst>
      <p:ext uri="{BB962C8B-B14F-4D97-AF65-F5344CB8AC3E}">
        <p14:creationId xmlns:p14="http://schemas.microsoft.com/office/powerpoint/2010/main" val="305187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0B87AC9-85DF-4284-B6A7-BAC1A7A128C1}" type="datetimeFigureOut">
              <a:rPr lang="it-IT"/>
              <a:pPr>
                <a:defRPr/>
              </a:pPr>
              <a:t>28/05/2014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BAC60B2-13C3-45F1-B033-2E25B6248C3E}" type="slidenum">
              <a:rPr lang="it-IT"/>
              <a:pPr>
                <a:defRPr/>
              </a:pPr>
              <a:t>‹N›</a:t>
            </a:fld>
            <a:endParaRPr lang="it-IT"/>
          </a:p>
        </p:txBody>
      </p:sp>
    </p:spTree>
    <p:extLst>
      <p:ext uri="{BB962C8B-B14F-4D97-AF65-F5344CB8AC3E}">
        <p14:creationId xmlns:p14="http://schemas.microsoft.com/office/powerpoint/2010/main" val="27989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B2F4C4A-C1D3-41E8-9402-7E231F359A09}" type="datetimeFigureOut">
              <a:rPr lang="it-IT"/>
              <a:pPr>
                <a:defRPr/>
              </a:pPr>
              <a:t>28/05/2014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2C4947D-2236-4A5A-9F50-E6C49600E36D}" type="slidenum">
              <a:rPr lang="it-IT"/>
              <a:pPr>
                <a:defRPr/>
              </a:pPr>
              <a:t>‹N›</a:t>
            </a:fld>
            <a:endParaRPr lang="it-IT"/>
          </a:p>
        </p:txBody>
      </p:sp>
    </p:spTree>
    <p:extLst>
      <p:ext uri="{BB962C8B-B14F-4D97-AF65-F5344CB8AC3E}">
        <p14:creationId xmlns:p14="http://schemas.microsoft.com/office/powerpoint/2010/main" val="244120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E3E6983-F99F-45AD-9FA1-CE1345DB8F52}" type="datetimeFigureOut">
              <a:rPr lang="it-IT"/>
              <a:pPr>
                <a:defRPr/>
              </a:pPr>
              <a:t>28/05/2014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DA25304-92DB-45EE-9C7B-04EF125CEBE3}" type="slidenum">
              <a:rPr lang="it-IT"/>
              <a:pPr>
                <a:defRPr/>
              </a:pPr>
              <a:t>‹N›</a:t>
            </a:fld>
            <a:endParaRPr lang="it-IT"/>
          </a:p>
        </p:txBody>
      </p:sp>
    </p:spTree>
    <p:extLst>
      <p:ext uri="{BB962C8B-B14F-4D97-AF65-F5344CB8AC3E}">
        <p14:creationId xmlns:p14="http://schemas.microsoft.com/office/powerpoint/2010/main" val="5446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BF15C7E-5F70-4471-81B4-D84D872618CC}" type="datetimeFigureOut">
              <a:rPr lang="it-IT"/>
              <a:pPr>
                <a:defRPr/>
              </a:pPr>
              <a:t>28/05/2014</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2D7D299-8EC9-49E3-9FD5-E2E21ED46E46}" type="slidenum">
              <a:rPr lang="it-IT"/>
              <a:pPr>
                <a:defRPr/>
              </a:pPr>
              <a:t>‹N›</a:t>
            </a:fld>
            <a:endParaRPr lang="it-IT"/>
          </a:p>
        </p:txBody>
      </p:sp>
    </p:spTree>
    <p:extLst>
      <p:ext uri="{BB962C8B-B14F-4D97-AF65-F5344CB8AC3E}">
        <p14:creationId xmlns:p14="http://schemas.microsoft.com/office/powerpoint/2010/main" val="40782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7D40945-2839-4CEB-822F-104339C2DE43}" type="datetimeFigureOut">
              <a:rPr lang="it-IT"/>
              <a:pPr>
                <a:defRPr/>
              </a:pPr>
              <a:t>28/05/2014</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A4E10AF-6BD7-461C-BCCC-4CB2E5EC1B91}" type="slidenum">
              <a:rPr lang="it-IT"/>
              <a:pPr>
                <a:defRPr/>
              </a:pPr>
              <a:t>‹N›</a:t>
            </a:fld>
            <a:endParaRPr lang="it-IT"/>
          </a:p>
        </p:txBody>
      </p:sp>
    </p:spTree>
    <p:extLst>
      <p:ext uri="{BB962C8B-B14F-4D97-AF65-F5344CB8AC3E}">
        <p14:creationId xmlns:p14="http://schemas.microsoft.com/office/powerpoint/2010/main" val="417184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839A25B-320B-4C3B-834D-EFE7A2A7E2B9}" type="datetimeFigureOut">
              <a:rPr lang="it-IT"/>
              <a:pPr>
                <a:defRPr/>
              </a:pPr>
              <a:t>28/05/2014</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AA15B6B-91F8-46F2-9DD1-AA13C1FD5CDE}" type="slidenum">
              <a:rPr lang="it-IT"/>
              <a:pPr>
                <a:defRPr/>
              </a:pPr>
              <a:t>‹N›</a:t>
            </a:fld>
            <a:endParaRPr lang="it-IT"/>
          </a:p>
        </p:txBody>
      </p:sp>
    </p:spTree>
    <p:extLst>
      <p:ext uri="{BB962C8B-B14F-4D97-AF65-F5344CB8AC3E}">
        <p14:creationId xmlns:p14="http://schemas.microsoft.com/office/powerpoint/2010/main" val="426580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19F830D-0D69-4DFF-8D27-4187E8F4D0D2}" type="datetimeFigureOut">
              <a:rPr lang="it-IT"/>
              <a:pPr>
                <a:defRPr/>
              </a:pPr>
              <a:t>28/05/2014</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D937288-95DD-4A8B-B9C0-8EE3D3522043}" type="slidenum">
              <a:rPr lang="it-IT"/>
              <a:pPr>
                <a:defRPr/>
              </a:pPr>
              <a:t>‹N›</a:t>
            </a:fld>
            <a:endParaRPr lang="it-IT"/>
          </a:p>
        </p:txBody>
      </p:sp>
    </p:spTree>
    <p:extLst>
      <p:ext uri="{BB962C8B-B14F-4D97-AF65-F5344CB8AC3E}">
        <p14:creationId xmlns:p14="http://schemas.microsoft.com/office/powerpoint/2010/main" val="944776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3ED7570-A10C-4150-9E3D-6C072B61E88C}" type="datetimeFigureOut">
              <a:rPr lang="it-IT"/>
              <a:pPr>
                <a:defRPr/>
              </a:pPr>
              <a:t>28/05/2014</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A579219-9DF9-4938-8CDC-DA2B18CE9089}" type="slidenum">
              <a:rPr lang="it-IT"/>
              <a:pPr>
                <a:defRPr/>
              </a:pPr>
              <a:t>‹N›</a:t>
            </a:fld>
            <a:endParaRPr lang="it-IT"/>
          </a:p>
        </p:txBody>
      </p:sp>
    </p:spTree>
    <p:extLst>
      <p:ext uri="{BB962C8B-B14F-4D97-AF65-F5344CB8AC3E}">
        <p14:creationId xmlns:p14="http://schemas.microsoft.com/office/powerpoint/2010/main" val="156607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03B20ED-87B6-4A03-9814-28FAD37D17A2}" type="datetimeFigureOut">
              <a:rPr lang="it-IT"/>
              <a:pPr>
                <a:defRPr/>
              </a:pPr>
              <a:t>28/05/2014</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B667258-200E-41DA-BEB5-5B6358AA7102}" type="slidenum">
              <a:rPr lang="it-IT"/>
              <a:pPr>
                <a:defRPr/>
              </a:pPr>
              <a:t>‹N›</a:t>
            </a:fld>
            <a:endParaRPr lang="it-IT"/>
          </a:p>
        </p:txBody>
      </p:sp>
    </p:spTree>
    <p:extLst>
      <p:ext uri="{BB962C8B-B14F-4D97-AF65-F5344CB8AC3E}">
        <p14:creationId xmlns:p14="http://schemas.microsoft.com/office/powerpoint/2010/main" val="256497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userDrawn="1"/>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Times New Roman" pitchFamily="-28" charset="0"/>
              <a:buNone/>
              <a:defRPr/>
            </a:pPr>
            <a:endParaRPr lang="en-US"/>
          </a:p>
        </p:txBody>
      </p:sp>
      <p:cxnSp>
        <p:nvCxnSpPr>
          <p:cNvPr id="9" name="Connettore 1 8"/>
          <p:cNvCxnSpPr/>
          <p:nvPr userDrawn="1"/>
        </p:nvCxnSpPr>
        <p:spPr>
          <a:xfrm>
            <a:off x="777875" y="6254750"/>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028" name="Immagine 10" descr="marchio 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58088" y="6346825"/>
            <a:ext cx="806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PowerPoint_Presentation1.ppt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asellaDiTesto 4"/>
          <p:cNvSpPr txBox="1">
            <a:spLocks noChangeArrowheads="1"/>
          </p:cNvSpPr>
          <p:nvPr/>
        </p:nvSpPr>
        <p:spPr bwMode="auto">
          <a:xfrm>
            <a:off x="682625" y="904875"/>
            <a:ext cx="7551738"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rgbClr val="505150"/>
                </a:solidFill>
              </a:rPr>
              <a:t>Towards a more efficient system of administrative data management and quality evaluation to support statistics production in Istat </a:t>
            </a:r>
          </a:p>
          <a:p>
            <a:pPr eaLnBrk="1" hangingPunct="1"/>
            <a:endParaRPr lang="it-IT" sz="2200" dirty="0">
              <a:solidFill>
                <a:srgbClr val="505150"/>
              </a:solidFill>
            </a:endParaRPr>
          </a:p>
          <a:p>
            <a:pPr eaLnBrk="1" hangingPunct="1"/>
            <a:endParaRPr lang="it-IT" sz="2200" dirty="0">
              <a:solidFill>
                <a:srgbClr val="505150"/>
              </a:solidFill>
            </a:endParaRPr>
          </a:p>
          <a:p>
            <a:pPr eaLnBrk="1" hangingPunct="1"/>
            <a:endParaRPr lang="it-IT" dirty="0">
              <a:solidFill>
                <a:srgbClr val="505150"/>
              </a:solidFill>
            </a:endParaRPr>
          </a:p>
          <a:p>
            <a:pPr eaLnBrk="1" hangingPunct="1"/>
            <a:r>
              <a:rPr lang="it-IT" dirty="0">
                <a:solidFill>
                  <a:srgbClr val="505150"/>
                </a:solidFill>
              </a:rPr>
              <a:t>Grazia Di Bella, Simone Ambroselli (Istat, </a:t>
            </a:r>
            <a:r>
              <a:rPr lang="it-IT" dirty="0" err="1">
                <a:solidFill>
                  <a:srgbClr val="505150"/>
                </a:solidFill>
              </a:rPr>
              <a:t>Italy</a:t>
            </a:r>
            <a:r>
              <a:rPr lang="it-IT" dirty="0">
                <a:solidFill>
                  <a:srgbClr val="505150"/>
                </a:solidFill>
              </a:rPr>
              <a:t>)</a:t>
            </a:r>
          </a:p>
          <a:p>
            <a:pPr eaLnBrk="1" hangingPunct="1"/>
            <a:endParaRPr lang="it-IT" sz="1000" dirty="0">
              <a:solidFill>
                <a:srgbClr val="505150"/>
              </a:solidFill>
            </a:endParaRPr>
          </a:p>
          <a:p>
            <a:pPr eaLnBrk="1" hangingPunct="1"/>
            <a:endParaRPr lang="it-IT" sz="1400" dirty="0">
              <a:solidFill>
                <a:srgbClr val="505150"/>
              </a:solidFill>
            </a:endParaRPr>
          </a:p>
          <a:p>
            <a:pPr eaLnBrk="1" hangingPunct="1"/>
            <a:endParaRPr lang="it-IT" sz="1400" dirty="0">
              <a:solidFill>
                <a:srgbClr val="505150"/>
              </a:solidFill>
            </a:endParaRPr>
          </a:p>
          <a:p>
            <a:pPr eaLnBrk="1" hangingPunct="1"/>
            <a:endParaRPr lang="it-IT" sz="1400" dirty="0">
              <a:solidFill>
                <a:srgbClr val="505150"/>
              </a:solidFill>
            </a:endParaRPr>
          </a:p>
          <a:p>
            <a:pPr eaLnBrk="1" hangingPunct="1"/>
            <a:endParaRPr lang="it-IT" sz="1400" dirty="0">
              <a:solidFill>
                <a:srgbClr val="505150"/>
              </a:solidFill>
            </a:endParaRPr>
          </a:p>
          <a:p>
            <a:pPr eaLnBrk="1" hangingPunct="1"/>
            <a:endParaRPr lang="it-IT" sz="1400" dirty="0">
              <a:solidFill>
                <a:srgbClr val="505150"/>
              </a:solidFill>
            </a:endParaRPr>
          </a:p>
          <a:p>
            <a:pPr eaLnBrk="1" hangingPunct="1"/>
            <a:endParaRPr lang="it-IT" sz="1400" dirty="0">
              <a:solidFill>
                <a:srgbClr val="505150"/>
              </a:solidFill>
            </a:endParaRPr>
          </a:p>
          <a:p>
            <a:pPr eaLnBrk="1" hangingPunct="1"/>
            <a:endParaRPr lang="it-IT" sz="1400" dirty="0">
              <a:solidFill>
                <a:srgbClr val="505150"/>
              </a:solidFill>
            </a:endParaRPr>
          </a:p>
          <a:p>
            <a:pPr marL="530225" algn="r" eaLnBrk="1" hangingPunct="1"/>
            <a:r>
              <a:rPr lang="it-IT" b="1" dirty="0">
                <a:solidFill>
                  <a:srgbClr val="FF0000"/>
                </a:solidFill>
              </a:rPr>
              <a:t>Q</a:t>
            </a:r>
            <a:r>
              <a:rPr lang="it-IT" sz="1600" b="1" dirty="0">
                <a:solidFill>
                  <a:srgbClr val="505150"/>
                </a:solidFill>
              </a:rPr>
              <a:t>2014 - </a:t>
            </a:r>
            <a:r>
              <a:rPr lang="en-US" sz="1600" b="1" dirty="0">
                <a:solidFill>
                  <a:srgbClr val="505150"/>
                </a:solidFill>
              </a:rPr>
              <a:t>European Conference on Quality in Official Statistics (Q2014) </a:t>
            </a:r>
            <a:r>
              <a:rPr lang="it-IT" sz="1400" b="1" dirty="0">
                <a:solidFill>
                  <a:srgbClr val="505150"/>
                </a:solidFill>
              </a:rPr>
              <a:t>	</a:t>
            </a:r>
            <a:endParaRPr lang="it-IT" sz="1400" dirty="0">
              <a:solidFill>
                <a:srgbClr val="505150"/>
              </a:solidFill>
            </a:endParaRPr>
          </a:p>
          <a:p>
            <a:pPr marL="633413" eaLnBrk="1" hangingPunct="1"/>
            <a:r>
              <a:rPr lang="it-IT" sz="1400" dirty="0">
                <a:solidFill>
                  <a:srgbClr val="505150"/>
                </a:solidFill>
              </a:rPr>
              <a:t>													</a:t>
            </a:r>
            <a:endParaRPr lang="it-IT" sz="1400" dirty="0">
              <a:solidFill>
                <a:srgbClr val="505150"/>
              </a:solidFill>
            </a:endParaRPr>
          </a:p>
          <a:p>
            <a:pPr marL="633413" eaLnBrk="1" hangingPunct="1"/>
            <a:r>
              <a:rPr lang="it-IT" sz="1400" dirty="0" smtClean="0">
                <a:solidFill>
                  <a:srgbClr val="505150"/>
                </a:solidFill>
              </a:rPr>
              <a:t>Vienna</a:t>
            </a:r>
            <a:r>
              <a:rPr lang="it-IT" sz="1400" dirty="0">
                <a:solidFill>
                  <a:srgbClr val="505150"/>
                </a:solidFill>
              </a:rPr>
              <a:t>, 2 – 5 </a:t>
            </a:r>
            <a:r>
              <a:rPr lang="it-IT" sz="1400" dirty="0" err="1">
                <a:solidFill>
                  <a:srgbClr val="505150"/>
                </a:solidFill>
              </a:rPr>
              <a:t>June</a:t>
            </a:r>
            <a:r>
              <a:rPr lang="it-IT" sz="1400" dirty="0">
                <a:solidFill>
                  <a:srgbClr val="505150"/>
                </a:solidFill>
              </a:rPr>
              <a:t> 2014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12955" y="1319876"/>
            <a:ext cx="8359673" cy="5016758"/>
          </a:xfrm>
          <a:prstGeom prst="rect">
            <a:avLst/>
          </a:prstGeom>
          <a:noFill/>
        </p:spPr>
        <p:txBody>
          <a:bodyPr wrap="square">
            <a:spAutoFit/>
          </a:bodyPr>
          <a:lstStyle/>
          <a:p>
            <a:pPr fontAlgn="auto">
              <a:spcBef>
                <a:spcPts val="0"/>
              </a:spcBef>
              <a:spcAft>
                <a:spcPts val="0"/>
              </a:spcAft>
              <a:defRPr/>
            </a:pPr>
            <a:r>
              <a:rPr lang="en-GB" sz="2000" dirty="0" smtClean="0">
                <a:solidFill>
                  <a:schemeClr val="tx1">
                    <a:lumMod val="75000"/>
                    <a:lumOff val="25000"/>
                  </a:schemeClr>
                </a:solidFill>
                <a:latin typeface="+mn-lt"/>
                <a:cs typeface="+mn-cs"/>
              </a:rPr>
              <a:t>The </a:t>
            </a:r>
            <a:r>
              <a:rPr lang="en-GB" sz="2000" dirty="0">
                <a:solidFill>
                  <a:schemeClr val="tx1">
                    <a:lumMod val="75000"/>
                    <a:lumOff val="25000"/>
                  </a:schemeClr>
                </a:solidFill>
                <a:latin typeface="+mn-lt"/>
                <a:cs typeface="+mn-cs"/>
              </a:rPr>
              <a:t>step of integration </a:t>
            </a:r>
            <a:r>
              <a:rPr lang="en-GB" sz="2000" dirty="0" smtClean="0">
                <a:solidFill>
                  <a:schemeClr val="tx1">
                    <a:lumMod val="75000"/>
                    <a:lumOff val="25000"/>
                  </a:schemeClr>
                </a:solidFill>
                <a:latin typeface="+mn-lt"/>
                <a:cs typeface="+mn-cs"/>
              </a:rPr>
              <a:t>refers </a:t>
            </a:r>
            <a:r>
              <a:rPr lang="en-GB" sz="2000" dirty="0">
                <a:solidFill>
                  <a:schemeClr val="tx1">
                    <a:lumMod val="75000"/>
                    <a:lumOff val="25000"/>
                  </a:schemeClr>
                </a:solidFill>
                <a:latin typeface="+mn-lt"/>
                <a:cs typeface="+mn-cs"/>
              </a:rPr>
              <a:t>to the process of linkage </a:t>
            </a:r>
            <a:r>
              <a:rPr lang="en-GB" sz="2000" dirty="0" smtClean="0">
                <a:solidFill>
                  <a:schemeClr val="tx1">
                    <a:lumMod val="75000"/>
                    <a:lumOff val="25000"/>
                  </a:schemeClr>
                </a:solidFill>
                <a:latin typeface="+mn-lt"/>
                <a:cs typeface="+mn-cs"/>
              </a:rPr>
              <a:t>among objects</a:t>
            </a:r>
            <a:r>
              <a:rPr lang="en-GB" sz="2000" dirty="0">
                <a:solidFill>
                  <a:schemeClr val="tx1">
                    <a:lumMod val="75000"/>
                    <a:lumOff val="25000"/>
                  </a:schemeClr>
                </a:solidFill>
              </a:rPr>
              <a:t> recorded in different sources</a:t>
            </a:r>
            <a:r>
              <a:rPr lang="en-GB" sz="2000" dirty="0" smtClean="0">
                <a:solidFill>
                  <a:schemeClr val="tx1">
                    <a:lumMod val="75000"/>
                    <a:lumOff val="25000"/>
                  </a:schemeClr>
                </a:solidFill>
                <a:latin typeface="+mn-lt"/>
                <a:cs typeface="+mn-cs"/>
              </a:rPr>
              <a:t>: </a:t>
            </a:r>
            <a:r>
              <a:rPr lang="en-GB" sz="2000" dirty="0" smtClean="0">
                <a:solidFill>
                  <a:schemeClr val="tx1">
                    <a:lumMod val="75000"/>
                    <a:lumOff val="25000"/>
                  </a:schemeClr>
                </a:solidFill>
              </a:rPr>
              <a:t>individuals</a:t>
            </a:r>
            <a:r>
              <a:rPr lang="en-GB" sz="2000" dirty="0">
                <a:solidFill>
                  <a:schemeClr val="tx1">
                    <a:lumMod val="75000"/>
                    <a:lumOff val="25000"/>
                  </a:schemeClr>
                </a:solidFill>
              </a:rPr>
              <a:t>, economic units, </a:t>
            </a:r>
            <a:r>
              <a:rPr lang="en-GB" sz="2000" dirty="0" smtClean="0">
                <a:solidFill>
                  <a:schemeClr val="tx1">
                    <a:lumMod val="75000"/>
                    <a:lumOff val="25000"/>
                  </a:schemeClr>
                </a:solidFill>
              </a:rPr>
              <a:t>places (in progress)</a:t>
            </a:r>
            <a:r>
              <a:rPr lang="en-GB" sz="2000" dirty="0" smtClean="0">
                <a:solidFill>
                  <a:schemeClr val="tx1">
                    <a:lumMod val="75000"/>
                    <a:lumOff val="25000"/>
                  </a:schemeClr>
                </a:solidFill>
                <a:latin typeface="+mn-lt"/>
                <a:cs typeface="+mn-cs"/>
              </a:rPr>
              <a:t>. </a:t>
            </a:r>
          </a:p>
          <a:p>
            <a:pPr fontAlgn="auto">
              <a:spcBef>
                <a:spcPts val="0"/>
              </a:spcBef>
              <a:spcAft>
                <a:spcPts val="0"/>
              </a:spcAft>
              <a:defRPr/>
            </a:pPr>
            <a:r>
              <a:rPr lang="en-GB" sz="2000" dirty="0" smtClean="0">
                <a:solidFill>
                  <a:schemeClr val="tx1">
                    <a:lumMod val="75000"/>
                    <a:lumOff val="25000"/>
                  </a:schemeClr>
                </a:solidFill>
              </a:rPr>
              <a:t>Each </a:t>
            </a:r>
            <a:r>
              <a:rPr lang="en-GB" sz="2000" dirty="0">
                <a:solidFill>
                  <a:schemeClr val="tx1">
                    <a:lumMod val="75000"/>
                    <a:lumOff val="25000"/>
                  </a:schemeClr>
                </a:solidFill>
              </a:rPr>
              <a:t>object </a:t>
            </a:r>
            <a:r>
              <a:rPr lang="en-GB" sz="2000" dirty="0" smtClean="0">
                <a:solidFill>
                  <a:schemeClr val="tx1">
                    <a:lumMod val="75000"/>
                    <a:lumOff val="25000"/>
                  </a:schemeClr>
                </a:solidFill>
              </a:rPr>
              <a:t>entering the SIM is recognized/identified </a:t>
            </a:r>
            <a:r>
              <a:rPr lang="en-GB" sz="2000" dirty="0">
                <a:solidFill>
                  <a:schemeClr val="tx1">
                    <a:lumMod val="75000"/>
                    <a:lumOff val="25000"/>
                  </a:schemeClr>
                </a:solidFill>
              </a:rPr>
              <a:t>with a unique and stable (over time) ID number. </a:t>
            </a:r>
          </a:p>
          <a:p>
            <a:pPr fontAlgn="auto">
              <a:spcBef>
                <a:spcPts val="0"/>
              </a:spcBef>
              <a:spcAft>
                <a:spcPts val="0"/>
              </a:spcAft>
              <a:defRPr/>
            </a:pPr>
            <a:endParaRPr lang="en-GB" sz="2000" dirty="0">
              <a:solidFill>
                <a:schemeClr val="tx1">
                  <a:lumMod val="75000"/>
                  <a:lumOff val="25000"/>
                </a:schemeClr>
              </a:solidFill>
              <a:latin typeface="+mn-lt"/>
              <a:cs typeface="+mn-cs"/>
            </a:endParaRPr>
          </a:p>
          <a:p>
            <a:pPr fontAlgn="auto">
              <a:spcBef>
                <a:spcPts val="0"/>
              </a:spcBef>
              <a:spcAft>
                <a:spcPts val="0"/>
              </a:spcAft>
              <a:defRPr/>
            </a:pPr>
            <a:r>
              <a:rPr lang="en-GB" sz="2000" dirty="0" smtClean="0">
                <a:solidFill>
                  <a:schemeClr val="tx1">
                    <a:lumMod val="75000"/>
                    <a:lumOff val="25000"/>
                  </a:schemeClr>
                </a:solidFill>
                <a:latin typeface="+mn-lt"/>
                <a:cs typeface="+mn-cs"/>
              </a:rPr>
              <a:t>Depending on the linking variable(s) available, a suitable </a:t>
            </a:r>
            <a:r>
              <a:rPr lang="en-GB" sz="2000" dirty="0">
                <a:solidFill>
                  <a:schemeClr val="tx1">
                    <a:lumMod val="75000"/>
                    <a:lumOff val="25000"/>
                  </a:schemeClr>
                </a:solidFill>
              </a:rPr>
              <a:t>integration </a:t>
            </a:r>
            <a:r>
              <a:rPr lang="en-GB" sz="2000" dirty="0" smtClean="0">
                <a:solidFill>
                  <a:schemeClr val="tx1">
                    <a:lumMod val="75000"/>
                    <a:lumOff val="25000"/>
                  </a:schemeClr>
                </a:solidFill>
                <a:latin typeface="+mn-lt"/>
                <a:cs typeface="+mn-cs"/>
              </a:rPr>
              <a:t>strategy and a </a:t>
            </a:r>
            <a:r>
              <a:rPr lang="en-GB" sz="2000" dirty="0">
                <a:solidFill>
                  <a:schemeClr val="tx1">
                    <a:lumMod val="75000"/>
                    <a:lumOff val="25000"/>
                  </a:schemeClr>
                </a:solidFill>
                <a:latin typeface="+mn-lt"/>
                <a:cs typeface="+mn-cs"/>
              </a:rPr>
              <a:t>set of algorithms </a:t>
            </a:r>
            <a:r>
              <a:rPr lang="en-GB" sz="2000" dirty="0" smtClean="0">
                <a:solidFill>
                  <a:schemeClr val="tx1">
                    <a:lumMod val="75000"/>
                    <a:lumOff val="25000"/>
                  </a:schemeClr>
                </a:solidFill>
                <a:latin typeface="+mn-lt"/>
                <a:cs typeface="+mn-cs"/>
              </a:rPr>
              <a:t>are </a:t>
            </a:r>
            <a:r>
              <a:rPr lang="en-GB" sz="2000" dirty="0">
                <a:solidFill>
                  <a:schemeClr val="tx1">
                    <a:lumMod val="75000"/>
                    <a:lumOff val="25000"/>
                  </a:schemeClr>
                </a:solidFill>
                <a:latin typeface="+mn-lt"/>
                <a:cs typeface="+mn-cs"/>
              </a:rPr>
              <a:t>applied. </a:t>
            </a:r>
            <a:endParaRPr lang="en-GB" sz="2000" dirty="0" smtClean="0">
              <a:solidFill>
                <a:schemeClr val="tx1">
                  <a:lumMod val="75000"/>
                  <a:lumOff val="25000"/>
                </a:schemeClr>
              </a:solidFill>
              <a:latin typeface="+mn-lt"/>
              <a:cs typeface="+mn-cs"/>
            </a:endParaRPr>
          </a:p>
          <a:p>
            <a:pPr fontAlgn="auto">
              <a:spcBef>
                <a:spcPts val="0"/>
              </a:spcBef>
              <a:spcAft>
                <a:spcPts val="0"/>
              </a:spcAft>
              <a:defRPr/>
            </a:pPr>
            <a:endParaRPr lang="en-GB" sz="2000" dirty="0">
              <a:solidFill>
                <a:schemeClr val="tx1">
                  <a:lumMod val="75000"/>
                  <a:lumOff val="25000"/>
                </a:schemeClr>
              </a:solidFill>
              <a:latin typeface="+mn-lt"/>
              <a:cs typeface="+mn-cs"/>
            </a:endParaRPr>
          </a:p>
          <a:p>
            <a:pPr fontAlgn="auto">
              <a:spcBef>
                <a:spcPts val="0"/>
              </a:spcBef>
              <a:spcAft>
                <a:spcPts val="0"/>
              </a:spcAft>
              <a:defRPr/>
            </a:pPr>
            <a:r>
              <a:rPr lang="en-GB" sz="2000" dirty="0" smtClean="0">
                <a:solidFill>
                  <a:schemeClr val="tx1">
                    <a:lumMod val="75000"/>
                    <a:lumOff val="25000"/>
                  </a:schemeClr>
                </a:solidFill>
                <a:latin typeface="+mn-lt"/>
                <a:cs typeface="+mn-cs"/>
              </a:rPr>
              <a:t>Data </a:t>
            </a:r>
            <a:r>
              <a:rPr lang="en-GB" sz="2000" dirty="0">
                <a:solidFill>
                  <a:schemeClr val="tx1">
                    <a:lumMod val="75000"/>
                    <a:lumOff val="25000"/>
                  </a:schemeClr>
                </a:solidFill>
                <a:latin typeface="+mn-lt"/>
                <a:cs typeface="+mn-cs"/>
              </a:rPr>
              <a:t>integration process feeds the development of the DBs for the integration of each subsystem.</a:t>
            </a:r>
          </a:p>
          <a:p>
            <a:pPr fontAlgn="auto">
              <a:spcBef>
                <a:spcPts val="0"/>
              </a:spcBef>
              <a:spcAft>
                <a:spcPts val="0"/>
              </a:spcAft>
              <a:defRPr/>
            </a:pPr>
            <a:endParaRPr lang="en-GB" sz="2000" dirty="0" smtClean="0">
              <a:solidFill>
                <a:schemeClr val="tx1">
                  <a:lumMod val="75000"/>
                  <a:lumOff val="25000"/>
                </a:schemeClr>
              </a:solidFill>
              <a:latin typeface="+mn-lt"/>
              <a:cs typeface="+mn-cs"/>
            </a:endParaRPr>
          </a:p>
          <a:p>
            <a:pPr fontAlgn="auto">
              <a:spcBef>
                <a:spcPts val="0"/>
              </a:spcBef>
              <a:spcAft>
                <a:spcPts val="0"/>
              </a:spcAft>
              <a:defRPr/>
            </a:pPr>
            <a:r>
              <a:rPr lang="en-GB" sz="2000" dirty="0" smtClean="0">
                <a:solidFill>
                  <a:schemeClr val="tx1">
                    <a:lumMod val="75000"/>
                    <a:lumOff val="25000"/>
                  </a:schemeClr>
                </a:solidFill>
                <a:latin typeface="+mn-lt"/>
                <a:cs typeface="+mn-cs"/>
              </a:rPr>
              <a:t>The </a:t>
            </a:r>
            <a:r>
              <a:rPr lang="en-GB" sz="2000" dirty="0">
                <a:solidFill>
                  <a:schemeClr val="tx1">
                    <a:lumMod val="75000"/>
                    <a:lumOff val="25000"/>
                  </a:schemeClr>
                </a:solidFill>
                <a:latin typeface="+mn-lt"/>
                <a:cs typeface="+mn-cs"/>
              </a:rPr>
              <a:t>DBs for integration are warehouses of microdata useful to guarantee a unified view of the specific object under analysis showing information available in the different sources. </a:t>
            </a:r>
            <a:endParaRPr lang="en-GB" sz="2000" dirty="0" smtClean="0">
              <a:solidFill>
                <a:schemeClr val="tx1">
                  <a:lumMod val="75000"/>
                  <a:lumOff val="25000"/>
                </a:schemeClr>
              </a:solidFill>
              <a:latin typeface="+mn-lt"/>
              <a:cs typeface="+mn-cs"/>
            </a:endParaRPr>
          </a:p>
          <a:p>
            <a:pPr fontAlgn="auto">
              <a:spcBef>
                <a:spcPts val="0"/>
              </a:spcBef>
              <a:spcAft>
                <a:spcPts val="0"/>
              </a:spcAft>
              <a:defRPr/>
            </a:pPr>
            <a:endParaRPr lang="en-GB" sz="2000" dirty="0" smtClean="0">
              <a:solidFill>
                <a:schemeClr val="tx1">
                  <a:lumMod val="75000"/>
                  <a:lumOff val="25000"/>
                </a:schemeClr>
              </a:solidFill>
              <a:latin typeface="+mn-lt"/>
              <a:cs typeface="+mn-cs"/>
            </a:endParaRPr>
          </a:p>
        </p:txBody>
      </p:sp>
      <p:sp>
        <p:nvSpPr>
          <p:cNvPr id="18435" name="CasellaDiTesto 5"/>
          <p:cNvSpPr txBox="1">
            <a:spLocks noChangeArrowheads="1"/>
          </p:cNvSpPr>
          <p:nvPr/>
        </p:nvSpPr>
        <p:spPr bwMode="auto">
          <a:xfrm>
            <a:off x="682625" y="6435725"/>
            <a:ext cx="4692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a:solidFill>
                  <a:srgbClr val="7F7F7F"/>
                </a:solidFill>
              </a:rPr>
              <a:t>Titolo intervento, nome cognome relatore – Luogo, data</a:t>
            </a:r>
          </a:p>
        </p:txBody>
      </p:sp>
      <p:sp>
        <p:nvSpPr>
          <p:cNvPr id="18436" name="CasellaDiTesto 2"/>
          <p:cNvSpPr txBox="1">
            <a:spLocks noChangeArrowheads="1"/>
          </p:cNvSpPr>
          <p:nvPr/>
        </p:nvSpPr>
        <p:spPr bwMode="auto">
          <a:xfrm>
            <a:off x="287338" y="597515"/>
            <a:ext cx="753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2400" dirty="0" smtClean="0">
                <a:solidFill>
                  <a:srgbClr val="505150"/>
                </a:solidFill>
              </a:rPr>
              <a:t>AD Integration</a:t>
            </a:r>
            <a:endParaRPr lang="it-IT" sz="2400" dirty="0">
              <a:solidFill>
                <a:srgbClr val="505150"/>
              </a:solidFill>
            </a:endParaRPr>
          </a:p>
        </p:txBody>
      </p:sp>
      <p:sp>
        <p:nvSpPr>
          <p:cNvPr id="4" name="CasellaDiTesto 3"/>
          <p:cNvSpPr txBox="1"/>
          <p:nvPr/>
        </p:nvSpPr>
        <p:spPr>
          <a:xfrm>
            <a:off x="287338" y="5970588"/>
            <a:ext cx="500062" cy="368300"/>
          </a:xfrm>
          <a:prstGeom prst="rect">
            <a:avLst/>
          </a:prstGeom>
          <a:noFill/>
        </p:spPr>
        <p:txBody>
          <a:bodyPr>
            <a:spAutoFit/>
          </a:bodyPr>
          <a:lstStyle/>
          <a:p>
            <a:pPr algn="r" fontAlgn="auto">
              <a:spcBef>
                <a:spcPts val="0"/>
              </a:spcBef>
              <a:spcAft>
                <a:spcPts val="0"/>
              </a:spcAft>
              <a:defRPr/>
            </a:pPr>
            <a:r>
              <a:rPr lang="it-IT" dirty="0">
                <a:solidFill>
                  <a:schemeClr val="tx1">
                    <a:lumMod val="50000"/>
                    <a:lumOff val="50000"/>
                  </a:schemeClr>
                </a:solidFill>
                <a:latin typeface="+mn-lt"/>
                <a:cs typeface="+mn-cs"/>
              </a:rPr>
              <a:t>1</a:t>
            </a:r>
          </a:p>
        </p:txBody>
      </p:sp>
    </p:spTree>
    <p:extLst>
      <p:ext uri="{BB962C8B-B14F-4D97-AF65-F5344CB8AC3E}">
        <p14:creationId xmlns:p14="http://schemas.microsoft.com/office/powerpoint/2010/main" val="2025501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2288331" y="713879"/>
            <a:ext cx="5861631" cy="1096983"/>
          </a:xfrm>
          <a:prstGeom prst="rect">
            <a:avLst/>
          </a:prstGeom>
          <a:solidFill>
            <a:sysClr val="window" lastClr="FFFFFF"/>
          </a:solidFill>
          <a:ln w="3175" cap="flat" cmpd="sng" algn="ctr">
            <a:solidFill>
              <a:srgbClr val="4F81BD">
                <a:shade val="50000"/>
              </a:srgbClr>
            </a:solidFill>
            <a:prstDash val="solid"/>
          </a:ln>
          <a:effectLst/>
        </p:spPr>
        <p:txBody>
          <a:bodyPr anchor="ctr"/>
          <a:lstStyle/>
          <a:p>
            <a:pPr algn="ctr" defTabSz="914400" fontAlgn="auto">
              <a:spcBef>
                <a:spcPts val="0"/>
              </a:spcBef>
              <a:spcAft>
                <a:spcPts val="0"/>
              </a:spcAft>
              <a:defRPr/>
            </a:pPr>
            <a:endParaRPr lang="it-IT" kern="0" dirty="0">
              <a:solidFill>
                <a:prstClr val="white"/>
              </a:solidFill>
              <a:latin typeface="Calibri"/>
            </a:endParaRPr>
          </a:p>
        </p:txBody>
      </p:sp>
      <p:sp>
        <p:nvSpPr>
          <p:cNvPr id="32775" name="AutoShape 10"/>
          <p:cNvSpPr>
            <a:spLocks noChangeArrowheads="1"/>
          </p:cNvSpPr>
          <p:nvPr/>
        </p:nvSpPr>
        <p:spPr bwMode="auto">
          <a:xfrm>
            <a:off x="2794923" y="323207"/>
            <a:ext cx="4704449" cy="318422"/>
          </a:xfrm>
          <a:prstGeom prst="roundRect">
            <a:avLst>
              <a:gd name="adj" fmla="val 16667"/>
            </a:avLst>
          </a:prstGeom>
          <a:solidFill>
            <a:srgbClr val="FFFFFF"/>
          </a:solidFill>
          <a:ln w="9525">
            <a:solidFill>
              <a:srgbClr val="3366FF"/>
            </a:solidFill>
            <a:round/>
            <a:headEnd/>
            <a:tailEnd/>
          </a:ln>
        </p:spPr>
        <p:txBody>
          <a:bodyPr wrap="none" anchor="ctr"/>
          <a:lstStyle/>
          <a:p>
            <a:pPr algn="ctr" defTabSz="914400"/>
            <a:r>
              <a:rPr lang="en-US" b="1" dirty="0" smtClean="0">
                <a:solidFill>
                  <a:srgbClr val="000000"/>
                </a:solidFill>
                <a:latin typeface="Times New Roman" pitchFamily="18" charset="0"/>
                <a:cs typeface="Arial" charset="0"/>
              </a:rPr>
              <a:t>ETL process of </a:t>
            </a:r>
            <a:r>
              <a:rPr lang="en-US" b="1" dirty="0" smtClean="0">
                <a:solidFill>
                  <a:srgbClr val="000000"/>
                </a:solidFill>
                <a:latin typeface="Times New Roman" pitchFamily="18" charset="0"/>
                <a:cs typeface="Arial" charset="0"/>
              </a:rPr>
              <a:t>AD</a:t>
            </a:r>
            <a:endParaRPr lang="en-US" b="1" dirty="0">
              <a:solidFill>
                <a:srgbClr val="000000"/>
              </a:solidFill>
              <a:latin typeface="Times New Roman" pitchFamily="18" charset="0"/>
              <a:cs typeface="Arial" charset="0"/>
            </a:endParaRPr>
          </a:p>
        </p:txBody>
      </p:sp>
      <p:sp>
        <p:nvSpPr>
          <p:cNvPr id="11" name="AutoShape 14"/>
          <p:cNvSpPr>
            <a:spLocks noChangeArrowheads="1"/>
          </p:cNvSpPr>
          <p:nvPr/>
        </p:nvSpPr>
        <p:spPr bwMode="auto">
          <a:xfrm>
            <a:off x="1100621" y="784248"/>
            <a:ext cx="1147306" cy="850292"/>
          </a:xfrm>
          <a:prstGeom prst="can">
            <a:avLst>
              <a:gd name="adj" fmla="val 25000"/>
            </a:avLst>
          </a:prstGeom>
          <a:gradFill rotWithShape="1">
            <a:gsLst>
              <a:gs pos="0">
                <a:srgbClr val="33CCCC">
                  <a:alpha val="0"/>
                </a:srgbClr>
              </a:gs>
              <a:gs pos="100000">
                <a:srgbClr val="33CCCC">
                  <a:gamma/>
                  <a:shade val="46275"/>
                  <a:invGamma/>
                </a:srgbClr>
              </a:gs>
            </a:gsLst>
            <a:lin ang="5400000" scaled="1"/>
          </a:gradFill>
          <a:ln w="9525">
            <a:solidFill>
              <a:srgbClr val="339966"/>
            </a:solidFill>
            <a:round/>
            <a:headEnd/>
            <a:tailEnd/>
          </a:ln>
          <a:effectLst/>
          <a:extLst/>
        </p:spPr>
        <p:txBody>
          <a:bodyPr/>
          <a:lstStyle/>
          <a:p>
            <a:pPr marL="342900" indent="-342900" defTabSz="914400" fontAlgn="auto">
              <a:spcBef>
                <a:spcPct val="20000"/>
              </a:spcBef>
              <a:spcAft>
                <a:spcPts val="0"/>
              </a:spcAft>
              <a:defRPr/>
            </a:pPr>
            <a:r>
              <a:rPr lang="it-IT" sz="1400" b="1" kern="0" dirty="0" smtClean="0">
                <a:solidFill>
                  <a:prstClr val="black"/>
                </a:solidFill>
                <a:latin typeface="Calibri"/>
              </a:rPr>
              <a:t>ADS </a:t>
            </a:r>
            <a:r>
              <a:rPr lang="it-IT" sz="1400" b="1" kern="0" dirty="0">
                <a:solidFill>
                  <a:prstClr val="black"/>
                </a:solidFill>
                <a:latin typeface="Calibri"/>
              </a:rPr>
              <a:t>1</a:t>
            </a:r>
          </a:p>
        </p:txBody>
      </p:sp>
      <p:grpSp>
        <p:nvGrpSpPr>
          <p:cNvPr id="32777" name="Group 19"/>
          <p:cNvGrpSpPr>
            <a:grpSpLocks/>
          </p:cNvGrpSpPr>
          <p:nvPr/>
        </p:nvGrpSpPr>
        <p:grpSpPr bwMode="auto">
          <a:xfrm>
            <a:off x="2794923" y="764431"/>
            <a:ext cx="2158055" cy="976359"/>
            <a:chOff x="2675" y="1398"/>
            <a:chExt cx="1311" cy="558"/>
          </a:xfrm>
        </p:grpSpPr>
        <p:sp>
          <p:nvSpPr>
            <p:cNvPr id="32817" name="AutoShape 12"/>
            <p:cNvSpPr>
              <a:spLocks noChangeArrowheads="1"/>
            </p:cNvSpPr>
            <p:nvPr/>
          </p:nvSpPr>
          <p:spPr bwMode="auto">
            <a:xfrm>
              <a:off x="3248" y="1398"/>
              <a:ext cx="738" cy="534"/>
            </a:xfrm>
            <a:prstGeom prst="can">
              <a:avLst>
                <a:gd name="adj" fmla="val 25000"/>
              </a:avLst>
            </a:prstGeom>
            <a:gradFill rotWithShape="1">
              <a:gsLst>
                <a:gs pos="0">
                  <a:srgbClr val="FF00FF">
                    <a:alpha val="0"/>
                  </a:srgbClr>
                </a:gs>
                <a:gs pos="100000">
                  <a:srgbClr val="800080"/>
                </a:gs>
              </a:gsLst>
              <a:lin ang="5400000" scaled="1"/>
            </a:gradFill>
            <a:ln w="9525">
              <a:solidFill>
                <a:srgbClr val="339966"/>
              </a:solidFill>
              <a:prstDash val="sysDot"/>
              <a:round/>
              <a:headEnd/>
              <a:tailEnd/>
            </a:ln>
          </p:spPr>
          <p:txBody>
            <a:bodyPr/>
            <a:lstStyle/>
            <a:p>
              <a:pPr marL="342900" indent="-342900" algn="ctr" defTabSz="914400">
                <a:spcBef>
                  <a:spcPct val="20000"/>
                </a:spcBef>
              </a:pPr>
              <a:r>
                <a:rPr lang="it-IT" sz="1400" b="1" dirty="0" smtClean="0">
                  <a:solidFill>
                    <a:srgbClr val="000000"/>
                  </a:solidFill>
                  <a:latin typeface="Calibri" pitchFamily="34" charset="0"/>
                </a:rPr>
                <a:t>ADS 2</a:t>
              </a:r>
              <a:endParaRPr lang="it-IT" sz="1400" b="1" dirty="0">
                <a:solidFill>
                  <a:srgbClr val="000000"/>
                </a:solidFill>
                <a:latin typeface="Calibri" pitchFamily="34" charset="0"/>
              </a:endParaRPr>
            </a:p>
          </p:txBody>
        </p:sp>
        <p:sp>
          <p:nvSpPr>
            <p:cNvPr id="48" name="AutoShape 15"/>
            <p:cNvSpPr>
              <a:spLocks noChangeArrowheads="1"/>
            </p:cNvSpPr>
            <p:nvPr/>
          </p:nvSpPr>
          <p:spPr bwMode="auto">
            <a:xfrm>
              <a:off x="2675" y="1470"/>
              <a:ext cx="745" cy="486"/>
            </a:xfrm>
            <a:prstGeom prst="can">
              <a:avLst>
                <a:gd name="adj" fmla="val 25000"/>
              </a:avLst>
            </a:prstGeom>
            <a:gradFill rotWithShape="1">
              <a:gsLst>
                <a:gs pos="0">
                  <a:srgbClr val="FF00FF">
                    <a:alpha val="0"/>
                  </a:srgbClr>
                </a:gs>
                <a:gs pos="100000">
                  <a:srgbClr val="800080"/>
                </a:gs>
              </a:gsLst>
              <a:lin ang="5400000" scaled="1"/>
            </a:gradFill>
            <a:ln w="9525">
              <a:solidFill>
                <a:srgbClr val="339966"/>
              </a:solidFill>
              <a:round/>
              <a:headEnd/>
              <a:tailEnd/>
            </a:ln>
            <a:effectLst/>
            <a:extLst/>
          </p:spPr>
          <p:txBody>
            <a:bodyPr/>
            <a:lstStyle/>
            <a:p>
              <a:pPr marL="342900" indent="-342900" algn="ctr" defTabSz="914400" fontAlgn="auto">
                <a:spcBef>
                  <a:spcPct val="20000"/>
                </a:spcBef>
                <a:spcAft>
                  <a:spcPts val="0"/>
                </a:spcAft>
                <a:defRPr/>
              </a:pPr>
              <a:r>
                <a:rPr lang="it-IT" sz="1400" b="1" kern="0" dirty="0" smtClean="0">
                  <a:solidFill>
                    <a:prstClr val="black"/>
                  </a:solidFill>
                  <a:latin typeface="Calibri"/>
                </a:rPr>
                <a:t>ADS </a:t>
              </a:r>
              <a:r>
                <a:rPr lang="it-IT" sz="1400" b="1" kern="0" dirty="0">
                  <a:solidFill>
                    <a:prstClr val="black"/>
                  </a:solidFill>
                  <a:latin typeface="Calibri"/>
                </a:rPr>
                <a:t>2</a:t>
              </a:r>
            </a:p>
          </p:txBody>
        </p:sp>
      </p:grpSp>
      <p:sp>
        <p:nvSpPr>
          <p:cNvPr id="13" name="AutoShape 16"/>
          <p:cNvSpPr>
            <a:spLocks noChangeArrowheads="1"/>
          </p:cNvSpPr>
          <p:nvPr/>
        </p:nvSpPr>
        <p:spPr bwMode="auto">
          <a:xfrm>
            <a:off x="5533470" y="784248"/>
            <a:ext cx="1270760" cy="850292"/>
          </a:xfrm>
          <a:prstGeom prst="can">
            <a:avLst>
              <a:gd name="adj" fmla="val 25000"/>
            </a:avLst>
          </a:prstGeom>
          <a:gradFill rotWithShape="1">
            <a:gsLst>
              <a:gs pos="0">
                <a:srgbClr val="FF00FF">
                  <a:alpha val="0"/>
                </a:srgbClr>
              </a:gs>
              <a:gs pos="100000">
                <a:srgbClr val="720704"/>
              </a:gs>
            </a:gsLst>
            <a:path path="rect">
              <a:fillToRect r="100000" b="100000"/>
            </a:path>
          </a:gradFill>
          <a:ln w="9525">
            <a:solidFill>
              <a:srgbClr val="339966"/>
            </a:solidFill>
            <a:prstDash val="sysDot"/>
            <a:round/>
            <a:headEnd/>
            <a:tailEnd/>
          </a:ln>
          <a:effectLst/>
          <a:extLst/>
        </p:spPr>
        <p:txBody>
          <a:bodyPr/>
          <a:lstStyle/>
          <a:p>
            <a:pPr marL="342900" indent="-342900" algn="ctr" defTabSz="914400" fontAlgn="auto">
              <a:spcBef>
                <a:spcPct val="20000"/>
              </a:spcBef>
              <a:spcAft>
                <a:spcPts val="0"/>
              </a:spcAft>
              <a:defRPr/>
            </a:pPr>
            <a:r>
              <a:rPr lang="it-IT" sz="1400" b="1" kern="0" dirty="0" smtClean="0">
                <a:solidFill>
                  <a:prstClr val="white"/>
                </a:solidFill>
                <a:latin typeface="Calibri"/>
              </a:rPr>
              <a:t>ADS N</a:t>
            </a:r>
            <a:endParaRPr lang="it-IT" sz="1400" b="1" kern="0" dirty="0">
              <a:solidFill>
                <a:prstClr val="white"/>
              </a:solidFill>
              <a:latin typeface="Calibri"/>
            </a:endParaRPr>
          </a:p>
        </p:txBody>
      </p:sp>
      <p:sp>
        <p:nvSpPr>
          <p:cNvPr id="14" name="AutoShape 20"/>
          <p:cNvSpPr>
            <a:spLocks noChangeArrowheads="1"/>
          </p:cNvSpPr>
          <p:nvPr/>
        </p:nvSpPr>
        <p:spPr bwMode="auto">
          <a:xfrm>
            <a:off x="2072986" y="2106202"/>
            <a:ext cx="2202433" cy="528371"/>
          </a:xfrm>
          <a:prstGeom prst="roundRect">
            <a:avLst>
              <a:gd name="adj" fmla="val 16667"/>
            </a:avLst>
          </a:prstGeom>
          <a:solidFill>
            <a:sysClr val="window" lastClr="FFFFFF"/>
          </a:solidFill>
          <a:ln w="9525">
            <a:solidFill>
              <a:srgbClr val="3366FF"/>
            </a:solidFill>
            <a:round/>
            <a:headEnd/>
            <a:tailEnd/>
          </a:ln>
          <a:effectLst/>
          <a:extLst/>
        </p:spPr>
        <p:txBody>
          <a:bodyPr wrap="none" anchor="ctr"/>
          <a:lstStyle/>
          <a:p>
            <a:pPr algn="ctr" defTabSz="914400" fontAlgn="auto">
              <a:spcBef>
                <a:spcPts val="0"/>
              </a:spcBef>
              <a:spcAft>
                <a:spcPts val="0"/>
              </a:spcAft>
              <a:defRPr/>
            </a:pPr>
            <a:r>
              <a:rPr lang="en-US" sz="1600" b="1" kern="0" dirty="0" smtClean="0">
                <a:solidFill>
                  <a:prstClr val="black"/>
                </a:solidFill>
                <a:latin typeface="Times New Roman" pitchFamily="18" charset="0"/>
              </a:rPr>
              <a:t>Identification</a:t>
            </a:r>
          </a:p>
          <a:p>
            <a:pPr algn="ctr" defTabSz="914400" fontAlgn="auto">
              <a:spcBef>
                <a:spcPts val="0"/>
              </a:spcBef>
              <a:spcAft>
                <a:spcPts val="0"/>
              </a:spcAft>
              <a:defRPr/>
            </a:pPr>
            <a:r>
              <a:rPr lang="en-US" sz="1600" b="1" kern="0" dirty="0" smtClean="0">
                <a:solidFill>
                  <a:prstClr val="black"/>
                </a:solidFill>
                <a:latin typeface="Times New Roman" pitchFamily="18" charset="0"/>
              </a:rPr>
              <a:t>and Integration</a:t>
            </a:r>
            <a:endParaRPr lang="en-US" sz="1600" b="1" kern="0" dirty="0">
              <a:solidFill>
                <a:prstClr val="black"/>
              </a:solidFill>
              <a:latin typeface="Times New Roman" pitchFamily="18" charset="0"/>
            </a:endParaRPr>
          </a:p>
        </p:txBody>
      </p:sp>
      <p:sp>
        <p:nvSpPr>
          <p:cNvPr id="32783" name="AutoShape 35"/>
          <p:cNvSpPr>
            <a:spLocks noChangeArrowheads="1"/>
          </p:cNvSpPr>
          <p:nvPr/>
        </p:nvSpPr>
        <p:spPr bwMode="auto">
          <a:xfrm>
            <a:off x="1565030" y="3730115"/>
            <a:ext cx="3953086" cy="635095"/>
          </a:xfrm>
          <a:prstGeom prst="roundRect">
            <a:avLst>
              <a:gd name="adj" fmla="val 16667"/>
            </a:avLst>
          </a:prstGeom>
          <a:solidFill>
            <a:srgbClr val="FFFFFF"/>
          </a:solidFill>
          <a:ln w="9525">
            <a:solidFill>
              <a:srgbClr val="0000FF"/>
            </a:solidFill>
            <a:round/>
            <a:headEnd/>
            <a:tailEnd/>
          </a:ln>
        </p:spPr>
        <p:txBody>
          <a:bodyPr wrap="none" anchor="ctr"/>
          <a:lstStyle/>
          <a:p>
            <a:pPr algn="ctr"/>
            <a:r>
              <a:rPr lang="en-US" sz="1600" b="1" dirty="0">
                <a:solidFill>
                  <a:srgbClr val="000000"/>
                </a:solidFill>
                <a:latin typeface="Times New Roman" pitchFamily="18" charset="0"/>
                <a:cs typeface="Times New Roman" pitchFamily="18" charset="0"/>
              </a:rPr>
              <a:t>Support in the development of the thematic </a:t>
            </a:r>
          </a:p>
          <a:p>
            <a:pPr algn="ctr"/>
            <a:r>
              <a:rPr lang="en-US" sz="1600" b="1" dirty="0">
                <a:solidFill>
                  <a:srgbClr val="000000"/>
                </a:solidFill>
                <a:latin typeface="Times New Roman" pitchFamily="18" charset="0"/>
                <a:cs typeface="Times New Roman" pitchFamily="18" charset="0"/>
              </a:rPr>
              <a:t>DBs for statistical processes</a:t>
            </a:r>
          </a:p>
        </p:txBody>
      </p:sp>
      <p:sp>
        <p:nvSpPr>
          <p:cNvPr id="20" name="AutoShape 40"/>
          <p:cNvSpPr>
            <a:spLocks noChangeArrowheads="1"/>
          </p:cNvSpPr>
          <p:nvPr/>
        </p:nvSpPr>
        <p:spPr bwMode="auto">
          <a:xfrm>
            <a:off x="1674274" y="2770977"/>
            <a:ext cx="1147305" cy="800879"/>
          </a:xfrm>
          <a:prstGeom prst="can">
            <a:avLst>
              <a:gd name="adj" fmla="val 25000"/>
            </a:avLst>
          </a:prstGeom>
          <a:gradFill rotWithShape="1">
            <a:gsLst>
              <a:gs pos="0">
                <a:srgbClr val="FF0000">
                  <a:alpha val="0"/>
                </a:srgbClr>
              </a:gs>
              <a:gs pos="100000">
                <a:srgbClr val="FF0000">
                  <a:gamma/>
                  <a:shade val="46275"/>
                  <a:invGamma/>
                </a:srgbClr>
              </a:gs>
            </a:gsLst>
            <a:lin ang="5400000" scaled="1"/>
          </a:gradFill>
          <a:ln w="9525">
            <a:solidFill>
              <a:srgbClr val="FF0000"/>
            </a:solidFill>
            <a:round/>
            <a:headEnd/>
            <a:tailEnd/>
          </a:ln>
          <a:effectLst/>
          <a:extLst/>
        </p:spPr>
        <p:txBody>
          <a:bodyPr/>
          <a:lstStyle/>
          <a:p>
            <a:pPr algn="ctr" defTabSz="914400" fontAlgn="auto">
              <a:spcBef>
                <a:spcPct val="20000"/>
              </a:spcBef>
              <a:spcAft>
                <a:spcPts val="0"/>
              </a:spcAft>
              <a:defRPr/>
            </a:pPr>
            <a:r>
              <a:rPr lang="en-US" sz="1400" b="1" kern="0" dirty="0" smtClean="0">
                <a:solidFill>
                  <a:schemeClr val="bg1"/>
                </a:solidFill>
                <a:latin typeface="Calibri"/>
              </a:rPr>
              <a:t>Physical structures</a:t>
            </a:r>
            <a:endParaRPr lang="en-US" sz="1400" b="1" kern="0" dirty="0">
              <a:solidFill>
                <a:schemeClr val="bg1"/>
              </a:solidFill>
              <a:latin typeface="Calibri"/>
            </a:endParaRPr>
          </a:p>
        </p:txBody>
      </p:sp>
      <p:sp>
        <p:nvSpPr>
          <p:cNvPr id="21" name="Cloud"/>
          <p:cNvSpPr>
            <a:spLocks noChangeAspect="1" noEditPoints="1" noChangeArrowheads="1"/>
          </p:cNvSpPr>
          <p:nvPr/>
        </p:nvSpPr>
        <p:spPr bwMode="auto">
          <a:xfrm>
            <a:off x="3125155" y="2763204"/>
            <a:ext cx="1512732" cy="70290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EAEAEA"/>
          </a:solidFill>
          <a:ln w="9525">
            <a:solidFill>
              <a:srgbClr val="000000"/>
            </a:solidFill>
            <a:miter lim="800000"/>
            <a:headEnd/>
            <a:tailEnd/>
          </a:ln>
          <a:effectLst>
            <a:outerShdw dist="107763" dir="2700000" algn="ctr" rotWithShape="0">
              <a:srgbClr val="808080"/>
            </a:outerShdw>
          </a:effectLst>
        </p:spPr>
        <p:txBody>
          <a:bodyPr/>
          <a:lstStyle/>
          <a:p>
            <a:pPr algn="ctr" defTabSz="914400" fontAlgn="auto">
              <a:spcBef>
                <a:spcPts val="0"/>
              </a:spcBef>
              <a:spcAft>
                <a:spcPts val="0"/>
              </a:spcAft>
              <a:defRPr/>
            </a:pPr>
            <a:r>
              <a:rPr lang="en-US" sz="1400" b="1" kern="0" dirty="0" smtClean="0">
                <a:solidFill>
                  <a:prstClr val="black"/>
                </a:solidFill>
                <a:latin typeface="Calibri"/>
              </a:rPr>
              <a:t>Virtual structures</a:t>
            </a:r>
            <a:endParaRPr lang="en-US" sz="1400" b="1" kern="0" dirty="0">
              <a:solidFill>
                <a:prstClr val="black"/>
              </a:solidFill>
              <a:latin typeface="Calibri"/>
            </a:endParaRPr>
          </a:p>
        </p:txBody>
      </p:sp>
      <p:sp>
        <p:nvSpPr>
          <p:cNvPr id="22" name="AutoShape 43"/>
          <p:cNvSpPr>
            <a:spLocks noChangeArrowheads="1"/>
          </p:cNvSpPr>
          <p:nvPr/>
        </p:nvSpPr>
        <p:spPr bwMode="auto">
          <a:xfrm>
            <a:off x="1508710" y="4830229"/>
            <a:ext cx="7001109" cy="353680"/>
          </a:xfrm>
          <a:prstGeom prst="roundRect">
            <a:avLst>
              <a:gd name="adj" fmla="val 16667"/>
            </a:avLst>
          </a:prstGeom>
          <a:solidFill>
            <a:sysClr val="window" lastClr="FFFFFF"/>
          </a:solidFill>
          <a:ln w="9525">
            <a:solidFill>
              <a:srgbClr val="FF0000"/>
            </a:solidFill>
            <a:round/>
            <a:headEnd/>
            <a:tailEnd/>
          </a:ln>
          <a:effectLst/>
          <a:extLst/>
        </p:spPr>
        <p:txBody>
          <a:bodyPr wrap="none" anchor="ctr"/>
          <a:lstStyle/>
          <a:p>
            <a:pPr algn="ctr" defTabSz="914400" fontAlgn="auto">
              <a:spcBef>
                <a:spcPts val="0"/>
              </a:spcBef>
              <a:spcAft>
                <a:spcPts val="0"/>
              </a:spcAft>
              <a:defRPr/>
            </a:pPr>
            <a:r>
              <a:rPr lang="it-IT" sz="2400" kern="0" dirty="0">
                <a:solidFill>
                  <a:prstClr val="black"/>
                </a:solidFill>
                <a:latin typeface="Times New Roman" pitchFamily="18" charset="0"/>
                <a:cs typeface="Arial" charset="0"/>
              </a:rPr>
              <a:t> </a:t>
            </a:r>
            <a:r>
              <a:rPr lang="en-US" b="1" kern="0" dirty="0" smtClean="0">
                <a:solidFill>
                  <a:schemeClr val="tx2">
                    <a:lumMod val="60000"/>
                    <a:lumOff val="40000"/>
                  </a:schemeClr>
                </a:solidFill>
                <a:latin typeface="Times New Roman" pitchFamily="18" charset="0"/>
                <a:cs typeface="Arial" charset="0"/>
              </a:rPr>
              <a:t>Statistical processes</a:t>
            </a:r>
            <a:endParaRPr lang="en-US" b="1" kern="0" dirty="0">
              <a:solidFill>
                <a:schemeClr val="tx2">
                  <a:lumMod val="60000"/>
                  <a:lumOff val="40000"/>
                </a:schemeClr>
              </a:solidFill>
              <a:latin typeface="Times New Roman" pitchFamily="18" charset="0"/>
              <a:cs typeface="Arial" charset="0"/>
            </a:endParaRPr>
          </a:p>
        </p:txBody>
      </p:sp>
      <p:sp>
        <p:nvSpPr>
          <p:cNvPr id="31" name="Rettangolo 30"/>
          <p:cNvSpPr/>
          <p:nvPr/>
        </p:nvSpPr>
        <p:spPr bwMode="auto">
          <a:xfrm>
            <a:off x="1523817" y="5192166"/>
            <a:ext cx="6986001" cy="1503601"/>
          </a:xfrm>
          <a:prstGeom prst="rect">
            <a:avLst/>
          </a:prstGeom>
          <a:solidFill>
            <a:sysClr val="window" lastClr="FFFFFF"/>
          </a:solidFill>
          <a:ln w="3175" cap="flat" cmpd="sng" algn="ctr">
            <a:solidFill>
              <a:srgbClr val="4F81BD">
                <a:shade val="50000"/>
              </a:srgbClr>
            </a:solidFill>
            <a:prstDash val="solid"/>
          </a:ln>
          <a:effectLst/>
        </p:spPr>
        <p:txBody>
          <a:bodyPr anchor="ctr"/>
          <a:lstStyle/>
          <a:p>
            <a:pPr algn="ctr" defTabSz="914400" fontAlgn="auto">
              <a:spcBef>
                <a:spcPts val="0"/>
              </a:spcBef>
              <a:spcAft>
                <a:spcPts val="0"/>
              </a:spcAft>
              <a:defRPr/>
            </a:pPr>
            <a:endParaRPr lang="it-IT" kern="0">
              <a:solidFill>
                <a:prstClr val="white"/>
              </a:solidFill>
              <a:latin typeface="Calibri"/>
            </a:endParaRPr>
          </a:p>
        </p:txBody>
      </p:sp>
      <p:sp>
        <p:nvSpPr>
          <p:cNvPr id="32" name="AutoShape 41"/>
          <p:cNvSpPr>
            <a:spLocks noChangeArrowheads="1"/>
          </p:cNvSpPr>
          <p:nvPr/>
        </p:nvSpPr>
        <p:spPr bwMode="auto">
          <a:xfrm>
            <a:off x="2134831" y="5402735"/>
            <a:ext cx="1273269" cy="936771"/>
          </a:xfrm>
          <a:prstGeom prst="can">
            <a:avLst>
              <a:gd name="adj" fmla="val 28083"/>
            </a:avLst>
          </a:prstGeom>
          <a:gradFill rotWithShape="1">
            <a:gsLst>
              <a:gs pos="0">
                <a:srgbClr val="EAEAEA">
                  <a:alpha val="0"/>
                </a:srgbClr>
              </a:gs>
              <a:gs pos="100000">
                <a:srgbClr val="EAEAEA">
                  <a:gamma/>
                  <a:shade val="46275"/>
                  <a:invGamma/>
                </a:srgbClr>
              </a:gs>
            </a:gsLst>
            <a:path path="rect">
              <a:fillToRect r="100000" b="100000"/>
            </a:path>
          </a:gradFill>
          <a:ln w="9525">
            <a:solidFill>
              <a:srgbClr val="339966"/>
            </a:solidFill>
            <a:round/>
            <a:headEnd/>
            <a:tailEnd/>
          </a:ln>
          <a:effectLst>
            <a:glow rad="63500">
              <a:srgbClr val="4BACC6">
                <a:satMod val="175000"/>
                <a:alpha val="40000"/>
              </a:srgbClr>
            </a:glow>
            <a:outerShdw dist="35921" dir="2700000" algn="ctr" rotWithShape="0">
              <a:srgbClr val="EEECE1"/>
            </a:outerShdw>
          </a:effectLst>
        </p:spPr>
        <p:txBody>
          <a:bodyPr/>
          <a:lstStyle/>
          <a:p>
            <a:pPr marL="342900" indent="-342900" defTabSz="914400" fontAlgn="auto">
              <a:spcBef>
                <a:spcPct val="20000"/>
              </a:spcBef>
              <a:spcAft>
                <a:spcPts val="0"/>
              </a:spcAft>
              <a:defRPr/>
            </a:pPr>
            <a:r>
              <a:rPr lang="it-IT" sz="1400" b="1" kern="0" dirty="0" smtClean="0">
                <a:solidFill>
                  <a:prstClr val="black"/>
                </a:solidFill>
                <a:latin typeface="Calibri"/>
              </a:rPr>
              <a:t>Statistical </a:t>
            </a:r>
            <a:r>
              <a:rPr lang="it-IT" sz="1400" b="1" kern="0" dirty="0" err="1" smtClean="0">
                <a:solidFill>
                  <a:prstClr val="black"/>
                </a:solidFill>
                <a:latin typeface="Calibri"/>
              </a:rPr>
              <a:t>Registers</a:t>
            </a:r>
            <a:r>
              <a:rPr lang="it-IT" sz="1400" b="1" kern="0" dirty="0" smtClean="0">
                <a:solidFill>
                  <a:prstClr val="black"/>
                </a:solidFill>
                <a:latin typeface="Calibri"/>
              </a:rPr>
              <a:t> </a:t>
            </a:r>
            <a:endParaRPr lang="it-IT" sz="1400" b="1" kern="0" dirty="0">
              <a:solidFill>
                <a:prstClr val="black"/>
              </a:solidFill>
              <a:latin typeface="Calibri"/>
            </a:endParaRPr>
          </a:p>
        </p:txBody>
      </p:sp>
      <p:sp>
        <p:nvSpPr>
          <p:cNvPr id="33" name="AutoShape 41"/>
          <p:cNvSpPr>
            <a:spLocks noChangeArrowheads="1"/>
          </p:cNvSpPr>
          <p:nvPr/>
        </p:nvSpPr>
        <p:spPr bwMode="auto">
          <a:xfrm>
            <a:off x="3906366" y="5434857"/>
            <a:ext cx="1465181" cy="1134291"/>
          </a:xfrm>
          <a:prstGeom prst="can">
            <a:avLst>
              <a:gd name="adj" fmla="val 23889"/>
            </a:avLst>
          </a:prstGeom>
          <a:solidFill>
            <a:srgbClr val="F79646">
              <a:lumMod val="75000"/>
            </a:srgbClr>
          </a:solidFill>
          <a:ln w="9525">
            <a:solidFill>
              <a:srgbClr val="339966"/>
            </a:solidFill>
            <a:round/>
            <a:headEnd/>
            <a:tailEnd/>
          </a:ln>
          <a:effectLst>
            <a:glow rad="63500">
              <a:srgbClr val="C0504D">
                <a:satMod val="175000"/>
                <a:alpha val="40000"/>
              </a:srgbClr>
            </a:glow>
          </a:effectLst>
        </p:spPr>
        <p:txBody>
          <a:bodyPr/>
          <a:lstStyle/>
          <a:p>
            <a:pPr marL="342900" indent="-342900" defTabSz="914400" fontAlgn="auto">
              <a:spcBef>
                <a:spcPct val="20000"/>
              </a:spcBef>
              <a:spcAft>
                <a:spcPts val="0"/>
              </a:spcAft>
              <a:defRPr/>
            </a:pPr>
            <a:r>
              <a:rPr lang="it-IT" sz="1400" b="1" kern="0" dirty="0" smtClean="0">
                <a:solidFill>
                  <a:prstClr val="black"/>
                </a:solidFill>
                <a:latin typeface="Calibri"/>
              </a:rPr>
              <a:t>Statistical</a:t>
            </a:r>
          </a:p>
          <a:p>
            <a:pPr marL="342900" indent="-342900" defTabSz="914400" fontAlgn="auto">
              <a:spcBef>
                <a:spcPct val="20000"/>
              </a:spcBef>
              <a:spcAft>
                <a:spcPts val="0"/>
              </a:spcAft>
              <a:defRPr/>
            </a:pPr>
            <a:r>
              <a:rPr lang="it-IT" sz="1400" b="1" kern="0" dirty="0" smtClean="0">
                <a:solidFill>
                  <a:prstClr val="black"/>
                </a:solidFill>
                <a:latin typeface="Calibri"/>
              </a:rPr>
              <a:t>Information</a:t>
            </a:r>
          </a:p>
          <a:p>
            <a:pPr marL="342900" indent="-342900" defTabSz="914400" fontAlgn="auto">
              <a:spcBef>
                <a:spcPct val="20000"/>
              </a:spcBef>
              <a:spcAft>
                <a:spcPts val="0"/>
              </a:spcAft>
              <a:defRPr/>
            </a:pPr>
            <a:r>
              <a:rPr lang="it-IT" sz="1400" b="1" kern="0" dirty="0" smtClean="0">
                <a:solidFill>
                  <a:prstClr val="black"/>
                </a:solidFill>
                <a:latin typeface="Calibri"/>
              </a:rPr>
              <a:t>Systems</a:t>
            </a:r>
            <a:endParaRPr lang="it-IT" sz="1400" b="1" kern="0" dirty="0">
              <a:solidFill>
                <a:prstClr val="black"/>
              </a:solidFill>
              <a:latin typeface="Calibri"/>
            </a:endParaRPr>
          </a:p>
        </p:txBody>
      </p:sp>
      <p:cxnSp>
        <p:nvCxnSpPr>
          <p:cNvPr id="39" name="Connettore 2 38"/>
          <p:cNvCxnSpPr>
            <a:endCxn id="54" idx="2"/>
          </p:cNvCxnSpPr>
          <p:nvPr/>
        </p:nvCxnSpPr>
        <p:spPr bwMode="auto">
          <a:xfrm>
            <a:off x="4280705" y="2408409"/>
            <a:ext cx="1022559" cy="1"/>
          </a:xfrm>
          <a:prstGeom prst="straightConnector1">
            <a:avLst/>
          </a:prstGeom>
          <a:noFill/>
          <a:ln w="38100" cap="flat" cmpd="sng" algn="ctr">
            <a:solidFill>
              <a:srgbClr val="F79646"/>
            </a:solidFill>
            <a:prstDash val="solid"/>
            <a:tailEnd type="arrow"/>
          </a:ln>
          <a:effectLst>
            <a:outerShdw blurRad="40000" dist="23000" dir="5400000" rotWithShape="0">
              <a:srgbClr val="000000">
                <a:alpha val="35000"/>
              </a:srgbClr>
            </a:outerShdw>
          </a:effectLst>
        </p:spPr>
      </p:cxnSp>
      <p:cxnSp>
        <p:nvCxnSpPr>
          <p:cNvPr id="45" name="Connettore 1 44"/>
          <p:cNvCxnSpPr/>
          <p:nvPr/>
        </p:nvCxnSpPr>
        <p:spPr bwMode="auto">
          <a:xfrm>
            <a:off x="-9801" y="4596496"/>
            <a:ext cx="7925794" cy="0"/>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32816" name="CasellaDiTesto 45"/>
          <p:cNvSpPr txBox="1">
            <a:spLocks noChangeArrowheads="1"/>
          </p:cNvSpPr>
          <p:nvPr/>
        </p:nvSpPr>
        <p:spPr bwMode="auto">
          <a:xfrm>
            <a:off x="6401615" y="4223838"/>
            <a:ext cx="190944" cy="335918"/>
          </a:xfrm>
          <a:prstGeom prst="rect">
            <a:avLst/>
          </a:prstGeom>
          <a:noFill/>
          <a:ln w="9525">
            <a:noFill/>
            <a:miter lim="800000"/>
            <a:headEnd/>
            <a:tailEnd/>
          </a:ln>
        </p:spPr>
        <p:txBody>
          <a:bodyPr wrap="none">
            <a:spAutoFit/>
          </a:bodyPr>
          <a:lstStyle/>
          <a:p>
            <a:pPr defTabSz="914400"/>
            <a:endParaRPr lang="it-IT" sz="1400" b="1">
              <a:solidFill>
                <a:srgbClr val="4F6228"/>
              </a:solidFill>
              <a:latin typeface="Calibri" pitchFamily="34" charset="0"/>
            </a:endParaRPr>
          </a:p>
        </p:txBody>
      </p:sp>
      <p:cxnSp>
        <p:nvCxnSpPr>
          <p:cNvPr id="49" name="Connettore 2 48"/>
          <p:cNvCxnSpPr/>
          <p:nvPr/>
        </p:nvCxnSpPr>
        <p:spPr bwMode="auto">
          <a:xfrm rot="5400000">
            <a:off x="-79666" y="3240026"/>
            <a:ext cx="3372529" cy="165564"/>
          </a:xfrm>
          <a:prstGeom prst="bentConnector4">
            <a:avLst>
              <a:gd name="adj1" fmla="val 26388"/>
              <a:gd name="adj2" fmla="val 238073"/>
            </a:avLst>
          </a:prstGeom>
          <a:noFill/>
          <a:ln w="38100" cap="flat" cmpd="sng" algn="ctr">
            <a:solidFill>
              <a:srgbClr val="F79646"/>
            </a:solidFill>
            <a:prstDash val="solid"/>
            <a:tailEnd type="arrow"/>
          </a:ln>
          <a:effectLst>
            <a:outerShdw blurRad="40000" dist="23000" dir="5400000" rotWithShape="0">
              <a:srgbClr val="000000">
                <a:alpha val="35000"/>
              </a:srgbClr>
            </a:outerShdw>
          </a:effectLst>
        </p:spPr>
      </p:cxnSp>
      <p:cxnSp>
        <p:nvCxnSpPr>
          <p:cNvPr id="52" name="Connettore 2 51"/>
          <p:cNvCxnSpPr/>
          <p:nvPr/>
        </p:nvCxnSpPr>
        <p:spPr bwMode="auto">
          <a:xfrm flipH="1">
            <a:off x="5019328" y="2721542"/>
            <a:ext cx="595546" cy="2108687"/>
          </a:xfrm>
          <a:prstGeom prst="straightConnector1">
            <a:avLst/>
          </a:prstGeom>
          <a:noFill/>
          <a:ln w="38100" cap="flat" cmpd="sng" algn="ctr">
            <a:solidFill>
              <a:srgbClr val="F79646"/>
            </a:solidFill>
            <a:prstDash val="solid"/>
            <a:tailEnd type="arrow"/>
          </a:ln>
          <a:effectLst>
            <a:outerShdw blurRad="40000" dist="23000" dir="5400000" rotWithShape="0">
              <a:srgbClr val="000000">
                <a:alpha val="35000"/>
              </a:srgbClr>
            </a:outerShdw>
          </a:effectLst>
        </p:spPr>
      </p:cxnSp>
      <p:cxnSp>
        <p:nvCxnSpPr>
          <p:cNvPr id="59" name="Connettore 2 58"/>
          <p:cNvCxnSpPr/>
          <p:nvPr/>
        </p:nvCxnSpPr>
        <p:spPr bwMode="auto">
          <a:xfrm>
            <a:off x="3550031" y="1848116"/>
            <a:ext cx="1" cy="258086"/>
          </a:xfrm>
          <a:prstGeom prst="straightConnector1">
            <a:avLst/>
          </a:prstGeom>
          <a:noFill/>
          <a:ln w="38100" cap="flat" cmpd="sng" algn="ctr">
            <a:solidFill>
              <a:srgbClr val="F79646"/>
            </a:solidFill>
            <a:prstDash val="solid"/>
            <a:tailEnd type="arrow"/>
          </a:ln>
          <a:effectLst>
            <a:outerShdw blurRad="40000" dist="23000" dir="5400000" rotWithShape="0">
              <a:srgbClr val="000000">
                <a:alpha val="35000"/>
              </a:srgbClr>
            </a:outerShdw>
          </a:effectLst>
        </p:spPr>
      </p:cxnSp>
      <p:sp>
        <p:nvSpPr>
          <p:cNvPr id="19" name="CasellaDiTesto 18"/>
          <p:cNvSpPr txBox="1"/>
          <p:nvPr/>
        </p:nvSpPr>
        <p:spPr>
          <a:xfrm>
            <a:off x="626894" y="482418"/>
            <a:ext cx="452047" cy="4077338"/>
          </a:xfrm>
          <a:prstGeom prst="rect">
            <a:avLst/>
          </a:prstGeom>
          <a:noFill/>
          <a:ln>
            <a:solidFill>
              <a:srgbClr val="FF0000"/>
            </a:solidFill>
          </a:ln>
        </p:spPr>
        <p:txBody>
          <a:bodyPr vert="wordArtVert" wrap="square" rtlCol="0">
            <a:spAutoFit/>
          </a:bodyPr>
          <a:lstStyle/>
          <a:p>
            <a:pPr algn="ctr"/>
            <a:r>
              <a:rPr lang="en-US" sz="1600" b="1" dirty="0" smtClean="0"/>
              <a:t>Metadata system</a:t>
            </a:r>
            <a:endParaRPr lang="en-US" sz="1600" b="1" dirty="0"/>
          </a:p>
        </p:txBody>
      </p:sp>
      <p:sp>
        <p:nvSpPr>
          <p:cNvPr id="68" name="CasellaDiTesto 67"/>
          <p:cNvSpPr txBox="1"/>
          <p:nvPr/>
        </p:nvSpPr>
        <p:spPr>
          <a:xfrm>
            <a:off x="74315" y="482418"/>
            <a:ext cx="452047" cy="4077338"/>
          </a:xfrm>
          <a:prstGeom prst="rect">
            <a:avLst/>
          </a:prstGeom>
          <a:noFill/>
          <a:ln>
            <a:solidFill>
              <a:srgbClr val="FF0000"/>
            </a:solidFill>
          </a:ln>
        </p:spPr>
        <p:txBody>
          <a:bodyPr vert="wordArtVert" wrap="square" rtlCol="0">
            <a:spAutoFit/>
          </a:bodyPr>
          <a:lstStyle/>
          <a:p>
            <a:pPr algn="ctr"/>
            <a:r>
              <a:rPr lang="en-US" sz="1600" b="1" dirty="0" smtClean="0"/>
              <a:t>Quality (QRCA)</a:t>
            </a:r>
            <a:endParaRPr lang="en-US" sz="1600" b="1" dirty="0"/>
          </a:p>
        </p:txBody>
      </p:sp>
      <p:sp>
        <p:nvSpPr>
          <p:cNvPr id="54" name="AutoShape 21"/>
          <p:cNvSpPr>
            <a:spLocks noChangeArrowheads="1"/>
          </p:cNvSpPr>
          <p:nvPr/>
        </p:nvSpPr>
        <p:spPr bwMode="auto">
          <a:xfrm>
            <a:off x="5303264" y="2006963"/>
            <a:ext cx="1152137" cy="802893"/>
          </a:xfrm>
          <a:prstGeom prst="can">
            <a:avLst>
              <a:gd name="adj" fmla="val 25000"/>
            </a:avLst>
          </a:prstGeom>
          <a:gradFill rotWithShape="1">
            <a:gsLst>
              <a:gs pos="0">
                <a:sysClr val="window" lastClr="FFFFFF">
                  <a:alpha val="0"/>
                </a:sysClr>
              </a:gs>
              <a:gs pos="100000">
                <a:srgbClr val="4F81BD"/>
              </a:gs>
            </a:gsLst>
            <a:path path="rect">
              <a:fillToRect r="100000" b="100000"/>
            </a:path>
          </a:gradFill>
          <a:ln w="9525">
            <a:solidFill>
              <a:srgbClr val="339966"/>
            </a:solidFill>
            <a:prstDash val="sysDot"/>
            <a:round/>
            <a:headEnd/>
            <a:tailEnd/>
          </a:ln>
          <a:effectLst>
            <a:outerShdw blurRad="50800" dist="38100" dir="18900000" algn="bl" rotWithShape="0">
              <a:prstClr val="black">
                <a:alpha val="40000"/>
              </a:prstClr>
            </a:outerShdw>
            <a:softEdge rad="31750"/>
          </a:effectLst>
        </p:spPr>
        <p:txBody>
          <a:bodyPr/>
          <a:lstStyle/>
          <a:p>
            <a:pPr defTabSz="914400" fontAlgn="auto">
              <a:spcBef>
                <a:spcPct val="20000"/>
              </a:spcBef>
              <a:spcAft>
                <a:spcPts val="0"/>
              </a:spcAft>
              <a:defRPr/>
            </a:pPr>
            <a:endParaRPr lang="en-US" sz="1000" b="1" kern="0" dirty="0">
              <a:solidFill>
                <a:prstClr val="black"/>
              </a:solidFill>
              <a:latin typeface="Calibri"/>
            </a:endParaRPr>
          </a:p>
        </p:txBody>
      </p:sp>
      <p:sp>
        <p:nvSpPr>
          <p:cNvPr id="55" name="AutoShape 21"/>
          <p:cNvSpPr>
            <a:spLocks noChangeArrowheads="1"/>
          </p:cNvSpPr>
          <p:nvPr/>
        </p:nvSpPr>
        <p:spPr bwMode="auto">
          <a:xfrm>
            <a:off x="5533470" y="2118470"/>
            <a:ext cx="1152137" cy="802893"/>
          </a:xfrm>
          <a:prstGeom prst="can">
            <a:avLst>
              <a:gd name="adj" fmla="val 25000"/>
            </a:avLst>
          </a:prstGeom>
          <a:gradFill rotWithShape="1">
            <a:gsLst>
              <a:gs pos="0">
                <a:sysClr val="window" lastClr="FFFFFF">
                  <a:alpha val="0"/>
                </a:sysClr>
              </a:gs>
              <a:gs pos="100000">
                <a:srgbClr val="4F81BD"/>
              </a:gs>
            </a:gsLst>
            <a:path path="rect">
              <a:fillToRect r="100000" b="100000"/>
            </a:path>
          </a:gradFill>
          <a:ln w="9525">
            <a:solidFill>
              <a:srgbClr val="339966"/>
            </a:solidFill>
            <a:prstDash val="sysDot"/>
            <a:round/>
            <a:headEnd/>
            <a:tailEnd/>
          </a:ln>
          <a:effectLst>
            <a:outerShdw blurRad="50800" dist="38100" dir="18900000" algn="bl" rotWithShape="0">
              <a:prstClr val="black">
                <a:alpha val="40000"/>
              </a:prstClr>
            </a:outerShdw>
            <a:softEdge rad="31750"/>
          </a:effectLst>
        </p:spPr>
        <p:txBody>
          <a:bodyPr/>
          <a:lstStyle/>
          <a:p>
            <a:pPr defTabSz="914400" fontAlgn="auto">
              <a:spcBef>
                <a:spcPct val="20000"/>
              </a:spcBef>
              <a:spcAft>
                <a:spcPts val="0"/>
              </a:spcAft>
              <a:defRPr/>
            </a:pPr>
            <a:endParaRPr lang="en-US" sz="1000" b="1" kern="0" dirty="0">
              <a:solidFill>
                <a:prstClr val="black"/>
              </a:solidFill>
              <a:latin typeface="Calibri"/>
            </a:endParaRPr>
          </a:p>
        </p:txBody>
      </p:sp>
      <p:sp>
        <p:nvSpPr>
          <p:cNvPr id="56" name="AutoShape 21"/>
          <p:cNvSpPr>
            <a:spLocks noChangeArrowheads="1"/>
          </p:cNvSpPr>
          <p:nvPr/>
        </p:nvSpPr>
        <p:spPr bwMode="auto">
          <a:xfrm>
            <a:off x="5608064" y="2311763"/>
            <a:ext cx="1152137" cy="802893"/>
          </a:xfrm>
          <a:prstGeom prst="can">
            <a:avLst>
              <a:gd name="adj" fmla="val 25000"/>
            </a:avLst>
          </a:prstGeom>
          <a:gradFill rotWithShape="1">
            <a:gsLst>
              <a:gs pos="0">
                <a:sysClr val="window" lastClr="FFFFFF">
                  <a:alpha val="0"/>
                </a:sysClr>
              </a:gs>
              <a:gs pos="100000">
                <a:srgbClr val="4F81BD"/>
              </a:gs>
            </a:gsLst>
            <a:path path="rect">
              <a:fillToRect r="100000" b="100000"/>
            </a:path>
          </a:gradFill>
          <a:ln w="9525">
            <a:solidFill>
              <a:srgbClr val="339966"/>
            </a:solidFill>
            <a:prstDash val="sysDot"/>
            <a:round/>
            <a:headEnd/>
            <a:tailEnd/>
          </a:ln>
          <a:effectLst>
            <a:outerShdw blurRad="50800" dist="38100" dir="18900000" algn="bl" rotWithShape="0">
              <a:prstClr val="black">
                <a:alpha val="40000"/>
              </a:prstClr>
            </a:outerShdw>
            <a:softEdge rad="31750"/>
          </a:effectLst>
        </p:spPr>
        <p:txBody>
          <a:bodyPr/>
          <a:lstStyle/>
          <a:p>
            <a:pPr defTabSz="914400" fontAlgn="auto">
              <a:spcBef>
                <a:spcPct val="20000"/>
              </a:spcBef>
              <a:spcAft>
                <a:spcPts val="0"/>
              </a:spcAft>
              <a:defRPr/>
            </a:pPr>
            <a:endParaRPr lang="en-US" sz="1000" b="1" kern="0" dirty="0">
              <a:solidFill>
                <a:prstClr val="black"/>
              </a:solidFill>
              <a:latin typeface="Calibri"/>
            </a:endParaRPr>
          </a:p>
        </p:txBody>
      </p:sp>
      <p:sp>
        <p:nvSpPr>
          <p:cNvPr id="57" name="AutoShape 21"/>
          <p:cNvSpPr>
            <a:spLocks noChangeArrowheads="1"/>
          </p:cNvSpPr>
          <p:nvPr/>
        </p:nvSpPr>
        <p:spPr bwMode="auto">
          <a:xfrm>
            <a:off x="5760464" y="2464163"/>
            <a:ext cx="1152137" cy="802893"/>
          </a:xfrm>
          <a:prstGeom prst="can">
            <a:avLst>
              <a:gd name="adj" fmla="val 25000"/>
            </a:avLst>
          </a:prstGeom>
          <a:gradFill rotWithShape="1">
            <a:gsLst>
              <a:gs pos="0">
                <a:sysClr val="window" lastClr="FFFFFF">
                  <a:alpha val="0"/>
                </a:sysClr>
              </a:gs>
              <a:gs pos="100000">
                <a:srgbClr val="4F81BD"/>
              </a:gs>
            </a:gsLst>
            <a:path path="rect">
              <a:fillToRect r="100000" b="100000"/>
            </a:path>
          </a:gradFill>
          <a:ln w="9525">
            <a:solidFill>
              <a:srgbClr val="339966"/>
            </a:solidFill>
            <a:prstDash val="sysDot"/>
            <a:round/>
            <a:headEnd/>
            <a:tailEnd/>
          </a:ln>
          <a:effectLst>
            <a:outerShdw blurRad="50800" dist="38100" dir="18900000" algn="bl" rotWithShape="0">
              <a:prstClr val="black">
                <a:alpha val="40000"/>
              </a:prstClr>
            </a:outerShdw>
            <a:softEdge rad="31750"/>
          </a:effectLst>
        </p:spPr>
        <p:txBody>
          <a:bodyPr/>
          <a:lstStyle/>
          <a:p>
            <a:pPr defTabSz="914400" fontAlgn="auto">
              <a:spcBef>
                <a:spcPct val="20000"/>
              </a:spcBef>
              <a:spcAft>
                <a:spcPts val="0"/>
              </a:spcAft>
              <a:defRPr/>
            </a:pPr>
            <a:endParaRPr lang="en-US" sz="1000" b="1" kern="0" dirty="0">
              <a:solidFill>
                <a:prstClr val="black"/>
              </a:solidFill>
              <a:latin typeface="Calibri"/>
            </a:endParaRPr>
          </a:p>
        </p:txBody>
      </p:sp>
      <p:sp>
        <p:nvSpPr>
          <p:cNvPr id="60" name="AutoShape 21"/>
          <p:cNvSpPr>
            <a:spLocks noChangeArrowheads="1"/>
          </p:cNvSpPr>
          <p:nvPr/>
        </p:nvSpPr>
        <p:spPr bwMode="auto">
          <a:xfrm>
            <a:off x="5912864" y="2616563"/>
            <a:ext cx="1152137" cy="802893"/>
          </a:xfrm>
          <a:prstGeom prst="can">
            <a:avLst>
              <a:gd name="adj" fmla="val 25000"/>
            </a:avLst>
          </a:prstGeom>
          <a:gradFill rotWithShape="1">
            <a:gsLst>
              <a:gs pos="0">
                <a:sysClr val="window" lastClr="FFFFFF">
                  <a:alpha val="0"/>
                </a:sysClr>
              </a:gs>
              <a:gs pos="100000">
                <a:srgbClr val="4F81BD"/>
              </a:gs>
            </a:gsLst>
            <a:path path="rect">
              <a:fillToRect r="100000" b="100000"/>
            </a:path>
          </a:gradFill>
          <a:ln w="9525">
            <a:solidFill>
              <a:srgbClr val="339966"/>
            </a:solidFill>
            <a:prstDash val="sysDot"/>
            <a:round/>
            <a:headEnd/>
            <a:tailEnd/>
          </a:ln>
          <a:effectLst>
            <a:outerShdw blurRad="50800" dist="38100" dir="18900000" algn="bl" rotWithShape="0">
              <a:prstClr val="black">
                <a:alpha val="40000"/>
              </a:prstClr>
            </a:outerShdw>
            <a:softEdge rad="31750"/>
          </a:effectLst>
        </p:spPr>
        <p:txBody>
          <a:bodyPr/>
          <a:lstStyle/>
          <a:p>
            <a:pPr defTabSz="914400" fontAlgn="auto">
              <a:spcBef>
                <a:spcPct val="20000"/>
              </a:spcBef>
              <a:spcAft>
                <a:spcPts val="0"/>
              </a:spcAft>
              <a:defRPr/>
            </a:pPr>
            <a:endParaRPr lang="en-US" sz="1000" b="1" kern="0" dirty="0">
              <a:solidFill>
                <a:prstClr val="black"/>
              </a:solidFill>
              <a:latin typeface="Calibri"/>
            </a:endParaRPr>
          </a:p>
        </p:txBody>
      </p:sp>
      <p:sp>
        <p:nvSpPr>
          <p:cNvPr id="61" name="AutoShape 21"/>
          <p:cNvSpPr>
            <a:spLocks noChangeArrowheads="1"/>
          </p:cNvSpPr>
          <p:nvPr/>
        </p:nvSpPr>
        <p:spPr bwMode="auto">
          <a:xfrm>
            <a:off x="6065264" y="2768963"/>
            <a:ext cx="1152137" cy="802893"/>
          </a:xfrm>
          <a:prstGeom prst="can">
            <a:avLst>
              <a:gd name="adj" fmla="val 25000"/>
            </a:avLst>
          </a:prstGeom>
          <a:gradFill rotWithShape="1">
            <a:gsLst>
              <a:gs pos="0">
                <a:sysClr val="window" lastClr="FFFFFF">
                  <a:alpha val="0"/>
                </a:sysClr>
              </a:gs>
              <a:gs pos="100000">
                <a:srgbClr val="4F81BD"/>
              </a:gs>
            </a:gsLst>
            <a:path path="rect">
              <a:fillToRect r="100000" b="100000"/>
            </a:path>
          </a:gradFill>
          <a:ln w="9525">
            <a:solidFill>
              <a:srgbClr val="339966"/>
            </a:solidFill>
            <a:prstDash val="sysDot"/>
            <a:round/>
            <a:headEnd/>
            <a:tailEnd/>
          </a:ln>
          <a:effectLst>
            <a:outerShdw blurRad="50800" dist="38100" dir="18900000" algn="bl" rotWithShape="0">
              <a:prstClr val="black">
                <a:alpha val="40000"/>
              </a:prstClr>
            </a:outerShdw>
            <a:softEdge rad="31750"/>
          </a:effectLst>
        </p:spPr>
        <p:txBody>
          <a:bodyPr/>
          <a:lstStyle/>
          <a:p>
            <a:pPr defTabSz="914400" fontAlgn="auto">
              <a:spcBef>
                <a:spcPct val="20000"/>
              </a:spcBef>
              <a:spcAft>
                <a:spcPts val="0"/>
              </a:spcAft>
              <a:defRPr/>
            </a:pPr>
            <a:endParaRPr lang="en-US" sz="1000" b="1" kern="0" dirty="0">
              <a:solidFill>
                <a:prstClr val="black"/>
              </a:solidFill>
              <a:latin typeface="Calibri"/>
            </a:endParaRPr>
          </a:p>
        </p:txBody>
      </p:sp>
      <p:sp>
        <p:nvSpPr>
          <p:cNvPr id="62" name="AutoShape 21"/>
          <p:cNvSpPr>
            <a:spLocks noChangeArrowheads="1"/>
          </p:cNvSpPr>
          <p:nvPr/>
        </p:nvSpPr>
        <p:spPr bwMode="auto">
          <a:xfrm>
            <a:off x="6194131" y="2880655"/>
            <a:ext cx="1152137" cy="802893"/>
          </a:xfrm>
          <a:prstGeom prst="can">
            <a:avLst>
              <a:gd name="adj" fmla="val 25000"/>
            </a:avLst>
          </a:prstGeom>
          <a:gradFill rotWithShape="1">
            <a:gsLst>
              <a:gs pos="0">
                <a:sysClr val="window" lastClr="FFFFFF">
                  <a:alpha val="0"/>
                </a:sysClr>
              </a:gs>
              <a:gs pos="100000">
                <a:srgbClr val="4F81BD"/>
              </a:gs>
            </a:gsLst>
            <a:path path="rect">
              <a:fillToRect r="100000" b="100000"/>
            </a:path>
          </a:gradFill>
          <a:ln w="9525">
            <a:solidFill>
              <a:srgbClr val="339966"/>
            </a:solidFill>
            <a:prstDash val="sysDot"/>
            <a:round/>
            <a:headEnd/>
            <a:tailEnd/>
          </a:ln>
          <a:effectLst>
            <a:outerShdw blurRad="50800" dist="38100" dir="18900000" algn="bl" rotWithShape="0">
              <a:prstClr val="black">
                <a:alpha val="40000"/>
              </a:prstClr>
            </a:outerShdw>
            <a:softEdge rad="31750"/>
          </a:effectLst>
        </p:spPr>
        <p:txBody>
          <a:bodyPr/>
          <a:lstStyle/>
          <a:p>
            <a:pPr defTabSz="914400" fontAlgn="auto">
              <a:spcBef>
                <a:spcPct val="20000"/>
              </a:spcBef>
              <a:spcAft>
                <a:spcPts val="0"/>
              </a:spcAft>
              <a:defRPr/>
            </a:pPr>
            <a:endParaRPr lang="en-US" sz="1000" b="1" kern="0" dirty="0">
              <a:solidFill>
                <a:prstClr val="black"/>
              </a:solidFill>
              <a:latin typeface="Calibri"/>
            </a:endParaRPr>
          </a:p>
        </p:txBody>
      </p:sp>
      <p:sp>
        <p:nvSpPr>
          <p:cNvPr id="4" name="CasellaDiTesto 3"/>
          <p:cNvSpPr txBox="1"/>
          <p:nvPr/>
        </p:nvSpPr>
        <p:spPr>
          <a:xfrm>
            <a:off x="7065001" y="2157519"/>
            <a:ext cx="1523664" cy="954107"/>
          </a:xfrm>
          <a:prstGeom prst="rect">
            <a:avLst/>
          </a:prstGeom>
          <a:noFill/>
          <a:ln>
            <a:solidFill>
              <a:srgbClr val="00B050"/>
            </a:solidFill>
          </a:ln>
        </p:spPr>
        <p:txBody>
          <a:bodyPr wrap="square" rtlCol="0">
            <a:spAutoFit/>
          </a:bodyPr>
          <a:lstStyle/>
          <a:p>
            <a:pPr>
              <a:spcBef>
                <a:spcPct val="20000"/>
              </a:spcBef>
              <a:defRPr/>
            </a:pPr>
            <a:r>
              <a:rPr lang="en-US" sz="1400" b="1" kern="0" dirty="0">
                <a:solidFill>
                  <a:prstClr val="black"/>
                </a:solidFill>
              </a:rPr>
              <a:t>DBs for the integration for each subsystem</a:t>
            </a:r>
          </a:p>
        </p:txBody>
      </p:sp>
      <p:sp>
        <p:nvSpPr>
          <p:cNvPr id="9" name="Elaborazione alternativa 8"/>
          <p:cNvSpPr/>
          <p:nvPr/>
        </p:nvSpPr>
        <p:spPr>
          <a:xfrm>
            <a:off x="7065001" y="4391797"/>
            <a:ext cx="2006620" cy="349345"/>
          </a:xfrm>
          <a:prstGeom prst="flowChartAlternate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rgbClr val="7F142A"/>
                </a:solidFill>
              </a:rPr>
              <a:t>SIM </a:t>
            </a:r>
            <a:r>
              <a:rPr lang="it-IT" sz="1400" dirty="0" err="1" smtClean="0">
                <a:solidFill>
                  <a:srgbClr val="7F142A"/>
                </a:solidFill>
              </a:rPr>
              <a:t>border</a:t>
            </a:r>
            <a:endParaRPr lang="it-IT" sz="1400" dirty="0">
              <a:solidFill>
                <a:srgbClr val="7F142A"/>
              </a:solidFill>
            </a:endParaRPr>
          </a:p>
        </p:txBody>
      </p:sp>
      <p:cxnSp>
        <p:nvCxnSpPr>
          <p:cNvPr id="3" name="Connettore 2 2"/>
          <p:cNvCxnSpPr>
            <a:stCxn id="32783" idx="2"/>
            <a:endCxn id="22" idx="0"/>
          </p:cNvCxnSpPr>
          <p:nvPr/>
        </p:nvCxnSpPr>
        <p:spPr>
          <a:xfrm>
            <a:off x="3541573" y="4365210"/>
            <a:ext cx="1467692" cy="4650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Connettore 4 66"/>
          <p:cNvCxnSpPr/>
          <p:nvPr/>
        </p:nvCxnSpPr>
        <p:spPr bwMode="auto">
          <a:xfrm rot="5400000" flipH="1" flipV="1">
            <a:off x="5090986" y="4717142"/>
            <a:ext cx="2171736" cy="832777"/>
          </a:xfrm>
          <a:prstGeom prst="bentConnector3">
            <a:avLst>
              <a:gd name="adj1" fmla="val -2291"/>
            </a:avLst>
          </a:prstGeom>
          <a:noFill/>
          <a:ln w="38100" cap="flat" cmpd="sng" algn="ctr">
            <a:solidFill>
              <a:srgbClr val="F79646"/>
            </a:solidFill>
            <a:prstDash val="sysDash"/>
            <a:tailEnd type="arrow"/>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43708219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a:hlinkClick r:id="" action="ppaction://ole?verb=0"/>
          </p:cNvPr>
          <p:cNvGraphicFramePr>
            <a:graphicFrameLocks noChangeAspect="1"/>
          </p:cNvGraphicFramePr>
          <p:nvPr>
            <p:extLst>
              <p:ext uri="{D42A27DB-BD31-4B8C-83A1-F6EECF244321}">
                <p14:modId xmlns:p14="http://schemas.microsoft.com/office/powerpoint/2010/main" val="1508249851"/>
              </p:ext>
            </p:extLst>
          </p:nvPr>
        </p:nvGraphicFramePr>
        <p:xfrm>
          <a:off x="90625" y="3105147"/>
          <a:ext cx="4250556" cy="3153051"/>
        </p:xfrm>
        <a:graphic>
          <a:graphicData uri="http://schemas.openxmlformats.org/presentationml/2006/ole">
            <mc:AlternateContent xmlns:mc="http://schemas.openxmlformats.org/markup-compatibility/2006">
              <mc:Choice xmlns:v="urn:schemas-microsoft-com:vml" Requires="v">
                <p:oleObj spid="_x0000_s30780" name="Presentazione" r:id="rId3" imgW="3099907" imgH="2325680" progId="PowerPoint.Show.12">
                  <p:embed/>
                </p:oleObj>
              </mc:Choice>
              <mc:Fallback>
                <p:oleObj name="Presentazione" r:id="rId3" imgW="3099907" imgH="2325680" progId="PowerPoint.Show.12">
                  <p:embed/>
                  <p:pic>
                    <p:nvPicPr>
                      <p:cNvPr id="0" name=""/>
                      <p:cNvPicPr>
                        <a:picLocks noChangeAspect="1" noChangeArrowheads="1"/>
                      </p:cNvPicPr>
                      <p:nvPr/>
                    </p:nvPicPr>
                    <p:blipFill>
                      <a:blip r:embed="rId4"/>
                      <a:srcRect/>
                      <a:stretch>
                        <a:fillRect/>
                      </a:stretch>
                    </p:blipFill>
                    <p:spPr bwMode="auto">
                      <a:xfrm>
                        <a:off x="90625" y="3105147"/>
                        <a:ext cx="4250556" cy="3153051"/>
                      </a:xfrm>
                      <a:prstGeom prst="rect">
                        <a:avLst/>
                      </a:prstGeom>
                      <a:noFill/>
                      <a:ln>
                        <a:noFill/>
                      </a:ln>
                      <a:extLst/>
                    </p:spPr>
                  </p:pic>
                </p:oleObj>
              </mc:Fallback>
            </mc:AlternateContent>
          </a:graphicData>
        </a:graphic>
      </p:graphicFrame>
      <p:sp>
        <p:nvSpPr>
          <p:cNvPr id="3" name="CasellaDiTesto 2"/>
          <p:cNvSpPr txBox="1">
            <a:spLocks noChangeArrowheads="1"/>
          </p:cNvSpPr>
          <p:nvPr/>
        </p:nvSpPr>
        <p:spPr bwMode="auto">
          <a:xfrm>
            <a:off x="262450" y="366533"/>
            <a:ext cx="753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2400" dirty="0">
                <a:solidFill>
                  <a:srgbClr val="505150"/>
                </a:solidFill>
              </a:rPr>
              <a:t>SIM: the </a:t>
            </a:r>
            <a:r>
              <a:rPr lang="en-US" sz="2400" dirty="0">
                <a:solidFill>
                  <a:srgbClr val="505150"/>
                </a:solidFill>
              </a:rPr>
              <a:t>DBs for integration</a:t>
            </a:r>
            <a:endParaRPr lang="it-IT" sz="2400" dirty="0">
              <a:solidFill>
                <a:srgbClr val="505150"/>
              </a:solidFill>
            </a:endParaRPr>
          </a:p>
        </p:txBody>
      </p:sp>
      <p:sp>
        <p:nvSpPr>
          <p:cNvPr id="4" name="CasellaDiTesto 8"/>
          <p:cNvSpPr txBox="1">
            <a:spLocks noChangeArrowheads="1"/>
          </p:cNvSpPr>
          <p:nvPr/>
        </p:nvSpPr>
        <p:spPr bwMode="auto">
          <a:xfrm>
            <a:off x="4341181" y="1214322"/>
            <a:ext cx="4611090"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pPr>
            <a:r>
              <a:rPr lang="it-IT" sz="2400" dirty="0" err="1" smtClean="0">
                <a:solidFill>
                  <a:srgbClr val="505150"/>
                </a:solidFill>
              </a:rPr>
              <a:t>Structure</a:t>
            </a:r>
            <a:endParaRPr lang="it-IT" sz="2400" dirty="0">
              <a:solidFill>
                <a:srgbClr val="505150"/>
              </a:solidFill>
            </a:endParaRPr>
          </a:p>
          <a:p>
            <a:pPr marL="265113" indent="-265113" eaLnBrk="1" hangingPunct="1">
              <a:spcBef>
                <a:spcPts val="600"/>
              </a:spcBef>
            </a:pPr>
            <a:r>
              <a:rPr lang="en-US" dirty="0">
                <a:solidFill>
                  <a:srgbClr val="505150"/>
                </a:solidFill>
              </a:rPr>
              <a:t>•	the ID of the </a:t>
            </a:r>
            <a:r>
              <a:rPr lang="en-US" dirty="0" smtClean="0">
                <a:solidFill>
                  <a:srgbClr val="505150"/>
                </a:solidFill>
              </a:rPr>
              <a:t>sources</a:t>
            </a:r>
            <a:endParaRPr lang="en-US" dirty="0">
              <a:solidFill>
                <a:srgbClr val="505150"/>
              </a:solidFill>
            </a:endParaRPr>
          </a:p>
          <a:p>
            <a:pPr marL="265113" indent="-265113" eaLnBrk="1" hangingPunct="1">
              <a:spcBef>
                <a:spcPts val="600"/>
              </a:spcBef>
            </a:pPr>
            <a:r>
              <a:rPr lang="en-US" dirty="0">
                <a:solidFill>
                  <a:srgbClr val="505150"/>
                </a:solidFill>
              </a:rPr>
              <a:t>•	the serial number internal to all the sources in which the object is </a:t>
            </a:r>
            <a:r>
              <a:rPr lang="en-US" dirty="0" smtClean="0">
                <a:solidFill>
                  <a:srgbClr val="505150"/>
                </a:solidFill>
              </a:rPr>
              <a:t>recognized</a:t>
            </a:r>
          </a:p>
          <a:p>
            <a:pPr marL="265113" indent="-265113" eaLnBrk="1" hangingPunct="1">
              <a:spcBef>
                <a:spcPts val="600"/>
              </a:spcBef>
            </a:pPr>
            <a:r>
              <a:rPr lang="en-US" dirty="0" smtClean="0">
                <a:solidFill>
                  <a:srgbClr val="505150"/>
                </a:solidFill>
              </a:rPr>
              <a:t>•</a:t>
            </a:r>
            <a:r>
              <a:rPr lang="en-US" dirty="0">
                <a:solidFill>
                  <a:srgbClr val="505150"/>
                </a:solidFill>
              </a:rPr>
              <a:t>	the ID of the object in the subsystem of </a:t>
            </a:r>
            <a:r>
              <a:rPr lang="en-US" dirty="0" smtClean="0">
                <a:solidFill>
                  <a:srgbClr val="505150"/>
                </a:solidFill>
              </a:rPr>
              <a:t>integration</a:t>
            </a:r>
            <a:endParaRPr lang="en-US" dirty="0">
              <a:solidFill>
                <a:srgbClr val="505150"/>
              </a:solidFill>
            </a:endParaRPr>
          </a:p>
          <a:p>
            <a:pPr marL="265113" indent="-265113" eaLnBrk="1" hangingPunct="1">
              <a:spcBef>
                <a:spcPts val="600"/>
              </a:spcBef>
            </a:pPr>
            <a:r>
              <a:rPr lang="en-US" dirty="0">
                <a:solidFill>
                  <a:srgbClr val="505150"/>
                </a:solidFill>
              </a:rPr>
              <a:t>•	the variables used for the integration for all the sources in which the object is </a:t>
            </a:r>
            <a:r>
              <a:rPr lang="en-US" dirty="0" smtClean="0">
                <a:solidFill>
                  <a:srgbClr val="505150"/>
                </a:solidFill>
              </a:rPr>
              <a:t>present</a:t>
            </a:r>
            <a:endParaRPr lang="en-US" dirty="0">
              <a:solidFill>
                <a:srgbClr val="505150"/>
              </a:solidFill>
            </a:endParaRPr>
          </a:p>
          <a:p>
            <a:pPr marL="265113" indent="-265113" eaLnBrk="1" hangingPunct="1">
              <a:spcBef>
                <a:spcPts val="600"/>
              </a:spcBef>
            </a:pPr>
            <a:r>
              <a:rPr lang="en-US" dirty="0">
                <a:solidFill>
                  <a:srgbClr val="505150"/>
                </a:solidFill>
              </a:rPr>
              <a:t>•	</a:t>
            </a:r>
            <a:r>
              <a:rPr lang="en-US" dirty="0" smtClean="0">
                <a:solidFill>
                  <a:srgbClr val="505150"/>
                </a:solidFill>
              </a:rPr>
              <a:t>the </a:t>
            </a:r>
            <a:r>
              <a:rPr lang="en-US" dirty="0">
                <a:solidFill>
                  <a:srgbClr val="505150"/>
                </a:solidFill>
              </a:rPr>
              <a:t>different kind of record linkage used to enter in the </a:t>
            </a:r>
            <a:r>
              <a:rPr lang="en-US" dirty="0" smtClean="0">
                <a:solidFill>
                  <a:srgbClr val="505150"/>
                </a:solidFill>
              </a:rPr>
              <a:t>DB</a:t>
            </a:r>
            <a:endParaRPr lang="en-US" dirty="0">
              <a:solidFill>
                <a:srgbClr val="505150"/>
              </a:solidFill>
            </a:endParaRPr>
          </a:p>
          <a:p>
            <a:pPr marL="285750" indent="-285750" eaLnBrk="1" hangingPunct="1">
              <a:spcBef>
                <a:spcPts val="600"/>
              </a:spcBef>
              <a:buFont typeface="Arial" panose="020B0604020202020204" pitchFamily="34" charset="0"/>
              <a:buChar char="•"/>
            </a:pPr>
            <a:r>
              <a:rPr lang="en-US" dirty="0">
                <a:solidFill>
                  <a:srgbClr val="505150"/>
                </a:solidFill>
              </a:rPr>
              <a:t>the time reference for linkage </a:t>
            </a:r>
            <a:r>
              <a:rPr lang="en-US" dirty="0" smtClean="0">
                <a:solidFill>
                  <a:srgbClr val="505150"/>
                </a:solidFill>
              </a:rPr>
              <a:t>validity </a:t>
            </a:r>
            <a:endParaRPr lang="en-US" dirty="0">
              <a:solidFill>
                <a:srgbClr val="505150"/>
              </a:solidFill>
            </a:endParaRPr>
          </a:p>
          <a:p>
            <a:pPr marL="265113" indent="-265113" eaLnBrk="1" hangingPunct="1">
              <a:spcBef>
                <a:spcPts val="600"/>
              </a:spcBef>
            </a:pPr>
            <a:endParaRPr lang="en-US" dirty="0">
              <a:solidFill>
                <a:srgbClr val="505150"/>
              </a:solidFill>
            </a:endParaRPr>
          </a:p>
        </p:txBody>
      </p:sp>
      <p:sp>
        <p:nvSpPr>
          <p:cNvPr id="5" name="CasellaDiTesto 8"/>
          <p:cNvSpPr txBox="1">
            <a:spLocks noChangeArrowheads="1"/>
          </p:cNvSpPr>
          <p:nvPr/>
        </p:nvSpPr>
        <p:spPr bwMode="auto">
          <a:xfrm>
            <a:off x="262449" y="982671"/>
            <a:ext cx="3739517" cy="253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lnSpc>
                <a:spcPts val="2400"/>
              </a:lnSpc>
            </a:pPr>
            <a:r>
              <a:rPr lang="it-IT" dirty="0" smtClean="0">
                <a:solidFill>
                  <a:srgbClr val="505150"/>
                </a:solidFill>
              </a:rPr>
              <a:t>The </a:t>
            </a:r>
            <a:r>
              <a:rPr lang="it-IT" dirty="0" err="1" smtClean="0">
                <a:solidFill>
                  <a:srgbClr val="505150"/>
                </a:solidFill>
              </a:rPr>
              <a:t>presence</a:t>
            </a:r>
            <a:r>
              <a:rPr lang="it-IT" dirty="0" smtClean="0">
                <a:solidFill>
                  <a:srgbClr val="505150"/>
                </a:solidFill>
              </a:rPr>
              <a:t> of the </a:t>
            </a:r>
            <a:r>
              <a:rPr lang="it-IT" dirty="0" err="1" smtClean="0">
                <a:solidFill>
                  <a:srgbClr val="505150"/>
                </a:solidFill>
              </a:rPr>
              <a:t>unique</a:t>
            </a:r>
            <a:r>
              <a:rPr lang="it-IT" dirty="0" smtClean="0">
                <a:solidFill>
                  <a:srgbClr val="505150"/>
                </a:solidFill>
              </a:rPr>
              <a:t> ID </a:t>
            </a:r>
            <a:r>
              <a:rPr lang="en-US" dirty="0" smtClean="0">
                <a:solidFill>
                  <a:srgbClr val="505150"/>
                </a:solidFill>
              </a:rPr>
              <a:t>determines </a:t>
            </a:r>
            <a:r>
              <a:rPr lang="en-US" dirty="0">
                <a:solidFill>
                  <a:srgbClr val="505150"/>
                </a:solidFill>
              </a:rPr>
              <a:t>a </a:t>
            </a:r>
            <a:r>
              <a:rPr lang="en-US" i="1" dirty="0">
                <a:solidFill>
                  <a:srgbClr val="505150"/>
                </a:solidFill>
              </a:rPr>
              <a:t>spider web</a:t>
            </a:r>
            <a:r>
              <a:rPr lang="en-US" dirty="0">
                <a:solidFill>
                  <a:srgbClr val="505150"/>
                </a:solidFill>
              </a:rPr>
              <a:t> structure of relationships able to guarantee that every source is connected with the DB for integration and, at the same time, with all the others that are part of the same subsystem of integration</a:t>
            </a:r>
            <a:r>
              <a:rPr lang="en-US" dirty="0" smtClean="0">
                <a:solidFill>
                  <a:srgbClr val="505150"/>
                </a:solidFill>
              </a:rPr>
              <a:t>.</a:t>
            </a:r>
            <a:endParaRPr lang="it-IT" dirty="0">
              <a:solidFill>
                <a:srgbClr val="505150"/>
              </a:solidFill>
            </a:endParaRPr>
          </a:p>
        </p:txBody>
      </p:sp>
      <p:sp>
        <p:nvSpPr>
          <p:cNvPr id="6" name="CasellaDiTesto 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extLst>
      <p:ext uri="{BB962C8B-B14F-4D97-AF65-F5344CB8AC3E}">
        <p14:creationId xmlns:p14="http://schemas.microsoft.com/office/powerpoint/2010/main" val="1135055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o magnetico 5"/>
          <p:cNvSpPr/>
          <p:nvPr/>
        </p:nvSpPr>
        <p:spPr>
          <a:xfrm>
            <a:off x="2843808" y="4216375"/>
            <a:ext cx="1470290" cy="1309485"/>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200" dirty="0">
                <a:solidFill>
                  <a:srgbClr val="7F142A"/>
                </a:solidFill>
              </a:rPr>
              <a:t>SIM </a:t>
            </a:r>
            <a:r>
              <a:rPr lang="it-IT" sz="1200" dirty="0" smtClean="0">
                <a:solidFill>
                  <a:srgbClr val="7F142A"/>
                </a:solidFill>
              </a:rPr>
              <a:t>RELATIONSHIPS AMONG INDIVIDUALS</a:t>
            </a:r>
            <a:endParaRPr lang="it-IT" sz="1200" dirty="0">
              <a:solidFill>
                <a:srgbClr val="7F142A"/>
              </a:solidFill>
            </a:endParaRPr>
          </a:p>
        </p:txBody>
      </p:sp>
      <p:sp>
        <p:nvSpPr>
          <p:cNvPr id="8" name="Disco magnetico 7"/>
          <p:cNvSpPr/>
          <p:nvPr/>
        </p:nvSpPr>
        <p:spPr>
          <a:xfrm>
            <a:off x="6209023" y="2772697"/>
            <a:ext cx="1258348" cy="988452"/>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200" dirty="0" smtClean="0">
                <a:solidFill>
                  <a:srgbClr val="7F142A"/>
                </a:solidFill>
              </a:rPr>
              <a:t>SIM ECONOMIC UNITS</a:t>
            </a:r>
            <a:endParaRPr lang="it-IT" sz="1200" dirty="0">
              <a:solidFill>
                <a:srgbClr val="7F142A"/>
              </a:solidFill>
            </a:endParaRPr>
          </a:p>
        </p:txBody>
      </p:sp>
      <p:sp>
        <p:nvSpPr>
          <p:cNvPr id="10" name="Rettangolo arrotondato 9"/>
          <p:cNvSpPr/>
          <p:nvPr/>
        </p:nvSpPr>
        <p:spPr>
          <a:xfrm>
            <a:off x="140701" y="3054987"/>
            <a:ext cx="1459684" cy="545284"/>
          </a:xfrm>
          <a:prstGeom prst="roundRect">
            <a:avLst/>
          </a:prstGeom>
          <a:gradFill>
            <a:gsLst>
              <a:gs pos="0">
                <a:srgbClr val="FFEFD1"/>
              </a:gs>
              <a:gs pos="64999">
                <a:srgbClr val="F0EBD5"/>
              </a:gs>
              <a:gs pos="100000">
                <a:srgbClr val="D1C39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chemeClr val="tx1"/>
                </a:solidFill>
              </a:rPr>
              <a:t>SIM UNITS</a:t>
            </a:r>
            <a:endParaRPr lang="it-IT" sz="1400" dirty="0">
              <a:solidFill>
                <a:schemeClr val="tx1"/>
              </a:solidFill>
            </a:endParaRPr>
          </a:p>
        </p:txBody>
      </p:sp>
      <p:sp>
        <p:nvSpPr>
          <p:cNvPr id="11" name="Rettangolo arrotondato 10"/>
          <p:cNvSpPr/>
          <p:nvPr/>
        </p:nvSpPr>
        <p:spPr>
          <a:xfrm>
            <a:off x="140701" y="1672203"/>
            <a:ext cx="1459685" cy="545284"/>
          </a:xfrm>
          <a:prstGeom prst="roundRect">
            <a:avLst/>
          </a:prstGeom>
          <a:gradFill>
            <a:gsLst>
              <a:gs pos="0">
                <a:srgbClr val="FFEFD1"/>
              </a:gs>
              <a:gs pos="64999">
                <a:srgbClr val="F0EBD5"/>
              </a:gs>
              <a:gs pos="100000">
                <a:srgbClr val="D1C39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chemeClr val="tx1"/>
                </a:solidFill>
              </a:rPr>
              <a:t>SIM PLACES</a:t>
            </a:r>
            <a:endParaRPr lang="it-IT" sz="1400" dirty="0">
              <a:solidFill>
                <a:schemeClr val="tx1"/>
              </a:solidFill>
            </a:endParaRPr>
          </a:p>
        </p:txBody>
      </p:sp>
      <p:sp>
        <p:nvSpPr>
          <p:cNvPr id="12" name="Rettangolo arrotondato 11"/>
          <p:cNvSpPr/>
          <p:nvPr/>
        </p:nvSpPr>
        <p:spPr>
          <a:xfrm>
            <a:off x="119476" y="4119767"/>
            <a:ext cx="1858297" cy="748755"/>
          </a:xfrm>
          <a:prstGeom prst="roundRect">
            <a:avLst/>
          </a:prstGeom>
          <a:gradFill>
            <a:gsLst>
              <a:gs pos="0">
                <a:srgbClr val="FFEFD1"/>
              </a:gs>
              <a:gs pos="64999">
                <a:srgbClr val="F0EBD5"/>
              </a:gs>
              <a:gs pos="100000">
                <a:srgbClr val="D1C39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chemeClr val="tx1"/>
                </a:solidFill>
              </a:rPr>
              <a:t>SIM RELATIONSHIPS</a:t>
            </a:r>
            <a:endParaRPr lang="it-IT" sz="1400" dirty="0">
              <a:solidFill>
                <a:schemeClr val="tx1"/>
              </a:solidFill>
            </a:endParaRPr>
          </a:p>
        </p:txBody>
      </p:sp>
      <p:sp>
        <p:nvSpPr>
          <p:cNvPr id="13" name="Disco magnetico 12"/>
          <p:cNvSpPr/>
          <p:nvPr/>
        </p:nvSpPr>
        <p:spPr>
          <a:xfrm>
            <a:off x="4510949" y="3564229"/>
            <a:ext cx="1417738" cy="1304292"/>
          </a:xfrm>
          <a:prstGeom prst="flowChartMagneticDisk">
            <a:avLst/>
          </a:prstGeom>
          <a:gradFill flip="none" rotWithShape="1">
            <a:gsLst>
              <a:gs pos="0">
                <a:schemeClr val="accent3">
                  <a:lumMod val="75000"/>
                </a:schemeClr>
              </a:gs>
              <a:gs pos="100000">
                <a:schemeClr val="accent1">
                  <a:tint val="50000"/>
                  <a:shade val="100000"/>
                  <a:satMod val="350000"/>
                </a:schemeClr>
              </a:gs>
            </a:gsLst>
            <a:lin ang="108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dirty="0" smtClean="0">
                <a:solidFill>
                  <a:srgbClr val="7F142A"/>
                </a:solidFill>
              </a:rPr>
              <a:t>SIM RELATIONSHIPS BEETWEEN INDIVIDUALS AND ECONOMIC UNITS</a:t>
            </a:r>
            <a:endParaRPr lang="it-IT" sz="1200" dirty="0">
              <a:solidFill>
                <a:srgbClr val="7F142A"/>
              </a:solidFill>
            </a:endParaRPr>
          </a:p>
        </p:txBody>
      </p:sp>
      <p:sp>
        <p:nvSpPr>
          <p:cNvPr id="14" name="Dodecagono 13"/>
          <p:cNvSpPr/>
          <p:nvPr/>
        </p:nvSpPr>
        <p:spPr>
          <a:xfrm>
            <a:off x="1600387" y="2878818"/>
            <a:ext cx="1428563" cy="728665"/>
          </a:xfrm>
          <a:prstGeom prst="dodec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000" b="1" dirty="0" smtClean="0">
                <a:solidFill>
                  <a:schemeClr val="tx1"/>
                </a:solidFill>
              </a:rPr>
              <a:t>INDIVIDUAL ID</a:t>
            </a:r>
            <a:endParaRPr lang="it-IT" sz="1000" b="1" dirty="0">
              <a:solidFill>
                <a:schemeClr val="tx1"/>
              </a:solidFill>
            </a:endParaRPr>
          </a:p>
        </p:txBody>
      </p:sp>
      <p:sp>
        <p:nvSpPr>
          <p:cNvPr id="15" name="Dodecagono 14"/>
          <p:cNvSpPr/>
          <p:nvPr/>
        </p:nvSpPr>
        <p:spPr>
          <a:xfrm>
            <a:off x="7467371" y="2970701"/>
            <a:ext cx="1375932" cy="636781"/>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000" b="1" dirty="0" smtClean="0">
                <a:solidFill>
                  <a:schemeClr val="tx1"/>
                </a:solidFill>
              </a:rPr>
              <a:t>ECONOMIC UNIT ID</a:t>
            </a:r>
            <a:endParaRPr lang="it-IT" sz="1000" b="1" dirty="0">
              <a:solidFill>
                <a:schemeClr val="tx1"/>
              </a:solidFill>
            </a:endParaRPr>
          </a:p>
        </p:txBody>
      </p:sp>
      <p:sp>
        <p:nvSpPr>
          <p:cNvPr id="16" name="Dodecagono 15"/>
          <p:cNvSpPr/>
          <p:nvPr/>
        </p:nvSpPr>
        <p:spPr>
          <a:xfrm>
            <a:off x="1342103" y="4868521"/>
            <a:ext cx="1620192" cy="761925"/>
          </a:xfrm>
          <a:prstGeom prst="dodec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000" b="1" dirty="0" smtClean="0">
                <a:solidFill>
                  <a:schemeClr val="tx1"/>
                </a:solidFill>
              </a:rPr>
              <a:t>INDIVIDUAL ID –</a:t>
            </a:r>
          </a:p>
          <a:p>
            <a:pPr algn="ctr"/>
            <a:r>
              <a:rPr lang="it-IT" sz="1000" b="1" dirty="0" smtClean="0">
                <a:solidFill>
                  <a:schemeClr val="tx1"/>
                </a:solidFill>
              </a:rPr>
              <a:t>FAMILY ID</a:t>
            </a:r>
            <a:endParaRPr lang="it-IT" sz="1000" b="1" dirty="0">
              <a:solidFill>
                <a:schemeClr val="tx1"/>
              </a:solidFill>
            </a:endParaRPr>
          </a:p>
        </p:txBody>
      </p:sp>
      <p:sp>
        <p:nvSpPr>
          <p:cNvPr id="17" name="Dodecagono 16"/>
          <p:cNvSpPr/>
          <p:nvPr/>
        </p:nvSpPr>
        <p:spPr>
          <a:xfrm>
            <a:off x="7269915" y="1081000"/>
            <a:ext cx="1770845" cy="815230"/>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000" b="1" dirty="0" smtClean="0">
                <a:solidFill>
                  <a:schemeClr val="tx1"/>
                </a:solidFill>
              </a:rPr>
              <a:t>ECONOMIC UNIT ID – </a:t>
            </a:r>
            <a:r>
              <a:rPr lang="it-IT" sz="1000" b="1" dirty="0" smtClean="0">
                <a:solidFill>
                  <a:schemeClr val="tx1"/>
                </a:solidFill>
              </a:rPr>
              <a:t> LOCAL </a:t>
            </a:r>
            <a:r>
              <a:rPr lang="it-IT" sz="1000" b="1" dirty="0" smtClean="0">
                <a:solidFill>
                  <a:schemeClr val="tx1"/>
                </a:solidFill>
              </a:rPr>
              <a:t>UNITS ID</a:t>
            </a:r>
            <a:endParaRPr lang="it-IT" sz="1000" b="1" dirty="0">
              <a:solidFill>
                <a:schemeClr val="tx1"/>
              </a:solidFill>
            </a:endParaRPr>
          </a:p>
        </p:txBody>
      </p:sp>
      <p:sp>
        <p:nvSpPr>
          <p:cNvPr id="18" name="Dodecagono 17"/>
          <p:cNvSpPr/>
          <p:nvPr/>
        </p:nvSpPr>
        <p:spPr>
          <a:xfrm>
            <a:off x="4465683" y="4868521"/>
            <a:ext cx="1508269" cy="1010411"/>
          </a:xfrm>
          <a:prstGeom prst="dodecagon">
            <a:avLst/>
          </a:prstGeom>
          <a:gradFill flip="none" rotWithShape="1">
            <a:gsLst>
              <a:gs pos="0">
                <a:schemeClr val="accent3">
                  <a:lumMod val="75000"/>
                </a:schemeClr>
              </a:gs>
              <a:gs pos="100000">
                <a:schemeClr val="accent1">
                  <a:tint val="50000"/>
                  <a:shade val="100000"/>
                  <a:satMod val="35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b="1" dirty="0" smtClean="0">
                <a:solidFill>
                  <a:schemeClr val="tx1"/>
                </a:solidFill>
              </a:rPr>
              <a:t>INDIVIDUAL ID – ECONOMIC UNIT ID </a:t>
            </a:r>
            <a:endParaRPr lang="it-IT" sz="1000" b="1" dirty="0">
              <a:solidFill>
                <a:schemeClr val="tx1"/>
              </a:solidFill>
            </a:endParaRPr>
          </a:p>
        </p:txBody>
      </p:sp>
      <p:sp>
        <p:nvSpPr>
          <p:cNvPr id="19" name="Dodecagono 18"/>
          <p:cNvSpPr/>
          <p:nvPr/>
        </p:nvSpPr>
        <p:spPr>
          <a:xfrm>
            <a:off x="1600387" y="1032387"/>
            <a:ext cx="1531454" cy="912457"/>
          </a:xfrm>
          <a:prstGeom prst="dodec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000" b="1" dirty="0" smtClean="0">
                <a:solidFill>
                  <a:schemeClr val="tx1"/>
                </a:solidFill>
              </a:rPr>
              <a:t>INDIVIDUAL ID – </a:t>
            </a:r>
          </a:p>
          <a:p>
            <a:pPr algn="ctr"/>
            <a:r>
              <a:rPr lang="it-IT" sz="1000" b="1" dirty="0" smtClean="0">
                <a:solidFill>
                  <a:schemeClr val="tx1"/>
                </a:solidFill>
              </a:rPr>
              <a:t>INDIVIDUAL PLACES ID</a:t>
            </a:r>
            <a:endParaRPr lang="it-IT" sz="1000" b="1" dirty="0">
              <a:solidFill>
                <a:schemeClr val="tx1"/>
              </a:solidFill>
            </a:endParaRPr>
          </a:p>
        </p:txBody>
      </p:sp>
      <p:cxnSp>
        <p:nvCxnSpPr>
          <p:cNvPr id="22" name="Connettore 1 21"/>
          <p:cNvCxnSpPr>
            <a:stCxn id="4" idx="3"/>
            <a:endCxn id="5" idx="1"/>
          </p:cNvCxnSpPr>
          <p:nvPr/>
        </p:nvCxnSpPr>
        <p:spPr>
          <a:xfrm>
            <a:off x="3563574" y="2393656"/>
            <a:ext cx="0" cy="379041"/>
          </a:xfrm>
          <a:prstGeom prst="line">
            <a:avLst/>
          </a:prstGeom>
        </p:spPr>
        <p:style>
          <a:lnRef idx="1">
            <a:schemeClr val="accent1"/>
          </a:lnRef>
          <a:fillRef idx="2">
            <a:schemeClr val="accent1"/>
          </a:fillRef>
          <a:effectRef idx="1">
            <a:schemeClr val="accent1"/>
          </a:effectRef>
          <a:fontRef idx="minor">
            <a:schemeClr val="dk1"/>
          </a:fontRef>
        </p:style>
      </p:cxnSp>
      <p:cxnSp>
        <p:nvCxnSpPr>
          <p:cNvPr id="23" name="Connettore 1 22"/>
          <p:cNvCxnSpPr/>
          <p:nvPr/>
        </p:nvCxnSpPr>
        <p:spPr>
          <a:xfrm>
            <a:off x="6834473" y="2393656"/>
            <a:ext cx="0" cy="485162"/>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Connettore 1 23"/>
          <p:cNvCxnSpPr>
            <a:stCxn id="5" idx="3"/>
            <a:endCxn id="13" idx="2"/>
          </p:cNvCxnSpPr>
          <p:nvPr/>
        </p:nvCxnSpPr>
        <p:spPr>
          <a:xfrm>
            <a:off x="3563574" y="3776440"/>
            <a:ext cx="947375" cy="439935"/>
          </a:xfrm>
          <a:prstGeom prst="line">
            <a:avLst/>
          </a:prstGeom>
        </p:spPr>
        <p:style>
          <a:lnRef idx="1">
            <a:schemeClr val="accent1"/>
          </a:lnRef>
          <a:fillRef idx="2">
            <a:schemeClr val="accent1"/>
          </a:fillRef>
          <a:effectRef idx="1">
            <a:schemeClr val="accent1"/>
          </a:effectRef>
          <a:fontRef idx="minor">
            <a:schemeClr val="dk1"/>
          </a:fontRef>
        </p:style>
      </p:cxnSp>
      <p:cxnSp>
        <p:nvCxnSpPr>
          <p:cNvPr id="25" name="Connettore 1 24"/>
          <p:cNvCxnSpPr>
            <a:stCxn id="8" idx="3"/>
            <a:endCxn id="13" idx="4"/>
          </p:cNvCxnSpPr>
          <p:nvPr/>
        </p:nvCxnSpPr>
        <p:spPr>
          <a:xfrm flipH="1">
            <a:off x="5928687" y="3761149"/>
            <a:ext cx="909510" cy="455226"/>
          </a:xfrm>
          <a:prstGeom prst="line">
            <a:avLst/>
          </a:prstGeom>
          <a:ln/>
        </p:spPr>
        <p:style>
          <a:lnRef idx="1">
            <a:schemeClr val="accent3"/>
          </a:lnRef>
          <a:fillRef idx="2">
            <a:schemeClr val="accent3"/>
          </a:fillRef>
          <a:effectRef idx="1">
            <a:schemeClr val="accent3"/>
          </a:effectRef>
          <a:fontRef idx="minor">
            <a:schemeClr val="dk1"/>
          </a:fontRef>
        </p:style>
      </p:cxnSp>
      <p:cxnSp>
        <p:nvCxnSpPr>
          <p:cNvPr id="26" name="Connettore 1 25"/>
          <p:cNvCxnSpPr>
            <a:endCxn id="6" idx="1"/>
          </p:cNvCxnSpPr>
          <p:nvPr/>
        </p:nvCxnSpPr>
        <p:spPr>
          <a:xfrm>
            <a:off x="3473043" y="3758266"/>
            <a:ext cx="105910" cy="458109"/>
          </a:xfrm>
          <a:prstGeom prst="line">
            <a:avLst/>
          </a:prstGeom>
        </p:spPr>
        <p:style>
          <a:lnRef idx="1">
            <a:schemeClr val="accent1"/>
          </a:lnRef>
          <a:fillRef idx="2">
            <a:schemeClr val="accent1"/>
          </a:fillRef>
          <a:effectRef idx="1">
            <a:schemeClr val="accent1"/>
          </a:effectRef>
          <a:fontRef idx="minor">
            <a:schemeClr val="dk1"/>
          </a:fontRef>
        </p:style>
      </p:cxnSp>
      <p:cxnSp>
        <p:nvCxnSpPr>
          <p:cNvPr id="27" name="Connettore 1 26"/>
          <p:cNvCxnSpPr/>
          <p:nvPr/>
        </p:nvCxnSpPr>
        <p:spPr>
          <a:xfrm>
            <a:off x="6811374" y="3812096"/>
            <a:ext cx="39542" cy="538992"/>
          </a:xfrm>
          <a:prstGeom prst="line">
            <a:avLst/>
          </a:prstGeom>
          <a:ln/>
        </p:spPr>
        <p:style>
          <a:lnRef idx="1">
            <a:schemeClr val="accent3"/>
          </a:lnRef>
          <a:fillRef idx="2">
            <a:schemeClr val="accent3"/>
          </a:fillRef>
          <a:effectRef idx="1">
            <a:schemeClr val="accent3"/>
          </a:effectRef>
          <a:fontRef idx="minor">
            <a:schemeClr val="dk1"/>
          </a:fontRef>
        </p:style>
      </p:cxnSp>
      <p:cxnSp>
        <p:nvCxnSpPr>
          <p:cNvPr id="28" name="Connettore 1 27"/>
          <p:cNvCxnSpPr>
            <a:stCxn id="6" idx="4"/>
            <a:endCxn id="13" idx="2"/>
          </p:cNvCxnSpPr>
          <p:nvPr/>
        </p:nvCxnSpPr>
        <p:spPr>
          <a:xfrm flipV="1">
            <a:off x="4314098" y="4216375"/>
            <a:ext cx="196851" cy="6547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1 28"/>
          <p:cNvCxnSpPr>
            <a:stCxn id="9" idx="2"/>
            <a:endCxn id="13" idx="4"/>
          </p:cNvCxnSpPr>
          <p:nvPr/>
        </p:nvCxnSpPr>
        <p:spPr>
          <a:xfrm flipH="1" flipV="1">
            <a:off x="5928687" y="4216375"/>
            <a:ext cx="303170" cy="735787"/>
          </a:xfrm>
          <a:prstGeom prst="line">
            <a:avLst/>
          </a:prstGeom>
          <a:ln/>
        </p:spPr>
        <p:style>
          <a:lnRef idx="1">
            <a:schemeClr val="accent3"/>
          </a:lnRef>
          <a:fillRef idx="0">
            <a:schemeClr val="accent3"/>
          </a:fillRef>
          <a:effectRef idx="0">
            <a:schemeClr val="accent3"/>
          </a:effectRef>
          <a:fontRef idx="minor">
            <a:schemeClr val="tx1"/>
          </a:fontRef>
        </p:style>
      </p:cxnSp>
      <p:sp>
        <p:nvSpPr>
          <p:cNvPr id="37" name="Dodecagono 36"/>
          <p:cNvSpPr/>
          <p:nvPr/>
        </p:nvSpPr>
        <p:spPr>
          <a:xfrm>
            <a:off x="7436180" y="4119767"/>
            <a:ext cx="1547763" cy="872416"/>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000" b="1" dirty="0" smtClean="0">
                <a:solidFill>
                  <a:schemeClr val="tx1"/>
                </a:solidFill>
              </a:rPr>
              <a:t>ECONOMIC UNIT </a:t>
            </a:r>
            <a:r>
              <a:rPr lang="it-IT" sz="1000" b="1" dirty="0" smtClean="0">
                <a:solidFill>
                  <a:schemeClr val="tx1"/>
                </a:solidFill>
              </a:rPr>
              <a:t>ID  </a:t>
            </a:r>
            <a:r>
              <a:rPr lang="it-IT" sz="1000" b="1" dirty="0" smtClean="0">
                <a:solidFill>
                  <a:schemeClr val="tx1"/>
                </a:solidFill>
              </a:rPr>
              <a:t>– LOCAL UNITS </a:t>
            </a:r>
            <a:r>
              <a:rPr lang="it-IT" sz="1000" b="1" dirty="0" smtClean="0">
                <a:solidFill>
                  <a:schemeClr val="tx1"/>
                </a:solidFill>
              </a:rPr>
              <a:t>ID</a:t>
            </a:r>
            <a:endParaRPr lang="it-IT" sz="1000" b="1" dirty="0">
              <a:solidFill>
                <a:schemeClr val="tx1"/>
              </a:solidFill>
            </a:endParaRPr>
          </a:p>
        </p:txBody>
      </p:sp>
      <p:sp>
        <p:nvSpPr>
          <p:cNvPr id="31" name="CasellaDiTesto 2"/>
          <p:cNvSpPr txBox="1">
            <a:spLocks noChangeArrowheads="1"/>
          </p:cNvSpPr>
          <p:nvPr/>
        </p:nvSpPr>
        <p:spPr bwMode="auto">
          <a:xfrm>
            <a:off x="140701" y="362743"/>
            <a:ext cx="753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2400" dirty="0" smtClean="0">
                <a:solidFill>
                  <a:srgbClr val="505150"/>
                </a:solidFill>
              </a:rPr>
              <a:t>SIM: </a:t>
            </a:r>
            <a:r>
              <a:rPr lang="en-US" sz="2400" dirty="0" smtClean="0">
                <a:solidFill>
                  <a:srgbClr val="505150"/>
                </a:solidFill>
              </a:rPr>
              <a:t>the subsystems</a:t>
            </a:r>
            <a:endParaRPr lang="en-US" sz="2400" dirty="0">
              <a:solidFill>
                <a:srgbClr val="505150"/>
              </a:solidFill>
            </a:endParaRPr>
          </a:p>
        </p:txBody>
      </p:sp>
      <p:sp>
        <p:nvSpPr>
          <p:cNvPr id="32" name="CasellaDiTesto 31"/>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
        <p:nvSpPr>
          <p:cNvPr id="4" name="Disco magnetico 3"/>
          <p:cNvSpPr/>
          <p:nvPr/>
        </p:nvSpPr>
        <p:spPr>
          <a:xfrm>
            <a:off x="2919369" y="1488615"/>
            <a:ext cx="1288410" cy="905041"/>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200" dirty="0" smtClean="0">
                <a:solidFill>
                  <a:srgbClr val="7F142A"/>
                </a:solidFill>
              </a:rPr>
              <a:t>SIM PLACES INDIVIDUALS</a:t>
            </a:r>
            <a:endParaRPr lang="it-IT" sz="1200" dirty="0">
              <a:solidFill>
                <a:srgbClr val="7F142A"/>
              </a:solidFill>
            </a:endParaRPr>
          </a:p>
        </p:txBody>
      </p:sp>
      <p:sp>
        <p:nvSpPr>
          <p:cNvPr id="5" name="Disco magnetico 4"/>
          <p:cNvSpPr/>
          <p:nvPr/>
        </p:nvSpPr>
        <p:spPr>
          <a:xfrm>
            <a:off x="2919369" y="2772697"/>
            <a:ext cx="1288410" cy="1003743"/>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200" dirty="0" smtClean="0">
                <a:solidFill>
                  <a:srgbClr val="7F142A"/>
                </a:solidFill>
              </a:rPr>
              <a:t>SIM INDIVIDUALS</a:t>
            </a:r>
            <a:endParaRPr lang="it-IT" sz="1200" dirty="0">
              <a:solidFill>
                <a:srgbClr val="7F142A"/>
              </a:solidFill>
            </a:endParaRPr>
          </a:p>
        </p:txBody>
      </p:sp>
      <p:sp>
        <p:nvSpPr>
          <p:cNvPr id="9" name="Disco magnetico 8"/>
          <p:cNvSpPr/>
          <p:nvPr/>
        </p:nvSpPr>
        <p:spPr>
          <a:xfrm>
            <a:off x="6231857" y="4378464"/>
            <a:ext cx="1446294" cy="1147396"/>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200" dirty="0">
                <a:solidFill>
                  <a:srgbClr val="7F142A"/>
                </a:solidFill>
              </a:rPr>
              <a:t>SIM </a:t>
            </a:r>
            <a:r>
              <a:rPr lang="it-IT" sz="1200" dirty="0" smtClean="0">
                <a:solidFill>
                  <a:srgbClr val="7F142A"/>
                </a:solidFill>
              </a:rPr>
              <a:t>RELATIONSHIPS AMONG ECONOMIC UNITS</a:t>
            </a:r>
            <a:endParaRPr lang="it-IT" sz="1200" dirty="0">
              <a:solidFill>
                <a:srgbClr val="7F142A"/>
              </a:solidFill>
            </a:endParaRPr>
          </a:p>
        </p:txBody>
      </p:sp>
      <p:sp>
        <p:nvSpPr>
          <p:cNvPr id="7" name="Disco magnetico 6"/>
          <p:cNvSpPr/>
          <p:nvPr/>
        </p:nvSpPr>
        <p:spPr>
          <a:xfrm>
            <a:off x="6177832" y="1447418"/>
            <a:ext cx="1258348" cy="946237"/>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200" dirty="0">
                <a:solidFill>
                  <a:srgbClr val="7F142A"/>
                </a:solidFill>
              </a:rPr>
              <a:t>SIM </a:t>
            </a:r>
            <a:r>
              <a:rPr lang="it-IT" sz="1200" dirty="0" smtClean="0">
                <a:solidFill>
                  <a:srgbClr val="7F142A"/>
                </a:solidFill>
              </a:rPr>
              <a:t>PLACES ECONOMIC UNITS</a:t>
            </a:r>
            <a:endParaRPr lang="it-IT" sz="1200" dirty="0">
              <a:solidFill>
                <a:srgbClr val="7F142A"/>
              </a:solidFill>
            </a:endParaRPr>
          </a:p>
        </p:txBody>
      </p:sp>
    </p:spTree>
    <p:extLst>
      <p:ext uri="{BB962C8B-B14F-4D97-AF65-F5344CB8AC3E}">
        <p14:creationId xmlns:p14="http://schemas.microsoft.com/office/powerpoint/2010/main" val="50913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par>
                                <p:cTn id="34" presetID="10" presetClass="entr" presetSubtype="0"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par>
                                <p:cTn id="37" presetID="10"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500"/>
                                        <p:tgtEl>
                                          <p:spTgt spid="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par>
                                <p:cTn id="60" presetID="10"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par>
                                <p:cTn id="63" presetID="10" presetClass="entr" presetSubtype="0" fill="hold"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500"/>
                                        <p:tgtEl>
                                          <p:spTgt spid="1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childTnLst>
                                </p:cTn>
                              </p:par>
                              <p:par>
                                <p:cTn id="74" presetID="10" presetClass="entr" presetSubtype="0" fill="hold"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fade">
                                      <p:cBhvr>
                                        <p:cTn id="76" dur="500"/>
                                        <p:tgtEl>
                                          <p:spTgt spid="24"/>
                                        </p:tgtEl>
                                      </p:cBhvr>
                                    </p:animEffect>
                                  </p:childTnLst>
                                </p:cTn>
                              </p:par>
                              <p:par>
                                <p:cTn id="77" presetID="10"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10" presetClass="entr" presetSubtype="0" fill="hold"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37" grpId="0" animBg="1"/>
      <p:bldP spid="4" grpId="0" animBg="1"/>
      <p:bldP spid="5" grpId="0" animBg="1"/>
      <p:bldP spid="9"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2"/>
          <p:cNvSpPr txBox="1">
            <a:spLocks noChangeArrowheads="1"/>
          </p:cNvSpPr>
          <p:nvPr/>
        </p:nvSpPr>
        <p:spPr bwMode="auto">
          <a:xfrm>
            <a:off x="399726" y="593724"/>
            <a:ext cx="80631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solidFill>
                  <a:srgbClr val="404040"/>
                </a:solidFill>
              </a:rPr>
              <a:t>AD Management </a:t>
            </a:r>
            <a:r>
              <a:rPr lang="en-US" sz="2400" dirty="0">
                <a:solidFill>
                  <a:srgbClr val="404040"/>
                </a:solidFill>
              </a:rPr>
              <a:t>strategy for efficiency and quality        </a:t>
            </a:r>
            <a:r>
              <a:rPr lang="en-US" sz="2400" dirty="0" smtClean="0">
                <a:solidFill>
                  <a:srgbClr val="404040"/>
                </a:solidFill>
              </a:rPr>
              <a:t>[3]</a:t>
            </a:r>
            <a:endParaRPr lang="en-US" sz="2400" dirty="0">
              <a:solidFill>
                <a:srgbClr val="404040"/>
              </a:solidFill>
            </a:endParaRPr>
          </a:p>
        </p:txBody>
      </p:sp>
      <p:grpSp>
        <p:nvGrpSpPr>
          <p:cNvPr id="23" name="Gruppo 22"/>
          <p:cNvGrpSpPr/>
          <p:nvPr/>
        </p:nvGrpSpPr>
        <p:grpSpPr>
          <a:xfrm>
            <a:off x="693173" y="1049957"/>
            <a:ext cx="7108724" cy="5430017"/>
            <a:chOff x="693173" y="1049957"/>
            <a:chExt cx="7108724" cy="5430017"/>
          </a:xfrm>
        </p:grpSpPr>
        <p:sp>
          <p:nvSpPr>
            <p:cNvPr id="17" name="Rettangolo 16"/>
            <p:cNvSpPr/>
            <p:nvPr/>
          </p:nvSpPr>
          <p:spPr>
            <a:xfrm>
              <a:off x="693174" y="4901897"/>
              <a:ext cx="7108723" cy="1578077"/>
            </a:xfrm>
            <a:prstGeom prst="rect">
              <a:avLst/>
            </a:prstGeom>
            <a:gradFill>
              <a:gsLst>
                <a:gs pos="100000">
                  <a:srgbClr val="7DA5AD">
                    <a:lumMod val="90000"/>
                    <a:lumOff val="10000"/>
                  </a:srgbClr>
                </a:gs>
                <a:gs pos="36000">
                  <a:srgbClr val="95A2E1"/>
                </a:gs>
              </a:gsLs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Rettangolo 15"/>
            <p:cNvSpPr/>
            <p:nvPr/>
          </p:nvSpPr>
          <p:spPr>
            <a:xfrm>
              <a:off x="1283111" y="1055688"/>
              <a:ext cx="6518786" cy="3840777"/>
            </a:xfrm>
            <a:prstGeom prst="rect">
              <a:avLst/>
            </a:prstGeom>
            <a:gradFill>
              <a:gsLst>
                <a:gs pos="0">
                  <a:schemeClr val="accent1">
                    <a:lumMod val="60000"/>
                    <a:lumOff val="40000"/>
                  </a:schemeClr>
                </a:gs>
                <a:gs pos="100000">
                  <a:schemeClr val="accent3">
                    <a:tint val="50000"/>
                    <a:shade val="100000"/>
                    <a:satMod val="350000"/>
                  </a:schemeClr>
                </a:gs>
              </a:gsLst>
            </a:gradFill>
            <a:ln>
              <a:no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GB"/>
            </a:p>
          </p:txBody>
        </p:sp>
        <p:sp>
          <p:nvSpPr>
            <p:cNvPr id="6" name="Rettangolo arrotondato 5"/>
            <p:cNvSpPr/>
            <p:nvPr/>
          </p:nvSpPr>
          <p:spPr>
            <a:xfrm>
              <a:off x="3177411" y="1199582"/>
              <a:ext cx="1727293" cy="882423"/>
            </a:xfrm>
            <a:prstGeom prst="roundRect">
              <a:avLst/>
            </a:prstGeom>
            <a:solidFill>
              <a:srgbClr val="A2C94B"/>
            </a:solidFill>
          </p:spPr>
          <p:style>
            <a:lnRef idx="3">
              <a:schemeClr val="lt1"/>
            </a:lnRef>
            <a:fillRef idx="1">
              <a:schemeClr val="accent3"/>
            </a:fillRef>
            <a:effectRef idx="1">
              <a:schemeClr val="accent3"/>
            </a:effectRef>
            <a:fontRef idx="minor">
              <a:schemeClr val="lt1"/>
            </a:fontRef>
          </p:style>
          <p:txBody>
            <a:bodyPr anchor="ctr"/>
            <a:lstStyle/>
            <a:p>
              <a:pPr algn="ctr">
                <a:spcAft>
                  <a:spcPts val="0"/>
                </a:spcAft>
                <a:defRPr/>
              </a:pPr>
              <a:r>
                <a:rPr lang="en-US" sz="2000" dirty="0">
                  <a:solidFill>
                    <a:schemeClr val="bg1"/>
                  </a:solidFill>
                  <a:latin typeface="Calibri" pitchFamily="34" charset="0"/>
                  <a:ea typeface="Times New Roman"/>
                  <a:cs typeface="Calibri" pitchFamily="34" charset="0"/>
                </a:rPr>
                <a:t>Acquisition procedures</a:t>
              </a:r>
              <a:endParaRPr lang="it-IT" sz="2000" dirty="0">
                <a:solidFill>
                  <a:schemeClr val="bg1"/>
                </a:solidFill>
                <a:latin typeface="Calibri" pitchFamily="34" charset="0"/>
                <a:ea typeface="Times New Roman"/>
                <a:cs typeface="Calibri" pitchFamily="34" charset="0"/>
              </a:endParaRPr>
            </a:p>
          </p:txBody>
        </p:sp>
        <p:sp>
          <p:nvSpPr>
            <p:cNvPr id="8" name="Disco magnetico 7"/>
            <p:cNvSpPr/>
            <p:nvPr/>
          </p:nvSpPr>
          <p:spPr>
            <a:xfrm>
              <a:off x="3077249" y="2713704"/>
              <a:ext cx="1927613" cy="1654918"/>
            </a:xfrm>
            <a:prstGeom prst="flowChartMagneticDisk">
              <a:avLst/>
            </a:prstGeom>
            <a:solidFill>
              <a:srgbClr val="4DBFC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65113" fontAlgn="auto">
                <a:spcBef>
                  <a:spcPts val="0"/>
                </a:spcBef>
                <a:spcAft>
                  <a:spcPts val="0"/>
                </a:spcAft>
                <a:defRPr/>
              </a:pPr>
              <a:r>
                <a:rPr lang="en-US" sz="2000" dirty="0">
                  <a:solidFill>
                    <a:schemeClr val="bg1"/>
                  </a:solidFill>
                  <a:latin typeface="Calibri" pitchFamily="34" charset="0"/>
                  <a:cs typeface="Calibri" pitchFamily="34" charset="0"/>
                </a:rPr>
                <a:t>Integrated System of Microdata </a:t>
              </a:r>
              <a:r>
                <a:rPr lang="en-US" sz="2000" dirty="0" smtClean="0">
                  <a:solidFill>
                    <a:schemeClr val="bg1"/>
                  </a:solidFill>
                  <a:latin typeface="Calibri" pitchFamily="34" charset="0"/>
                  <a:cs typeface="Calibri" pitchFamily="34" charset="0"/>
                </a:rPr>
                <a:t>Repository </a:t>
              </a:r>
            </a:p>
            <a:p>
              <a:pPr marL="633413" fontAlgn="auto">
                <a:spcBef>
                  <a:spcPts val="0"/>
                </a:spcBef>
                <a:spcAft>
                  <a:spcPts val="0"/>
                </a:spcAft>
                <a:defRPr/>
              </a:pPr>
              <a:r>
                <a:rPr lang="en-US" sz="2000" dirty="0" smtClean="0">
                  <a:solidFill>
                    <a:schemeClr val="bg1"/>
                  </a:solidFill>
                  <a:latin typeface="Calibri" pitchFamily="34" charset="0"/>
                  <a:cs typeface="Calibri" pitchFamily="34" charset="0"/>
                </a:rPr>
                <a:t>SIM</a:t>
              </a:r>
            </a:p>
            <a:p>
              <a:pPr marL="530225" fontAlgn="auto">
                <a:spcBef>
                  <a:spcPts val="0"/>
                </a:spcBef>
                <a:spcAft>
                  <a:spcPts val="0"/>
                </a:spcAft>
                <a:defRPr/>
              </a:pPr>
              <a:endParaRPr lang="en-US" sz="2400" dirty="0">
                <a:solidFill>
                  <a:schemeClr val="bg1"/>
                </a:solidFill>
                <a:latin typeface="Calibri" pitchFamily="34" charset="0"/>
                <a:cs typeface="Calibri" pitchFamily="34" charset="0"/>
              </a:endParaRPr>
            </a:p>
          </p:txBody>
        </p:sp>
        <p:sp>
          <p:nvSpPr>
            <p:cNvPr id="9" name="Casella di testo 2"/>
            <p:cNvSpPr txBox="1">
              <a:spLocks noChangeArrowheads="1"/>
            </p:cNvSpPr>
            <p:nvPr/>
          </p:nvSpPr>
          <p:spPr bwMode="auto">
            <a:xfrm rot="5400000">
              <a:off x="4492584" y="2565493"/>
              <a:ext cx="3442447" cy="71062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t" anchorCtr="0">
              <a:noAutofit/>
            </a:bodyPr>
            <a:lstStyle/>
            <a:p>
              <a:pPr algn="ctr">
                <a:spcAft>
                  <a:spcPts val="0"/>
                </a:spcAft>
              </a:pPr>
              <a:r>
                <a:rPr lang="en-US" sz="2400" dirty="0" smtClean="0">
                  <a:solidFill>
                    <a:schemeClr val="bg1"/>
                  </a:solidFill>
                  <a:effectLst/>
                  <a:ea typeface="Times New Roman"/>
                </a:rPr>
                <a:t>AD </a:t>
              </a:r>
              <a:r>
                <a:rPr lang="en-US" sz="2400" dirty="0">
                  <a:solidFill>
                    <a:schemeClr val="bg1"/>
                  </a:solidFill>
                  <a:effectLst/>
                  <a:ea typeface="Times New Roman"/>
                </a:rPr>
                <a:t>quality evaluation</a:t>
              </a:r>
              <a:endParaRPr lang="en-GB" sz="2400" dirty="0">
                <a:solidFill>
                  <a:schemeClr val="bg1"/>
                </a:solidFill>
                <a:effectLst/>
                <a:latin typeface="Times New Roman"/>
                <a:ea typeface="Times New Roman"/>
              </a:endParaRPr>
            </a:p>
          </p:txBody>
        </p:sp>
        <p:grpSp>
          <p:nvGrpSpPr>
            <p:cNvPr id="10" name="Gruppo 9"/>
            <p:cNvGrpSpPr/>
            <p:nvPr/>
          </p:nvGrpSpPr>
          <p:grpSpPr>
            <a:xfrm>
              <a:off x="2247227" y="5091082"/>
              <a:ext cx="4331790" cy="617953"/>
              <a:chOff x="1362970" y="3237238"/>
              <a:chExt cx="2950275" cy="303934"/>
            </a:xfrm>
          </p:grpSpPr>
          <p:sp>
            <p:nvSpPr>
              <p:cNvPr id="11" name="Rettangolo arrotondato 10"/>
              <p:cNvSpPr/>
              <p:nvPr/>
            </p:nvSpPr>
            <p:spPr>
              <a:xfrm>
                <a:off x="1362970" y="3237238"/>
                <a:ext cx="2139357" cy="303934"/>
              </a:xfrm>
              <a:prstGeom prst="roundRect">
                <a:avLst>
                  <a:gd name="adj" fmla="val 10000"/>
                </a:avLst>
              </a:prstGeom>
              <a:ln w="3175">
                <a:solidFill>
                  <a:schemeClr val="tx1">
                    <a:lumMod val="50000"/>
                    <a:lumOff val="50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Rettangolo 11"/>
              <p:cNvSpPr/>
              <p:nvPr/>
            </p:nvSpPr>
            <p:spPr>
              <a:xfrm>
                <a:off x="1371872" y="3246140"/>
                <a:ext cx="2941373" cy="286130"/>
              </a:xfrm>
              <a:prstGeom prst="rect">
                <a:avLst/>
              </a:prstGeom>
            </p:spPr>
            <p:style>
              <a:lnRef idx="0">
                <a:schemeClr val="dk1"/>
              </a:lnRef>
              <a:fillRef idx="3">
                <a:schemeClr val="dk1"/>
              </a:fillRef>
              <a:effectRef idx="3">
                <a:schemeClr val="dk1"/>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2000" i="1" kern="1200" dirty="0">
                    <a:latin typeface="Calibri" pitchFamily="34" charset="0"/>
                    <a:cs typeface="Calibri" pitchFamily="34" charset="0"/>
                  </a:rPr>
                  <a:t>Statistical </a:t>
                </a:r>
                <a:r>
                  <a:rPr lang="it-IT" sz="2000" i="1" kern="1200" dirty="0" err="1">
                    <a:latin typeface="Calibri" pitchFamily="34" charset="0"/>
                    <a:cs typeface="Calibri" pitchFamily="34" charset="0"/>
                  </a:rPr>
                  <a:t>processes</a:t>
                </a:r>
                <a:r>
                  <a:rPr lang="it-IT" sz="2000" i="1" kern="1200" dirty="0">
                    <a:latin typeface="Calibri" pitchFamily="34" charset="0"/>
                    <a:cs typeface="Calibri" pitchFamily="34" charset="0"/>
                  </a:rPr>
                  <a:t> </a:t>
                </a:r>
                <a:r>
                  <a:rPr lang="it-IT" sz="2000" i="1" kern="1200" dirty="0" err="1">
                    <a:latin typeface="Calibri" pitchFamily="34" charset="0"/>
                    <a:cs typeface="Calibri" pitchFamily="34" charset="0"/>
                  </a:rPr>
                  <a:t>using</a:t>
                </a:r>
                <a:r>
                  <a:rPr lang="it-IT" sz="2000" i="1" kern="1200" dirty="0">
                    <a:latin typeface="Calibri" pitchFamily="34" charset="0"/>
                    <a:cs typeface="Calibri" pitchFamily="34" charset="0"/>
                  </a:rPr>
                  <a:t> AD</a:t>
                </a:r>
              </a:p>
            </p:txBody>
          </p:sp>
        </p:grpSp>
        <p:grpSp>
          <p:nvGrpSpPr>
            <p:cNvPr id="13" name="Gruppo 12"/>
            <p:cNvGrpSpPr/>
            <p:nvPr/>
          </p:nvGrpSpPr>
          <p:grpSpPr>
            <a:xfrm>
              <a:off x="2237330" y="5811098"/>
              <a:ext cx="4341687" cy="556461"/>
              <a:chOff x="835534" y="3659866"/>
              <a:chExt cx="3185206" cy="247899"/>
            </a:xfrm>
          </p:grpSpPr>
          <p:sp>
            <p:nvSpPr>
              <p:cNvPr id="14" name="Rettangolo arrotondato 13"/>
              <p:cNvSpPr/>
              <p:nvPr/>
            </p:nvSpPr>
            <p:spPr>
              <a:xfrm>
                <a:off x="864345" y="3659866"/>
                <a:ext cx="3156395" cy="247899"/>
              </a:xfrm>
              <a:prstGeom prst="roundRect">
                <a:avLst>
                  <a:gd name="adj" fmla="val 10000"/>
                </a:avLst>
              </a:prstGeom>
              <a:ln w="3175">
                <a:solidFill>
                  <a:schemeClr val="tx1">
                    <a:lumMod val="50000"/>
                    <a:lumOff val="50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Rettangolo 14"/>
              <p:cNvSpPr/>
              <p:nvPr/>
            </p:nvSpPr>
            <p:spPr>
              <a:xfrm>
                <a:off x="835534" y="3667127"/>
                <a:ext cx="3177945" cy="233377"/>
              </a:xfrm>
              <a:prstGeom prst="rect">
                <a:avLst/>
              </a:prstGeom>
            </p:spPr>
            <p:style>
              <a:lnRef idx="0">
                <a:schemeClr val="dk1"/>
              </a:lnRef>
              <a:fillRef idx="3">
                <a:schemeClr val="dk1"/>
              </a:fillRef>
              <a:effectRef idx="3">
                <a:schemeClr val="dk1"/>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2000" i="1" kern="1200" dirty="0" err="1">
                    <a:latin typeface="Calibri" pitchFamily="34" charset="0"/>
                    <a:cs typeface="Calibri" pitchFamily="34" charset="0"/>
                  </a:rPr>
                  <a:t>Dissemination</a:t>
                </a:r>
                <a:r>
                  <a:rPr lang="it-IT" sz="2000" i="1" kern="1200" dirty="0">
                    <a:latin typeface="Calibri" pitchFamily="34" charset="0"/>
                    <a:cs typeface="Calibri" pitchFamily="34" charset="0"/>
                  </a:rPr>
                  <a:t> to </a:t>
                </a:r>
                <a:r>
                  <a:rPr lang="it-IT" sz="2000" i="1" kern="1200" dirty="0" err="1">
                    <a:latin typeface="Calibri" pitchFamily="34" charset="0"/>
                    <a:cs typeface="Calibri" pitchFamily="34" charset="0"/>
                  </a:rPr>
                  <a:t>statistics</a:t>
                </a:r>
                <a:r>
                  <a:rPr lang="it-IT" sz="2000" i="1" kern="1200" dirty="0">
                    <a:latin typeface="Calibri" pitchFamily="34" charset="0"/>
                    <a:cs typeface="Calibri" pitchFamily="34" charset="0"/>
                  </a:rPr>
                  <a:t> </a:t>
                </a:r>
                <a:r>
                  <a:rPr lang="it-IT" sz="2000" i="1" kern="1200" dirty="0" err="1">
                    <a:latin typeface="Calibri" pitchFamily="34" charset="0"/>
                    <a:cs typeface="Calibri" pitchFamily="34" charset="0"/>
                  </a:rPr>
                  <a:t>users</a:t>
                </a:r>
                <a:endParaRPr lang="it-IT" sz="2000" i="1" kern="1200" dirty="0">
                  <a:latin typeface="Calibri" pitchFamily="34" charset="0"/>
                  <a:cs typeface="Calibri" pitchFamily="34" charset="0"/>
                </a:endParaRPr>
              </a:p>
            </p:txBody>
          </p:sp>
        </p:grpSp>
        <p:sp>
          <p:nvSpPr>
            <p:cNvPr id="18" name="Freccia in giù 17"/>
            <p:cNvSpPr/>
            <p:nvPr/>
          </p:nvSpPr>
          <p:spPr>
            <a:xfrm>
              <a:off x="3817800" y="2170496"/>
              <a:ext cx="486697" cy="47194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9" name="Freccia in giù 18"/>
            <p:cNvSpPr/>
            <p:nvPr/>
          </p:nvSpPr>
          <p:spPr>
            <a:xfrm>
              <a:off x="3857963" y="4519080"/>
              <a:ext cx="486697" cy="47194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0" name="Rettangolo 19"/>
            <p:cNvSpPr/>
            <p:nvPr/>
          </p:nvSpPr>
          <p:spPr>
            <a:xfrm>
              <a:off x="693173" y="1049957"/>
              <a:ext cx="589937" cy="3846508"/>
            </a:xfrm>
            <a:prstGeom prst="rect">
              <a:avLst/>
            </a:prstGeom>
            <a:gradFill flip="none" rotWithShape="1">
              <a:gsLst>
                <a:gs pos="0">
                  <a:schemeClr val="accent1">
                    <a:lumMod val="60000"/>
                    <a:lumOff val="40000"/>
                  </a:schemeClr>
                </a:gs>
                <a:gs pos="1000">
                  <a:schemeClr val="tx2">
                    <a:lumMod val="40000"/>
                    <a:lumOff val="60000"/>
                  </a:schemeClr>
                </a:gs>
                <a:gs pos="75000">
                  <a:srgbClr val="0087E6"/>
                </a:gs>
                <a:gs pos="100000">
                  <a:srgbClr val="005CBF"/>
                </a:gs>
              </a:gsLst>
              <a:lin ang="10800000" scaled="1"/>
              <a:tileRect/>
            </a:gradFill>
          </p:spPr>
          <p:style>
            <a:lnRef idx="0">
              <a:schemeClr val="accent2"/>
            </a:lnRef>
            <a:fillRef idx="3">
              <a:schemeClr val="accent2"/>
            </a:fillRef>
            <a:effectRef idx="3">
              <a:schemeClr val="accent2"/>
            </a:effectRef>
            <a:fontRef idx="minor">
              <a:schemeClr val="lt1"/>
            </a:fontRef>
          </p:style>
          <p:txBody>
            <a:bodyPr vert="vert270" rtlCol="0" anchor="ctr"/>
            <a:lstStyle/>
            <a:p>
              <a:pPr algn="ctr"/>
              <a:r>
                <a:rPr lang="en-GB" sz="3200" dirty="0" smtClean="0">
                  <a:latin typeface="Calibri" pitchFamily="34" charset="0"/>
                  <a:cs typeface="Calibri" pitchFamily="34" charset="0"/>
                </a:rPr>
                <a:t>ADA functions</a:t>
              </a:r>
              <a:endParaRPr lang="en-GB" sz="3200" dirty="0">
                <a:latin typeface="Calibri" pitchFamily="34" charset="0"/>
                <a:cs typeface="Calibri" pitchFamily="34" charset="0"/>
              </a:endParaRPr>
            </a:p>
          </p:txBody>
        </p:sp>
      </p:grpSp>
      <p:sp>
        <p:nvSpPr>
          <p:cNvPr id="2" name="Freccia bidirezionale orizzontale 1"/>
          <p:cNvSpPr/>
          <p:nvPr/>
        </p:nvSpPr>
        <p:spPr>
          <a:xfrm>
            <a:off x="5117690" y="1489587"/>
            <a:ext cx="619433" cy="151206"/>
          </a:xfrm>
          <a:prstGeom prst="leftRightArrow">
            <a:avLst/>
          </a:prstGeom>
          <a:gradFill flip="none" rotWithShape="1">
            <a:gsLst>
              <a:gs pos="0">
                <a:srgbClr val="4E8EF6">
                  <a:shade val="30000"/>
                  <a:satMod val="115000"/>
                </a:srgbClr>
              </a:gs>
              <a:gs pos="50000">
                <a:srgbClr val="4E8EF6">
                  <a:shade val="67500"/>
                  <a:satMod val="115000"/>
                </a:srgbClr>
              </a:gs>
              <a:gs pos="100000">
                <a:srgbClr val="4E8EF6">
                  <a:shade val="100000"/>
                  <a:satMod val="115000"/>
                </a:srgbClr>
              </a:gs>
            </a:gsLst>
            <a:path path="circle">
              <a:fillToRect t="100000" r="100000"/>
            </a:path>
            <a:tileRect l="-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Freccia bidirezionale orizzontale 23"/>
          <p:cNvSpPr/>
          <p:nvPr/>
        </p:nvSpPr>
        <p:spPr>
          <a:xfrm>
            <a:off x="5078656" y="3389957"/>
            <a:ext cx="619433" cy="151206"/>
          </a:xfrm>
          <a:prstGeom prst="leftRightArrow">
            <a:avLst/>
          </a:prstGeom>
          <a:gradFill flip="none" rotWithShape="1">
            <a:gsLst>
              <a:gs pos="0">
                <a:srgbClr val="4E8EF6">
                  <a:shade val="30000"/>
                  <a:satMod val="115000"/>
                </a:srgbClr>
              </a:gs>
              <a:gs pos="50000">
                <a:srgbClr val="4E8EF6">
                  <a:shade val="67500"/>
                  <a:satMod val="115000"/>
                </a:srgbClr>
              </a:gs>
              <a:gs pos="100000">
                <a:srgbClr val="4E8EF6">
                  <a:shade val="100000"/>
                  <a:satMod val="115000"/>
                </a:srgbClr>
              </a:gs>
            </a:gsLst>
            <a:path path="circle">
              <a:fillToRect t="100000" r="100000"/>
            </a:path>
            <a:tileRect l="-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3313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Area di disegno 3"/>
          <p:cNvGrpSpPr>
            <a:grpSpLocks/>
          </p:cNvGrpSpPr>
          <p:nvPr/>
        </p:nvGrpSpPr>
        <p:grpSpPr bwMode="auto">
          <a:xfrm>
            <a:off x="1563920" y="2410160"/>
            <a:ext cx="6819900" cy="3394590"/>
            <a:chOff x="-1860" y="0"/>
            <a:chExt cx="49021" cy="16732"/>
          </a:xfrm>
        </p:grpSpPr>
        <p:sp>
          <p:nvSpPr>
            <p:cNvPr id="23564" name="AutoShape 12"/>
            <p:cNvSpPr>
              <a:spLocks noChangeAspect="1" noChangeArrowheads="1"/>
            </p:cNvSpPr>
            <p:nvPr/>
          </p:nvSpPr>
          <p:spPr bwMode="auto">
            <a:xfrm>
              <a:off x="0" y="0"/>
              <a:ext cx="47161" cy="1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7" name="AutoShape 10"/>
            <p:cNvSpPr>
              <a:spLocks noChangeArrowheads="1"/>
            </p:cNvSpPr>
            <p:nvPr/>
          </p:nvSpPr>
          <p:spPr bwMode="auto">
            <a:xfrm>
              <a:off x="34985" y="6608"/>
              <a:ext cx="3429" cy="3093"/>
            </a:xfrm>
            <a:prstGeom prst="rightArrow">
              <a:avLst>
                <a:gd name="adj1" fmla="val 50000"/>
                <a:gd name="adj2" fmla="val 27890"/>
              </a:avLst>
            </a:prstGeom>
            <a:ln>
              <a:headEnd/>
              <a:tailEnd/>
            </a:ln>
          </p:spPr>
          <p:style>
            <a:lnRef idx="0">
              <a:schemeClr val="dk1"/>
            </a:lnRef>
            <a:fillRef idx="3">
              <a:schemeClr val="dk1"/>
            </a:fillRef>
            <a:effectRef idx="3">
              <a:schemeClr val="dk1"/>
            </a:effectRef>
            <a:fontRef idx="minor">
              <a:schemeClr val="lt1"/>
            </a:fontRef>
          </p:style>
          <p:txBody>
            <a:bodyPr lIns="55623" tIns="27812" rIns="55623" bIns="27812" anchor="ctr"/>
            <a:lstStyle/>
            <a:p>
              <a:pPr defTabSz="914400">
                <a:defRPr/>
              </a:pPr>
              <a:endParaRPr lang="it-IT">
                <a:solidFill>
                  <a:schemeClr val="tx1"/>
                </a:solidFill>
              </a:endParaRPr>
            </a:p>
          </p:txBody>
        </p:sp>
        <p:sp>
          <p:nvSpPr>
            <p:cNvPr id="9" name="AutoShape 11"/>
            <p:cNvSpPr>
              <a:spLocks noChangeArrowheads="1"/>
            </p:cNvSpPr>
            <p:nvPr/>
          </p:nvSpPr>
          <p:spPr bwMode="auto">
            <a:xfrm>
              <a:off x="-1860" y="0"/>
              <a:ext cx="20962" cy="16732"/>
            </a:xfrm>
            <a:prstGeom prst="rightArrowCallout">
              <a:avLst>
                <a:gd name="adj1" fmla="val 25000"/>
                <a:gd name="adj2" fmla="val 25000"/>
                <a:gd name="adj3" fmla="val 21390"/>
                <a:gd name="adj4" fmla="val 66667"/>
              </a:avLst>
            </a:prstGeom>
            <a:gradFill>
              <a:gsLst>
                <a:gs pos="100000">
                  <a:schemeClr val="accent1">
                    <a:lumMod val="75000"/>
                  </a:schemeClr>
                </a:gs>
                <a:gs pos="0">
                  <a:srgbClr val="92D050"/>
                </a:gs>
              </a:gsLst>
              <a:lin ang="16200000" scaled="0"/>
            </a:gradFill>
            <a:ln>
              <a:headEnd/>
              <a:tailEnd/>
            </a:ln>
          </p:spPr>
          <p:style>
            <a:lnRef idx="2">
              <a:schemeClr val="accent3">
                <a:shade val="50000"/>
              </a:schemeClr>
            </a:lnRef>
            <a:fillRef idx="1">
              <a:schemeClr val="accent3"/>
            </a:fillRef>
            <a:effectRef idx="0">
              <a:schemeClr val="accent3"/>
            </a:effectRef>
            <a:fontRef idx="minor">
              <a:schemeClr val="lt1"/>
            </a:fontRef>
          </p:style>
          <p:txBody>
            <a:bodyPr lIns="55623" tIns="27812" rIns="55623" bIns="27812" anchor="ctr"/>
            <a:lstStyle/>
            <a:p>
              <a:pPr defTabSz="914400">
                <a:defRPr/>
              </a:pPr>
              <a:endParaRPr lang="it-IT" sz="2000">
                <a:solidFill>
                  <a:schemeClr val="tx1"/>
                </a:solidFill>
                <a:latin typeface="Calibri" pitchFamily="34" charset="0"/>
                <a:cs typeface="Calibri" pitchFamily="34" charset="0"/>
              </a:endParaRPr>
            </a:p>
          </p:txBody>
        </p:sp>
        <p:sp>
          <p:nvSpPr>
            <p:cNvPr id="23569" name="Text Box 14"/>
            <p:cNvSpPr txBox="1">
              <a:spLocks noChangeArrowheads="1"/>
            </p:cNvSpPr>
            <p:nvPr/>
          </p:nvSpPr>
          <p:spPr bwMode="auto">
            <a:xfrm>
              <a:off x="687" y="1533"/>
              <a:ext cx="9670" cy="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623" tIns="27812" rIns="55623" bIns="27812"/>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defTabSz="914400" eaLnBrk="1" hangingPunct="1"/>
              <a:r>
                <a:rPr lang="en-GB" sz="2000" b="1" dirty="0">
                  <a:solidFill>
                    <a:schemeClr val="bg1"/>
                  </a:solidFill>
                  <a:latin typeface="Calibri" pitchFamily="34" charset="0"/>
                  <a:ea typeface="Times New Roman" pitchFamily="18" charset="0"/>
                  <a:cs typeface="Calibri" pitchFamily="34" charset="0"/>
                </a:rPr>
                <a:t>Survey data</a:t>
              </a:r>
            </a:p>
          </p:txBody>
        </p:sp>
        <p:sp>
          <p:nvSpPr>
            <p:cNvPr id="23570" name="Text Box 17"/>
            <p:cNvSpPr txBox="1">
              <a:spLocks noChangeArrowheads="1"/>
            </p:cNvSpPr>
            <p:nvPr/>
          </p:nvSpPr>
          <p:spPr bwMode="auto">
            <a:xfrm>
              <a:off x="1037" y="10339"/>
              <a:ext cx="9417" cy="2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623" tIns="27812" rIns="55623" bIns="27812"/>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defTabSz="914400" eaLnBrk="1" hangingPunct="1"/>
              <a:r>
                <a:rPr lang="en-GB" sz="2000" b="1" dirty="0">
                  <a:solidFill>
                    <a:schemeClr val="bg1"/>
                  </a:solidFill>
                  <a:latin typeface="Calibri" pitchFamily="34" charset="0"/>
                  <a:ea typeface="Times New Roman" pitchFamily="18" charset="0"/>
                  <a:cs typeface="Calibri" pitchFamily="34" charset="0"/>
                </a:rPr>
                <a:t>Register data</a:t>
              </a:r>
            </a:p>
          </p:txBody>
        </p:sp>
        <p:sp>
          <p:nvSpPr>
            <p:cNvPr id="12" name="Text Box 18"/>
            <p:cNvSpPr txBox="1">
              <a:spLocks noChangeArrowheads="1"/>
            </p:cNvSpPr>
            <p:nvPr/>
          </p:nvSpPr>
          <p:spPr bwMode="auto">
            <a:xfrm>
              <a:off x="1038" y="13143"/>
              <a:ext cx="8821" cy="2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623" tIns="27812" rIns="55623" bIns="27812"/>
            <a:lstStyle/>
            <a:p>
              <a:pPr algn="ctr" defTabSz="914400">
                <a:defRPr/>
              </a:pPr>
              <a:r>
                <a:rPr lang="en-GB" sz="3200" b="1" dirty="0">
                  <a:solidFill>
                    <a:schemeClr val="tx2">
                      <a:lumMod val="75000"/>
                    </a:schemeClr>
                  </a:solidFill>
                  <a:latin typeface="Calibri" pitchFamily="34" charset="0"/>
                  <a:ea typeface="Times New Roman" pitchFamily="18" charset="0"/>
                  <a:cs typeface="Calibri" pitchFamily="34" charset="0"/>
                </a:rPr>
                <a:t>Input</a:t>
              </a:r>
              <a:endParaRPr lang="en-GB" sz="3200" b="1" dirty="0">
                <a:solidFill>
                  <a:schemeClr val="tx2">
                    <a:lumMod val="75000"/>
                  </a:schemeClr>
                </a:solidFill>
                <a:latin typeface="Calibri" pitchFamily="34" charset="0"/>
                <a:cs typeface="Calibri" pitchFamily="34" charset="0"/>
              </a:endParaRPr>
            </a:p>
          </p:txBody>
        </p:sp>
        <p:sp>
          <p:nvSpPr>
            <p:cNvPr id="23572" name="Text Box 19"/>
            <p:cNvSpPr txBox="1">
              <a:spLocks noChangeArrowheads="1"/>
            </p:cNvSpPr>
            <p:nvPr/>
          </p:nvSpPr>
          <p:spPr bwMode="auto">
            <a:xfrm>
              <a:off x="18768" y="5503"/>
              <a:ext cx="13718" cy="4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623" tIns="27812" rIns="55623" bIns="27812"/>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defTabSz="914400" eaLnBrk="1" hangingPunct="1"/>
              <a:r>
                <a:rPr lang="en-GB" b="1">
                  <a:solidFill>
                    <a:schemeClr val="bg1"/>
                  </a:solidFill>
                  <a:latin typeface="Calibri" pitchFamily="34" charset="0"/>
                  <a:ea typeface="Times New Roman" pitchFamily="18" charset="0"/>
                  <a:cs typeface="Calibri" pitchFamily="34" charset="0"/>
                </a:rPr>
                <a:t>Data Treatment (transformation  function)</a:t>
              </a:r>
              <a:endParaRPr lang="en-GB">
                <a:solidFill>
                  <a:schemeClr val="bg1"/>
                </a:solidFill>
                <a:latin typeface="Calibri" pitchFamily="34" charset="0"/>
                <a:ea typeface="Times New Roman" pitchFamily="18" charset="0"/>
                <a:cs typeface="Calibri" pitchFamily="34" charset="0"/>
              </a:endParaRPr>
            </a:p>
          </p:txBody>
        </p:sp>
        <p:sp>
          <p:nvSpPr>
            <p:cNvPr id="23573" name="Text Box 16"/>
            <p:cNvSpPr txBox="1">
              <a:spLocks noChangeArrowheads="1"/>
            </p:cNvSpPr>
            <p:nvPr/>
          </p:nvSpPr>
          <p:spPr bwMode="auto">
            <a:xfrm>
              <a:off x="-588" y="5935"/>
              <a:ext cx="12069" cy="2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623" tIns="27812" rIns="55623" bIns="27812"/>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defTabSz="914400" eaLnBrk="1" hangingPunct="1"/>
              <a:r>
                <a:rPr lang="en-GB" sz="2000" b="1" dirty="0">
                  <a:solidFill>
                    <a:schemeClr val="bg1"/>
                  </a:solidFill>
                  <a:latin typeface="Calibri" pitchFamily="34" charset="0"/>
                  <a:ea typeface="Times New Roman" pitchFamily="18" charset="0"/>
                  <a:cs typeface="Calibri" pitchFamily="34" charset="0"/>
                </a:rPr>
                <a:t>Administrative data</a:t>
              </a:r>
            </a:p>
          </p:txBody>
        </p:sp>
      </p:grpSp>
      <p:grpSp>
        <p:nvGrpSpPr>
          <p:cNvPr id="23555" name="Gruppo 19"/>
          <p:cNvGrpSpPr>
            <a:grpSpLocks/>
          </p:cNvGrpSpPr>
          <p:nvPr/>
        </p:nvGrpSpPr>
        <p:grpSpPr bwMode="auto">
          <a:xfrm>
            <a:off x="131975" y="1948545"/>
            <a:ext cx="9066257" cy="3665227"/>
            <a:chOff x="104079" y="1936927"/>
            <a:chExt cx="9067077" cy="3665627"/>
          </a:xfrm>
        </p:grpSpPr>
        <p:sp>
          <p:nvSpPr>
            <p:cNvPr id="16" name="Ovale 15"/>
            <p:cNvSpPr/>
            <p:nvPr/>
          </p:nvSpPr>
          <p:spPr>
            <a:xfrm>
              <a:off x="1562373" y="3358679"/>
              <a:ext cx="2063937" cy="1076442"/>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it-IT"/>
            </a:p>
          </p:txBody>
        </p:sp>
        <p:sp>
          <p:nvSpPr>
            <p:cNvPr id="17" name="Rettangolo 16"/>
            <p:cNvSpPr/>
            <p:nvPr/>
          </p:nvSpPr>
          <p:spPr>
            <a:xfrm>
              <a:off x="6684193" y="4386486"/>
              <a:ext cx="72327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a:t>
              </a:r>
            </a:p>
          </p:txBody>
        </p:sp>
        <p:sp>
          <p:nvSpPr>
            <p:cNvPr id="18" name="Rettangolo 17"/>
            <p:cNvSpPr/>
            <p:nvPr/>
          </p:nvSpPr>
          <p:spPr>
            <a:xfrm>
              <a:off x="104079" y="1936927"/>
              <a:ext cx="72327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a:t>
              </a:r>
            </a:p>
          </p:txBody>
        </p:sp>
        <p:sp>
          <p:nvSpPr>
            <p:cNvPr id="23562" name="CasellaDiTesto 18"/>
            <p:cNvSpPr txBox="1">
              <a:spLocks noChangeArrowheads="1"/>
            </p:cNvSpPr>
            <p:nvPr/>
          </p:nvSpPr>
          <p:spPr bwMode="auto">
            <a:xfrm>
              <a:off x="7407468" y="4894668"/>
              <a:ext cx="17636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it-IT" sz="2000" i="1" u="sng" dirty="0">
                  <a:latin typeface="Calibri" pitchFamily="34" charset="0"/>
                </a:rPr>
                <a:t>User </a:t>
              </a:r>
              <a:r>
                <a:rPr lang="it-IT" sz="2000" i="1" u="sng" dirty="0" err="1">
                  <a:latin typeface="Calibri" pitchFamily="34" charset="0"/>
                </a:rPr>
                <a:t>statistics</a:t>
              </a:r>
              <a:r>
                <a:rPr lang="it-IT" sz="2000" i="1" u="sng" dirty="0">
                  <a:latin typeface="Calibri" pitchFamily="34" charset="0"/>
                </a:rPr>
                <a:t> </a:t>
              </a:r>
              <a:r>
                <a:rPr lang="it-IT" sz="2000" i="1" u="sng" dirty="0" err="1">
                  <a:latin typeface="Calibri" pitchFamily="34" charset="0"/>
                </a:rPr>
                <a:t>oriented</a:t>
              </a:r>
              <a:endParaRPr lang="it-IT" sz="2000" dirty="0"/>
            </a:p>
          </p:txBody>
        </p:sp>
        <p:sp>
          <p:nvSpPr>
            <p:cNvPr id="23563" name="CasellaDiTesto 21"/>
            <p:cNvSpPr txBox="1">
              <a:spLocks noChangeArrowheads="1"/>
            </p:cNvSpPr>
            <p:nvPr/>
          </p:nvSpPr>
          <p:spPr bwMode="auto">
            <a:xfrm>
              <a:off x="268302" y="2866643"/>
              <a:ext cx="1145027" cy="1015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it-IT" sz="2000" i="1" u="sng" dirty="0">
                  <a:latin typeface="Calibri" pitchFamily="34" charset="0"/>
                </a:rPr>
                <a:t>Producer </a:t>
              </a:r>
              <a:r>
                <a:rPr lang="it-IT" sz="2000" i="1" u="sng" dirty="0" err="1">
                  <a:latin typeface="Calibri" pitchFamily="34" charset="0"/>
                </a:rPr>
                <a:t>statistics</a:t>
              </a:r>
              <a:r>
                <a:rPr lang="it-IT" sz="2000" i="1" u="sng" dirty="0">
                  <a:latin typeface="Calibri" pitchFamily="34" charset="0"/>
                </a:rPr>
                <a:t> </a:t>
              </a:r>
              <a:r>
                <a:rPr lang="it-IT" sz="2000" i="1" u="sng" dirty="0" err="1">
                  <a:latin typeface="Calibri" pitchFamily="34" charset="0"/>
                </a:rPr>
                <a:t>oriented</a:t>
              </a:r>
              <a:endParaRPr lang="it-IT" sz="2000" dirty="0"/>
            </a:p>
          </p:txBody>
        </p:sp>
      </p:grpSp>
      <p:sp>
        <p:nvSpPr>
          <p:cNvPr id="23556" name="CasellaDiTesto 2"/>
          <p:cNvSpPr txBox="1">
            <a:spLocks noChangeArrowheads="1"/>
          </p:cNvSpPr>
          <p:nvPr/>
        </p:nvSpPr>
        <p:spPr bwMode="auto">
          <a:xfrm>
            <a:off x="270844" y="397616"/>
            <a:ext cx="86371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solidFill>
                  <a:srgbClr val="505150"/>
                </a:solidFill>
              </a:rPr>
              <a:t>AD quality evaluation in the Statistical </a:t>
            </a:r>
            <a:r>
              <a:rPr lang="en-US" sz="2400" dirty="0">
                <a:solidFill>
                  <a:srgbClr val="505150"/>
                </a:solidFill>
              </a:rPr>
              <a:t>production process</a:t>
            </a:r>
          </a:p>
        </p:txBody>
      </p:sp>
      <p:sp>
        <p:nvSpPr>
          <p:cNvPr id="24" name="Rettangolo arrotondato 23"/>
          <p:cNvSpPr/>
          <p:nvPr/>
        </p:nvSpPr>
        <p:spPr>
          <a:xfrm>
            <a:off x="4663854" y="3316086"/>
            <a:ext cx="1943100" cy="1582737"/>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b="1" dirty="0">
                <a:solidFill>
                  <a:schemeClr val="bg1"/>
                </a:solidFill>
                <a:latin typeface="Calibri" pitchFamily="34" charset="0"/>
                <a:ea typeface="Times New Roman" pitchFamily="18" charset="0"/>
                <a:cs typeface="Calibri" pitchFamily="34" charset="0"/>
              </a:rPr>
              <a:t>Data Treatment (transformation  function</a:t>
            </a:r>
            <a:r>
              <a:rPr lang="en-GB" b="1" dirty="0" smtClean="0">
                <a:solidFill>
                  <a:schemeClr val="bg1"/>
                </a:solidFill>
                <a:latin typeface="Calibri" pitchFamily="34" charset="0"/>
                <a:ea typeface="Times New Roman" pitchFamily="18" charset="0"/>
                <a:cs typeface="Calibri" pitchFamily="34" charset="0"/>
              </a:rPr>
              <a:t>)</a:t>
            </a:r>
            <a:endParaRPr lang="en-GB" dirty="0">
              <a:solidFill>
                <a:schemeClr val="bg1"/>
              </a:solidFill>
              <a:latin typeface="Calibri" pitchFamily="34" charset="0"/>
              <a:cs typeface="Calibri" pitchFamily="34" charset="0"/>
            </a:endParaRPr>
          </a:p>
        </p:txBody>
      </p:sp>
      <p:sp>
        <p:nvSpPr>
          <p:cNvPr id="25" name="Rettangolo arrotondato 24"/>
          <p:cNvSpPr/>
          <p:nvPr/>
        </p:nvSpPr>
        <p:spPr>
          <a:xfrm>
            <a:off x="7261225" y="3393607"/>
            <a:ext cx="1882775" cy="1185862"/>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400" b="1" dirty="0">
                <a:solidFill>
                  <a:schemeClr val="bg1"/>
                </a:solidFill>
                <a:latin typeface="Calibri" pitchFamily="34" charset="0"/>
                <a:ea typeface="Times New Roman" pitchFamily="18" charset="0"/>
                <a:cs typeface="Calibri" pitchFamily="34" charset="0"/>
              </a:rPr>
              <a:t>Statistical</a:t>
            </a:r>
            <a:r>
              <a:rPr lang="en-GB" sz="2400" b="1" dirty="0">
                <a:solidFill>
                  <a:schemeClr val="bg1"/>
                </a:solidFill>
                <a:ea typeface="Times New Roman" pitchFamily="18" charset="0"/>
                <a:cs typeface="Arial" pitchFamily="34" charset="0"/>
              </a:rPr>
              <a:t> </a:t>
            </a:r>
            <a:r>
              <a:rPr lang="en-GB" sz="2400" b="1" dirty="0">
                <a:solidFill>
                  <a:schemeClr val="bg1"/>
                </a:solidFill>
                <a:latin typeface="Calibri" pitchFamily="34" charset="0"/>
                <a:ea typeface="Times New Roman" pitchFamily="18" charset="0"/>
                <a:cs typeface="Calibri" pitchFamily="34" charset="0"/>
              </a:rPr>
              <a:t>Output </a:t>
            </a:r>
            <a:endParaRPr lang="en-GB" sz="2400" dirty="0">
              <a:solidFill>
                <a:schemeClr val="bg1"/>
              </a:solidFill>
              <a:latin typeface="Calibri" pitchFamily="34" charset="0"/>
              <a:cs typeface="Calibri" pitchFamily="34" charset="0"/>
            </a:endParaRPr>
          </a:p>
        </p:txBody>
      </p:sp>
      <p:sp>
        <p:nvSpPr>
          <p:cNvPr id="2" name="Freccia in giù 1"/>
          <p:cNvSpPr/>
          <p:nvPr/>
        </p:nvSpPr>
        <p:spPr>
          <a:xfrm>
            <a:off x="270845" y="4206388"/>
            <a:ext cx="584340" cy="174045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3" name="Rettangolo arrotondato 2"/>
          <p:cNvSpPr/>
          <p:nvPr/>
        </p:nvSpPr>
        <p:spPr>
          <a:xfrm>
            <a:off x="284305" y="6164826"/>
            <a:ext cx="2928356" cy="56043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Quality Report Card for Administrative Data</a:t>
            </a:r>
            <a:endParaRPr lang="en-GB" dirty="0"/>
          </a:p>
        </p:txBody>
      </p:sp>
      <p:sp>
        <p:nvSpPr>
          <p:cNvPr id="22" name="CasellaDiTesto 21"/>
          <p:cNvSpPr txBox="1"/>
          <p:nvPr/>
        </p:nvSpPr>
        <p:spPr>
          <a:xfrm>
            <a:off x="197065" y="884736"/>
            <a:ext cx="8566261" cy="923330"/>
          </a:xfrm>
          <a:prstGeom prst="rect">
            <a:avLst/>
          </a:prstGeom>
          <a:noFill/>
        </p:spPr>
        <p:txBody>
          <a:bodyPr wrap="square">
            <a:spAutoFit/>
          </a:bodyPr>
          <a:lstStyle/>
          <a:p>
            <a:pPr fontAlgn="auto">
              <a:lnSpc>
                <a:spcPct val="150000"/>
              </a:lnSpc>
              <a:spcBef>
                <a:spcPts val="0"/>
              </a:spcBef>
              <a:spcAft>
                <a:spcPts val="0"/>
              </a:spcAft>
              <a:defRPr/>
            </a:pPr>
            <a:r>
              <a:rPr lang="en-US" dirty="0" smtClean="0">
                <a:solidFill>
                  <a:srgbClr val="505150"/>
                </a:solidFill>
                <a:latin typeface="+mn-lt"/>
                <a:cs typeface="+mn-cs"/>
              </a:rPr>
              <a:t>“</a:t>
            </a:r>
            <a:r>
              <a:rPr lang="en-US" dirty="0">
                <a:solidFill>
                  <a:srgbClr val="505150"/>
                </a:solidFill>
                <a:latin typeface="+mn-lt"/>
                <a:cs typeface="+mn-cs"/>
              </a:rPr>
              <a:t>AD quality” is considered in relation to the AD reuse for statistical purposes, taking into account that the AD are not primarily produced for statistical purposes. </a:t>
            </a:r>
            <a:endParaRPr lang="it-IT" dirty="0">
              <a:solidFill>
                <a:srgbClr val="505150"/>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asellaDiTesto 2"/>
          <p:cNvSpPr txBox="1">
            <a:spLocks noChangeArrowheads="1"/>
          </p:cNvSpPr>
          <p:nvPr/>
        </p:nvSpPr>
        <p:spPr bwMode="auto">
          <a:xfrm>
            <a:off x="402405" y="473075"/>
            <a:ext cx="7537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solidFill>
                  <a:srgbClr val="505150"/>
                </a:solidFill>
              </a:rPr>
              <a:t>Quality Report Card for Administrative data – QRCA objectives </a:t>
            </a:r>
          </a:p>
        </p:txBody>
      </p:sp>
      <p:sp>
        <p:nvSpPr>
          <p:cNvPr id="24581" name="Rectangle 10"/>
          <p:cNvSpPr>
            <a:spLocks noChangeArrowheads="1"/>
          </p:cNvSpPr>
          <p:nvPr/>
        </p:nvSpPr>
        <p:spPr bwMode="auto">
          <a:xfrm>
            <a:off x="2231206" y="1318496"/>
            <a:ext cx="678528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85738" indent="-185738" defTabSz="914400">
              <a:buFontTx/>
              <a:buChar char="•"/>
            </a:pPr>
            <a:r>
              <a:rPr lang="en-US" dirty="0" smtClean="0">
                <a:solidFill>
                  <a:srgbClr val="5F5F5F"/>
                </a:solidFill>
              </a:rPr>
              <a:t>Assess the AD quality in terms of input of the statistical production process for its potential usability </a:t>
            </a:r>
          </a:p>
          <a:p>
            <a:pPr marL="185738" indent="-185738" defTabSz="914400"/>
            <a:r>
              <a:rPr lang="en-US" b="1" dirty="0" smtClean="0">
                <a:solidFill>
                  <a:srgbClr val="5F5F5F"/>
                </a:solidFill>
                <a:sym typeface="Symbol" pitchFamily="18" charset="2"/>
              </a:rPr>
              <a:t>	</a:t>
            </a:r>
            <a:r>
              <a:rPr lang="en-US" b="1" dirty="0" smtClean="0">
                <a:solidFill>
                  <a:srgbClr val="5F5F5F"/>
                </a:solidFill>
              </a:rPr>
              <a:t>  Usability analysis</a:t>
            </a:r>
          </a:p>
          <a:p>
            <a:pPr marL="185738" indent="-185738" defTabSz="914400">
              <a:buFontTx/>
              <a:buChar char="•"/>
            </a:pPr>
            <a:endParaRPr lang="en-US" b="1" dirty="0" smtClean="0">
              <a:solidFill>
                <a:srgbClr val="5F5F5F"/>
              </a:solidFill>
            </a:endParaRPr>
          </a:p>
          <a:p>
            <a:pPr marL="185738" indent="-185738" defTabSz="914400">
              <a:buFontTx/>
              <a:buChar char="•"/>
            </a:pPr>
            <a:r>
              <a:rPr lang="en-US" dirty="0" smtClean="0">
                <a:solidFill>
                  <a:srgbClr val="5F5F5F"/>
                </a:solidFill>
              </a:rPr>
              <a:t>Monitoring AD for two main reasons: a) regulatory changes may induce discontinuity producing significant impacts on the statistics production; b) before AD enter into statistical production process an analysis must be carried out to verify the presence of unexpected lack of quality</a:t>
            </a:r>
          </a:p>
          <a:p>
            <a:pPr marL="185738" indent="-185738" defTabSz="914400"/>
            <a:r>
              <a:rPr lang="en-US" dirty="0" smtClean="0">
                <a:solidFill>
                  <a:srgbClr val="5F5F5F"/>
                </a:solidFill>
              </a:rPr>
              <a:t>	 </a:t>
            </a:r>
            <a:r>
              <a:rPr lang="en-US" b="1" dirty="0" smtClean="0">
                <a:solidFill>
                  <a:srgbClr val="5F5F5F"/>
                </a:solidFill>
                <a:sym typeface="Symbol" pitchFamily="18" charset="2"/>
              </a:rPr>
              <a:t></a:t>
            </a:r>
            <a:r>
              <a:rPr lang="en-US" b="1" dirty="0" smtClean="0">
                <a:solidFill>
                  <a:srgbClr val="5F5F5F"/>
                </a:solidFill>
              </a:rPr>
              <a:t> AD monitoring function</a:t>
            </a:r>
          </a:p>
          <a:p>
            <a:pPr marL="185738" indent="-185738" defTabSz="914400">
              <a:buFontTx/>
              <a:buChar char="•"/>
            </a:pPr>
            <a:endParaRPr lang="en-US" b="1" dirty="0" smtClean="0">
              <a:solidFill>
                <a:srgbClr val="5F5F5F"/>
              </a:solidFill>
            </a:endParaRPr>
          </a:p>
          <a:p>
            <a:pPr marL="185738" indent="-185738" defTabSz="914400">
              <a:buFontTx/>
              <a:buChar char="•"/>
            </a:pPr>
            <a:r>
              <a:rPr lang="en-US" dirty="0" smtClean="0">
                <a:solidFill>
                  <a:srgbClr val="5F5F5F"/>
                </a:solidFill>
              </a:rPr>
              <a:t>Check AD compliance with respect to the requests and support the loading data process. Where appropriate define alert / warning to optimize the timing of the data acquisition and release</a:t>
            </a:r>
          </a:p>
          <a:p>
            <a:pPr marL="185738" indent="-185738" defTabSz="914400"/>
            <a:r>
              <a:rPr lang="en-US" dirty="0" smtClean="0">
                <a:solidFill>
                  <a:srgbClr val="5F5F5F"/>
                </a:solidFill>
              </a:rPr>
              <a:t>	</a:t>
            </a:r>
            <a:r>
              <a:rPr lang="en-US" b="1" dirty="0" smtClean="0">
                <a:solidFill>
                  <a:srgbClr val="5F5F5F"/>
                </a:solidFill>
                <a:sym typeface="Symbol" pitchFamily="18" charset="2"/>
              </a:rPr>
              <a:t></a:t>
            </a:r>
            <a:r>
              <a:rPr lang="en-US" b="1" dirty="0" smtClean="0">
                <a:solidFill>
                  <a:srgbClr val="5F5F5F"/>
                </a:solidFill>
              </a:rPr>
              <a:t>  Data supply monitoring function</a:t>
            </a:r>
            <a:endParaRPr lang="en-US" b="1" dirty="0">
              <a:solidFill>
                <a:srgbClr val="5F5F5F"/>
              </a:solidFill>
            </a:endParaRPr>
          </a:p>
        </p:txBody>
      </p:sp>
      <p:sp>
        <p:nvSpPr>
          <p:cNvPr id="24582" name="Rectangle 10"/>
          <p:cNvSpPr>
            <a:spLocks noChangeArrowheads="1"/>
          </p:cNvSpPr>
          <p:nvPr/>
        </p:nvSpPr>
        <p:spPr bwMode="auto">
          <a:xfrm>
            <a:off x="402405" y="1429192"/>
            <a:ext cx="1828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it-IT" dirty="0" smtClean="0">
                <a:solidFill>
                  <a:srgbClr val="7F142A"/>
                </a:solidFill>
              </a:rPr>
              <a:t>For Istat </a:t>
            </a:r>
            <a:r>
              <a:rPr lang="en-GB" dirty="0" smtClean="0">
                <a:solidFill>
                  <a:srgbClr val="7F142A"/>
                </a:solidFill>
              </a:rPr>
              <a:t>potential</a:t>
            </a:r>
            <a:r>
              <a:rPr lang="it-IT" dirty="0" smtClean="0">
                <a:solidFill>
                  <a:srgbClr val="7F142A"/>
                </a:solidFill>
              </a:rPr>
              <a:t> </a:t>
            </a:r>
            <a:r>
              <a:rPr lang="en-US" dirty="0" smtClean="0">
                <a:solidFill>
                  <a:srgbClr val="7F142A"/>
                </a:solidFill>
              </a:rPr>
              <a:t>users</a:t>
            </a:r>
            <a:r>
              <a:rPr lang="it-IT" dirty="0" smtClean="0">
                <a:solidFill>
                  <a:srgbClr val="7F142A"/>
                </a:solidFill>
              </a:rPr>
              <a:t> </a:t>
            </a:r>
            <a:endParaRPr lang="it-IT" dirty="0">
              <a:solidFill>
                <a:srgbClr val="7F142A"/>
              </a:solidFill>
            </a:endParaRPr>
          </a:p>
        </p:txBody>
      </p:sp>
      <p:sp>
        <p:nvSpPr>
          <p:cNvPr id="7" name="Rectangle 10"/>
          <p:cNvSpPr>
            <a:spLocks noChangeArrowheads="1"/>
          </p:cNvSpPr>
          <p:nvPr/>
        </p:nvSpPr>
        <p:spPr bwMode="auto">
          <a:xfrm>
            <a:off x="402405" y="2933559"/>
            <a:ext cx="1828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it-IT" dirty="0" smtClean="0">
                <a:solidFill>
                  <a:srgbClr val="7F142A"/>
                </a:solidFill>
              </a:rPr>
              <a:t>For Istat </a:t>
            </a:r>
            <a:r>
              <a:rPr lang="en-US" dirty="0" smtClean="0">
                <a:solidFill>
                  <a:srgbClr val="7F142A"/>
                </a:solidFill>
              </a:rPr>
              <a:t>current</a:t>
            </a:r>
            <a:r>
              <a:rPr lang="it-IT" dirty="0" smtClean="0">
                <a:solidFill>
                  <a:srgbClr val="7F142A"/>
                </a:solidFill>
              </a:rPr>
              <a:t> </a:t>
            </a:r>
            <a:r>
              <a:rPr lang="it-IT" dirty="0" err="1" smtClean="0">
                <a:solidFill>
                  <a:srgbClr val="7F142A"/>
                </a:solidFill>
              </a:rPr>
              <a:t>users</a:t>
            </a:r>
            <a:endParaRPr lang="it-IT" dirty="0">
              <a:solidFill>
                <a:srgbClr val="7F142A"/>
              </a:solidFill>
            </a:endParaRPr>
          </a:p>
        </p:txBody>
      </p:sp>
      <p:sp>
        <p:nvSpPr>
          <p:cNvPr id="8" name="Rectangle 10"/>
          <p:cNvSpPr>
            <a:spLocks noChangeArrowheads="1"/>
          </p:cNvSpPr>
          <p:nvPr/>
        </p:nvSpPr>
        <p:spPr bwMode="auto">
          <a:xfrm>
            <a:off x="402405" y="4531904"/>
            <a:ext cx="1828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dirty="0" smtClean="0">
                <a:solidFill>
                  <a:srgbClr val="7F142A"/>
                </a:solidFill>
              </a:rPr>
              <a:t>For the AD acquisition process</a:t>
            </a:r>
            <a:endParaRPr lang="en-US" dirty="0">
              <a:solidFill>
                <a:schemeClr val="bg1"/>
              </a:solidFill>
            </a:endParaRPr>
          </a:p>
        </p:txBody>
      </p:sp>
      <p:sp>
        <p:nvSpPr>
          <p:cNvPr id="9" name="CasellaDiTesto 8"/>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76262" y="1400534"/>
            <a:ext cx="7933557" cy="1754326"/>
          </a:xfrm>
          <a:prstGeom prst="rect">
            <a:avLst/>
          </a:prstGeom>
          <a:noFill/>
        </p:spPr>
        <p:txBody>
          <a:bodyPr wrap="square">
            <a:spAutoFit/>
          </a:bodyPr>
          <a:lstStyle/>
          <a:p>
            <a:pPr fontAlgn="auto">
              <a:lnSpc>
                <a:spcPct val="150000"/>
              </a:lnSpc>
              <a:spcBef>
                <a:spcPts val="0"/>
              </a:spcBef>
              <a:spcAft>
                <a:spcPts val="0"/>
              </a:spcAft>
              <a:defRPr/>
            </a:pPr>
            <a:r>
              <a:rPr lang="en-US" dirty="0">
                <a:solidFill>
                  <a:srgbClr val="505150"/>
                </a:solidFill>
                <a:latin typeface="+mn-lt"/>
                <a:cs typeface="+mn-cs"/>
              </a:rPr>
              <a:t>The AD quality framework considers a hierarchical and multidimensional approach including issues directly connected with the AD quality and those information for the AD management process aimed at improving the statistical AD quality/usability</a:t>
            </a:r>
            <a:endParaRPr lang="it-IT" dirty="0">
              <a:solidFill>
                <a:srgbClr val="505150"/>
              </a:solidFill>
              <a:latin typeface="+mn-lt"/>
              <a:cs typeface="+mn-cs"/>
            </a:endParaRPr>
          </a:p>
        </p:txBody>
      </p:sp>
      <p:sp>
        <p:nvSpPr>
          <p:cNvPr id="22532" name="CasellaDiTesto 2"/>
          <p:cNvSpPr txBox="1">
            <a:spLocks noChangeArrowheads="1"/>
          </p:cNvSpPr>
          <p:nvPr/>
        </p:nvSpPr>
        <p:spPr bwMode="auto">
          <a:xfrm>
            <a:off x="682625" y="593725"/>
            <a:ext cx="753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solidFill>
                  <a:srgbClr val="505150"/>
                </a:solidFill>
              </a:rPr>
              <a:t>AD quality framework</a:t>
            </a:r>
          </a:p>
        </p:txBody>
      </p:sp>
      <p:sp>
        <p:nvSpPr>
          <p:cNvPr id="6" name="CasellaDiTesto 5"/>
          <p:cNvSpPr txBox="1"/>
          <p:nvPr/>
        </p:nvSpPr>
        <p:spPr>
          <a:xfrm>
            <a:off x="457200" y="3373269"/>
            <a:ext cx="8259097" cy="3046988"/>
          </a:xfrm>
          <a:prstGeom prst="rect">
            <a:avLst/>
          </a:prstGeom>
          <a:noFill/>
        </p:spPr>
        <p:txBody>
          <a:bodyPr wrap="square">
            <a:spAutoFit/>
          </a:bodyPr>
          <a:lstStyle/>
          <a:p>
            <a:pPr fontAlgn="auto">
              <a:spcBef>
                <a:spcPts val="0"/>
              </a:spcBef>
              <a:spcAft>
                <a:spcPts val="0"/>
              </a:spcAft>
              <a:defRPr/>
            </a:pPr>
            <a:r>
              <a:rPr lang="en-US" dirty="0" smtClean="0">
                <a:solidFill>
                  <a:srgbClr val="505150"/>
                </a:solidFill>
                <a:latin typeface="+mn-lt"/>
                <a:cs typeface="+mn-cs"/>
              </a:rPr>
              <a:t>The AD quality framework adopted is based on that originally defined by Statistics Netherlands [1] and then developed within the international </a:t>
            </a:r>
            <a:r>
              <a:rPr lang="en-US" dirty="0" err="1" smtClean="0">
                <a:solidFill>
                  <a:srgbClr val="505150"/>
                </a:solidFill>
                <a:latin typeface="+mn-lt"/>
                <a:cs typeface="+mn-cs"/>
              </a:rPr>
              <a:t>BlueEts</a:t>
            </a:r>
            <a:r>
              <a:rPr lang="en-US" dirty="0" smtClean="0">
                <a:solidFill>
                  <a:srgbClr val="505150"/>
                </a:solidFill>
                <a:latin typeface="+mn-lt"/>
                <a:cs typeface="+mn-cs"/>
              </a:rPr>
              <a:t> project, WP4 [2]. </a:t>
            </a:r>
          </a:p>
          <a:p>
            <a:pPr marL="265113" indent="-265113" fontAlgn="auto">
              <a:spcBef>
                <a:spcPts val="0"/>
              </a:spcBef>
              <a:spcAft>
                <a:spcPts val="0"/>
              </a:spcAft>
              <a:defRPr/>
            </a:pPr>
            <a:endParaRPr lang="en-US" dirty="0" smtClean="0">
              <a:solidFill>
                <a:srgbClr val="505150"/>
              </a:solidFill>
              <a:latin typeface="+mn-lt"/>
              <a:cs typeface="+mn-cs"/>
            </a:endParaRPr>
          </a:p>
          <a:p>
            <a:pPr marL="265113" indent="-265113" fontAlgn="auto">
              <a:spcBef>
                <a:spcPts val="0"/>
              </a:spcBef>
              <a:spcAft>
                <a:spcPts val="0"/>
              </a:spcAft>
              <a:defRPr/>
            </a:pPr>
            <a:endParaRPr lang="en-US" dirty="0" smtClean="0">
              <a:solidFill>
                <a:srgbClr val="505150"/>
              </a:solidFill>
              <a:latin typeface="+mn-lt"/>
              <a:cs typeface="+mn-cs"/>
            </a:endParaRPr>
          </a:p>
          <a:p>
            <a:pPr marL="265113" indent="-265113" fontAlgn="auto">
              <a:spcBef>
                <a:spcPts val="0"/>
              </a:spcBef>
              <a:spcAft>
                <a:spcPts val="0"/>
              </a:spcAft>
              <a:defRPr/>
            </a:pPr>
            <a:r>
              <a:rPr lang="en-US" sz="1400" dirty="0" smtClean="0">
                <a:solidFill>
                  <a:srgbClr val="505150"/>
                </a:solidFill>
                <a:latin typeface="+mn-lt"/>
                <a:cs typeface="+mn-cs"/>
              </a:rPr>
              <a:t>[1] </a:t>
            </a:r>
            <a:r>
              <a:rPr lang="en-US" sz="1400" dirty="0" err="1" smtClean="0">
                <a:solidFill>
                  <a:srgbClr val="505150"/>
                </a:solidFill>
                <a:latin typeface="+mn-lt"/>
                <a:cs typeface="+mn-cs"/>
              </a:rPr>
              <a:t>Daas</a:t>
            </a:r>
            <a:r>
              <a:rPr lang="en-US" sz="1400" dirty="0" smtClean="0">
                <a:solidFill>
                  <a:srgbClr val="505150"/>
                </a:solidFill>
                <a:latin typeface="+mn-lt"/>
                <a:cs typeface="+mn-cs"/>
              </a:rPr>
              <a:t>  et al. (2009) Checklist for the Quality evaluation of AD Sources.  Discussion paper 09042, Statistics Netherlands.</a:t>
            </a:r>
          </a:p>
          <a:p>
            <a:pPr fontAlgn="auto">
              <a:spcBef>
                <a:spcPts val="0"/>
              </a:spcBef>
              <a:spcAft>
                <a:spcPts val="0"/>
              </a:spcAft>
              <a:defRPr/>
            </a:pPr>
            <a:endParaRPr lang="en-US" sz="1400" dirty="0" smtClean="0">
              <a:solidFill>
                <a:srgbClr val="505150"/>
              </a:solidFill>
              <a:latin typeface="+mn-lt"/>
              <a:cs typeface="+mn-cs"/>
            </a:endParaRPr>
          </a:p>
          <a:p>
            <a:pPr marL="265113" indent="-265113" fontAlgn="auto">
              <a:spcBef>
                <a:spcPts val="0"/>
              </a:spcBef>
              <a:spcAft>
                <a:spcPts val="0"/>
              </a:spcAft>
              <a:defRPr/>
            </a:pPr>
            <a:r>
              <a:rPr lang="en-US" sz="1400" dirty="0" smtClean="0">
                <a:solidFill>
                  <a:srgbClr val="505150"/>
                </a:solidFill>
                <a:latin typeface="+mn-lt"/>
                <a:cs typeface="+mn-cs"/>
              </a:rPr>
              <a:t>[2] </a:t>
            </a:r>
            <a:r>
              <a:rPr lang="en-US" sz="1400" dirty="0" err="1" smtClean="0">
                <a:solidFill>
                  <a:srgbClr val="505150"/>
                </a:solidFill>
                <a:latin typeface="+mn-lt"/>
                <a:cs typeface="+mn-cs"/>
              </a:rPr>
              <a:t>Daas</a:t>
            </a:r>
            <a:r>
              <a:rPr lang="en-US" sz="1400" dirty="0" smtClean="0">
                <a:solidFill>
                  <a:srgbClr val="505150"/>
                </a:solidFill>
                <a:latin typeface="+mn-lt"/>
                <a:cs typeface="+mn-cs"/>
              </a:rPr>
              <a:t>  et al. (2011) Reports on methods preferred for the quality indicators of administrative data sources, Deliverable 4.2 of </a:t>
            </a:r>
            <a:r>
              <a:rPr lang="en-US" sz="1400" dirty="0" err="1" smtClean="0">
                <a:solidFill>
                  <a:srgbClr val="505150"/>
                </a:solidFill>
                <a:latin typeface="+mn-lt"/>
                <a:cs typeface="+mn-cs"/>
              </a:rPr>
              <a:t>Workpackage</a:t>
            </a:r>
            <a:r>
              <a:rPr lang="en-US" sz="1400" dirty="0" smtClean="0">
                <a:solidFill>
                  <a:srgbClr val="505150"/>
                </a:solidFill>
                <a:latin typeface="+mn-lt"/>
                <a:cs typeface="+mn-cs"/>
              </a:rPr>
              <a:t> 4 of the BLUE-ETS project. CBS, Netherlands, SSB, Norway,  Istat,  Italy, SCB, Sweden.</a:t>
            </a:r>
          </a:p>
          <a:p>
            <a:pPr fontAlgn="auto">
              <a:spcBef>
                <a:spcPts val="0"/>
              </a:spcBef>
              <a:spcAft>
                <a:spcPts val="0"/>
              </a:spcAft>
              <a:defRPr/>
            </a:pPr>
            <a:endParaRPr lang="en-US" dirty="0">
              <a:solidFill>
                <a:srgbClr val="505150"/>
              </a:solidFill>
              <a:latin typeface="+mn-lt"/>
              <a:cs typeface="+mn-cs"/>
            </a:endParaRPr>
          </a:p>
        </p:txBody>
      </p:sp>
      <p:sp>
        <p:nvSpPr>
          <p:cNvPr id="7" name="CasellaDiTesto 6"/>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extLst>
      <p:ext uri="{BB962C8B-B14F-4D97-AF65-F5344CB8AC3E}">
        <p14:creationId xmlns:p14="http://schemas.microsoft.com/office/powerpoint/2010/main" val="3802934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asellaDiTesto 5"/>
          <p:cNvSpPr txBox="1">
            <a:spLocks noChangeArrowheads="1"/>
          </p:cNvSpPr>
          <p:nvPr/>
        </p:nvSpPr>
        <p:spPr bwMode="auto">
          <a:xfrm>
            <a:off x="682625" y="6435725"/>
            <a:ext cx="4692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a:solidFill>
                  <a:srgbClr val="7F7F7F"/>
                </a:solidFill>
              </a:rPr>
              <a:t>Titolo intervento, nome cognome relatore – Luogo, data</a:t>
            </a:r>
          </a:p>
        </p:txBody>
      </p:sp>
      <p:sp>
        <p:nvSpPr>
          <p:cNvPr id="25604" name="CasellaDiTesto 2"/>
          <p:cNvSpPr txBox="1">
            <a:spLocks noChangeArrowheads="1"/>
          </p:cNvSpPr>
          <p:nvPr/>
        </p:nvSpPr>
        <p:spPr bwMode="auto">
          <a:xfrm>
            <a:off x="682625" y="3114"/>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2400" dirty="0" smtClean="0">
                <a:solidFill>
                  <a:schemeClr val="bg1"/>
                </a:solidFill>
              </a:rPr>
              <a:t>AD </a:t>
            </a:r>
            <a:r>
              <a:rPr lang="it-IT" sz="2400" dirty="0" err="1" smtClean="0">
                <a:solidFill>
                  <a:schemeClr val="bg1"/>
                </a:solidFill>
              </a:rPr>
              <a:t>quality</a:t>
            </a:r>
            <a:r>
              <a:rPr lang="it-IT" sz="2400" dirty="0" smtClean="0">
                <a:solidFill>
                  <a:schemeClr val="bg1"/>
                </a:solidFill>
              </a:rPr>
              <a:t> </a:t>
            </a:r>
            <a:r>
              <a:rPr lang="it-IT" sz="2400" dirty="0" err="1" smtClean="0">
                <a:solidFill>
                  <a:schemeClr val="bg1"/>
                </a:solidFill>
              </a:rPr>
              <a:t>framework</a:t>
            </a:r>
            <a:r>
              <a:rPr lang="it-IT" sz="2400" dirty="0" smtClean="0">
                <a:solidFill>
                  <a:schemeClr val="bg1"/>
                </a:solidFill>
              </a:rPr>
              <a:t> for AD </a:t>
            </a:r>
            <a:r>
              <a:rPr lang="it-IT" sz="2400" dirty="0" err="1" smtClean="0">
                <a:solidFill>
                  <a:schemeClr val="bg1"/>
                </a:solidFill>
              </a:rPr>
              <a:t>supplied</a:t>
            </a:r>
            <a:endParaRPr lang="it-IT" sz="2400" dirty="0">
              <a:solidFill>
                <a:schemeClr val="bg1"/>
              </a:solidFill>
            </a:endParaRPr>
          </a:p>
        </p:txBody>
      </p:sp>
      <p:sp>
        <p:nvSpPr>
          <p:cNvPr id="4" name="CasellaDiTesto 3"/>
          <p:cNvSpPr txBox="1"/>
          <p:nvPr/>
        </p:nvSpPr>
        <p:spPr>
          <a:xfrm>
            <a:off x="287338" y="5970588"/>
            <a:ext cx="500062" cy="368300"/>
          </a:xfrm>
          <a:prstGeom prst="rect">
            <a:avLst/>
          </a:prstGeom>
          <a:noFill/>
        </p:spPr>
        <p:txBody>
          <a:bodyPr>
            <a:spAutoFit/>
          </a:bodyPr>
          <a:lstStyle/>
          <a:p>
            <a:pPr algn="r" fontAlgn="auto">
              <a:spcBef>
                <a:spcPts val="0"/>
              </a:spcBef>
              <a:spcAft>
                <a:spcPts val="0"/>
              </a:spcAft>
              <a:defRPr/>
            </a:pPr>
            <a:r>
              <a:rPr lang="it-IT" dirty="0">
                <a:solidFill>
                  <a:schemeClr val="tx1">
                    <a:lumMod val="50000"/>
                    <a:lumOff val="50000"/>
                  </a:schemeClr>
                </a:solidFill>
                <a:latin typeface="+mn-lt"/>
                <a:cs typeface="+mn-cs"/>
              </a:rPr>
              <a:t>1</a:t>
            </a:r>
          </a:p>
        </p:txBody>
      </p:sp>
      <p:graphicFrame>
        <p:nvGraphicFramePr>
          <p:cNvPr id="7" name="Group 52"/>
          <p:cNvGraphicFramePr>
            <a:graphicFrameLocks noGrp="1"/>
          </p:cNvGraphicFramePr>
          <p:nvPr>
            <p:extLst>
              <p:ext uri="{D42A27DB-BD31-4B8C-83A1-F6EECF244321}">
                <p14:modId xmlns:p14="http://schemas.microsoft.com/office/powerpoint/2010/main" val="1680071187"/>
              </p:ext>
            </p:extLst>
          </p:nvPr>
        </p:nvGraphicFramePr>
        <p:xfrm>
          <a:off x="287338" y="702717"/>
          <a:ext cx="8690297" cy="5979071"/>
        </p:xfrm>
        <a:graphic>
          <a:graphicData uri="http://schemas.openxmlformats.org/drawingml/2006/table">
            <a:tbl>
              <a:tblPr>
                <a:effectLst>
                  <a:outerShdw blurRad="50800" dist="38100" dir="18900000" algn="bl" rotWithShape="0">
                    <a:prstClr val="black">
                      <a:alpha val="40000"/>
                    </a:prstClr>
                  </a:outerShdw>
                </a:effectLst>
                <a:tableStyleId>{3C2FFA5D-87B4-456A-9821-1D502468CF0F}</a:tableStyleId>
              </a:tblPr>
              <a:tblGrid>
                <a:gridCol w="2560571"/>
                <a:gridCol w="6129726"/>
              </a:tblGrid>
              <a:tr h="385731">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it-IT" sz="1800" u="none" strike="noStrike" cap="none" normalizeH="0" baseline="0" dirty="0" smtClean="0">
                          <a:ln>
                            <a:noFill/>
                          </a:ln>
                          <a:solidFill>
                            <a:schemeClr val="bg1"/>
                          </a:solidFill>
                          <a:effectLst/>
                        </a:rPr>
                        <a:t>HYPERDIMENSION</a:t>
                      </a:r>
                      <a:endParaRPr kumimoji="0" lang="it-IT" sz="1800" b="0" i="0" u="none" strike="noStrike" cap="none" normalizeH="0" baseline="0" dirty="0" smtClean="0">
                        <a:ln>
                          <a:noFill/>
                        </a:ln>
                        <a:solidFill>
                          <a:schemeClr val="bg1"/>
                        </a:solidFill>
                        <a:effectLst/>
                        <a:latin typeface="Calibri" pitchFamily="34" charset="0"/>
                      </a:endParaRPr>
                    </a:p>
                  </a:txBody>
                  <a:tcPr anchor="ctr" horzOverflow="overflow">
                    <a:cell3D prstMaterial="dkEdge">
                      <a:bevel/>
                      <a:lightRig rig="flood" dir="t"/>
                    </a:cell3D>
                    <a:solidFill>
                      <a:schemeClr val="tx2">
                        <a:lumMod val="75000"/>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sz="1800" u="none" strike="noStrike" cap="none" normalizeH="0" baseline="0" noProof="0" smtClean="0">
                          <a:ln>
                            <a:noFill/>
                          </a:ln>
                          <a:solidFill>
                            <a:schemeClr val="bg1"/>
                          </a:solidFill>
                          <a:effectLst/>
                        </a:rPr>
                        <a:t>DIMENSION</a:t>
                      </a:r>
                      <a:endParaRPr kumimoji="0" lang="en-GB" sz="1800" b="0" i="0" u="none" strike="noStrike" cap="none" normalizeH="0" baseline="0" noProof="0" smtClean="0">
                        <a:ln>
                          <a:noFill/>
                        </a:ln>
                        <a:solidFill>
                          <a:schemeClr val="bg1"/>
                        </a:solidFill>
                        <a:effectLst/>
                        <a:latin typeface="Calibri" pitchFamily="34" charset="0"/>
                      </a:endParaRPr>
                    </a:p>
                  </a:txBody>
                  <a:tcPr anchor="ctr" horzOverflow="overflow">
                    <a:cell3D prstMaterial="dkEdge">
                      <a:bevel/>
                      <a:lightRig rig="flood" dir="t"/>
                    </a:cell3D>
                    <a:solidFill>
                      <a:schemeClr val="tx2">
                        <a:lumMod val="75000"/>
                      </a:schemeClr>
                    </a:solidFill>
                  </a:tcPr>
                </a:tc>
              </a:tr>
              <a:tr h="529375">
                <a:tc>
                  <a:txBody>
                    <a:bodyPr/>
                    <a:lstStyle/>
                    <a:p>
                      <a:pPr marL="0" marR="0" lvl="0" indent="0" algn="just" defTabSz="457200" rtl="0" eaLnBrk="1" fontAlgn="ctr" latinLnBrk="0" hangingPunct="1">
                        <a:lnSpc>
                          <a:spcPct val="90000"/>
                        </a:lnSpc>
                        <a:spcBef>
                          <a:spcPct val="0"/>
                        </a:spcBef>
                        <a:spcAft>
                          <a:spcPct val="0"/>
                        </a:spcAft>
                        <a:buClrTx/>
                        <a:buSzTx/>
                        <a:buFontTx/>
                        <a:buNone/>
                        <a:tabLst/>
                      </a:pPr>
                      <a:r>
                        <a:rPr kumimoji="0" lang="it-IT" sz="1800" b="1" i="0" u="none" strike="noStrike" cap="none" normalizeH="0" baseline="0" dirty="0" smtClean="0">
                          <a:ln>
                            <a:noFill/>
                          </a:ln>
                          <a:solidFill>
                            <a:schemeClr val="dk1"/>
                          </a:solidFill>
                          <a:effectLst/>
                          <a:latin typeface="+mn-lt"/>
                        </a:rPr>
                        <a:t>SOURCE</a:t>
                      </a:r>
                      <a:endParaRPr kumimoji="0" lang="it-IT" sz="1800" b="1" i="0" u="none" strike="noStrike" cap="none" normalizeH="0" baseline="0" dirty="0" smtClean="0">
                        <a:ln>
                          <a:noFill/>
                        </a:ln>
                        <a:solidFill>
                          <a:srgbClr val="D00702"/>
                        </a:solidFill>
                        <a:effectLst/>
                        <a:latin typeface="Calibri" pitchFamily="34" charset="0"/>
                      </a:endParaRPr>
                    </a:p>
                  </a:txBody>
                  <a:tcPr anchor="ctr" horzOverflow="overflow">
                    <a:cell3D prstMaterial="dkEdge">
                      <a:bevel prst="coolSlant"/>
                      <a:lightRig rig="flood" dir="t"/>
                    </a:cell3D>
                  </a:tcPr>
                </a:tc>
                <a:tc>
                  <a:txBody>
                    <a:body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F1. Information on ADSs</a:t>
                      </a:r>
                      <a:endParaRPr kumimoji="0" lang="en-GB" sz="1600" b="0" i="0" u="none" strike="noStrike" cap="none" normalizeH="0" baseline="0" noProof="0" smtClean="0">
                        <a:ln>
                          <a:noFill/>
                        </a:ln>
                        <a:solidFill>
                          <a:schemeClr val="tx1"/>
                        </a:solidFill>
                        <a:effectLst/>
                        <a:latin typeface="Calibri" pitchFamily="34" charset="0"/>
                      </a:endParaRPr>
                    </a:p>
                  </a:txBody>
                  <a:tcPr anchor="ctr" horzOverflow="overflow">
                    <a:cell3D prstMaterial="dkEdge">
                      <a:bevel prst="coolSlant"/>
                      <a:lightRig rig="flood" dir="t"/>
                    </a:cell3D>
                  </a:tcPr>
                </a:tc>
              </a:tr>
              <a:tr h="353586">
                <a:tc rowSpan="4">
                  <a:txBody>
                    <a:bodyPr/>
                    <a:lstStyle/>
                    <a:p>
                      <a:pPr marL="0" marR="0" lvl="0" indent="0" algn="l" defTabSz="457200" rtl="0" eaLnBrk="1" fontAlgn="ctr" latinLnBrk="0" hangingPunct="1">
                        <a:lnSpc>
                          <a:spcPct val="90000"/>
                        </a:lnSpc>
                        <a:spcBef>
                          <a:spcPct val="0"/>
                        </a:spcBef>
                        <a:spcAft>
                          <a:spcPct val="0"/>
                        </a:spcAft>
                        <a:buClrTx/>
                        <a:buSzTx/>
                        <a:buFontTx/>
                        <a:buNone/>
                        <a:tabLst/>
                      </a:pPr>
                      <a:r>
                        <a:rPr kumimoji="0" lang="en-GB" sz="1600" i="1" u="none" strike="noStrike" cap="none" normalizeH="0" baseline="0" dirty="0" smtClean="0">
                          <a:ln>
                            <a:noFill/>
                          </a:ln>
                          <a:effectLst/>
                        </a:rPr>
                        <a:t>information needed to manage the AD acquisition process with the aim of evaluating and improving the quality of the acquired data</a:t>
                      </a:r>
                      <a:endParaRPr kumimoji="0" lang="it-IT" sz="1600" b="0" i="1" u="none" strike="noStrike" cap="none" normalizeH="0" baseline="0" dirty="0" smtClean="0">
                        <a:ln>
                          <a:noFill/>
                        </a:ln>
                        <a:solidFill>
                          <a:schemeClr val="tx1"/>
                        </a:solidFill>
                        <a:effectLst/>
                        <a:latin typeface="Calibri" pitchFamily="34" charset="0"/>
                        <a:cs typeface="Arial" charset="0"/>
                      </a:endParaRPr>
                    </a:p>
                  </a:txBody>
                  <a:tcPr anchor="ctr" horzOverflow="overflow">
                    <a:cell3D prstMaterial="dkEdge">
                      <a:bevel prst="coolSlant"/>
                      <a:lightRig rig="flood" dir="t"/>
                    </a:cell3D>
                  </a:tcPr>
                </a:tc>
                <a:tc>
                  <a:txBody>
                    <a:body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F2. AD source relevance</a:t>
                      </a:r>
                      <a:endParaRPr kumimoji="0" lang="en-GB" sz="1600" b="0" i="0" u="none" strike="noStrike" cap="none" normalizeH="0" baseline="0" noProof="0" smtClean="0">
                        <a:ln>
                          <a:noFill/>
                        </a:ln>
                        <a:solidFill>
                          <a:schemeClr val="tx1"/>
                        </a:solidFill>
                        <a:effectLst/>
                        <a:latin typeface="Calibri" pitchFamily="34" charset="0"/>
                      </a:endParaRPr>
                    </a:p>
                  </a:txBody>
                  <a:tcPr anchor="ctr" horzOverflow="overflow">
                    <a:cell3D prstMaterial="dkEdge">
                      <a:bevel prst="coolSlant"/>
                      <a:lightRig rig="flood" dir="t"/>
                    </a:cell3D>
                  </a:tcPr>
                </a:tc>
              </a:tr>
              <a:tr h="440284">
                <a:tc vMerge="1">
                  <a:txBody>
                    <a:bodyPr/>
                    <a:lstStyle/>
                    <a:p>
                      <a:endParaRPr lang="it-IT"/>
                    </a:p>
                  </a:txBody>
                  <a:tcPr/>
                </a:tc>
                <a:tc>
                  <a:txBody>
                    <a:body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F3. Privacy e security in using  AD</a:t>
                      </a:r>
                      <a:endParaRPr kumimoji="0" lang="en-GB" sz="1600" b="0" i="0" u="none" strike="noStrike" cap="none" normalizeH="0" baseline="0" noProof="0" smtClean="0">
                        <a:ln>
                          <a:noFill/>
                        </a:ln>
                        <a:solidFill>
                          <a:schemeClr val="tx1"/>
                        </a:solidFill>
                        <a:effectLst/>
                        <a:latin typeface="Calibri" pitchFamily="34" charset="0"/>
                      </a:endParaRPr>
                    </a:p>
                  </a:txBody>
                  <a:tcPr anchor="ctr" horzOverflow="overflow">
                    <a:cell3D prstMaterial="dkEdge">
                      <a:bevel prst="coolSlant"/>
                      <a:lightRig rig="flood" dir="t"/>
                    </a:cell3D>
                  </a:tcPr>
                </a:tc>
              </a:tr>
              <a:tr h="353586">
                <a:tc vMerge="1">
                  <a:txBody>
                    <a:bodyPr/>
                    <a:lstStyle/>
                    <a:p>
                      <a:endParaRPr lang="it-IT"/>
                    </a:p>
                  </a:txBody>
                  <a:tcPr/>
                </a:tc>
                <a:tc>
                  <a:txBody>
                    <a:body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F4. Arrangements for the data delivery</a:t>
                      </a:r>
                      <a:endParaRPr kumimoji="0" lang="en-GB" sz="1600" b="0" i="0" u="none" strike="noStrike" cap="none" normalizeH="0" baseline="0" noProof="0" smtClean="0">
                        <a:ln>
                          <a:noFill/>
                        </a:ln>
                        <a:solidFill>
                          <a:schemeClr val="tx1"/>
                        </a:solidFill>
                        <a:effectLst/>
                        <a:latin typeface="Calibri" pitchFamily="34" charset="0"/>
                      </a:endParaRPr>
                    </a:p>
                  </a:txBody>
                  <a:tcPr anchor="ctr" horzOverflow="overflow">
                    <a:cell3D prstMaterial="dkEdge">
                      <a:bevel prst="coolSlant"/>
                      <a:lightRig rig="flood" dir="t"/>
                    </a:cell3D>
                  </a:tcPr>
                </a:tc>
              </a:tr>
              <a:tr h="405810">
                <a:tc vMerge="1">
                  <a:txBody>
                    <a:bodyPr/>
                    <a:lstStyle/>
                    <a:p>
                      <a:endParaRPr lang="it-IT"/>
                    </a:p>
                  </a:txBody>
                  <a:tcPr/>
                </a:tc>
                <a:tc>
                  <a:txBody>
                    <a:body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F5. Relationships and feedback with administrative source holder </a:t>
                      </a:r>
                      <a:endParaRPr kumimoji="0" lang="en-GB" sz="1600" b="0" i="0" u="none" strike="noStrike" cap="none" normalizeH="0" baseline="0" noProof="0" smtClean="0">
                        <a:ln>
                          <a:noFill/>
                        </a:ln>
                        <a:solidFill>
                          <a:schemeClr val="tx1"/>
                        </a:solidFill>
                        <a:effectLst/>
                        <a:latin typeface="Calibri" pitchFamily="34" charset="0"/>
                      </a:endParaRPr>
                    </a:p>
                  </a:txBody>
                  <a:tcPr anchor="ctr" horzOverflow="overflow">
                    <a:cell3D prstMaterial="dkEdge">
                      <a:bevel prst="coolSlant"/>
                      <a:lightRig rig="flood" dir="t"/>
                    </a:cell3D>
                  </a:tcPr>
                </a:tc>
              </a:tr>
              <a:tr h="399984">
                <a:tc>
                  <a:txBody>
                    <a:bodyPr/>
                    <a:lstStyle/>
                    <a:p>
                      <a:pPr marL="0" marR="0" lvl="0" indent="0" algn="just" defTabSz="457200" rtl="0" eaLnBrk="1" fontAlgn="ctr" latinLnBrk="0" hangingPunct="1">
                        <a:lnSpc>
                          <a:spcPct val="90000"/>
                        </a:lnSpc>
                        <a:spcBef>
                          <a:spcPct val="0"/>
                        </a:spcBef>
                        <a:spcAft>
                          <a:spcPct val="0"/>
                        </a:spcAft>
                        <a:buClrTx/>
                        <a:buSzTx/>
                        <a:buFontTx/>
                        <a:buNone/>
                        <a:tabLst/>
                      </a:pPr>
                      <a:r>
                        <a:rPr kumimoji="0" lang="it-IT" sz="1800" b="1" u="none" strike="noStrike" cap="none" normalizeH="0" baseline="0" dirty="0" smtClean="0">
                          <a:ln>
                            <a:noFill/>
                          </a:ln>
                          <a:effectLst/>
                        </a:rPr>
                        <a:t>METADATA</a:t>
                      </a:r>
                      <a:endParaRPr kumimoji="0" lang="it-IT" sz="1800" b="1" i="0" u="none" strike="noStrike" cap="none" normalizeH="0" baseline="0" dirty="0" smtClean="0">
                        <a:ln>
                          <a:noFill/>
                        </a:ln>
                        <a:solidFill>
                          <a:srgbClr val="D00702"/>
                        </a:solidFill>
                        <a:effectLst/>
                        <a:latin typeface="Calibri" pitchFamily="34" charset="0"/>
                        <a:cs typeface="Arial" charset="0"/>
                      </a:endParaRPr>
                    </a:p>
                  </a:txBody>
                  <a:tcPr anchor="ctr" horzOverflow="overflow">
                    <a:solidFill>
                      <a:srgbClr val="FFC000"/>
                    </a:solid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M1. Clarity and interpretability</a:t>
                      </a:r>
                      <a:endParaRPr kumimoji="0" lang="en-GB" sz="1600" b="0" i="0" u="none" strike="noStrike" cap="none" normalizeH="0" baseline="0" noProof="0" smtClean="0">
                        <a:ln>
                          <a:noFill/>
                        </a:ln>
                        <a:solidFill>
                          <a:schemeClr val="tx1"/>
                        </a:solidFill>
                        <a:effectLst/>
                        <a:latin typeface="Calibri" pitchFamily="34" charset="0"/>
                      </a:endParaRPr>
                    </a:p>
                  </a:txBody>
                  <a:tcPr anchor="b" horzOverflow="overflow">
                    <a:solidFill>
                      <a:srgbClr val="FFC000"/>
                    </a:solidFill>
                  </a:tcPr>
                </a:tc>
              </a:tr>
              <a:tr h="634181">
                <a:tc rowSpan="2">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sz="1600" i="1" u="none" strike="noStrike" cap="none" normalizeH="0" baseline="0" dirty="0" smtClean="0">
                          <a:ln>
                            <a:noFill/>
                          </a:ln>
                          <a:effectLst/>
                        </a:rPr>
                        <a:t>Information for the quality assessment at the conceptual level and  description of the acquisition procedures</a:t>
                      </a:r>
                      <a:endParaRPr kumimoji="0" lang="it-IT" sz="1600" b="0" i="1" u="none" strike="noStrike" cap="none" normalizeH="0" baseline="0" dirty="0" smtClean="0">
                        <a:ln>
                          <a:noFill/>
                        </a:ln>
                        <a:solidFill>
                          <a:schemeClr val="tx1"/>
                        </a:solidFill>
                        <a:effectLst/>
                        <a:latin typeface="Calibri" pitchFamily="34" charset="0"/>
                      </a:endParaRPr>
                    </a:p>
                  </a:txBody>
                  <a:tcPr anchor="ctr" horzOverflow="overflow">
                    <a:solidFill>
                      <a:srgbClr val="FFC000"/>
                    </a:solid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M2. Comparability</a:t>
                      </a:r>
                      <a:endParaRPr kumimoji="0" lang="en-GB" sz="1600" b="1" i="0" u="none" strike="noStrike" cap="none" normalizeH="0" baseline="0" noProof="0" smtClean="0">
                        <a:ln>
                          <a:noFill/>
                        </a:ln>
                        <a:solidFill>
                          <a:srgbClr val="BE0602"/>
                        </a:solidFill>
                        <a:effectLst/>
                        <a:latin typeface="Calibri" pitchFamily="34" charset="0"/>
                        <a:cs typeface="Arial" charset="0"/>
                      </a:endParaRPr>
                    </a:p>
                  </a:txBody>
                  <a:tcPr anchor="b" horzOverflow="overflow">
                    <a:solidFill>
                      <a:srgbClr val="FFC000"/>
                    </a:solidFill>
                  </a:tcPr>
                </a:tc>
              </a:tr>
              <a:tr h="471948">
                <a:tc vMerge="1">
                  <a:txBody>
                    <a:bodyPr/>
                    <a:lstStyle/>
                    <a:p>
                      <a:endParaRPr lang="it-IT"/>
                    </a:p>
                  </a:txBody>
                  <a:tcPr/>
                </a:tc>
                <a:tc>
                  <a:txBody>
                    <a:bodyPr/>
                    <a:lstStyle/>
                    <a:p>
                      <a:pPr marL="355600" marR="0" lvl="0" indent="-355600" algn="just"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effectLst/>
                        </a:rPr>
                        <a:t>M3. Data acquisition/treatment (by AD source holder)</a:t>
                      </a:r>
                      <a:endParaRPr kumimoji="0" lang="en-GB" sz="1600" b="0" i="0" u="none" strike="noStrike" cap="none" normalizeH="0" baseline="0" noProof="0" smtClean="0">
                        <a:ln>
                          <a:noFill/>
                        </a:ln>
                        <a:solidFill>
                          <a:schemeClr val="tx1"/>
                        </a:solidFill>
                        <a:effectLst/>
                        <a:latin typeface="Calibri" pitchFamily="34" charset="0"/>
                      </a:endParaRPr>
                    </a:p>
                  </a:txBody>
                  <a:tcPr anchor="b" horzOverflow="overflow">
                    <a:solidFill>
                      <a:srgbClr val="FFC000"/>
                    </a:solidFill>
                  </a:tcPr>
                </a:tc>
              </a:tr>
              <a:tr h="385731">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it-IT" sz="1800" b="1" u="none" strike="noStrike" cap="none" normalizeH="0" baseline="0" dirty="0" smtClean="0">
                          <a:ln>
                            <a:noFill/>
                          </a:ln>
                          <a:solidFill>
                            <a:schemeClr val="bg1"/>
                          </a:solidFill>
                          <a:effectLst/>
                        </a:rPr>
                        <a:t>DATA</a:t>
                      </a:r>
                      <a:endParaRPr kumimoji="0" lang="it-IT" sz="1800" b="1" i="0" u="none" strike="noStrike" cap="none" normalizeH="0" baseline="0" dirty="0" smtClean="0">
                        <a:ln>
                          <a:noFill/>
                        </a:ln>
                        <a:solidFill>
                          <a:schemeClr val="bg1"/>
                        </a:solidFill>
                        <a:effectLst/>
                        <a:latin typeface="Calibri" pitchFamily="34" charset="0"/>
                        <a:cs typeface="Arial" charset="0"/>
                      </a:endParaRPr>
                    </a:p>
                  </a:txBody>
                  <a:tcPr anchor="ctr" horzOverflow="overflow">
                    <a:solidFill>
                      <a:schemeClr val="accent1">
                        <a:lumMod val="75000"/>
                      </a:schemeClr>
                    </a:solidFill>
                  </a:tcPr>
                </a:tc>
                <a:tc>
                  <a:txBody>
                    <a:bodyPr/>
                    <a:lstStyle/>
                    <a:p>
                      <a:pPr marL="0" marR="0" lvl="0" indent="0" algn="just"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solidFill>
                            <a:schemeClr val="bg1"/>
                          </a:solidFill>
                          <a:effectLst/>
                        </a:rPr>
                        <a:t>D1. Technical checks</a:t>
                      </a:r>
                      <a:endParaRPr kumimoji="0" lang="en-GB" sz="1600" b="0" i="0" u="none" strike="noStrike" cap="none" normalizeH="0" baseline="0" noProof="0" smtClean="0">
                        <a:ln>
                          <a:noFill/>
                        </a:ln>
                        <a:solidFill>
                          <a:schemeClr val="bg1"/>
                        </a:solidFill>
                        <a:effectLst/>
                        <a:latin typeface="Calibri" pitchFamily="34" charset="0"/>
                      </a:endParaRPr>
                    </a:p>
                  </a:txBody>
                  <a:tcPr anchor="b" horzOverflow="overflow">
                    <a:solidFill>
                      <a:schemeClr val="accent1">
                        <a:lumMod val="75000"/>
                      </a:schemeClr>
                    </a:solidFill>
                  </a:tcPr>
                </a:tc>
              </a:tr>
              <a:tr h="353586">
                <a:tc rowSpan="4">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1800" i="1" u="none" strike="noStrike" cap="none" normalizeH="0" baseline="0" noProof="0" dirty="0" smtClean="0">
                          <a:ln>
                            <a:noFill/>
                          </a:ln>
                          <a:solidFill>
                            <a:schemeClr val="bg1"/>
                          </a:solidFill>
                          <a:effectLst/>
                        </a:rPr>
                        <a:t>Quality evaluation indicators for AD supplied </a:t>
                      </a:r>
                      <a:endParaRPr kumimoji="0" lang="en-US" sz="1800" b="0" i="1" u="none" strike="noStrike" cap="none" normalizeH="0" baseline="0" noProof="0" dirty="0" smtClean="0">
                        <a:ln>
                          <a:noFill/>
                        </a:ln>
                        <a:solidFill>
                          <a:schemeClr val="bg1"/>
                        </a:solidFill>
                        <a:effectLst/>
                        <a:latin typeface="Calibri" pitchFamily="34" charset="0"/>
                      </a:endParaRPr>
                    </a:p>
                  </a:txBody>
                  <a:tcPr anchor="ctr" horzOverflow="overflow">
                    <a:solidFill>
                      <a:schemeClr val="accent1">
                        <a:lumMod val="75000"/>
                      </a:schemeClr>
                    </a:solidFill>
                  </a:tcPr>
                </a:tc>
                <a:tc>
                  <a:txBody>
                    <a:bodyPr/>
                    <a:lstStyle/>
                    <a:p>
                      <a:pPr marL="0" marR="0" lvl="0" indent="0" algn="just"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solidFill>
                            <a:schemeClr val="bg1"/>
                          </a:solidFill>
                          <a:effectLst/>
                        </a:rPr>
                        <a:t>D2. Integrability</a:t>
                      </a:r>
                      <a:endParaRPr kumimoji="0" lang="en-GB" sz="1600" b="1" i="0" u="none" strike="noStrike" cap="none" normalizeH="0" baseline="0" noProof="0" smtClean="0">
                        <a:ln>
                          <a:noFill/>
                        </a:ln>
                        <a:solidFill>
                          <a:schemeClr val="bg1"/>
                        </a:solidFill>
                        <a:effectLst/>
                        <a:latin typeface="Calibri" pitchFamily="34" charset="0"/>
                        <a:cs typeface="Arial" charset="0"/>
                      </a:endParaRPr>
                    </a:p>
                  </a:txBody>
                  <a:tcPr anchor="b" horzOverflow="overflow">
                    <a:solidFill>
                      <a:schemeClr val="accent1">
                        <a:lumMod val="75000"/>
                      </a:schemeClr>
                    </a:solidFill>
                  </a:tcPr>
                </a:tc>
              </a:tr>
              <a:tr h="353586">
                <a:tc vMerge="1">
                  <a:txBody>
                    <a:bodyPr/>
                    <a:lstStyle/>
                    <a:p>
                      <a:endParaRPr lang="it-IT"/>
                    </a:p>
                  </a:txBody>
                  <a:tcPr/>
                </a:tc>
                <a:tc>
                  <a:txBody>
                    <a:bodyPr/>
                    <a:lstStyle/>
                    <a:p>
                      <a:pPr marL="0" marR="0" lvl="0" indent="0" algn="just"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solidFill>
                            <a:schemeClr val="bg1"/>
                          </a:solidFill>
                          <a:effectLst/>
                        </a:rPr>
                        <a:t>D3. Accuracy </a:t>
                      </a:r>
                      <a:endParaRPr kumimoji="0" lang="en-GB" sz="1600" b="0" i="0" u="none" strike="noStrike" cap="none" normalizeH="0" baseline="0" noProof="0" smtClean="0">
                        <a:ln>
                          <a:noFill/>
                        </a:ln>
                        <a:solidFill>
                          <a:schemeClr val="bg1"/>
                        </a:solidFill>
                        <a:effectLst/>
                        <a:latin typeface="Calibri" pitchFamily="34" charset="0"/>
                      </a:endParaRPr>
                    </a:p>
                  </a:txBody>
                  <a:tcPr anchor="b" horzOverflow="overflow">
                    <a:solidFill>
                      <a:schemeClr val="accent1">
                        <a:lumMod val="75000"/>
                      </a:schemeClr>
                    </a:solidFill>
                  </a:tcPr>
                </a:tc>
              </a:tr>
              <a:tr h="353586">
                <a:tc vMerge="1">
                  <a:txBody>
                    <a:bodyPr/>
                    <a:lstStyle/>
                    <a:p>
                      <a:endParaRPr lang="it-IT"/>
                    </a:p>
                  </a:txBody>
                  <a:tcPr/>
                </a:tc>
                <a:tc>
                  <a:txBody>
                    <a:bodyPr/>
                    <a:lstStyle/>
                    <a:p>
                      <a:pPr marL="0" marR="0" lvl="0" indent="0" algn="just"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smtClean="0">
                          <a:ln>
                            <a:noFill/>
                          </a:ln>
                          <a:solidFill>
                            <a:schemeClr val="bg1"/>
                          </a:solidFill>
                          <a:effectLst/>
                        </a:rPr>
                        <a:t>D4. Completeness</a:t>
                      </a:r>
                      <a:endParaRPr kumimoji="0" lang="en-GB" sz="1600" b="1" i="0" u="none" strike="noStrike" cap="none" normalizeH="0" baseline="0" noProof="0" smtClean="0">
                        <a:ln>
                          <a:noFill/>
                        </a:ln>
                        <a:solidFill>
                          <a:schemeClr val="bg1"/>
                        </a:solidFill>
                        <a:effectLst/>
                        <a:latin typeface="Calibri" pitchFamily="34" charset="0"/>
                        <a:cs typeface="Arial" charset="0"/>
                      </a:endParaRPr>
                    </a:p>
                  </a:txBody>
                  <a:tcPr anchor="b" horzOverflow="overflow">
                    <a:solidFill>
                      <a:schemeClr val="accent1">
                        <a:lumMod val="75000"/>
                      </a:schemeClr>
                    </a:solidFill>
                  </a:tcPr>
                </a:tc>
              </a:tr>
              <a:tr h="353586">
                <a:tc vMerge="1">
                  <a:txBody>
                    <a:bodyPr/>
                    <a:lstStyle/>
                    <a:p>
                      <a:endParaRPr lang="it-IT"/>
                    </a:p>
                  </a:txBody>
                  <a:tcPr/>
                </a:tc>
                <a:tc>
                  <a:txBody>
                    <a:bodyPr/>
                    <a:lstStyle/>
                    <a:p>
                      <a:pPr marL="0" marR="0" lvl="0" indent="0" algn="just" defTabSz="457200" rtl="0" eaLnBrk="1" fontAlgn="b" latinLnBrk="0" hangingPunct="1">
                        <a:lnSpc>
                          <a:spcPct val="100000"/>
                        </a:lnSpc>
                        <a:spcBef>
                          <a:spcPct val="0"/>
                        </a:spcBef>
                        <a:spcAft>
                          <a:spcPct val="0"/>
                        </a:spcAft>
                        <a:buClrTx/>
                        <a:buSzTx/>
                        <a:buFontTx/>
                        <a:buNone/>
                        <a:tabLst/>
                      </a:pPr>
                      <a:r>
                        <a:rPr kumimoji="0" lang="en-GB" sz="1600" u="none" strike="noStrike" cap="none" normalizeH="0" baseline="0" noProof="0" dirty="0" smtClean="0">
                          <a:ln>
                            <a:noFill/>
                          </a:ln>
                          <a:solidFill>
                            <a:schemeClr val="bg1"/>
                          </a:solidFill>
                          <a:effectLst/>
                        </a:rPr>
                        <a:t>D5. Time-related dimension</a:t>
                      </a:r>
                      <a:endParaRPr kumimoji="0" lang="en-GB" sz="1600" b="0" i="0" u="none" strike="noStrike" cap="none" normalizeH="0" baseline="0" noProof="0" dirty="0" smtClean="0">
                        <a:ln>
                          <a:noFill/>
                        </a:ln>
                        <a:solidFill>
                          <a:schemeClr val="bg1"/>
                        </a:solidFill>
                        <a:effectLst/>
                        <a:latin typeface="Calibri" pitchFamily="34" charset="0"/>
                      </a:endParaRPr>
                    </a:p>
                  </a:txBody>
                  <a:tcPr anchor="b" horzOverflow="overflow">
                    <a:solidFill>
                      <a:schemeClr val="accent1">
                        <a:lumMod val="75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76262" y="1268259"/>
            <a:ext cx="7933557" cy="5170646"/>
          </a:xfrm>
          <a:prstGeom prst="rect">
            <a:avLst/>
          </a:prstGeom>
          <a:noFill/>
        </p:spPr>
        <p:txBody>
          <a:bodyPr wrap="square">
            <a:spAutoFit/>
          </a:bodyPr>
          <a:lstStyle/>
          <a:p>
            <a:pPr fontAlgn="auto">
              <a:lnSpc>
                <a:spcPct val="150000"/>
              </a:lnSpc>
              <a:spcBef>
                <a:spcPts val="0"/>
              </a:spcBef>
              <a:spcAft>
                <a:spcPts val="0"/>
              </a:spcAft>
              <a:defRPr/>
            </a:pPr>
            <a:r>
              <a:rPr lang="en-US" sz="2000" dirty="0" smtClean="0">
                <a:solidFill>
                  <a:schemeClr val="tx1">
                    <a:lumMod val="75000"/>
                    <a:lumOff val="25000"/>
                  </a:schemeClr>
                </a:solidFill>
                <a:latin typeface="+mn-lt"/>
                <a:cs typeface="+mn-cs"/>
              </a:rPr>
              <a:t>Adapting the Quality framework and the QRCA to the Istat ADA process</a:t>
            </a:r>
          </a:p>
          <a:p>
            <a:pPr fontAlgn="auto">
              <a:lnSpc>
                <a:spcPct val="150000"/>
              </a:lnSpc>
              <a:spcBef>
                <a:spcPts val="0"/>
              </a:spcBef>
              <a:spcAft>
                <a:spcPts val="0"/>
              </a:spcAft>
              <a:defRPr/>
            </a:pPr>
            <a:r>
              <a:rPr lang="en-US" sz="2000" dirty="0" smtClean="0">
                <a:solidFill>
                  <a:srgbClr val="505150"/>
                </a:solidFill>
              </a:rPr>
              <a:t>Implementing the QRCA through interoperability among ADA processes</a:t>
            </a:r>
            <a:endParaRPr lang="en-US" sz="2000" dirty="0" smtClean="0">
              <a:solidFill>
                <a:schemeClr val="tx1">
                  <a:lumMod val="75000"/>
                  <a:lumOff val="25000"/>
                </a:schemeClr>
              </a:solidFill>
              <a:latin typeface="+mn-lt"/>
              <a:cs typeface="+mn-cs"/>
            </a:endParaRPr>
          </a:p>
          <a:p>
            <a:pPr fontAlgn="auto">
              <a:lnSpc>
                <a:spcPct val="150000"/>
              </a:lnSpc>
              <a:spcBef>
                <a:spcPts val="0"/>
              </a:spcBef>
              <a:spcAft>
                <a:spcPts val="0"/>
              </a:spcAft>
              <a:defRPr/>
            </a:pPr>
            <a:r>
              <a:rPr lang="en-US" sz="2000" dirty="0" smtClean="0">
                <a:solidFill>
                  <a:schemeClr val="tx1">
                    <a:lumMod val="75000"/>
                    <a:lumOff val="25000"/>
                  </a:schemeClr>
                </a:solidFill>
                <a:latin typeface="+mn-lt"/>
                <a:cs typeface="+mn-cs"/>
              </a:rPr>
              <a:t>With the purpose of complying the appropriate efficiency and timeliness, a system that allows making the AD quality evaluation as automated as possible is being planning. Following the OECD Core principles for metadata management, the strategy aims to take advantage of all the available metadata from the production process using AD, that is to make metadata “active” to the greatest extent possible for supporting the QRCA production.</a:t>
            </a:r>
            <a:endParaRPr lang="en-US" sz="2000" dirty="0">
              <a:solidFill>
                <a:schemeClr val="tx1">
                  <a:lumMod val="75000"/>
                  <a:lumOff val="25000"/>
                </a:schemeClr>
              </a:solidFill>
              <a:latin typeface="+mn-lt"/>
              <a:cs typeface="+mn-cs"/>
            </a:endParaRPr>
          </a:p>
        </p:txBody>
      </p:sp>
      <p:sp>
        <p:nvSpPr>
          <p:cNvPr id="26628" name="CasellaDiTesto 2"/>
          <p:cNvSpPr txBox="1">
            <a:spLocks noChangeArrowheads="1"/>
          </p:cNvSpPr>
          <p:nvPr/>
        </p:nvSpPr>
        <p:spPr bwMode="auto">
          <a:xfrm>
            <a:off x="576262" y="612263"/>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solidFill>
                  <a:srgbClr val="505150"/>
                </a:solidFill>
              </a:rPr>
              <a:t>QRCA and the ADA process</a:t>
            </a:r>
            <a:endParaRPr lang="en-US" sz="2400" dirty="0">
              <a:solidFill>
                <a:srgbClr val="505150"/>
              </a:solidFill>
            </a:endParaRPr>
          </a:p>
        </p:txBody>
      </p:sp>
      <p:sp>
        <p:nvSpPr>
          <p:cNvPr id="6" name="CasellaDiTesto 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82625" y="2286103"/>
            <a:ext cx="7643813" cy="3416320"/>
          </a:xfrm>
          <a:prstGeom prst="rect">
            <a:avLst/>
          </a:prstGeom>
          <a:noFill/>
        </p:spPr>
        <p:txBody>
          <a:bodyPr>
            <a:spAutoFit/>
          </a:bodyPr>
          <a:lstStyle/>
          <a:p>
            <a:pPr fontAlgn="auto">
              <a:lnSpc>
                <a:spcPct val="150000"/>
              </a:lnSpc>
              <a:spcBef>
                <a:spcPts val="0"/>
              </a:spcBef>
              <a:spcAft>
                <a:spcPts val="0"/>
              </a:spcAft>
              <a:defRPr/>
            </a:pPr>
            <a:r>
              <a:rPr lang="en-US" dirty="0" smtClean="0">
                <a:solidFill>
                  <a:srgbClr val="505150"/>
                </a:solidFill>
                <a:latin typeface="+mn-lt"/>
                <a:cs typeface="+mn-cs"/>
              </a:rPr>
              <a:t>Dealing </a:t>
            </a:r>
            <a:r>
              <a:rPr lang="en-US" dirty="0">
                <a:solidFill>
                  <a:srgbClr val="505150"/>
                </a:solidFill>
                <a:latin typeface="+mn-lt"/>
                <a:cs typeface="+mn-cs"/>
              </a:rPr>
              <a:t>with an increase of the use of the Administrative Data (AD) for statistical purposes has become a common condition for the majority of the NSIs in the last decade. </a:t>
            </a:r>
            <a:endParaRPr lang="en-US" dirty="0" smtClean="0">
              <a:solidFill>
                <a:srgbClr val="505150"/>
              </a:solidFill>
              <a:latin typeface="+mn-lt"/>
              <a:cs typeface="+mn-cs"/>
            </a:endParaRPr>
          </a:p>
          <a:p>
            <a:pPr fontAlgn="auto">
              <a:lnSpc>
                <a:spcPct val="150000"/>
              </a:lnSpc>
              <a:spcBef>
                <a:spcPts val="0"/>
              </a:spcBef>
              <a:spcAft>
                <a:spcPts val="0"/>
              </a:spcAft>
              <a:defRPr/>
            </a:pPr>
            <a:endParaRPr lang="en-US" dirty="0">
              <a:solidFill>
                <a:srgbClr val="505150"/>
              </a:solidFill>
              <a:latin typeface="+mn-lt"/>
              <a:cs typeface="+mn-cs"/>
            </a:endParaRPr>
          </a:p>
          <a:p>
            <a:pPr fontAlgn="auto">
              <a:lnSpc>
                <a:spcPct val="150000"/>
              </a:lnSpc>
              <a:spcBef>
                <a:spcPts val="0"/>
              </a:spcBef>
              <a:spcAft>
                <a:spcPts val="0"/>
              </a:spcAft>
              <a:defRPr/>
            </a:pPr>
            <a:r>
              <a:rPr lang="en-US" dirty="0" smtClean="0">
                <a:solidFill>
                  <a:srgbClr val="505150"/>
                </a:solidFill>
                <a:latin typeface="+mn-lt"/>
                <a:cs typeface="+mn-cs"/>
              </a:rPr>
              <a:t>In </a:t>
            </a:r>
            <a:r>
              <a:rPr lang="en-US" dirty="0">
                <a:solidFill>
                  <a:srgbClr val="505150"/>
                </a:solidFill>
                <a:latin typeface="+mn-lt"/>
                <a:cs typeface="+mn-cs"/>
              </a:rPr>
              <a:t>Istat the administrative data sets acquired for statistical uses has increased from 90 in the 2009 to 230 in the 2013 as many statistical processes currently use them or are planning to review the production processes in this direction. </a:t>
            </a:r>
            <a:endParaRPr lang="it-IT" dirty="0">
              <a:solidFill>
                <a:srgbClr val="505150"/>
              </a:solidFill>
              <a:latin typeface="+mn-lt"/>
              <a:cs typeface="+mn-cs"/>
            </a:endParaRPr>
          </a:p>
        </p:txBody>
      </p:sp>
      <p:sp>
        <p:nvSpPr>
          <p:cNvPr id="15363" name="CasellaDiTesto 5"/>
          <p:cNvSpPr txBox="1">
            <a:spLocks noChangeArrowheads="1"/>
          </p:cNvSpPr>
          <p:nvPr/>
        </p:nvSpPr>
        <p:spPr bwMode="auto">
          <a:xfrm>
            <a:off x="682625" y="6435725"/>
            <a:ext cx="4692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
        <p:nvSpPr>
          <p:cNvPr id="15364" name="CasellaDiTesto 2"/>
          <p:cNvSpPr txBox="1">
            <a:spLocks noChangeArrowheads="1"/>
          </p:cNvSpPr>
          <p:nvPr/>
        </p:nvSpPr>
        <p:spPr bwMode="auto">
          <a:xfrm>
            <a:off x="613082" y="593724"/>
            <a:ext cx="75374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solidFill>
                  <a:srgbClr val="404040"/>
                </a:solidFill>
              </a:rPr>
              <a:t>Prologue</a:t>
            </a:r>
          </a:p>
          <a:p>
            <a:pPr eaLnBrk="1" hangingPunct="1"/>
            <a:endParaRPr lang="en-US" sz="2400" dirty="0" smtClean="0">
              <a:solidFill>
                <a:srgbClr val="505150"/>
              </a:solidFill>
            </a:endParaRPr>
          </a:p>
          <a:p>
            <a:pPr eaLnBrk="1" hangingPunct="1"/>
            <a:r>
              <a:rPr lang="en-US" sz="2400" dirty="0" smtClean="0">
                <a:solidFill>
                  <a:srgbClr val="505150"/>
                </a:solidFill>
              </a:rPr>
              <a:t>The </a:t>
            </a:r>
            <a:r>
              <a:rPr lang="en-US" sz="2400" dirty="0">
                <a:solidFill>
                  <a:srgbClr val="505150"/>
                </a:solidFill>
              </a:rPr>
              <a:t>use of administrative data increases</a:t>
            </a:r>
            <a:endParaRPr lang="it-IT" sz="2400" dirty="0">
              <a:solidFill>
                <a:srgbClr val="5051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82625" y="1504233"/>
            <a:ext cx="7643813" cy="4093428"/>
          </a:xfrm>
          <a:prstGeom prst="rect">
            <a:avLst/>
          </a:prstGeom>
          <a:noFill/>
        </p:spPr>
        <p:txBody>
          <a:bodyPr>
            <a:spAutoFit/>
          </a:bodyPr>
          <a:lstStyle/>
          <a:p>
            <a:pPr fontAlgn="auto">
              <a:spcBef>
                <a:spcPts val="0"/>
              </a:spcBef>
              <a:spcAft>
                <a:spcPts val="0"/>
              </a:spcAft>
              <a:defRPr/>
            </a:pPr>
            <a:r>
              <a:rPr lang="en-GB" sz="2000" dirty="0">
                <a:solidFill>
                  <a:schemeClr val="tx1">
                    <a:lumMod val="75000"/>
                    <a:lumOff val="25000"/>
                  </a:schemeClr>
                </a:solidFill>
                <a:latin typeface="+mn-lt"/>
                <a:cs typeface="+mn-cs"/>
              </a:rPr>
              <a:t>The implementation of the Source Hyperdimension quality indicators takes advantage of all the information used for the AD acquisition </a:t>
            </a:r>
            <a:r>
              <a:rPr lang="en-GB" sz="2000" dirty="0" smtClean="0">
                <a:solidFill>
                  <a:schemeClr val="tx1">
                    <a:lumMod val="75000"/>
                    <a:lumOff val="25000"/>
                  </a:schemeClr>
                </a:solidFill>
                <a:latin typeface="+mn-lt"/>
                <a:cs typeface="+mn-cs"/>
              </a:rPr>
              <a:t>procedures. </a:t>
            </a:r>
            <a:r>
              <a:rPr lang="en-GB" sz="2000" dirty="0">
                <a:solidFill>
                  <a:schemeClr val="tx1">
                    <a:lumMod val="75000"/>
                    <a:lumOff val="25000"/>
                  </a:schemeClr>
                </a:solidFill>
                <a:latin typeface="+mn-lt"/>
                <a:cs typeface="+mn-cs"/>
              </a:rPr>
              <a:t>For the moment this information is managed in a not fully automatic way but Istat is proceeding in this direction storing and organizing it according with the AD quality framework in view of its reuse in the process of quality assessment. With respect to the Relevance quality Dimension, a specific Report for each main AD source is being finalized. It will provide information about all their statistical uses (derived automatically from the Acquisition procedures </a:t>
            </a:r>
            <a:r>
              <a:rPr lang="en-GB" sz="2000" dirty="0" smtClean="0">
                <a:solidFill>
                  <a:schemeClr val="tx1">
                    <a:lumMod val="75000"/>
                    <a:lumOff val="25000"/>
                  </a:schemeClr>
                </a:solidFill>
                <a:latin typeface="+mn-lt"/>
                <a:cs typeface="+mn-cs"/>
              </a:rPr>
              <a:t>metadata) </a:t>
            </a:r>
            <a:r>
              <a:rPr lang="en-GB" sz="2000" dirty="0">
                <a:solidFill>
                  <a:schemeClr val="tx1">
                    <a:lumMod val="75000"/>
                    <a:lumOff val="25000"/>
                  </a:schemeClr>
                </a:solidFill>
                <a:latin typeface="+mn-lt"/>
                <a:cs typeface="+mn-cs"/>
              </a:rPr>
              <a:t>and about the compliance with the Istat requirements in terms of quality, timeliness, contents (derived from a very short questionnaire that could be submitted to AD source users). </a:t>
            </a:r>
            <a:endParaRPr lang="it-IT" dirty="0">
              <a:solidFill>
                <a:srgbClr val="505150"/>
              </a:solidFill>
              <a:latin typeface="+mn-lt"/>
              <a:cs typeface="+mn-cs"/>
            </a:endParaRPr>
          </a:p>
        </p:txBody>
      </p:sp>
      <p:sp>
        <p:nvSpPr>
          <p:cNvPr id="28676" name="CasellaDiTesto 2"/>
          <p:cNvSpPr txBox="1">
            <a:spLocks noChangeArrowheads="1"/>
          </p:cNvSpPr>
          <p:nvPr/>
        </p:nvSpPr>
        <p:spPr bwMode="auto">
          <a:xfrm>
            <a:off x="682625" y="593725"/>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dirty="0" smtClean="0">
                <a:solidFill>
                  <a:schemeClr val="tx1">
                    <a:lumMod val="75000"/>
                    <a:lumOff val="25000"/>
                  </a:schemeClr>
                </a:solidFill>
              </a:rPr>
              <a:t>Implementation </a:t>
            </a:r>
            <a:r>
              <a:rPr lang="en-GB" sz="2400" dirty="0">
                <a:solidFill>
                  <a:schemeClr val="tx1">
                    <a:lumMod val="75000"/>
                    <a:lumOff val="25000"/>
                  </a:schemeClr>
                </a:solidFill>
              </a:rPr>
              <a:t>of the Source </a:t>
            </a:r>
            <a:r>
              <a:rPr lang="en-GB" sz="2400" dirty="0" smtClean="0">
                <a:solidFill>
                  <a:schemeClr val="tx1">
                    <a:lumMod val="75000"/>
                    <a:lumOff val="25000"/>
                  </a:schemeClr>
                </a:solidFill>
              </a:rPr>
              <a:t>Hyperdimension</a:t>
            </a:r>
            <a:endParaRPr lang="it-IT" sz="2400" dirty="0">
              <a:solidFill>
                <a:srgbClr val="505150"/>
              </a:solidFill>
            </a:endParaRPr>
          </a:p>
        </p:txBody>
      </p:sp>
      <p:sp>
        <p:nvSpPr>
          <p:cNvPr id="6" name="CasellaDiTesto 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82625" y="1264920"/>
            <a:ext cx="7643813" cy="4585871"/>
          </a:xfrm>
          <a:prstGeom prst="rect">
            <a:avLst/>
          </a:prstGeom>
          <a:noFill/>
        </p:spPr>
        <p:txBody>
          <a:bodyPr>
            <a:spAutoFit/>
          </a:bodyPr>
          <a:lstStyle/>
          <a:p>
            <a:pPr fontAlgn="auto">
              <a:spcBef>
                <a:spcPts val="0"/>
              </a:spcBef>
              <a:spcAft>
                <a:spcPts val="0"/>
              </a:spcAft>
              <a:defRPr/>
            </a:pPr>
            <a:r>
              <a:rPr lang="en-GB" sz="2000" dirty="0" smtClean="0">
                <a:solidFill>
                  <a:schemeClr val="tx1">
                    <a:lumMod val="75000"/>
                    <a:lumOff val="25000"/>
                  </a:schemeClr>
                </a:solidFill>
                <a:latin typeface="+mn-lt"/>
                <a:cs typeface="+mn-cs"/>
              </a:rPr>
              <a:t>The </a:t>
            </a:r>
            <a:r>
              <a:rPr lang="en-GB" sz="2000" dirty="0">
                <a:solidFill>
                  <a:schemeClr val="tx1">
                    <a:lumMod val="75000"/>
                    <a:lumOff val="25000"/>
                  </a:schemeClr>
                </a:solidFill>
                <a:latin typeface="+mn-lt"/>
                <a:cs typeface="+mn-cs"/>
              </a:rPr>
              <a:t>Clarity quality Dimension considers metadata that should be available from the data source holder. </a:t>
            </a:r>
            <a:r>
              <a:rPr lang="en-GB" dirty="0">
                <a:solidFill>
                  <a:srgbClr val="505150"/>
                </a:solidFill>
                <a:latin typeface="+mn-lt"/>
                <a:cs typeface="+mn-cs"/>
              </a:rPr>
              <a:t>In this regard, a procedure is in place which should allow the acquisition of the metadata together with data. </a:t>
            </a:r>
            <a:endParaRPr lang="en-GB" dirty="0" smtClean="0">
              <a:solidFill>
                <a:srgbClr val="505150"/>
              </a:solidFill>
              <a:latin typeface="+mn-lt"/>
              <a:cs typeface="+mn-cs"/>
            </a:endParaRPr>
          </a:p>
          <a:p>
            <a:pPr fontAlgn="auto">
              <a:spcBef>
                <a:spcPts val="0"/>
              </a:spcBef>
              <a:spcAft>
                <a:spcPts val="0"/>
              </a:spcAft>
              <a:defRPr/>
            </a:pPr>
            <a:endParaRPr lang="en-GB" dirty="0">
              <a:solidFill>
                <a:srgbClr val="505150"/>
              </a:solidFill>
              <a:latin typeface="+mn-lt"/>
              <a:cs typeface="+mn-cs"/>
            </a:endParaRPr>
          </a:p>
          <a:p>
            <a:pPr fontAlgn="auto">
              <a:spcBef>
                <a:spcPts val="0"/>
              </a:spcBef>
              <a:spcAft>
                <a:spcPts val="0"/>
              </a:spcAft>
              <a:defRPr/>
            </a:pPr>
            <a:r>
              <a:rPr lang="en-GB" dirty="0" smtClean="0">
                <a:solidFill>
                  <a:srgbClr val="505150"/>
                </a:solidFill>
                <a:latin typeface="+mn-lt"/>
                <a:cs typeface="+mn-cs"/>
              </a:rPr>
              <a:t>But a strong collaboration with the AD holder has to be expected. In most cases definitions  are deduced  by free-form metadata available. To make the system more efficient these definitions could be shared among AD source users in the QRCA. </a:t>
            </a:r>
          </a:p>
          <a:p>
            <a:pPr fontAlgn="auto">
              <a:spcBef>
                <a:spcPts val="0"/>
              </a:spcBef>
              <a:spcAft>
                <a:spcPts val="0"/>
              </a:spcAft>
              <a:defRPr/>
            </a:pPr>
            <a:endParaRPr lang="en-GB" dirty="0">
              <a:solidFill>
                <a:srgbClr val="505150"/>
              </a:solidFill>
              <a:latin typeface="+mn-lt"/>
              <a:cs typeface="+mn-cs"/>
            </a:endParaRPr>
          </a:p>
          <a:p>
            <a:pPr fontAlgn="auto">
              <a:spcBef>
                <a:spcPts val="0"/>
              </a:spcBef>
              <a:spcAft>
                <a:spcPts val="0"/>
              </a:spcAft>
              <a:defRPr/>
            </a:pPr>
            <a:r>
              <a:rPr lang="en-GB" dirty="0">
                <a:solidFill>
                  <a:srgbClr val="505150"/>
                </a:solidFill>
                <a:latin typeface="+mn-lt"/>
                <a:cs typeface="+mn-cs"/>
              </a:rPr>
              <a:t>In addition, the phase D. “Formal Concept Analysis/ identification of objects and relations” of the ADS, and the consequent data loading in the relational database, can allow to automatically identify the set of objects /entities to be evaluated</a:t>
            </a:r>
            <a:r>
              <a:rPr lang="en-GB" dirty="0">
                <a:solidFill>
                  <a:srgbClr val="505150"/>
                </a:solidFill>
                <a:latin typeface="+mn-lt"/>
                <a:cs typeface="+mn-cs"/>
              </a:rPr>
              <a:t>.</a:t>
            </a:r>
            <a:endParaRPr lang="en-GB" dirty="0">
              <a:solidFill>
                <a:srgbClr val="505150"/>
              </a:solidFill>
              <a:latin typeface="+mn-lt"/>
              <a:cs typeface="+mn-cs"/>
            </a:endParaRPr>
          </a:p>
          <a:p>
            <a:pPr fontAlgn="auto">
              <a:spcBef>
                <a:spcPts val="0"/>
              </a:spcBef>
              <a:spcAft>
                <a:spcPts val="0"/>
              </a:spcAft>
              <a:defRPr/>
            </a:pPr>
            <a:endParaRPr lang="en-GB" dirty="0" smtClean="0">
              <a:solidFill>
                <a:srgbClr val="505150"/>
              </a:solidFill>
              <a:latin typeface="+mn-lt"/>
              <a:cs typeface="+mn-cs"/>
            </a:endParaRPr>
          </a:p>
          <a:p>
            <a:pPr fontAlgn="auto">
              <a:spcBef>
                <a:spcPts val="0"/>
              </a:spcBef>
              <a:spcAft>
                <a:spcPts val="0"/>
              </a:spcAft>
              <a:defRPr/>
            </a:pPr>
            <a:endParaRPr lang="en-GB" strike="sngStrike" dirty="0">
              <a:solidFill>
                <a:srgbClr val="505150"/>
              </a:solidFill>
              <a:latin typeface="+mn-lt"/>
              <a:cs typeface="+mn-cs"/>
            </a:endParaRPr>
          </a:p>
        </p:txBody>
      </p:sp>
      <p:sp>
        <p:nvSpPr>
          <p:cNvPr id="28675" name="CasellaDiTesto 5"/>
          <p:cNvSpPr txBox="1">
            <a:spLocks noChangeArrowheads="1"/>
          </p:cNvSpPr>
          <p:nvPr/>
        </p:nvSpPr>
        <p:spPr bwMode="auto">
          <a:xfrm>
            <a:off x="682625" y="6435725"/>
            <a:ext cx="4692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a:solidFill>
                  <a:srgbClr val="7F7F7F"/>
                </a:solidFill>
              </a:rPr>
              <a:t>Titolo intervento, nome cognome relatore – Luogo, data</a:t>
            </a:r>
          </a:p>
        </p:txBody>
      </p:sp>
      <p:sp>
        <p:nvSpPr>
          <p:cNvPr id="28676" name="CasellaDiTesto 2"/>
          <p:cNvSpPr txBox="1">
            <a:spLocks noChangeArrowheads="1"/>
          </p:cNvSpPr>
          <p:nvPr/>
        </p:nvSpPr>
        <p:spPr bwMode="auto">
          <a:xfrm>
            <a:off x="682625" y="593725"/>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dirty="0" smtClean="0">
                <a:solidFill>
                  <a:schemeClr val="tx1">
                    <a:lumMod val="75000"/>
                    <a:lumOff val="25000"/>
                  </a:schemeClr>
                </a:solidFill>
              </a:rPr>
              <a:t>Implementation </a:t>
            </a:r>
            <a:r>
              <a:rPr lang="en-GB" sz="2400" dirty="0">
                <a:solidFill>
                  <a:schemeClr val="tx1">
                    <a:lumMod val="75000"/>
                    <a:lumOff val="25000"/>
                  </a:schemeClr>
                </a:solidFill>
              </a:rPr>
              <a:t>of the </a:t>
            </a:r>
            <a:r>
              <a:rPr lang="en-GB" sz="2400" dirty="0" smtClean="0">
                <a:solidFill>
                  <a:schemeClr val="tx1">
                    <a:lumMod val="75000"/>
                    <a:lumOff val="25000"/>
                  </a:schemeClr>
                </a:solidFill>
              </a:rPr>
              <a:t>Metadata Hyperdimension   [1]</a:t>
            </a:r>
            <a:endParaRPr lang="it-IT" sz="2400" dirty="0">
              <a:solidFill>
                <a:srgbClr val="505150"/>
              </a:solidFill>
            </a:endParaRPr>
          </a:p>
        </p:txBody>
      </p:sp>
      <p:sp>
        <p:nvSpPr>
          <p:cNvPr id="4" name="CasellaDiTesto 3"/>
          <p:cNvSpPr txBox="1"/>
          <p:nvPr/>
        </p:nvSpPr>
        <p:spPr>
          <a:xfrm>
            <a:off x="287338" y="5970588"/>
            <a:ext cx="500062" cy="368300"/>
          </a:xfrm>
          <a:prstGeom prst="rect">
            <a:avLst/>
          </a:prstGeom>
          <a:noFill/>
        </p:spPr>
        <p:txBody>
          <a:bodyPr>
            <a:spAutoFit/>
          </a:bodyPr>
          <a:lstStyle/>
          <a:p>
            <a:pPr algn="r" fontAlgn="auto">
              <a:spcBef>
                <a:spcPts val="0"/>
              </a:spcBef>
              <a:spcAft>
                <a:spcPts val="0"/>
              </a:spcAft>
              <a:defRPr/>
            </a:pPr>
            <a:r>
              <a:rPr lang="it-IT" dirty="0">
                <a:solidFill>
                  <a:schemeClr val="tx1">
                    <a:lumMod val="50000"/>
                    <a:lumOff val="50000"/>
                  </a:schemeClr>
                </a:solidFill>
                <a:latin typeface="+mn-lt"/>
                <a:cs typeface="+mn-cs"/>
              </a:rPr>
              <a:t>1</a:t>
            </a:r>
          </a:p>
        </p:txBody>
      </p:sp>
    </p:spTree>
    <p:extLst>
      <p:ext uri="{BB962C8B-B14F-4D97-AF65-F5344CB8AC3E}">
        <p14:creationId xmlns:p14="http://schemas.microsoft.com/office/powerpoint/2010/main" val="2862845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57200" y="1767007"/>
            <a:ext cx="8126361" cy="3270767"/>
          </a:xfrm>
          <a:prstGeom prst="rect">
            <a:avLst/>
          </a:prstGeom>
        </p:spPr>
        <p:txBody>
          <a:bodyPr wrap="square">
            <a:spAutoFit/>
          </a:bodyPr>
          <a:lstStyle/>
          <a:p>
            <a:pPr fontAlgn="auto">
              <a:lnSpc>
                <a:spcPts val="2500"/>
              </a:lnSpc>
              <a:spcBef>
                <a:spcPts val="0"/>
              </a:spcBef>
              <a:spcAft>
                <a:spcPts val="0"/>
              </a:spcAft>
              <a:defRPr/>
            </a:pPr>
            <a:r>
              <a:rPr lang="en-GB" dirty="0" smtClean="0">
                <a:solidFill>
                  <a:srgbClr val="505150"/>
                </a:solidFill>
              </a:rPr>
              <a:t>About </a:t>
            </a:r>
            <a:r>
              <a:rPr lang="en-GB" dirty="0">
                <a:solidFill>
                  <a:srgbClr val="505150"/>
                </a:solidFill>
              </a:rPr>
              <a:t>the Comparability it should be possible to define a bridge linking the statistical units with the corresponding administrative units and the output statistical variables with the administrative ones used in the production process. </a:t>
            </a:r>
            <a:endParaRPr lang="en-GB" dirty="0" smtClean="0">
              <a:solidFill>
                <a:srgbClr val="505150"/>
              </a:solidFill>
            </a:endParaRPr>
          </a:p>
          <a:p>
            <a:pPr fontAlgn="auto">
              <a:lnSpc>
                <a:spcPts val="2500"/>
              </a:lnSpc>
              <a:spcBef>
                <a:spcPts val="0"/>
              </a:spcBef>
              <a:spcAft>
                <a:spcPts val="0"/>
              </a:spcAft>
              <a:defRPr/>
            </a:pPr>
            <a:r>
              <a:rPr lang="en-GB" dirty="0" smtClean="0">
                <a:solidFill>
                  <a:srgbClr val="505150"/>
                </a:solidFill>
              </a:rPr>
              <a:t>Following </a:t>
            </a:r>
            <a:r>
              <a:rPr lang="en-GB" dirty="0">
                <a:solidFill>
                  <a:srgbClr val="505150"/>
                </a:solidFill>
              </a:rPr>
              <a:t>the strategy of the interoperability among systems, new Istat Unified Metadata System (SUM) [8] could support the QRCA production. In case of processes already using AD, starting from the reference metadata, describing content and quality of statistical data produced and disseminated by Istat through the I.Stat Dissemination System, the traceability task (one of the SUM objectives), should be pursued retaining metadata processes. </a:t>
            </a:r>
            <a:endParaRPr lang="it-IT" dirty="0">
              <a:solidFill>
                <a:srgbClr val="505150"/>
              </a:solidFill>
            </a:endParaRPr>
          </a:p>
        </p:txBody>
      </p:sp>
      <p:sp>
        <p:nvSpPr>
          <p:cNvPr id="5" name="CasellaDiTesto 2"/>
          <p:cNvSpPr txBox="1">
            <a:spLocks noChangeArrowheads="1"/>
          </p:cNvSpPr>
          <p:nvPr/>
        </p:nvSpPr>
        <p:spPr bwMode="auto">
          <a:xfrm>
            <a:off x="457200" y="593724"/>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dirty="0" smtClean="0">
                <a:solidFill>
                  <a:schemeClr val="tx1">
                    <a:lumMod val="75000"/>
                    <a:lumOff val="25000"/>
                  </a:schemeClr>
                </a:solidFill>
              </a:rPr>
              <a:t>Implementation </a:t>
            </a:r>
            <a:r>
              <a:rPr lang="en-GB" sz="2400" dirty="0">
                <a:solidFill>
                  <a:schemeClr val="tx1">
                    <a:lumMod val="75000"/>
                    <a:lumOff val="25000"/>
                  </a:schemeClr>
                </a:solidFill>
              </a:rPr>
              <a:t>of the </a:t>
            </a:r>
            <a:r>
              <a:rPr lang="en-GB" sz="2400" dirty="0" smtClean="0">
                <a:solidFill>
                  <a:schemeClr val="tx1">
                    <a:lumMod val="75000"/>
                    <a:lumOff val="25000"/>
                  </a:schemeClr>
                </a:solidFill>
              </a:rPr>
              <a:t>Metadata Hyperdimension  [2]</a:t>
            </a:r>
            <a:endParaRPr lang="it-IT" sz="2400" dirty="0">
              <a:solidFill>
                <a:srgbClr val="505150"/>
              </a:solidFill>
            </a:endParaRPr>
          </a:p>
        </p:txBody>
      </p:sp>
      <p:sp>
        <p:nvSpPr>
          <p:cNvPr id="6" name="CasellaDiTesto 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extLst>
      <p:ext uri="{BB962C8B-B14F-4D97-AF65-F5344CB8AC3E}">
        <p14:creationId xmlns:p14="http://schemas.microsoft.com/office/powerpoint/2010/main" val="1091701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82625" y="1234221"/>
            <a:ext cx="7643813" cy="4862870"/>
          </a:xfrm>
          <a:prstGeom prst="rect">
            <a:avLst/>
          </a:prstGeom>
          <a:noFill/>
        </p:spPr>
        <p:txBody>
          <a:bodyPr>
            <a:spAutoFit/>
          </a:bodyPr>
          <a:lstStyle/>
          <a:p>
            <a:pPr fontAlgn="auto">
              <a:spcBef>
                <a:spcPts val="0"/>
              </a:spcBef>
              <a:spcAft>
                <a:spcPts val="600"/>
              </a:spcAft>
              <a:defRPr/>
            </a:pPr>
            <a:r>
              <a:rPr lang="en-GB" sz="2000" dirty="0" smtClean="0">
                <a:solidFill>
                  <a:schemeClr val="tx1">
                    <a:lumMod val="75000"/>
                    <a:lumOff val="25000"/>
                  </a:schemeClr>
                </a:solidFill>
                <a:latin typeface="+mn-lt"/>
                <a:cs typeface="+mn-cs"/>
              </a:rPr>
              <a:t>ETL </a:t>
            </a:r>
            <a:r>
              <a:rPr lang="en-GB" sz="2000" dirty="0">
                <a:solidFill>
                  <a:schemeClr val="tx1">
                    <a:lumMod val="75000"/>
                    <a:lumOff val="25000"/>
                  </a:schemeClr>
                </a:solidFill>
                <a:latin typeface="+mn-lt"/>
                <a:cs typeface="+mn-cs"/>
              </a:rPr>
              <a:t>process metadata </a:t>
            </a:r>
            <a:r>
              <a:rPr lang="en-GB" sz="2000" dirty="0" smtClean="0">
                <a:solidFill>
                  <a:schemeClr val="tx1">
                    <a:lumMod val="75000"/>
                    <a:lumOff val="25000"/>
                  </a:schemeClr>
                </a:solidFill>
                <a:latin typeface="+mn-lt"/>
                <a:cs typeface="+mn-cs"/>
              </a:rPr>
              <a:t>may </a:t>
            </a:r>
            <a:r>
              <a:rPr lang="en-GB" sz="2000" dirty="0">
                <a:solidFill>
                  <a:schemeClr val="tx1">
                    <a:lumMod val="75000"/>
                    <a:lumOff val="25000"/>
                  </a:schemeClr>
                </a:solidFill>
                <a:latin typeface="+mn-lt"/>
                <a:cs typeface="+mn-cs"/>
              </a:rPr>
              <a:t>support the </a:t>
            </a:r>
            <a:r>
              <a:rPr lang="en-GB" sz="2000" i="1" dirty="0">
                <a:solidFill>
                  <a:schemeClr val="tx1">
                    <a:lumMod val="75000"/>
                    <a:lumOff val="25000"/>
                  </a:schemeClr>
                </a:solidFill>
                <a:latin typeface="+mn-lt"/>
                <a:cs typeface="+mn-cs"/>
              </a:rPr>
              <a:t>Technical checks </a:t>
            </a:r>
            <a:r>
              <a:rPr lang="en-GB" sz="2000" dirty="0">
                <a:solidFill>
                  <a:schemeClr val="tx1">
                    <a:lumMod val="75000"/>
                    <a:lumOff val="25000"/>
                  </a:schemeClr>
                </a:solidFill>
                <a:latin typeface="+mn-lt"/>
                <a:cs typeface="+mn-cs"/>
              </a:rPr>
              <a:t>dimension (dataset readability, convertibility and compliance with AD requested). </a:t>
            </a:r>
            <a:endParaRPr lang="en-GB" sz="2000" dirty="0" smtClean="0">
              <a:solidFill>
                <a:schemeClr val="tx1">
                  <a:lumMod val="75000"/>
                  <a:lumOff val="25000"/>
                </a:schemeClr>
              </a:solidFill>
              <a:latin typeface="+mn-lt"/>
              <a:cs typeface="+mn-cs"/>
            </a:endParaRPr>
          </a:p>
          <a:p>
            <a:pPr fontAlgn="auto">
              <a:spcBef>
                <a:spcPts val="0"/>
              </a:spcBef>
              <a:spcAft>
                <a:spcPts val="600"/>
              </a:spcAft>
              <a:defRPr/>
            </a:pPr>
            <a:r>
              <a:rPr lang="en-GB" sz="2000" dirty="0" smtClean="0">
                <a:solidFill>
                  <a:schemeClr val="tx1">
                    <a:lumMod val="75000"/>
                    <a:lumOff val="25000"/>
                  </a:schemeClr>
                </a:solidFill>
                <a:latin typeface="+mn-lt"/>
                <a:cs typeface="+mn-cs"/>
              </a:rPr>
              <a:t>The </a:t>
            </a:r>
            <a:r>
              <a:rPr lang="en-GB" sz="2000" dirty="0">
                <a:solidFill>
                  <a:schemeClr val="tx1">
                    <a:lumMod val="75000"/>
                    <a:lumOff val="25000"/>
                  </a:schemeClr>
                </a:solidFill>
                <a:latin typeface="+mn-lt"/>
                <a:cs typeface="+mn-cs"/>
              </a:rPr>
              <a:t>AD integration process is documented in SIM then, for the </a:t>
            </a:r>
            <a:r>
              <a:rPr lang="en-GB" sz="2000" i="1" dirty="0">
                <a:solidFill>
                  <a:schemeClr val="tx1">
                    <a:lumMod val="75000"/>
                    <a:lumOff val="25000"/>
                  </a:schemeClr>
                </a:solidFill>
                <a:latin typeface="+mn-lt"/>
                <a:cs typeface="+mn-cs"/>
              </a:rPr>
              <a:t>Integrability quality dimension</a:t>
            </a:r>
            <a:r>
              <a:rPr lang="en-GB" sz="2000" dirty="0">
                <a:solidFill>
                  <a:schemeClr val="tx1">
                    <a:lumMod val="75000"/>
                    <a:lumOff val="25000"/>
                  </a:schemeClr>
                </a:solidFill>
                <a:latin typeface="+mn-lt"/>
                <a:cs typeface="+mn-cs"/>
              </a:rPr>
              <a:t>, it is possible to reuse metadata to compute indicators describing the quality of the Linking variable and, in general, the quality of the record linkage procedures. </a:t>
            </a:r>
            <a:endParaRPr lang="en-GB" sz="2000" dirty="0" smtClean="0">
              <a:solidFill>
                <a:schemeClr val="tx1">
                  <a:lumMod val="75000"/>
                  <a:lumOff val="25000"/>
                </a:schemeClr>
              </a:solidFill>
              <a:latin typeface="+mn-lt"/>
              <a:cs typeface="+mn-cs"/>
            </a:endParaRPr>
          </a:p>
          <a:p>
            <a:pPr fontAlgn="auto">
              <a:spcBef>
                <a:spcPts val="0"/>
              </a:spcBef>
              <a:spcAft>
                <a:spcPts val="600"/>
              </a:spcAft>
              <a:defRPr/>
            </a:pPr>
            <a:r>
              <a:rPr lang="en-GB" sz="2000" dirty="0" smtClean="0">
                <a:solidFill>
                  <a:schemeClr val="tx1">
                    <a:lumMod val="75000"/>
                    <a:lumOff val="25000"/>
                  </a:schemeClr>
                </a:solidFill>
                <a:latin typeface="+mn-lt"/>
                <a:cs typeface="+mn-cs"/>
              </a:rPr>
              <a:t>Using </a:t>
            </a:r>
            <a:r>
              <a:rPr lang="en-GB" sz="2000" dirty="0">
                <a:solidFill>
                  <a:schemeClr val="tx1">
                    <a:lumMod val="75000"/>
                    <a:lumOff val="25000"/>
                  </a:schemeClr>
                </a:solidFill>
                <a:latin typeface="+mn-lt"/>
                <a:cs typeface="+mn-cs"/>
              </a:rPr>
              <a:t>unique and stable (over time) ID number </a:t>
            </a:r>
            <a:r>
              <a:rPr lang="en-GB" sz="2000" dirty="0" smtClean="0">
                <a:solidFill>
                  <a:schemeClr val="tx1">
                    <a:lumMod val="75000"/>
                    <a:lumOff val="25000"/>
                  </a:schemeClr>
                </a:solidFill>
                <a:latin typeface="+mn-lt"/>
                <a:cs typeface="+mn-cs"/>
              </a:rPr>
              <a:t>for </a:t>
            </a:r>
            <a:r>
              <a:rPr lang="en-GB" sz="2000" dirty="0">
                <a:solidFill>
                  <a:schemeClr val="tx1">
                    <a:lumMod val="75000"/>
                    <a:lumOff val="25000"/>
                  </a:schemeClr>
                </a:solidFill>
                <a:latin typeface="+mn-lt"/>
                <a:cs typeface="+mn-cs"/>
              </a:rPr>
              <a:t>objects in SIM, Objects Alignment and Comparability indicators may be implemented comparing AD from different sources in SIM or AD with the main Statistical Registers. With respect to the latter, coverage indicators of the Completeness quality dimension, where possible, may be implemented too. Linking the same object in a dataset over time, using the SIM ID number, may produce Dynamic of objects indicators in the Time-related dimension.</a:t>
            </a:r>
            <a:endParaRPr lang="it-IT" dirty="0">
              <a:solidFill>
                <a:srgbClr val="505150"/>
              </a:solidFill>
              <a:latin typeface="+mn-lt"/>
              <a:cs typeface="+mn-cs"/>
            </a:endParaRPr>
          </a:p>
        </p:txBody>
      </p:sp>
      <p:sp>
        <p:nvSpPr>
          <p:cNvPr id="28676" name="CasellaDiTesto 2"/>
          <p:cNvSpPr txBox="1">
            <a:spLocks noChangeArrowheads="1"/>
          </p:cNvSpPr>
          <p:nvPr/>
        </p:nvSpPr>
        <p:spPr bwMode="auto">
          <a:xfrm>
            <a:off x="682625" y="593725"/>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dirty="0" smtClean="0">
                <a:solidFill>
                  <a:schemeClr val="tx1">
                    <a:lumMod val="75000"/>
                    <a:lumOff val="25000"/>
                  </a:schemeClr>
                </a:solidFill>
              </a:rPr>
              <a:t>Implementation </a:t>
            </a:r>
            <a:r>
              <a:rPr lang="en-GB" sz="2400" dirty="0">
                <a:solidFill>
                  <a:schemeClr val="tx1">
                    <a:lumMod val="75000"/>
                    <a:lumOff val="25000"/>
                  </a:schemeClr>
                </a:solidFill>
              </a:rPr>
              <a:t>of the </a:t>
            </a:r>
            <a:r>
              <a:rPr lang="en-GB" sz="2400" dirty="0" smtClean="0">
                <a:solidFill>
                  <a:schemeClr val="tx1">
                    <a:lumMod val="75000"/>
                    <a:lumOff val="25000"/>
                  </a:schemeClr>
                </a:solidFill>
              </a:rPr>
              <a:t>Data Hyperdimension</a:t>
            </a:r>
            <a:endParaRPr lang="it-IT" sz="2400" dirty="0">
              <a:solidFill>
                <a:srgbClr val="505150"/>
              </a:solidFill>
            </a:endParaRPr>
          </a:p>
        </p:txBody>
      </p:sp>
      <p:sp>
        <p:nvSpPr>
          <p:cNvPr id="6" name="CasellaDiTesto 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extLst>
      <p:ext uri="{BB962C8B-B14F-4D97-AF65-F5344CB8AC3E}">
        <p14:creationId xmlns:p14="http://schemas.microsoft.com/office/powerpoint/2010/main" val="2808362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87234" y="1256197"/>
            <a:ext cx="7928231" cy="4462760"/>
          </a:xfrm>
          <a:prstGeom prst="rect">
            <a:avLst/>
          </a:prstGeom>
          <a:noFill/>
        </p:spPr>
        <p:txBody>
          <a:bodyPr wrap="square">
            <a:spAutoFit/>
          </a:bodyPr>
          <a:lstStyle/>
          <a:p>
            <a:pPr marL="342900" indent="-342900" algn="just" fontAlgn="auto">
              <a:spcBef>
                <a:spcPts val="0"/>
              </a:spcBef>
              <a:spcAft>
                <a:spcPts val="0"/>
              </a:spcAft>
              <a:buBlip>
                <a:blip r:embed="rId2"/>
              </a:buBlip>
              <a:defRPr/>
            </a:pPr>
            <a:r>
              <a:rPr lang="en-GB" sz="2200" dirty="0">
                <a:solidFill>
                  <a:schemeClr val="tx1">
                    <a:lumMod val="75000"/>
                    <a:lumOff val="25000"/>
                  </a:schemeClr>
                </a:solidFill>
                <a:latin typeface="+mn-lt"/>
                <a:cs typeface="+mn-cs"/>
              </a:rPr>
              <a:t>many </a:t>
            </a:r>
            <a:r>
              <a:rPr lang="en-GB" sz="2200" dirty="0">
                <a:solidFill>
                  <a:schemeClr val="tx1">
                    <a:lumMod val="75000"/>
                    <a:lumOff val="25000"/>
                  </a:schemeClr>
                </a:solidFill>
                <a:latin typeface="+mn-lt"/>
                <a:cs typeface="+mn-cs"/>
              </a:rPr>
              <a:t>indicators </a:t>
            </a:r>
            <a:r>
              <a:rPr lang="en-GB" sz="2200" dirty="0" smtClean="0">
                <a:solidFill>
                  <a:schemeClr val="tx1">
                    <a:lumMod val="75000"/>
                    <a:lumOff val="25000"/>
                  </a:schemeClr>
                </a:solidFill>
                <a:latin typeface="+mn-lt"/>
                <a:cs typeface="+mn-cs"/>
              </a:rPr>
              <a:t>may be </a:t>
            </a:r>
            <a:r>
              <a:rPr lang="en-GB" sz="2200" dirty="0">
                <a:solidFill>
                  <a:schemeClr val="tx1">
                    <a:lumMod val="75000"/>
                    <a:lumOff val="25000"/>
                  </a:schemeClr>
                </a:solidFill>
                <a:latin typeface="+mn-lt"/>
                <a:cs typeface="+mn-cs"/>
              </a:rPr>
              <a:t>implemented </a:t>
            </a:r>
            <a:r>
              <a:rPr lang="en-GB" sz="2200" dirty="0" smtClean="0">
                <a:solidFill>
                  <a:schemeClr val="tx1">
                    <a:lumMod val="75000"/>
                    <a:lumOff val="25000"/>
                  </a:schemeClr>
                </a:solidFill>
                <a:latin typeface="+mn-lt"/>
                <a:cs typeface="+mn-cs"/>
              </a:rPr>
              <a:t>automatically!</a:t>
            </a:r>
            <a:endParaRPr lang="en-GB" sz="2200" dirty="0">
              <a:solidFill>
                <a:schemeClr val="tx1">
                  <a:lumMod val="75000"/>
                  <a:lumOff val="25000"/>
                </a:schemeClr>
              </a:solidFill>
              <a:latin typeface="+mn-lt"/>
              <a:cs typeface="+mn-cs"/>
            </a:endParaRPr>
          </a:p>
          <a:p>
            <a:pPr fontAlgn="auto">
              <a:spcBef>
                <a:spcPts val="600"/>
              </a:spcBef>
              <a:spcAft>
                <a:spcPts val="0"/>
              </a:spcAft>
              <a:defRPr/>
            </a:pPr>
            <a:endParaRPr lang="en-GB" sz="2000" dirty="0" smtClean="0">
              <a:solidFill>
                <a:schemeClr val="tx1">
                  <a:lumMod val="75000"/>
                  <a:lumOff val="25000"/>
                </a:schemeClr>
              </a:solidFill>
              <a:latin typeface="+mn-lt"/>
              <a:cs typeface="+mn-cs"/>
            </a:endParaRPr>
          </a:p>
          <a:p>
            <a:pPr marL="342900" indent="-342900" algn="just" fontAlgn="auto">
              <a:spcBef>
                <a:spcPts val="0"/>
              </a:spcBef>
              <a:spcAft>
                <a:spcPts val="0"/>
              </a:spcAft>
              <a:buBlip>
                <a:blip r:embed="rId2"/>
              </a:buBlip>
              <a:defRPr/>
            </a:pPr>
            <a:r>
              <a:rPr lang="en-GB" sz="2200" dirty="0">
                <a:solidFill>
                  <a:schemeClr val="tx1">
                    <a:lumMod val="75000"/>
                    <a:lumOff val="25000"/>
                  </a:schemeClr>
                </a:solidFill>
                <a:latin typeface="+mn-lt"/>
                <a:cs typeface="+mn-cs"/>
              </a:rPr>
              <a:t>others are not derivable using interoperability</a:t>
            </a:r>
          </a:p>
          <a:p>
            <a:pPr marL="354013" fontAlgn="auto">
              <a:spcBef>
                <a:spcPts val="600"/>
              </a:spcBef>
              <a:spcAft>
                <a:spcPts val="0"/>
              </a:spcAft>
              <a:defRPr/>
            </a:pPr>
            <a:r>
              <a:rPr lang="en-GB" sz="2000" dirty="0">
                <a:solidFill>
                  <a:schemeClr val="tx1">
                    <a:lumMod val="75000"/>
                    <a:lumOff val="25000"/>
                  </a:schemeClr>
                </a:solidFill>
                <a:latin typeface="+mn-lt"/>
                <a:cs typeface="+mn-cs"/>
              </a:rPr>
              <a:t>it is the case of indicators of consistency checks (Accuracy dimension) for the implementation of which, an external </a:t>
            </a:r>
            <a:r>
              <a:rPr lang="en-GB" sz="2000" dirty="0">
                <a:solidFill>
                  <a:schemeClr val="tx1">
                    <a:lumMod val="75000"/>
                    <a:lumOff val="25000"/>
                  </a:schemeClr>
                </a:solidFill>
                <a:latin typeface="+mn-lt"/>
                <a:cs typeface="+mn-cs"/>
              </a:rPr>
              <a:t>intervention has to be considered for the check rules </a:t>
            </a:r>
            <a:r>
              <a:rPr lang="en-GB" sz="2000" dirty="0" smtClean="0">
                <a:solidFill>
                  <a:schemeClr val="tx1">
                    <a:lumMod val="75000"/>
                    <a:lumOff val="25000"/>
                  </a:schemeClr>
                </a:solidFill>
                <a:latin typeface="+mn-lt"/>
                <a:cs typeface="+mn-cs"/>
              </a:rPr>
              <a:t>definition and for the AD source </a:t>
            </a:r>
            <a:r>
              <a:rPr lang="en-GB" sz="2000" dirty="0">
                <a:solidFill>
                  <a:schemeClr val="tx1">
                    <a:lumMod val="75000"/>
                    <a:lumOff val="25000"/>
                  </a:schemeClr>
                </a:solidFill>
                <a:latin typeface="+mn-lt"/>
                <a:cs typeface="+mn-cs"/>
              </a:rPr>
              <a:t>Relevance evaluation, concerning the compliance </a:t>
            </a:r>
            <a:r>
              <a:rPr lang="en-US" sz="2000" dirty="0">
                <a:solidFill>
                  <a:schemeClr val="tx1">
                    <a:lumMod val="75000"/>
                    <a:lumOff val="25000"/>
                  </a:schemeClr>
                </a:solidFill>
                <a:latin typeface="+mn-lt"/>
                <a:cs typeface="+mn-cs"/>
              </a:rPr>
              <a:t>with </a:t>
            </a:r>
            <a:r>
              <a:rPr lang="en-US" sz="2000" dirty="0">
                <a:solidFill>
                  <a:schemeClr val="tx1">
                    <a:lumMod val="75000"/>
                    <a:lumOff val="25000"/>
                  </a:schemeClr>
                </a:solidFill>
                <a:latin typeface="+mn-lt"/>
                <a:cs typeface="+mn-cs"/>
              </a:rPr>
              <a:t>the Istat requirements in terms of quality, timeliness, </a:t>
            </a:r>
            <a:r>
              <a:rPr lang="en-US" sz="2000" dirty="0">
                <a:solidFill>
                  <a:schemeClr val="tx1">
                    <a:lumMod val="75000"/>
                    <a:lumOff val="25000"/>
                  </a:schemeClr>
                </a:solidFill>
                <a:latin typeface="+mn-lt"/>
                <a:cs typeface="+mn-cs"/>
              </a:rPr>
              <a:t>contents.</a:t>
            </a:r>
          </a:p>
          <a:p>
            <a:pPr marL="354013" fontAlgn="auto">
              <a:spcBef>
                <a:spcPts val="600"/>
              </a:spcBef>
              <a:spcAft>
                <a:spcPts val="0"/>
              </a:spcAft>
              <a:defRPr/>
            </a:pPr>
            <a:r>
              <a:rPr lang="en-GB" sz="2000" dirty="0">
                <a:solidFill>
                  <a:schemeClr val="tx1">
                    <a:lumMod val="75000"/>
                    <a:lumOff val="25000"/>
                  </a:schemeClr>
                </a:solidFill>
                <a:latin typeface="+mn-lt"/>
                <a:cs typeface="+mn-cs"/>
              </a:rPr>
              <a:t>the </a:t>
            </a:r>
            <a:r>
              <a:rPr lang="en-GB" sz="2000" dirty="0">
                <a:solidFill>
                  <a:schemeClr val="tx1">
                    <a:lumMod val="75000"/>
                    <a:lumOff val="25000"/>
                  </a:schemeClr>
                </a:solidFill>
                <a:latin typeface="+mn-lt"/>
                <a:cs typeface="+mn-cs"/>
              </a:rPr>
              <a:t>AD source users may provide this information insofar as they have an interest to share with </a:t>
            </a:r>
            <a:r>
              <a:rPr lang="en-GB" sz="2000" dirty="0" smtClean="0">
                <a:solidFill>
                  <a:schemeClr val="tx1">
                    <a:lumMod val="75000"/>
                    <a:lumOff val="25000"/>
                  </a:schemeClr>
                </a:solidFill>
                <a:latin typeface="+mn-lt"/>
                <a:cs typeface="+mn-cs"/>
              </a:rPr>
              <a:t>others information </a:t>
            </a:r>
            <a:r>
              <a:rPr lang="en-GB" sz="2000" dirty="0">
                <a:solidFill>
                  <a:schemeClr val="tx1">
                    <a:lumMod val="75000"/>
                    <a:lumOff val="25000"/>
                  </a:schemeClr>
                </a:solidFill>
                <a:latin typeface="+mn-lt"/>
                <a:cs typeface="+mn-cs"/>
              </a:rPr>
              <a:t>on AD used. With this aim some “</a:t>
            </a:r>
            <a:r>
              <a:rPr lang="en-GB" sz="2000" b="1" dirty="0">
                <a:solidFill>
                  <a:schemeClr val="accent2">
                    <a:lumMod val="50000"/>
                  </a:schemeClr>
                </a:solidFill>
                <a:latin typeface="+mn-lt"/>
                <a:cs typeface="+mn-cs"/>
              </a:rPr>
              <a:t>AD source users groups</a:t>
            </a:r>
            <a:r>
              <a:rPr lang="en-GB" sz="2000" dirty="0">
                <a:solidFill>
                  <a:schemeClr val="tx1">
                    <a:lumMod val="75000"/>
                    <a:lumOff val="25000"/>
                  </a:schemeClr>
                </a:solidFill>
                <a:latin typeface="+mn-lt"/>
                <a:cs typeface="+mn-cs"/>
              </a:rPr>
              <a:t>” are setting up in Istat for the most important data source </a:t>
            </a:r>
            <a:r>
              <a:rPr lang="en-GB" sz="2000" dirty="0" smtClean="0">
                <a:solidFill>
                  <a:schemeClr val="tx1">
                    <a:lumMod val="75000"/>
                    <a:lumOff val="25000"/>
                  </a:schemeClr>
                </a:solidFill>
                <a:latin typeface="+mn-lt"/>
                <a:cs typeface="+mn-cs"/>
              </a:rPr>
              <a:t>holder.</a:t>
            </a:r>
            <a:endParaRPr lang="it-IT" sz="2000" dirty="0">
              <a:solidFill>
                <a:schemeClr val="tx1">
                  <a:lumMod val="75000"/>
                  <a:lumOff val="25000"/>
                </a:schemeClr>
              </a:solidFill>
              <a:latin typeface="+mn-lt"/>
              <a:cs typeface="+mn-cs"/>
            </a:endParaRPr>
          </a:p>
        </p:txBody>
      </p:sp>
      <p:sp>
        <p:nvSpPr>
          <p:cNvPr id="29700" name="CasellaDiTesto 2"/>
          <p:cNvSpPr txBox="1">
            <a:spLocks noChangeArrowheads="1"/>
          </p:cNvSpPr>
          <p:nvPr/>
        </p:nvSpPr>
        <p:spPr bwMode="auto">
          <a:xfrm>
            <a:off x="682625" y="593725"/>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2400" dirty="0" err="1" smtClean="0">
                <a:solidFill>
                  <a:srgbClr val="404040"/>
                </a:solidFill>
              </a:rPr>
              <a:t>Epilogue</a:t>
            </a:r>
            <a:endParaRPr lang="it-IT" sz="2400" dirty="0">
              <a:solidFill>
                <a:srgbClr val="404040"/>
              </a:solidFill>
            </a:endParaRPr>
          </a:p>
        </p:txBody>
      </p:sp>
      <p:sp>
        <p:nvSpPr>
          <p:cNvPr id="6" name="CasellaDiTesto 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14601"/>
            <a:ext cx="8229600" cy="1069258"/>
          </a:xfrm>
        </p:spPr>
        <p:txBody>
          <a:bodyPr/>
          <a:lstStyle/>
          <a:p>
            <a:pPr marL="0" indent="0" algn="ctr">
              <a:buNone/>
            </a:pPr>
            <a:r>
              <a:rPr lang="en-US" sz="4000" dirty="0" smtClean="0">
                <a:solidFill>
                  <a:schemeClr val="tx2">
                    <a:lumMod val="60000"/>
                    <a:lumOff val="40000"/>
                  </a:schemeClr>
                </a:solidFill>
              </a:rPr>
              <a:t>THANKS!</a:t>
            </a:r>
            <a:endParaRPr lang="en-US" sz="4000" dirty="0">
              <a:solidFill>
                <a:schemeClr val="tx2">
                  <a:lumMod val="60000"/>
                  <a:lumOff val="40000"/>
                </a:schemeClr>
              </a:solidFill>
            </a:endParaRPr>
          </a:p>
        </p:txBody>
      </p:sp>
    </p:spTree>
    <p:extLst>
      <p:ext uri="{BB962C8B-B14F-4D97-AF65-F5344CB8AC3E}">
        <p14:creationId xmlns:p14="http://schemas.microsoft.com/office/powerpoint/2010/main" val="277973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31903" y="1948708"/>
            <a:ext cx="8048420" cy="3662541"/>
          </a:xfrm>
          <a:prstGeom prst="rect">
            <a:avLst/>
          </a:prstGeom>
          <a:noFill/>
        </p:spPr>
        <p:txBody>
          <a:bodyPr wrap="square">
            <a:spAutoFit/>
          </a:bodyPr>
          <a:lstStyle/>
          <a:p>
            <a:pPr marL="342900" indent="-342900" algn="just" fontAlgn="auto">
              <a:spcBef>
                <a:spcPts val="0"/>
              </a:spcBef>
              <a:spcAft>
                <a:spcPts val="0"/>
              </a:spcAft>
              <a:buBlip>
                <a:blip r:embed="rId2"/>
              </a:buBlip>
              <a:defRPr/>
            </a:pPr>
            <a:r>
              <a:rPr lang="en-US" sz="2200" dirty="0">
                <a:solidFill>
                  <a:schemeClr val="tx1">
                    <a:lumMod val="75000"/>
                    <a:lumOff val="25000"/>
                  </a:schemeClr>
                </a:solidFill>
                <a:latin typeface="+mn-lt"/>
                <a:cs typeface="+mn-cs"/>
              </a:rPr>
              <a:t>Central level coordination</a:t>
            </a:r>
          </a:p>
          <a:p>
            <a:pPr marL="342900" indent="-342900" algn="just" fontAlgn="auto">
              <a:spcBef>
                <a:spcPts val="0"/>
              </a:spcBef>
              <a:spcAft>
                <a:spcPts val="0"/>
              </a:spcAft>
              <a:buBlip>
                <a:blip r:embed="rId2"/>
              </a:buBlip>
              <a:defRPr/>
            </a:pPr>
            <a:endParaRPr lang="en-US" sz="2000" dirty="0">
              <a:solidFill>
                <a:schemeClr val="tx1">
                  <a:lumMod val="75000"/>
                  <a:lumOff val="25000"/>
                </a:schemeClr>
              </a:solidFill>
              <a:latin typeface="+mn-lt"/>
              <a:cs typeface="+mn-cs"/>
            </a:endParaRPr>
          </a:p>
          <a:p>
            <a:pPr marL="342900" indent="-342900" algn="just" fontAlgn="auto">
              <a:spcBef>
                <a:spcPts val="0"/>
              </a:spcBef>
              <a:spcAft>
                <a:spcPts val="0"/>
              </a:spcAft>
              <a:buBlip>
                <a:blip r:embed="rId2"/>
              </a:buBlip>
              <a:defRPr/>
            </a:pPr>
            <a:r>
              <a:rPr lang="en-US" sz="2000" dirty="0" smtClean="0">
                <a:solidFill>
                  <a:schemeClr val="tx1">
                    <a:lumMod val="75000"/>
                    <a:lumOff val="25000"/>
                  </a:schemeClr>
                </a:solidFill>
                <a:latin typeface="+mn-lt"/>
                <a:cs typeface="+mn-cs"/>
              </a:rPr>
              <a:t>A </a:t>
            </a:r>
            <a:r>
              <a:rPr lang="en-US" sz="2000" dirty="0">
                <a:solidFill>
                  <a:schemeClr val="tx1">
                    <a:lumMod val="75000"/>
                    <a:lumOff val="25000"/>
                  </a:schemeClr>
                </a:solidFill>
                <a:latin typeface="+mn-lt"/>
                <a:cs typeface="+mn-cs"/>
              </a:rPr>
              <a:t>dedicated office named ADA (Administrative Data Acquisition and integration, under the Censuses and Statistical Registers Directorate) is responsible for the following tasks: </a:t>
            </a:r>
          </a:p>
          <a:p>
            <a:pPr marL="342900" indent="-342900" algn="just" fontAlgn="auto">
              <a:spcBef>
                <a:spcPts val="0"/>
              </a:spcBef>
              <a:spcAft>
                <a:spcPts val="0"/>
              </a:spcAft>
              <a:buBlip>
                <a:blip r:embed="rId2"/>
              </a:buBlip>
              <a:defRPr/>
            </a:pPr>
            <a:endParaRPr lang="en-US" sz="1000" dirty="0">
              <a:solidFill>
                <a:schemeClr val="tx1">
                  <a:lumMod val="75000"/>
                  <a:lumOff val="25000"/>
                </a:schemeClr>
              </a:solidFill>
              <a:latin typeface="+mn-lt"/>
              <a:cs typeface="+mn-cs"/>
            </a:endParaRPr>
          </a:p>
          <a:p>
            <a:pPr marL="800100" lvl="1" indent="-342900" algn="just" fontAlgn="auto">
              <a:spcBef>
                <a:spcPts val="0"/>
              </a:spcBef>
              <a:spcAft>
                <a:spcPts val="0"/>
              </a:spcAft>
              <a:buFont typeface="Arial" pitchFamily="34" charset="0"/>
              <a:buChar char="•"/>
              <a:defRPr/>
            </a:pPr>
            <a:r>
              <a:rPr lang="en-US" sz="2000" dirty="0">
                <a:solidFill>
                  <a:schemeClr val="tx1">
                    <a:lumMod val="75000"/>
                    <a:lumOff val="25000"/>
                  </a:schemeClr>
                </a:solidFill>
                <a:latin typeface="+mn-lt"/>
                <a:cs typeface="+mn-cs"/>
              </a:rPr>
              <a:t>acquiring </a:t>
            </a:r>
            <a:r>
              <a:rPr lang="en-US" sz="2000" dirty="0" smtClean="0">
                <a:solidFill>
                  <a:schemeClr val="tx1">
                    <a:lumMod val="75000"/>
                    <a:lumOff val="25000"/>
                  </a:schemeClr>
                </a:solidFill>
                <a:latin typeface="+mn-lt"/>
                <a:cs typeface="+mn-cs"/>
              </a:rPr>
              <a:t>AD</a:t>
            </a:r>
            <a:endParaRPr lang="en-US" sz="2000" dirty="0">
              <a:solidFill>
                <a:schemeClr val="tx1">
                  <a:lumMod val="75000"/>
                  <a:lumOff val="25000"/>
                </a:schemeClr>
              </a:solidFill>
              <a:latin typeface="+mn-lt"/>
              <a:cs typeface="+mn-cs"/>
            </a:endParaRPr>
          </a:p>
          <a:p>
            <a:pPr marL="800100" lvl="1" indent="-342900" algn="just" fontAlgn="auto">
              <a:spcBef>
                <a:spcPts val="0"/>
              </a:spcBef>
              <a:spcAft>
                <a:spcPts val="0"/>
              </a:spcAft>
              <a:buFont typeface="Arial" pitchFamily="34" charset="0"/>
              <a:buChar char="•"/>
              <a:defRPr/>
            </a:pPr>
            <a:r>
              <a:rPr lang="en-US" sz="2000" dirty="0">
                <a:solidFill>
                  <a:schemeClr val="tx1">
                    <a:lumMod val="75000"/>
                    <a:lumOff val="25000"/>
                  </a:schemeClr>
                </a:solidFill>
                <a:latin typeface="+mn-lt"/>
                <a:cs typeface="+mn-cs"/>
              </a:rPr>
              <a:t>storing </a:t>
            </a:r>
            <a:r>
              <a:rPr lang="en-US" sz="2000" dirty="0" smtClean="0">
                <a:solidFill>
                  <a:schemeClr val="tx1">
                    <a:lumMod val="75000"/>
                    <a:lumOff val="25000"/>
                  </a:schemeClr>
                </a:solidFill>
                <a:latin typeface="+mn-lt"/>
                <a:cs typeface="+mn-cs"/>
              </a:rPr>
              <a:t>AD</a:t>
            </a:r>
            <a:endParaRPr lang="en-US" sz="2000" dirty="0">
              <a:solidFill>
                <a:schemeClr val="tx1">
                  <a:lumMod val="75000"/>
                  <a:lumOff val="25000"/>
                </a:schemeClr>
              </a:solidFill>
              <a:latin typeface="+mn-lt"/>
              <a:cs typeface="+mn-cs"/>
            </a:endParaRPr>
          </a:p>
          <a:p>
            <a:pPr marL="800100" lvl="1" indent="-342900" algn="just" fontAlgn="auto">
              <a:spcBef>
                <a:spcPts val="0"/>
              </a:spcBef>
              <a:spcAft>
                <a:spcPts val="0"/>
              </a:spcAft>
              <a:buFont typeface="Arial" pitchFamily="34" charset="0"/>
              <a:buChar char="•"/>
              <a:defRPr/>
            </a:pPr>
            <a:r>
              <a:rPr lang="en-US" sz="2000" dirty="0">
                <a:solidFill>
                  <a:schemeClr val="tx1">
                    <a:lumMod val="75000"/>
                    <a:lumOff val="25000"/>
                  </a:schemeClr>
                </a:solidFill>
                <a:latin typeface="+mn-lt"/>
                <a:cs typeface="+mn-cs"/>
              </a:rPr>
              <a:t>integrating AD </a:t>
            </a:r>
            <a:r>
              <a:rPr lang="en-US" sz="2000" dirty="0" smtClean="0">
                <a:solidFill>
                  <a:schemeClr val="tx1">
                    <a:lumMod val="75000"/>
                    <a:lumOff val="25000"/>
                  </a:schemeClr>
                </a:solidFill>
                <a:latin typeface="+mn-lt"/>
                <a:cs typeface="+mn-cs"/>
              </a:rPr>
              <a:t>(Integrated System of </a:t>
            </a:r>
            <a:r>
              <a:rPr lang="en-US" sz="2000" dirty="0">
                <a:solidFill>
                  <a:schemeClr val="tx1">
                    <a:lumMod val="75000"/>
                    <a:lumOff val="25000"/>
                  </a:schemeClr>
                </a:solidFill>
              </a:rPr>
              <a:t>Microdata </a:t>
            </a:r>
            <a:r>
              <a:rPr lang="en-US" sz="2000" dirty="0" smtClean="0">
                <a:solidFill>
                  <a:schemeClr val="tx1">
                    <a:lumMod val="75000"/>
                    <a:lumOff val="25000"/>
                  </a:schemeClr>
                </a:solidFill>
              </a:rPr>
              <a:t>- SIM</a:t>
            </a:r>
            <a:r>
              <a:rPr lang="en-US" sz="2000" dirty="0" smtClean="0">
                <a:solidFill>
                  <a:schemeClr val="tx1">
                    <a:lumMod val="75000"/>
                    <a:lumOff val="25000"/>
                  </a:schemeClr>
                </a:solidFill>
                <a:latin typeface="+mn-lt"/>
                <a:cs typeface="+mn-cs"/>
              </a:rPr>
              <a:t>)</a:t>
            </a:r>
            <a:endParaRPr lang="en-US" sz="2000" dirty="0">
              <a:solidFill>
                <a:schemeClr val="tx1">
                  <a:lumMod val="75000"/>
                  <a:lumOff val="25000"/>
                </a:schemeClr>
              </a:solidFill>
              <a:latin typeface="+mn-lt"/>
              <a:cs typeface="+mn-cs"/>
            </a:endParaRPr>
          </a:p>
          <a:p>
            <a:pPr marL="800100" lvl="1" indent="-342900" algn="just" fontAlgn="auto">
              <a:spcBef>
                <a:spcPts val="0"/>
              </a:spcBef>
              <a:spcAft>
                <a:spcPts val="0"/>
              </a:spcAft>
              <a:buFont typeface="Arial" pitchFamily="34" charset="0"/>
              <a:buChar char="•"/>
              <a:defRPr/>
            </a:pPr>
            <a:r>
              <a:rPr lang="en-US" sz="2000" dirty="0">
                <a:solidFill>
                  <a:schemeClr val="tx1">
                    <a:lumMod val="75000"/>
                    <a:lumOff val="25000"/>
                  </a:schemeClr>
                </a:solidFill>
                <a:latin typeface="+mn-lt"/>
                <a:cs typeface="+mn-cs"/>
              </a:rPr>
              <a:t>evaluating AD quality</a:t>
            </a:r>
          </a:p>
          <a:p>
            <a:pPr marL="800100" lvl="1" indent="-342900" algn="just" fontAlgn="auto">
              <a:spcBef>
                <a:spcPts val="0"/>
              </a:spcBef>
              <a:spcAft>
                <a:spcPts val="0"/>
              </a:spcAft>
              <a:buFont typeface="Arial" pitchFamily="34" charset="0"/>
              <a:buChar char="•"/>
              <a:defRPr/>
            </a:pPr>
            <a:r>
              <a:rPr lang="en-US" sz="2000" dirty="0">
                <a:solidFill>
                  <a:schemeClr val="tx1">
                    <a:lumMod val="75000"/>
                    <a:lumOff val="25000"/>
                  </a:schemeClr>
                </a:solidFill>
                <a:latin typeface="+mn-lt"/>
                <a:cs typeface="+mn-cs"/>
              </a:rPr>
              <a:t>make AD and their metadata available to internal statistics </a:t>
            </a:r>
            <a:r>
              <a:rPr lang="en-US" sz="2000" dirty="0" smtClean="0">
                <a:solidFill>
                  <a:schemeClr val="tx1">
                    <a:lumMod val="75000"/>
                    <a:lumOff val="25000"/>
                  </a:schemeClr>
                </a:solidFill>
                <a:latin typeface="+mn-lt"/>
                <a:cs typeface="+mn-cs"/>
              </a:rPr>
              <a:t>producers</a:t>
            </a:r>
          </a:p>
        </p:txBody>
      </p:sp>
      <p:sp>
        <p:nvSpPr>
          <p:cNvPr id="16388" name="CasellaDiTesto 2"/>
          <p:cNvSpPr txBox="1">
            <a:spLocks noChangeArrowheads="1"/>
          </p:cNvSpPr>
          <p:nvPr/>
        </p:nvSpPr>
        <p:spPr bwMode="auto">
          <a:xfrm>
            <a:off x="431903" y="450031"/>
            <a:ext cx="83433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solidFill>
                  <a:srgbClr val="404040"/>
                </a:solidFill>
              </a:rPr>
              <a:t>Action</a:t>
            </a:r>
          </a:p>
          <a:p>
            <a:pPr eaLnBrk="1" hangingPunct="1"/>
            <a:endParaRPr lang="en-US" sz="2400" dirty="0" smtClean="0">
              <a:solidFill>
                <a:srgbClr val="404040"/>
              </a:solidFill>
            </a:endParaRPr>
          </a:p>
          <a:p>
            <a:pPr eaLnBrk="1" hangingPunct="1"/>
            <a:r>
              <a:rPr lang="en-US" sz="2400" dirty="0" smtClean="0">
                <a:solidFill>
                  <a:srgbClr val="404040"/>
                </a:solidFill>
              </a:rPr>
              <a:t>AD Management </a:t>
            </a:r>
            <a:r>
              <a:rPr lang="en-US" sz="2400" dirty="0">
                <a:solidFill>
                  <a:srgbClr val="404040"/>
                </a:solidFill>
              </a:rPr>
              <a:t>strategy for efficiency and quality        [1]</a:t>
            </a:r>
          </a:p>
        </p:txBody>
      </p:sp>
      <p:sp>
        <p:nvSpPr>
          <p:cNvPr id="6" name="CasellaDiTesto 5"/>
          <p:cNvSpPr txBox="1">
            <a:spLocks noChangeArrowheads="1"/>
          </p:cNvSpPr>
          <p:nvPr/>
        </p:nvSpPr>
        <p:spPr bwMode="auto">
          <a:xfrm>
            <a:off x="682625" y="6435725"/>
            <a:ext cx="4692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13699" y="1398588"/>
            <a:ext cx="8047626" cy="4216539"/>
          </a:xfrm>
          <a:prstGeom prst="rect">
            <a:avLst/>
          </a:prstGeom>
          <a:noFill/>
        </p:spPr>
        <p:txBody>
          <a:bodyPr wrap="square">
            <a:spAutoFit/>
          </a:bodyPr>
          <a:lstStyle/>
          <a:p>
            <a:pPr marL="342900" indent="-342900" algn="just" fontAlgn="auto">
              <a:spcBef>
                <a:spcPts val="0"/>
              </a:spcBef>
              <a:spcAft>
                <a:spcPts val="0"/>
              </a:spcAft>
              <a:buBlip>
                <a:blip r:embed="rId2"/>
              </a:buBlip>
              <a:defRPr/>
            </a:pPr>
            <a:r>
              <a:rPr lang="en-US" sz="2200" dirty="0">
                <a:solidFill>
                  <a:schemeClr val="tx1">
                    <a:lumMod val="75000"/>
                    <a:lumOff val="25000"/>
                  </a:schemeClr>
                </a:solidFill>
                <a:latin typeface="+mn-lt"/>
                <a:cs typeface="+mn-cs"/>
              </a:rPr>
              <a:t>Advantages</a:t>
            </a:r>
          </a:p>
          <a:p>
            <a:pPr algn="just" fontAlgn="auto">
              <a:spcBef>
                <a:spcPts val="0"/>
              </a:spcBef>
              <a:spcAft>
                <a:spcPts val="0"/>
              </a:spcAft>
              <a:defRPr/>
            </a:pPr>
            <a:r>
              <a:rPr lang="en-US" dirty="0" smtClean="0">
                <a:solidFill>
                  <a:schemeClr val="tx1">
                    <a:lumMod val="75000"/>
                    <a:lumOff val="25000"/>
                  </a:schemeClr>
                </a:solidFill>
                <a:latin typeface="+mn-lt"/>
                <a:cs typeface="+mn-cs"/>
              </a:rPr>
              <a:t>	It </a:t>
            </a:r>
            <a:r>
              <a:rPr lang="en-US" dirty="0">
                <a:solidFill>
                  <a:schemeClr val="tx1">
                    <a:lumMod val="75000"/>
                    <a:lumOff val="25000"/>
                  </a:schemeClr>
                </a:solidFill>
                <a:latin typeface="+mn-lt"/>
                <a:cs typeface="+mn-cs"/>
              </a:rPr>
              <a:t>allows to</a:t>
            </a:r>
            <a:r>
              <a:rPr lang="en-US" dirty="0" smtClean="0">
                <a:solidFill>
                  <a:schemeClr val="tx1">
                    <a:lumMod val="75000"/>
                    <a:lumOff val="25000"/>
                  </a:schemeClr>
                </a:solidFill>
                <a:latin typeface="+mn-lt"/>
                <a:cs typeface="+mn-cs"/>
              </a:rPr>
              <a:t>:</a:t>
            </a:r>
          </a:p>
          <a:p>
            <a:pPr algn="just" fontAlgn="auto">
              <a:spcBef>
                <a:spcPts val="0"/>
              </a:spcBef>
              <a:spcAft>
                <a:spcPts val="0"/>
              </a:spcAft>
              <a:defRPr/>
            </a:pPr>
            <a:endParaRPr lang="en-US" dirty="0">
              <a:solidFill>
                <a:schemeClr val="tx1">
                  <a:lumMod val="75000"/>
                  <a:lumOff val="25000"/>
                </a:schemeClr>
              </a:solidFill>
              <a:latin typeface="+mn-lt"/>
              <a:cs typeface="+mn-cs"/>
            </a:endParaRPr>
          </a:p>
          <a:p>
            <a:pPr marL="727075" indent="-285750" algn="just" fontAlgn="auto">
              <a:spcBef>
                <a:spcPts val="0"/>
              </a:spcBef>
              <a:spcAft>
                <a:spcPts val="600"/>
              </a:spcAft>
              <a:buFont typeface="Arial" pitchFamily="34" charset="0"/>
              <a:buChar char="•"/>
              <a:defRPr/>
            </a:pPr>
            <a:r>
              <a:rPr lang="en-US" dirty="0">
                <a:solidFill>
                  <a:schemeClr val="tx1">
                    <a:lumMod val="75000"/>
                    <a:lumOff val="25000"/>
                  </a:schemeClr>
                </a:solidFill>
                <a:latin typeface="+mn-lt"/>
                <a:cs typeface="+mn-cs"/>
              </a:rPr>
              <a:t>b</a:t>
            </a:r>
            <a:r>
              <a:rPr lang="en-US" dirty="0" smtClean="0">
                <a:solidFill>
                  <a:schemeClr val="tx1">
                    <a:lumMod val="75000"/>
                    <a:lumOff val="25000"/>
                  </a:schemeClr>
                </a:solidFill>
                <a:latin typeface="+mn-lt"/>
                <a:cs typeface="+mn-cs"/>
              </a:rPr>
              <a:t>etter ensure </a:t>
            </a:r>
            <a:r>
              <a:rPr lang="en-US" dirty="0">
                <a:solidFill>
                  <a:schemeClr val="tx1">
                    <a:lumMod val="75000"/>
                    <a:lumOff val="25000"/>
                  </a:schemeClr>
                </a:solidFill>
                <a:latin typeface="+mn-lt"/>
                <a:cs typeface="+mn-cs"/>
              </a:rPr>
              <a:t>compliance with the legislation on the confidentiality of the data</a:t>
            </a:r>
          </a:p>
          <a:p>
            <a:pPr marL="727075" lvl="1" indent="-285750" algn="just" fontAlgn="auto">
              <a:spcBef>
                <a:spcPts val="0"/>
              </a:spcBef>
              <a:spcAft>
                <a:spcPts val="600"/>
              </a:spcAft>
              <a:buFont typeface="Arial" pitchFamily="34" charset="0"/>
              <a:buChar char="•"/>
              <a:defRPr/>
            </a:pPr>
            <a:r>
              <a:rPr lang="en-US" dirty="0" smtClean="0">
                <a:solidFill>
                  <a:schemeClr val="tx1">
                    <a:lumMod val="75000"/>
                    <a:lumOff val="25000"/>
                  </a:schemeClr>
                </a:solidFill>
              </a:rPr>
              <a:t>optimize </a:t>
            </a:r>
            <a:r>
              <a:rPr lang="en-US" dirty="0">
                <a:solidFill>
                  <a:schemeClr val="tx1">
                    <a:lumMod val="75000"/>
                    <a:lumOff val="25000"/>
                  </a:schemeClr>
                </a:solidFill>
              </a:rPr>
              <a:t>timeliness and </a:t>
            </a:r>
            <a:r>
              <a:rPr lang="en-US" dirty="0" smtClean="0">
                <a:solidFill>
                  <a:schemeClr val="tx1">
                    <a:lumMod val="75000"/>
                    <a:lumOff val="25000"/>
                  </a:schemeClr>
                </a:solidFill>
              </a:rPr>
              <a:t>efficiency in acquiring AD and in </a:t>
            </a:r>
            <a:r>
              <a:rPr lang="en-US" dirty="0" smtClean="0">
                <a:solidFill>
                  <a:schemeClr val="tx1">
                    <a:lumMod val="75000"/>
                    <a:lumOff val="25000"/>
                  </a:schemeClr>
                </a:solidFill>
                <a:latin typeface="+mn-lt"/>
                <a:cs typeface="+mn-cs"/>
              </a:rPr>
              <a:t>making them accessible to users </a:t>
            </a:r>
            <a:r>
              <a:rPr lang="en-US" dirty="0">
                <a:solidFill>
                  <a:schemeClr val="tx1">
                    <a:lumMod val="75000"/>
                    <a:lumOff val="25000"/>
                  </a:schemeClr>
                </a:solidFill>
                <a:latin typeface="+mn-lt"/>
                <a:cs typeface="+mn-cs"/>
              </a:rPr>
              <a:t>within the </a:t>
            </a:r>
            <a:r>
              <a:rPr lang="en-US" dirty="0" smtClean="0">
                <a:solidFill>
                  <a:schemeClr val="tx1">
                    <a:lumMod val="75000"/>
                    <a:lumOff val="25000"/>
                  </a:schemeClr>
                </a:solidFill>
                <a:latin typeface="+mn-lt"/>
                <a:cs typeface="+mn-cs"/>
              </a:rPr>
              <a:t>institute</a:t>
            </a:r>
            <a:endParaRPr lang="en-US" dirty="0">
              <a:solidFill>
                <a:schemeClr val="tx1">
                  <a:lumMod val="75000"/>
                  <a:lumOff val="25000"/>
                </a:schemeClr>
              </a:solidFill>
              <a:latin typeface="+mn-lt"/>
              <a:cs typeface="+mn-cs"/>
            </a:endParaRPr>
          </a:p>
          <a:p>
            <a:pPr marL="727075" indent="-285750" algn="just" fontAlgn="auto">
              <a:spcBef>
                <a:spcPts val="0"/>
              </a:spcBef>
              <a:spcAft>
                <a:spcPts val="600"/>
              </a:spcAft>
              <a:buFont typeface="Arial" pitchFamily="34" charset="0"/>
              <a:buChar char="•"/>
              <a:defRPr/>
            </a:pPr>
            <a:r>
              <a:rPr lang="en-US" dirty="0" smtClean="0">
                <a:solidFill>
                  <a:schemeClr val="tx1">
                    <a:lumMod val="75000"/>
                    <a:lumOff val="25000"/>
                  </a:schemeClr>
                </a:solidFill>
                <a:latin typeface="+mn-lt"/>
                <a:cs typeface="+mn-cs"/>
              </a:rPr>
              <a:t>unify </a:t>
            </a:r>
            <a:r>
              <a:rPr lang="en-US" dirty="0">
                <a:solidFill>
                  <a:schemeClr val="tx1">
                    <a:lumMod val="75000"/>
                    <a:lumOff val="25000"/>
                  </a:schemeClr>
                </a:solidFill>
                <a:latin typeface="+mn-lt"/>
                <a:cs typeface="+mn-cs"/>
              </a:rPr>
              <a:t>common data treatments</a:t>
            </a:r>
          </a:p>
          <a:p>
            <a:pPr marL="727075" indent="-285750" algn="just" fontAlgn="auto">
              <a:spcBef>
                <a:spcPts val="0"/>
              </a:spcBef>
              <a:spcAft>
                <a:spcPts val="600"/>
              </a:spcAft>
              <a:buFont typeface="Arial" pitchFamily="34" charset="0"/>
              <a:buChar char="•"/>
              <a:defRPr/>
            </a:pPr>
            <a:r>
              <a:rPr lang="en-US" dirty="0">
                <a:solidFill>
                  <a:schemeClr val="tx1">
                    <a:lumMod val="75000"/>
                    <a:lumOff val="25000"/>
                  </a:schemeClr>
                </a:solidFill>
                <a:latin typeface="+mn-lt"/>
                <a:cs typeface="+mn-cs"/>
              </a:rPr>
              <a:t>provide a common description of the </a:t>
            </a:r>
            <a:r>
              <a:rPr lang="en-US" dirty="0" smtClean="0">
                <a:solidFill>
                  <a:schemeClr val="tx1">
                    <a:lumMod val="75000"/>
                    <a:lumOff val="25000"/>
                  </a:schemeClr>
                </a:solidFill>
                <a:latin typeface="+mn-lt"/>
                <a:cs typeface="+mn-cs"/>
              </a:rPr>
              <a:t>AD </a:t>
            </a:r>
            <a:r>
              <a:rPr lang="en-US" dirty="0">
                <a:solidFill>
                  <a:schemeClr val="tx1">
                    <a:lumMod val="75000"/>
                    <a:lumOff val="25000"/>
                  </a:schemeClr>
                </a:solidFill>
                <a:latin typeface="+mn-lt"/>
                <a:cs typeface="+mn-cs"/>
              </a:rPr>
              <a:t>quality through </a:t>
            </a:r>
            <a:r>
              <a:rPr lang="en-US" dirty="0" smtClean="0">
                <a:solidFill>
                  <a:schemeClr val="tx1">
                    <a:lumMod val="75000"/>
                    <a:lumOff val="25000"/>
                  </a:schemeClr>
                </a:solidFill>
                <a:latin typeface="+mn-lt"/>
                <a:cs typeface="+mn-cs"/>
              </a:rPr>
              <a:t>a </a:t>
            </a:r>
            <a:r>
              <a:rPr lang="en-US" dirty="0">
                <a:solidFill>
                  <a:schemeClr val="tx1">
                    <a:lumMod val="75000"/>
                    <a:lumOff val="25000"/>
                  </a:schemeClr>
                </a:solidFill>
                <a:latin typeface="+mn-lt"/>
                <a:cs typeface="+mn-cs"/>
              </a:rPr>
              <a:t>Quality Report </a:t>
            </a:r>
            <a:r>
              <a:rPr lang="en-US" dirty="0" smtClean="0">
                <a:solidFill>
                  <a:schemeClr val="tx1">
                    <a:lumMod val="75000"/>
                    <a:lumOff val="25000"/>
                  </a:schemeClr>
                </a:solidFill>
                <a:latin typeface="+mn-lt"/>
                <a:cs typeface="+mn-cs"/>
              </a:rPr>
              <a:t>Card</a:t>
            </a:r>
            <a:endParaRPr lang="en-US" dirty="0">
              <a:solidFill>
                <a:schemeClr val="tx1">
                  <a:lumMod val="75000"/>
                  <a:lumOff val="25000"/>
                </a:schemeClr>
              </a:solidFill>
              <a:latin typeface="+mn-lt"/>
              <a:cs typeface="+mn-cs"/>
            </a:endParaRPr>
          </a:p>
          <a:p>
            <a:pPr marL="727075" indent="-285750" algn="just" fontAlgn="auto">
              <a:spcBef>
                <a:spcPts val="0"/>
              </a:spcBef>
              <a:spcAft>
                <a:spcPts val="600"/>
              </a:spcAft>
              <a:buFont typeface="Arial" pitchFamily="34" charset="0"/>
              <a:buChar char="•"/>
              <a:defRPr/>
            </a:pPr>
            <a:r>
              <a:rPr lang="en-US" dirty="0">
                <a:solidFill>
                  <a:schemeClr val="tx1">
                    <a:lumMod val="75000"/>
                    <a:lumOff val="25000"/>
                  </a:schemeClr>
                </a:solidFill>
              </a:rPr>
              <a:t>facilitate the management of relationships with AD provider </a:t>
            </a:r>
          </a:p>
          <a:p>
            <a:pPr marL="727075" indent="-285750" algn="just" fontAlgn="auto">
              <a:spcBef>
                <a:spcPts val="0"/>
              </a:spcBef>
              <a:spcAft>
                <a:spcPts val="600"/>
              </a:spcAft>
              <a:buFont typeface="Arial" pitchFamily="34" charset="0"/>
              <a:buChar char="•"/>
              <a:defRPr/>
            </a:pPr>
            <a:r>
              <a:rPr lang="en-US" dirty="0" smtClean="0">
                <a:solidFill>
                  <a:schemeClr val="tx1">
                    <a:lumMod val="75000"/>
                    <a:lumOff val="25000"/>
                  </a:schemeClr>
                </a:solidFill>
                <a:latin typeface="+mn-lt"/>
                <a:cs typeface="+mn-cs"/>
              </a:rPr>
              <a:t>activate </a:t>
            </a:r>
            <a:r>
              <a:rPr lang="en-US" dirty="0">
                <a:solidFill>
                  <a:schemeClr val="tx1">
                    <a:lumMod val="75000"/>
                    <a:lumOff val="25000"/>
                  </a:schemeClr>
                </a:solidFill>
                <a:latin typeface="+mn-lt"/>
                <a:cs typeface="+mn-cs"/>
              </a:rPr>
              <a:t>those necessary feedback to improve AD quality, in collaboration with AD producers.</a:t>
            </a:r>
            <a:endParaRPr lang="it-IT" dirty="0">
              <a:solidFill>
                <a:schemeClr val="tx1">
                  <a:lumMod val="75000"/>
                  <a:lumOff val="25000"/>
                </a:schemeClr>
              </a:solidFill>
              <a:latin typeface="+mn-lt"/>
              <a:cs typeface="+mn-cs"/>
            </a:endParaRPr>
          </a:p>
        </p:txBody>
      </p:sp>
      <p:sp>
        <p:nvSpPr>
          <p:cNvPr id="17412" name="CasellaDiTesto 2"/>
          <p:cNvSpPr txBox="1">
            <a:spLocks noChangeArrowheads="1"/>
          </p:cNvSpPr>
          <p:nvPr/>
        </p:nvSpPr>
        <p:spPr bwMode="auto">
          <a:xfrm>
            <a:off x="537369" y="593725"/>
            <a:ext cx="804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solidFill>
                  <a:srgbClr val="404040"/>
                </a:solidFill>
              </a:rPr>
              <a:t>AD Management </a:t>
            </a:r>
            <a:r>
              <a:rPr lang="en-US" sz="2400" dirty="0">
                <a:solidFill>
                  <a:srgbClr val="404040"/>
                </a:solidFill>
              </a:rPr>
              <a:t>strategy for efficiency and quality        [2]</a:t>
            </a:r>
          </a:p>
        </p:txBody>
      </p:sp>
      <p:sp>
        <p:nvSpPr>
          <p:cNvPr id="6" name="CasellaDiTesto 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2"/>
          <p:cNvSpPr txBox="1">
            <a:spLocks noChangeArrowheads="1"/>
          </p:cNvSpPr>
          <p:nvPr/>
        </p:nvSpPr>
        <p:spPr bwMode="auto">
          <a:xfrm>
            <a:off x="399726" y="593724"/>
            <a:ext cx="80631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solidFill>
                  <a:srgbClr val="404040"/>
                </a:solidFill>
              </a:rPr>
              <a:t>AD Management </a:t>
            </a:r>
            <a:r>
              <a:rPr lang="en-US" sz="2400" dirty="0">
                <a:solidFill>
                  <a:srgbClr val="404040"/>
                </a:solidFill>
              </a:rPr>
              <a:t>strategy for efficiency and quality        </a:t>
            </a:r>
            <a:r>
              <a:rPr lang="en-US" sz="2400" dirty="0" smtClean="0">
                <a:solidFill>
                  <a:srgbClr val="404040"/>
                </a:solidFill>
              </a:rPr>
              <a:t>[3]</a:t>
            </a:r>
            <a:endParaRPr lang="en-US" sz="2400" dirty="0">
              <a:solidFill>
                <a:srgbClr val="404040"/>
              </a:solidFill>
            </a:endParaRPr>
          </a:p>
        </p:txBody>
      </p:sp>
      <p:grpSp>
        <p:nvGrpSpPr>
          <p:cNvPr id="23" name="Gruppo 22"/>
          <p:cNvGrpSpPr/>
          <p:nvPr/>
        </p:nvGrpSpPr>
        <p:grpSpPr>
          <a:xfrm>
            <a:off x="693173" y="1049957"/>
            <a:ext cx="7108724" cy="5430017"/>
            <a:chOff x="693173" y="1049957"/>
            <a:chExt cx="7108724" cy="5430017"/>
          </a:xfrm>
        </p:grpSpPr>
        <p:sp>
          <p:nvSpPr>
            <p:cNvPr id="17" name="Rettangolo 16"/>
            <p:cNvSpPr/>
            <p:nvPr/>
          </p:nvSpPr>
          <p:spPr>
            <a:xfrm>
              <a:off x="693174" y="4901897"/>
              <a:ext cx="7108723" cy="1578077"/>
            </a:xfrm>
            <a:prstGeom prst="rect">
              <a:avLst/>
            </a:prstGeom>
            <a:gradFill>
              <a:gsLst>
                <a:gs pos="100000">
                  <a:srgbClr val="7DA5AD">
                    <a:lumMod val="90000"/>
                    <a:lumOff val="10000"/>
                  </a:srgbClr>
                </a:gs>
                <a:gs pos="36000">
                  <a:srgbClr val="95A2E1"/>
                </a:gs>
              </a:gsLs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Rettangolo 15"/>
            <p:cNvSpPr/>
            <p:nvPr/>
          </p:nvSpPr>
          <p:spPr>
            <a:xfrm>
              <a:off x="1283111" y="1055688"/>
              <a:ext cx="6518786" cy="3840777"/>
            </a:xfrm>
            <a:prstGeom prst="rect">
              <a:avLst/>
            </a:prstGeom>
            <a:gradFill>
              <a:gsLst>
                <a:gs pos="0">
                  <a:schemeClr val="accent1">
                    <a:lumMod val="60000"/>
                    <a:lumOff val="40000"/>
                  </a:schemeClr>
                </a:gs>
                <a:gs pos="100000">
                  <a:schemeClr val="accent3">
                    <a:tint val="50000"/>
                    <a:shade val="100000"/>
                    <a:satMod val="350000"/>
                  </a:schemeClr>
                </a:gs>
              </a:gsLst>
            </a:gradFill>
            <a:ln>
              <a:no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GB"/>
            </a:p>
          </p:txBody>
        </p:sp>
        <p:sp>
          <p:nvSpPr>
            <p:cNvPr id="6" name="Rettangolo arrotondato 5"/>
            <p:cNvSpPr/>
            <p:nvPr/>
          </p:nvSpPr>
          <p:spPr>
            <a:xfrm>
              <a:off x="3177411" y="1199582"/>
              <a:ext cx="1727293" cy="882423"/>
            </a:xfrm>
            <a:prstGeom prst="roundRect">
              <a:avLst/>
            </a:prstGeom>
            <a:solidFill>
              <a:srgbClr val="A2C94B"/>
            </a:solidFill>
          </p:spPr>
          <p:style>
            <a:lnRef idx="3">
              <a:schemeClr val="lt1"/>
            </a:lnRef>
            <a:fillRef idx="1">
              <a:schemeClr val="accent3"/>
            </a:fillRef>
            <a:effectRef idx="1">
              <a:schemeClr val="accent3"/>
            </a:effectRef>
            <a:fontRef idx="minor">
              <a:schemeClr val="lt1"/>
            </a:fontRef>
          </p:style>
          <p:txBody>
            <a:bodyPr anchor="ctr"/>
            <a:lstStyle/>
            <a:p>
              <a:pPr algn="ctr">
                <a:spcAft>
                  <a:spcPts val="0"/>
                </a:spcAft>
                <a:defRPr/>
              </a:pPr>
              <a:r>
                <a:rPr lang="en-US" sz="2000" dirty="0">
                  <a:solidFill>
                    <a:schemeClr val="bg1"/>
                  </a:solidFill>
                  <a:latin typeface="Calibri" pitchFamily="34" charset="0"/>
                  <a:ea typeface="Times New Roman"/>
                  <a:cs typeface="Calibri" pitchFamily="34" charset="0"/>
                </a:rPr>
                <a:t>Acquisition procedures</a:t>
              </a:r>
              <a:endParaRPr lang="it-IT" sz="2000" dirty="0">
                <a:solidFill>
                  <a:schemeClr val="bg1"/>
                </a:solidFill>
                <a:latin typeface="Calibri" pitchFamily="34" charset="0"/>
                <a:ea typeface="Times New Roman"/>
                <a:cs typeface="Calibri" pitchFamily="34" charset="0"/>
              </a:endParaRPr>
            </a:p>
          </p:txBody>
        </p:sp>
        <p:sp>
          <p:nvSpPr>
            <p:cNvPr id="8" name="Disco magnetico 7"/>
            <p:cNvSpPr/>
            <p:nvPr/>
          </p:nvSpPr>
          <p:spPr>
            <a:xfrm>
              <a:off x="3077249" y="2713704"/>
              <a:ext cx="1927613" cy="1654918"/>
            </a:xfrm>
            <a:prstGeom prst="flowChartMagneticDisk">
              <a:avLst/>
            </a:prstGeom>
            <a:solidFill>
              <a:srgbClr val="4DBFC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65113" fontAlgn="auto">
                <a:spcBef>
                  <a:spcPts val="0"/>
                </a:spcBef>
                <a:spcAft>
                  <a:spcPts val="0"/>
                </a:spcAft>
                <a:defRPr/>
              </a:pPr>
              <a:r>
                <a:rPr lang="en-US" sz="2000" dirty="0">
                  <a:solidFill>
                    <a:schemeClr val="bg1"/>
                  </a:solidFill>
                  <a:latin typeface="Calibri" pitchFamily="34" charset="0"/>
                  <a:cs typeface="Calibri" pitchFamily="34" charset="0"/>
                </a:rPr>
                <a:t>Integrated System of Microdata </a:t>
              </a:r>
              <a:r>
                <a:rPr lang="en-US" sz="2000" dirty="0" smtClean="0">
                  <a:solidFill>
                    <a:schemeClr val="bg1"/>
                  </a:solidFill>
                  <a:latin typeface="Calibri" pitchFamily="34" charset="0"/>
                  <a:cs typeface="Calibri" pitchFamily="34" charset="0"/>
                </a:rPr>
                <a:t>Repository </a:t>
              </a:r>
            </a:p>
            <a:p>
              <a:pPr marL="633413" fontAlgn="auto">
                <a:spcBef>
                  <a:spcPts val="0"/>
                </a:spcBef>
                <a:spcAft>
                  <a:spcPts val="0"/>
                </a:spcAft>
                <a:defRPr/>
              </a:pPr>
              <a:r>
                <a:rPr lang="en-US" sz="2000" dirty="0" smtClean="0">
                  <a:solidFill>
                    <a:schemeClr val="bg1"/>
                  </a:solidFill>
                  <a:latin typeface="Calibri" pitchFamily="34" charset="0"/>
                  <a:cs typeface="Calibri" pitchFamily="34" charset="0"/>
                </a:rPr>
                <a:t>SIM</a:t>
              </a:r>
            </a:p>
            <a:p>
              <a:pPr marL="530225" fontAlgn="auto">
                <a:spcBef>
                  <a:spcPts val="0"/>
                </a:spcBef>
                <a:spcAft>
                  <a:spcPts val="0"/>
                </a:spcAft>
                <a:defRPr/>
              </a:pPr>
              <a:endParaRPr lang="en-US" sz="2400" dirty="0">
                <a:solidFill>
                  <a:schemeClr val="bg1"/>
                </a:solidFill>
                <a:latin typeface="Calibri" pitchFamily="34" charset="0"/>
                <a:cs typeface="Calibri" pitchFamily="34" charset="0"/>
              </a:endParaRPr>
            </a:p>
          </p:txBody>
        </p:sp>
        <p:sp>
          <p:nvSpPr>
            <p:cNvPr id="9" name="Casella di testo 2"/>
            <p:cNvSpPr txBox="1">
              <a:spLocks noChangeArrowheads="1"/>
            </p:cNvSpPr>
            <p:nvPr/>
          </p:nvSpPr>
          <p:spPr bwMode="auto">
            <a:xfrm rot="5400000">
              <a:off x="4492584" y="2565493"/>
              <a:ext cx="3442447" cy="71062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t" anchorCtr="0">
              <a:noAutofit/>
            </a:bodyPr>
            <a:lstStyle/>
            <a:p>
              <a:pPr algn="ctr">
                <a:spcAft>
                  <a:spcPts val="0"/>
                </a:spcAft>
              </a:pPr>
              <a:r>
                <a:rPr lang="en-US" sz="2400" dirty="0" smtClean="0">
                  <a:solidFill>
                    <a:schemeClr val="bg1"/>
                  </a:solidFill>
                  <a:effectLst/>
                  <a:ea typeface="Times New Roman"/>
                </a:rPr>
                <a:t>AD </a:t>
              </a:r>
              <a:r>
                <a:rPr lang="en-US" sz="2400" dirty="0">
                  <a:solidFill>
                    <a:schemeClr val="bg1"/>
                  </a:solidFill>
                  <a:effectLst/>
                  <a:ea typeface="Times New Roman"/>
                </a:rPr>
                <a:t>quality evaluation</a:t>
              </a:r>
              <a:endParaRPr lang="en-GB" sz="2400" dirty="0">
                <a:solidFill>
                  <a:schemeClr val="bg1"/>
                </a:solidFill>
                <a:effectLst/>
                <a:latin typeface="Times New Roman"/>
                <a:ea typeface="Times New Roman"/>
              </a:endParaRPr>
            </a:p>
          </p:txBody>
        </p:sp>
        <p:grpSp>
          <p:nvGrpSpPr>
            <p:cNvPr id="10" name="Gruppo 9"/>
            <p:cNvGrpSpPr/>
            <p:nvPr/>
          </p:nvGrpSpPr>
          <p:grpSpPr>
            <a:xfrm>
              <a:off x="2247227" y="5091082"/>
              <a:ext cx="4331790" cy="617953"/>
              <a:chOff x="1362970" y="3237238"/>
              <a:chExt cx="2950275" cy="303934"/>
            </a:xfrm>
          </p:grpSpPr>
          <p:sp>
            <p:nvSpPr>
              <p:cNvPr id="11" name="Rettangolo arrotondato 10"/>
              <p:cNvSpPr/>
              <p:nvPr/>
            </p:nvSpPr>
            <p:spPr>
              <a:xfrm>
                <a:off x="1362970" y="3237238"/>
                <a:ext cx="2139357" cy="303934"/>
              </a:xfrm>
              <a:prstGeom prst="roundRect">
                <a:avLst>
                  <a:gd name="adj" fmla="val 10000"/>
                </a:avLst>
              </a:prstGeom>
              <a:ln w="3175">
                <a:solidFill>
                  <a:schemeClr val="tx1">
                    <a:lumMod val="50000"/>
                    <a:lumOff val="50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Rettangolo 11"/>
              <p:cNvSpPr/>
              <p:nvPr/>
            </p:nvSpPr>
            <p:spPr>
              <a:xfrm>
                <a:off x="1371872" y="3246140"/>
                <a:ext cx="2941373" cy="286130"/>
              </a:xfrm>
              <a:prstGeom prst="rect">
                <a:avLst/>
              </a:prstGeom>
            </p:spPr>
            <p:style>
              <a:lnRef idx="0">
                <a:schemeClr val="dk1"/>
              </a:lnRef>
              <a:fillRef idx="3">
                <a:schemeClr val="dk1"/>
              </a:fillRef>
              <a:effectRef idx="3">
                <a:schemeClr val="dk1"/>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2000" i="1" kern="1200" dirty="0">
                    <a:latin typeface="Calibri" pitchFamily="34" charset="0"/>
                    <a:cs typeface="Calibri" pitchFamily="34" charset="0"/>
                  </a:rPr>
                  <a:t>Statistical </a:t>
                </a:r>
                <a:r>
                  <a:rPr lang="it-IT" sz="2000" i="1" kern="1200" dirty="0" err="1">
                    <a:latin typeface="Calibri" pitchFamily="34" charset="0"/>
                    <a:cs typeface="Calibri" pitchFamily="34" charset="0"/>
                  </a:rPr>
                  <a:t>processes</a:t>
                </a:r>
                <a:r>
                  <a:rPr lang="it-IT" sz="2000" i="1" kern="1200" dirty="0">
                    <a:latin typeface="Calibri" pitchFamily="34" charset="0"/>
                    <a:cs typeface="Calibri" pitchFamily="34" charset="0"/>
                  </a:rPr>
                  <a:t> </a:t>
                </a:r>
                <a:r>
                  <a:rPr lang="it-IT" sz="2000" i="1" kern="1200" dirty="0" err="1">
                    <a:latin typeface="Calibri" pitchFamily="34" charset="0"/>
                    <a:cs typeface="Calibri" pitchFamily="34" charset="0"/>
                  </a:rPr>
                  <a:t>using</a:t>
                </a:r>
                <a:r>
                  <a:rPr lang="it-IT" sz="2000" i="1" kern="1200" dirty="0">
                    <a:latin typeface="Calibri" pitchFamily="34" charset="0"/>
                    <a:cs typeface="Calibri" pitchFamily="34" charset="0"/>
                  </a:rPr>
                  <a:t> AD</a:t>
                </a:r>
              </a:p>
            </p:txBody>
          </p:sp>
        </p:grpSp>
        <p:grpSp>
          <p:nvGrpSpPr>
            <p:cNvPr id="13" name="Gruppo 12"/>
            <p:cNvGrpSpPr/>
            <p:nvPr/>
          </p:nvGrpSpPr>
          <p:grpSpPr>
            <a:xfrm>
              <a:off x="2237330" y="5811098"/>
              <a:ext cx="4341687" cy="556461"/>
              <a:chOff x="835534" y="3659866"/>
              <a:chExt cx="3185206" cy="247899"/>
            </a:xfrm>
          </p:grpSpPr>
          <p:sp>
            <p:nvSpPr>
              <p:cNvPr id="14" name="Rettangolo arrotondato 13"/>
              <p:cNvSpPr/>
              <p:nvPr/>
            </p:nvSpPr>
            <p:spPr>
              <a:xfrm>
                <a:off x="864345" y="3659866"/>
                <a:ext cx="3156395" cy="247899"/>
              </a:xfrm>
              <a:prstGeom prst="roundRect">
                <a:avLst>
                  <a:gd name="adj" fmla="val 10000"/>
                </a:avLst>
              </a:prstGeom>
              <a:ln w="3175">
                <a:solidFill>
                  <a:schemeClr val="tx1">
                    <a:lumMod val="50000"/>
                    <a:lumOff val="50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Rettangolo 14"/>
              <p:cNvSpPr/>
              <p:nvPr/>
            </p:nvSpPr>
            <p:spPr>
              <a:xfrm>
                <a:off x="835534" y="3667127"/>
                <a:ext cx="3177945" cy="233377"/>
              </a:xfrm>
              <a:prstGeom prst="rect">
                <a:avLst/>
              </a:prstGeom>
            </p:spPr>
            <p:style>
              <a:lnRef idx="0">
                <a:schemeClr val="dk1"/>
              </a:lnRef>
              <a:fillRef idx="3">
                <a:schemeClr val="dk1"/>
              </a:fillRef>
              <a:effectRef idx="3">
                <a:schemeClr val="dk1"/>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2000" i="1" kern="1200" dirty="0" err="1">
                    <a:latin typeface="Calibri" pitchFamily="34" charset="0"/>
                    <a:cs typeface="Calibri" pitchFamily="34" charset="0"/>
                  </a:rPr>
                  <a:t>Dissemination</a:t>
                </a:r>
                <a:r>
                  <a:rPr lang="it-IT" sz="2000" i="1" kern="1200" dirty="0">
                    <a:latin typeface="Calibri" pitchFamily="34" charset="0"/>
                    <a:cs typeface="Calibri" pitchFamily="34" charset="0"/>
                  </a:rPr>
                  <a:t> to </a:t>
                </a:r>
                <a:r>
                  <a:rPr lang="it-IT" sz="2000" i="1" kern="1200" dirty="0" err="1">
                    <a:latin typeface="Calibri" pitchFamily="34" charset="0"/>
                    <a:cs typeface="Calibri" pitchFamily="34" charset="0"/>
                  </a:rPr>
                  <a:t>statistics</a:t>
                </a:r>
                <a:r>
                  <a:rPr lang="it-IT" sz="2000" i="1" kern="1200" dirty="0">
                    <a:latin typeface="Calibri" pitchFamily="34" charset="0"/>
                    <a:cs typeface="Calibri" pitchFamily="34" charset="0"/>
                  </a:rPr>
                  <a:t> </a:t>
                </a:r>
                <a:r>
                  <a:rPr lang="it-IT" sz="2000" i="1" kern="1200" dirty="0" err="1">
                    <a:latin typeface="Calibri" pitchFamily="34" charset="0"/>
                    <a:cs typeface="Calibri" pitchFamily="34" charset="0"/>
                  </a:rPr>
                  <a:t>users</a:t>
                </a:r>
                <a:endParaRPr lang="it-IT" sz="2000" i="1" kern="1200" dirty="0">
                  <a:latin typeface="Calibri" pitchFamily="34" charset="0"/>
                  <a:cs typeface="Calibri" pitchFamily="34" charset="0"/>
                </a:endParaRPr>
              </a:p>
            </p:txBody>
          </p:sp>
        </p:grpSp>
        <p:sp>
          <p:nvSpPr>
            <p:cNvPr id="18" name="Freccia in giù 17"/>
            <p:cNvSpPr/>
            <p:nvPr/>
          </p:nvSpPr>
          <p:spPr>
            <a:xfrm>
              <a:off x="3817800" y="2170496"/>
              <a:ext cx="486697" cy="47194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9" name="Freccia in giù 18"/>
            <p:cNvSpPr/>
            <p:nvPr/>
          </p:nvSpPr>
          <p:spPr>
            <a:xfrm>
              <a:off x="3857963" y="4519080"/>
              <a:ext cx="486697" cy="47194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0" name="Rettangolo 19"/>
            <p:cNvSpPr/>
            <p:nvPr/>
          </p:nvSpPr>
          <p:spPr>
            <a:xfrm>
              <a:off x="693173" y="1049957"/>
              <a:ext cx="589937" cy="3846508"/>
            </a:xfrm>
            <a:prstGeom prst="rect">
              <a:avLst/>
            </a:prstGeom>
            <a:gradFill flip="none" rotWithShape="1">
              <a:gsLst>
                <a:gs pos="0">
                  <a:schemeClr val="accent1">
                    <a:lumMod val="60000"/>
                    <a:lumOff val="40000"/>
                  </a:schemeClr>
                </a:gs>
                <a:gs pos="1000">
                  <a:schemeClr val="tx2">
                    <a:lumMod val="40000"/>
                    <a:lumOff val="60000"/>
                  </a:schemeClr>
                </a:gs>
                <a:gs pos="75000">
                  <a:srgbClr val="0087E6"/>
                </a:gs>
                <a:gs pos="100000">
                  <a:srgbClr val="005CBF"/>
                </a:gs>
              </a:gsLst>
              <a:lin ang="10800000" scaled="1"/>
              <a:tileRect/>
            </a:gradFill>
          </p:spPr>
          <p:style>
            <a:lnRef idx="0">
              <a:schemeClr val="accent2"/>
            </a:lnRef>
            <a:fillRef idx="3">
              <a:schemeClr val="accent2"/>
            </a:fillRef>
            <a:effectRef idx="3">
              <a:schemeClr val="accent2"/>
            </a:effectRef>
            <a:fontRef idx="minor">
              <a:schemeClr val="lt1"/>
            </a:fontRef>
          </p:style>
          <p:txBody>
            <a:bodyPr vert="vert270" rtlCol="0" anchor="ctr"/>
            <a:lstStyle/>
            <a:p>
              <a:pPr algn="ctr"/>
              <a:r>
                <a:rPr lang="en-GB" sz="3200" dirty="0" smtClean="0">
                  <a:latin typeface="Calibri" pitchFamily="34" charset="0"/>
                  <a:cs typeface="Calibri" pitchFamily="34" charset="0"/>
                </a:rPr>
                <a:t>ADA functions</a:t>
              </a:r>
              <a:endParaRPr lang="en-GB" sz="3200" dirty="0">
                <a:latin typeface="Calibri" pitchFamily="34" charset="0"/>
                <a:cs typeface="Calibri" pitchFamily="34" charset="0"/>
              </a:endParaRPr>
            </a:p>
          </p:txBody>
        </p:sp>
      </p:grpSp>
      <p:sp>
        <p:nvSpPr>
          <p:cNvPr id="2" name="Freccia bidirezionale orizzontale 1"/>
          <p:cNvSpPr/>
          <p:nvPr/>
        </p:nvSpPr>
        <p:spPr>
          <a:xfrm>
            <a:off x="5117690" y="1489587"/>
            <a:ext cx="619433" cy="151206"/>
          </a:xfrm>
          <a:prstGeom prst="leftRightArrow">
            <a:avLst/>
          </a:prstGeom>
          <a:gradFill flip="none" rotWithShape="1">
            <a:gsLst>
              <a:gs pos="0">
                <a:srgbClr val="4E8EF6">
                  <a:shade val="30000"/>
                  <a:satMod val="115000"/>
                </a:srgbClr>
              </a:gs>
              <a:gs pos="50000">
                <a:srgbClr val="4E8EF6">
                  <a:shade val="67500"/>
                  <a:satMod val="115000"/>
                </a:srgbClr>
              </a:gs>
              <a:gs pos="100000">
                <a:srgbClr val="4E8EF6">
                  <a:shade val="100000"/>
                  <a:satMod val="115000"/>
                </a:srgbClr>
              </a:gs>
            </a:gsLst>
            <a:path path="circle">
              <a:fillToRect t="100000" r="100000"/>
            </a:path>
            <a:tileRect l="-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Freccia bidirezionale orizzontale 23"/>
          <p:cNvSpPr/>
          <p:nvPr/>
        </p:nvSpPr>
        <p:spPr>
          <a:xfrm>
            <a:off x="5078656" y="3389957"/>
            <a:ext cx="619433" cy="151206"/>
          </a:xfrm>
          <a:prstGeom prst="leftRightArrow">
            <a:avLst/>
          </a:prstGeom>
          <a:gradFill flip="none" rotWithShape="1">
            <a:gsLst>
              <a:gs pos="0">
                <a:srgbClr val="4E8EF6">
                  <a:shade val="30000"/>
                  <a:satMod val="115000"/>
                </a:srgbClr>
              </a:gs>
              <a:gs pos="50000">
                <a:srgbClr val="4E8EF6">
                  <a:shade val="67500"/>
                  <a:satMod val="115000"/>
                </a:srgbClr>
              </a:gs>
              <a:gs pos="100000">
                <a:srgbClr val="4E8EF6">
                  <a:shade val="100000"/>
                  <a:satMod val="115000"/>
                </a:srgbClr>
              </a:gs>
            </a:gsLst>
            <a:path path="circle">
              <a:fillToRect t="100000" r="100000"/>
            </a:path>
            <a:tileRect l="-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1692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2"/>
          <p:cNvSpPr/>
          <p:nvPr/>
        </p:nvSpPr>
        <p:spPr>
          <a:xfrm>
            <a:off x="6547276" y="274106"/>
            <a:ext cx="2377102" cy="6583891"/>
          </a:xfrm>
          <a:prstGeom prst="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459" name="CasellaDiTesto 2"/>
          <p:cNvSpPr txBox="1">
            <a:spLocks noChangeArrowheads="1"/>
          </p:cNvSpPr>
          <p:nvPr/>
        </p:nvSpPr>
        <p:spPr bwMode="auto">
          <a:xfrm>
            <a:off x="154602" y="500770"/>
            <a:ext cx="4022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dirty="0" smtClean="0">
                <a:solidFill>
                  <a:srgbClr val="505150"/>
                </a:solidFill>
              </a:rPr>
              <a:t>ADA centralized functions</a:t>
            </a:r>
            <a:endParaRPr lang="en-GB" sz="2400" dirty="0">
              <a:solidFill>
                <a:srgbClr val="505150"/>
              </a:solidFill>
            </a:endParaRPr>
          </a:p>
        </p:txBody>
      </p:sp>
      <p:graphicFrame>
        <p:nvGraphicFramePr>
          <p:cNvPr id="8" name="Diagramma 7"/>
          <p:cNvGraphicFramePr/>
          <p:nvPr>
            <p:extLst>
              <p:ext uri="{D42A27DB-BD31-4B8C-83A1-F6EECF244321}">
                <p14:modId xmlns:p14="http://schemas.microsoft.com/office/powerpoint/2010/main" val="3229051261"/>
              </p:ext>
            </p:extLst>
          </p:nvPr>
        </p:nvGraphicFramePr>
        <p:xfrm>
          <a:off x="2206210" y="1744145"/>
          <a:ext cx="4224809" cy="3451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ttangolo arrotondato 1"/>
          <p:cNvSpPr/>
          <p:nvPr/>
        </p:nvSpPr>
        <p:spPr>
          <a:xfrm>
            <a:off x="154602" y="2717835"/>
            <a:ext cx="1851178" cy="1106129"/>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spcAft>
                <a:spcPts val="0"/>
              </a:spcAft>
              <a:defRPr/>
            </a:pPr>
            <a:r>
              <a:rPr lang="en-US" sz="2400" dirty="0">
                <a:solidFill>
                  <a:schemeClr val="bg1"/>
                </a:solidFill>
                <a:latin typeface="Calibri" pitchFamily="34" charset="0"/>
                <a:ea typeface="Times New Roman"/>
                <a:cs typeface="Calibri" pitchFamily="34" charset="0"/>
              </a:rPr>
              <a:t>Acquisition procedures</a:t>
            </a:r>
            <a:endParaRPr lang="it-IT" sz="2400" dirty="0">
              <a:solidFill>
                <a:schemeClr val="bg1"/>
              </a:solidFill>
              <a:latin typeface="Calibri" pitchFamily="34" charset="0"/>
              <a:ea typeface="Times New Roman"/>
              <a:cs typeface="Calibri" pitchFamily="34" charset="0"/>
            </a:endParaRPr>
          </a:p>
        </p:txBody>
      </p:sp>
      <p:grpSp>
        <p:nvGrpSpPr>
          <p:cNvPr id="9" name="Gruppo 8"/>
          <p:cNvGrpSpPr/>
          <p:nvPr/>
        </p:nvGrpSpPr>
        <p:grpSpPr>
          <a:xfrm>
            <a:off x="6633315" y="471948"/>
            <a:ext cx="2158488" cy="6268552"/>
            <a:chOff x="6755643" y="471948"/>
            <a:chExt cx="2158488" cy="6268552"/>
          </a:xfrm>
        </p:grpSpPr>
        <p:sp>
          <p:nvSpPr>
            <p:cNvPr id="3" name="Rettangolo 2"/>
            <p:cNvSpPr/>
            <p:nvPr/>
          </p:nvSpPr>
          <p:spPr>
            <a:xfrm>
              <a:off x="6818978" y="2422191"/>
              <a:ext cx="1887794" cy="57654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176213" indent="-176213"/>
              <a:r>
                <a:rPr lang="en-GB" sz="1700" i="1" dirty="0" smtClean="0"/>
                <a:t>1.5 Check data availability</a:t>
              </a:r>
              <a:endParaRPr lang="en-GB" sz="1700" i="1" dirty="0"/>
            </a:p>
          </p:txBody>
        </p:sp>
        <p:sp>
          <p:nvSpPr>
            <p:cNvPr id="5" name="Rettangolo 4"/>
            <p:cNvSpPr/>
            <p:nvPr/>
          </p:nvSpPr>
          <p:spPr>
            <a:xfrm>
              <a:off x="6799005" y="4214684"/>
              <a:ext cx="1887794" cy="980953"/>
            </a:xfrm>
            <a:prstGeom prst="rect">
              <a:avLst/>
            </a:prstGeom>
            <a:ln w="9525">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54013" indent="-354013"/>
              <a:r>
                <a:rPr lang="en-US" sz="1700" i="1" dirty="0"/>
                <a:t>3.1 Build collection instrument </a:t>
              </a:r>
              <a:endParaRPr lang="en-GB" sz="1700" i="1" dirty="0"/>
            </a:p>
          </p:txBody>
        </p:sp>
        <p:sp>
          <p:nvSpPr>
            <p:cNvPr id="10" name="Rettangolo 9"/>
            <p:cNvSpPr/>
            <p:nvPr/>
          </p:nvSpPr>
          <p:spPr>
            <a:xfrm>
              <a:off x="6799006" y="5333247"/>
              <a:ext cx="1887794" cy="586526"/>
            </a:xfrm>
            <a:prstGeom prst="rect">
              <a:avLst/>
            </a:prstGeom>
            <a:ln w="9525">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i="1" dirty="0"/>
                <a:t>4.3 Run </a:t>
              </a:r>
              <a:r>
                <a:rPr lang="en-US" sz="1600" i="1" dirty="0" smtClean="0"/>
                <a:t>collection</a:t>
              </a:r>
              <a:endParaRPr lang="en-GB" sz="1700" i="1" dirty="0"/>
            </a:p>
          </p:txBody>
        </p:sp>
        <p:sp>
          <p:nvSpPr>
            <p:cNvPr id="11" name="Rettangolo 10"/>
            <p:cNvSpPr/>
            <p:nvPr/>
          </p:nvSpPr>
          <p:spPr>
            <a:xfrm>
              <a:off x="6799005" y="6130950"/>
              <a:ext cx="1887794" cy="609550"/>
            </a:xfrm>
            <a:prstGeom prst="rect">
              <a:avLst/>
            </a:prstGeom>
            <a:ln w="9525">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54013" indent="-354013"/>
              <a:r>
                <a:rPr lang="en-US" sz="1600" i="1" dirty="0"/>
                <a:t>4.4 </a:t>
              </a:r>
              <a:r>
                <a:rPr lang="en-US" sz="1600" i="1" dirty="0" smtClean="0"/>
                <a:t>Finalize </a:t>
              </a:r>
              <a:r>
                <a:rPr lang="en-US" sz="1600" i="1" dirty="0"/>
                <a:t>collection</a:t>
              </a:r>
              <a:endParaRPr lang="en-GB" sz="1700" i="1" dirty="0"/>
            </a:p>
          </p:txBody>
        </p:sp>
        <p:sp>
          <p:nvSpPr>
            <p:cNvPr id="12" name="Rettangolo 11"/>
            <p:cNvSpPr/>
            <p:nvPr/>
          </p:nvSpPr>
          <p:spPr>
            <a:xfrm>
              <a:off x="6799005" y="1084859"/>
              <a:ext cx="2023141" cy="117145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265113" indent="-265113"/>
              <a:r>
                <a:rPr lang="en-US" sz="1700" i="1" dirty="0"/>
                <a:t>1</a:t>
              </a:r>
              <a:r>
                <a:rPr lang="en-US" sz="1700" i="1" dirty="0" smtClean="0"/>
                <a:t>.1 Identify data needs (considering potential of AD)</a:t>
              </a:r>
              <a:endParaRPr lang="en-GB" sz="1700" i="1" dirty="0"/>
            </a:p>
          </p:txBody>
        </p:sp>
        <p:sp>
          <p:nvSpPr>
            <p:cNvPr id="7" name="Rettangolo arrotondato 6"/>
            <p:cNvSpPr/>
            <p:nvPr/>
          </p:nvSpPr>
          <p:spPr>
            <a:xfrm>
              <a:off x="6755643" y="471948"/>
              <a:ext cx="2158488" cy="471949"/>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GB" dirty="0" smtClean="0"/>
                <a:t>GSBPM</a:t>
              </a:r>
              <a:endParaRPr lang="en-GB" dirty="0"/>
            </a:p>
          </p:txBody>
        </p:sp>
        <p:sp>
          <p:nvSpPr>
            <p:cNvPr id="15" name="Rettangolo 14"/>
            <p:cNvSpPr/>
            <p:nvPr/>
          </p:nvSpPr>
          <p:spPr>
            <a:xfrm>
              <a:off x="6799006" y="3075576"/>
              <a:ext cx="1887794" cy="980953"/>
            </a:xfrm>
            <a:prstGeom prst="rect">
              <a:avLst/>
            </a:prstGeom>
            <a:ln w="9525">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54013" indent="-354013"/>
              <a:r>
                <a:rPr lang="en-US" sz="1700" i="1" dirty="0" smtClean="0"/>
                <a:t>2.3 Design collection</a:t>
              </a:r>
              <a:endParaRPr lang="en-GB" sz="1700" i="1" dirty="0"/>
            </a:p>
          </p:txBody>
        </p:sp>
      </p:grpSp>
      <p:sp>
        <p:nvSpPr>
          <p:cNvPr id="4" name="CasellaDiTesto 3"/>
          <p:cNvSpPr txBox="1"/>
          <p:nvPr/>
        </p:nvSpPr>
        <p:spPr>
          <a:xfrm>
            <a:off x="4719484" y="384756"/>
            <a:ext cx="1814774" cy="64633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200" dirty="0" smtClean="0"/>
              <a:t>General Statistical Business Process Model</a:t>
            </a:r>
            <a:endParaRPr lang="en-US" sz="1200" dirty="0"/>
          </a:p>
        </p:txBody>
      </p:sp>
      <p:sp>
        <p:nvSpPr>
          <p:cNvPr id="16" name="CasellaDiTesto 15"/>
          <p:cNvSpPr txBox="1">
            <a:spLocks noChangeArrowheads="1"/>
          </p:cNvSpPr>
          <p:nvPr/>
        </p:nvSpPr>
        <p:spPr bwMode="auto">
          <a:xfrm>
            <a:off x="682625" y="6435725"/>
            <a:ext cx="169186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dirty="0" smtClean="0">
                <a:solidFill>
                  <a:srgbClr val="7F7F7F"/>
                </a:solidFill>
              </a:rPr>
              <a:t>Q2014, Vienna</a:t>
            </a:r>
            <a:endParaRPr lang="it-IT" sz="1000" dirty="0">
              <a:solidFill>
                <a:srgbClr val="7F7F7F"/>
              </a:solidFill>
            </a:endParaRPr>
          </a:p>
        </p:txBody>
      </p:sp>
    </p:spTree>
    <p:extLst>
      <p:ext uri="{BB962C8B-B14F-4D97-AF65-F5344CB8AC3E}">
        <p14:creationId xmlns:p14="http://schemas.microsoft.com/office/powerpoint/2010/main" val="4028419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2"/>
          <p:cNvSpPr txBox="1">
            <a:spLocks noChangeArrowheads="1"/>
          </p:cNvSpPr>
          <p:nvPr/>
        </p:nvSpPr>
        <p:spPr bwMode="auto">
          <a:xfrm>
            <a:off x="386629" y="362891"/>
            <a:ext cx="80631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solidFill>
                  <a:srgbClr val="404040"/>
                </a:solidFill>
              </a:rPr>
              <a:t>AD Management </a:t>
            </a:r>
            <a:r>
              <a:rPr lang="en-US" sz="2400" dirty="0">
                <a:solidFill>
                  <a:srgbClr val="404040"/>
                </a:solidFill>
              </a:rPr>
              <a:t>strategy for efficiency and quality        </a:t>
            </a:r>
            <a:r>
              <a:rPr lang="en-US" sz="2400" dirty="0" smtClean="0">
                <a:solidFill>
                  <a:srgbClr val="404040"/>
                </a:solidFill>
              </a:rPr>
              <a:t>[3]</a:t>
            </a:r>
            <a:endParaRPr lang="en-US" sz="2400" dirty="0">
              <a:solidFill>
                <a:srgbClr val="404040"/>
              </a:solidFill>
            </a:endParaRPr>
          </a:p>
        </p:txBody>
      </p:sp>
      <p:grpSp>
        <p:nvGrpSpPr>
          <p:cNvPr id="23" name="Gruppo 22"/>
          <p:cNvGrpSpPr/>
          <p:nvPr/>
        </p:nvGrpSpPr>
        <p:grpSpPr>
          <a:xfrm>
            <a:off x="680076" y="965099"/>
            <a:ext cx="7769722" cy="5280392"/>
            <a:chOff x="693173" y="1049957"/>
            <a:chExt cx="7108724" cy="5430017"/>
          </a:xfrm>
        </p:grpSpPr>
        <p:sp>
          <p:nvSpPr>
            <p:cNvPr id="17" name="Rettangolo 16"/>
            <p:cNvSpPr/>
            <p:nvPr/>
          </p:nvSpPr>
          <p:spPr>
            <a:xfrm>
              <a:off x="693174" y="4901897"/>
              <a:ext cx="7108723" cy="1578077"/>
            </a:xfrm>
            <a:prstGeom prst="rect">
              <a:avLst/>
            </a:prstGeom>
            <a:gradFill>
              <a:gsLst>
                <a:gs pos="100000">
                  <a:srgbClr val="7DA5AD">
                    <a:lumMod val="90000"/>
                    <a:lumOff val="10000"/>
                  </a:srgbClr>
                </a:gs>
                <a:gs pos="36000">
                  <a:srgbClr val="95A2E1"/>
                </a:gs>
              </a:gsLs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Rettangolo 15"/>
            <p:cNvSpPr/>
            <p:nvPr/>
          </p:nvSpPr>
          <p:spPr>
            <a:xfrm>
              <a:off x="1283111" y="1055688"/>
              <a:ext cx="6518786" cy="3840777"/>
            </a:xfrm>
            <a:prstGeom prst="rect">
              <a:avLst/>
            </a:prstGeom>
            <a:gradFill>
              <a:gsLst>
                <a:gs pos="0">
                  <a:schemeClr val="accent1">
                    <a:lumMod val="60000"/>
                    <a:lumOff val="40000"/>
                  </a:schemeClr>
                </a:gs>
                <a:gs pos="100000">
                  <a:schemeClr val="accent3">
                    <a:tint val="50000"/>
                    <a:shade val="100000"/>
                    <a:satMod val="350000"/>
                  </a:schemeClr>
                </a:gs>
              </a:gsLst>
            </a:gradFill>
            <a:ln>
              <a:no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GB"/>
            </a:p>
          </p:txBody>
        </p:sp>
        <p:sp>
          <p:nvSpPr>
            <p:cNvPr id="6" name="Rettangolo arrotondato 5"/>
            <p:cNvSpPr/>
            <p:nvPr/>
          </p:nvSpPr>
          <p:spPr>
            <a:xfrm>
              <a:off x="3177411" y="1199582"/>
              <a:ext cx="1727293" cy="882423"/>
            </a:xfrm>
            <a:prstGeom prst="roundRect">
              <a:avLst/>
            </a:prstGeom>
            <a:solidFill>
              <a:srgbClr val="A2C94B"/>
            </a:solidFill>
          </p:spPr>
          <p:style>
            <a:lnRef idx="3">
              <a:schemeClr val="lt1"/>
            </a:lnRef>
            <a:fillRef idx="1">
              <a:schemeClr val="accent3"/>
            </a:fillRef>
            <a:effectRef idx="1">
              <a:schemeClr val="accent3"/>
            </a:effectRef>
            <a:fontRef idx="minor">
              <a:schemeClr val="lt1"/>
            </a:fontRef>
          </p:style>
          <p:txBody>
            <a:bodyPr anchor="ctr"/>
            <a:lstStyle/>
            <a:p>
              <a:pPr algn="ctr">
                <a:spcAft>
                  <a:spcPts val="0"/>
                </a:spcAft>
                <a:defRPr/>
              </a:pPr>
              <a:r>
                <a:rPr lang="en-US" sz="2000" dirty="0">
                  <a:solidFill>
                    <a:schemeClr val="bg1"/>
                  </a:solidFill>
                  <a:latin typeface="Calibri" pitchFamily="34" charset="0"/>
                  <a:ea typeface="Times New Roman"/>
                  <a:cs typeface="Calibri" pitchFamily="34" charset="0"/>
                </a:rPr>
                <a:t>Acquisition procedures</a:t>
              </a:r>
              <a:endParaRPr lang="it-IT" sz="2000" dirty="0">
                <a:solidFill>
                  <a:schemeClr val="bg1"/>
                </a:solidFill>
                <a:latin typeface="Calibri" pitchFamily="34" charset="0"/>
                <a:ea typeface="Times New Roman"/>
                <a:cs typeface="Calibri" pitchFamily="34" charset="0"/>
              </a:endParaRPr>
            </a:p>
          </p:txBody>
        </p:sp>
        <p:sp>
          <p:nvSpPr>
            <p:cNvPr id="8" name="Disco magnetico 7"/>
            <p:cNvSpPr/>
            <p:nvPr/>
          </p:nvSpPr>
          <p:spPr>
            <a:xfrm>
              <a:off x="3077249" y="2713704"/>
              <a:ext cx="1927613" cy="1654918"/>
            </a:xfrm>
            <a:prstGeom prst="flowChartMagneticDisk">
              <a:avLst/>
            </a:prstGeom>
            <a:solidFill>
              <a:srgbClr val="4DBFC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65113" fontAlgn="auto">
                <a:spcBef>
                  <a:spcPts val="0"/>
                </a:spcBef>
                <a:spcAft>
                  <a:spcPts val="0"/>
                </a:spcAft>
                <a:defRPr/>
              </a:pPr>
              <a:r>
                <a:rPr lang="en-US" sz="2000" dirty="0">
                  <a:solidFill>
                    <a:schemeClr val="bg1"/>
                  </a:solidFill>
                  <a:latin typeface="Calibri" pitchFamily="34" charset="0"/>
                  <a:cs typeface="Calibri" pitchFamily="34" charset="0"/>
                </a:rPr>
                <a:t>Integrated System of Microdata </a:t>
              </a:r>
              <a:r>
                <a:rPr lang="en-US" sz="2000" dirty="0" smtClean="0">
                  <a:solidFill>
                    <a:schemeClr val="bg1"/>
                  </a:solidFill>
                  <a:latin typeface="Calibri" pitchFamily="34" charset="0"/>
                  <a:cs typeface="Calibri" pitchFamily="34" charset="0"/>
                </a:rPr>
                <a:t>Repository </a:t>
              </a:r>
            </a:p>
            <a:p>
              <a:pPr marL="633413" fontAlgn="auto">
                <a:spcBef>
                  <a:spcPts val="0"/>
                </a:spcBef>
                <a:spcAft>
                  <a:spcPts val="0"/>
                </a:spcAft>
                <a:defRPr/>
              </a:pPr>
              <a:r>
                <a:rPr lang="en-US" sz="2000" dirty="0" smtClean="0">
                  <a:solidFill>
                    <a:schemeClr val="bg1"/>
                  </a:solidFill>
                  <a:latin typeface="Calibri" pitchFamily="34" charset="0"/>
                  <a:cs typeface="Calibri" pitchFamily="34" charset="0"/>
                </a:rPr>
                <a:t>SIM</a:t>
              </a:r>
            </a:p>
            <a:p>
              <a:pPr marL="530225" fontAlgn="auto">
                <a:spcBef>
                  <a:spcPts val="0"/>
                </a:spcBef>
                <a:spcAft>
                  <a:spcPts val="0"/>
                </a:spcAft>
                <a:defRPr/>
              </a:pPr>
              <a:endParaRPr lang="en-US" sz="2400" dirty="0">
                <a:solidFill>
                  <a:schemeClr val="bg1"/>
                </a:solidFill>
                <a:latin typeface="Calibri" pitchFamily="34" charset="0"/>
                <a:cs typeface="Calibri" pitchFamily="34" charset="0"/>
              </a:endParaRPr>
            </a:p>
          </p:txBody>
        </p:sp>
        <p:sp>
          <p:nvSpPr>
            <p:cNvPr id="9" name="Casella di testo 2"/>
            <p:cNvSpPr txBox="1">
              <a:spLocks noChangeArrowheads="1"/>
            </p:cNvSpPr>
            <p:nvPr/>
          </p:nvSpPr>
          <p:spPr bwMode="auto">
            <a:xfrm rot="5400000">
              <a:off x="4492584" y="2565493"/>
              <a:ext cx="3442447" cy="71062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t" anchorCtr="0">
              <a:noAutofit/>
            </a:bodyPr>
            <a:lstStyle/>
            <a:p>
              <a:pPr algn="ctr">
                <a:spcAft>
                  <a:spcPts val="0"/>
                </a:spcAft>
              </a:pPr>
              <a:r>
                <a:rPr lang="en-US" sz="2400" dirty="0" smtClean="0">
                  <a:solidFill>
                    <a:schemeClr val="bg1"/>
                  </a:solidFill>
                  <a:effectLst/>
                  <a:ea typeface="Times New Roman"/>
                </a:rPr>
                <a:t>AD </a:t>
              </a:r>
              <a:r>
                <a:rPr lang="en-US" sz="2400" dirty="0">
                  <a:solidFill>
                    <a:schemeClr val="bg1"/>
                  </a:solidFill>
                  <a:effectLst/>
                  <a:ea typeface="Times New Roman"/>
                </a:rPr>
                <a:t>quality evaluation</a:t>
              </a:r>
              <a:endParaRPr lang="en-GB" sz="2400" dirty="0">
                <a:solidFill>
                  <a:schemeClr val="bg1"/>
                </a:solidFill>
                <a:effectLst/>
                <a:latin typeface="Times New Roman"/>
                <a:ea typeface="Times New Roman"/>
              </a:endParaRPr>
            </a:p>
          </p:txBody>
        </p:sp>
        <p:grpSp>
          <p:nvGrpSpPr>
            <p:cNvPr id="10" name="Gruppo 9"/>
            <p:cNvGrpSpPr/>
            <p:nvPr/>
          </p:nvGrpSpPr>
          <p:grpSpPr>
            <a:xfrm>
              <a:off x="2247227" y="5091082"/>
              <a:ext cx="4331790" cy="617953"/>
              <a:chOff x="1362970" y="3237238"/>
              <a:chExt cx="2950275" cy="303934"/>
            </a:xfrm>
          </p:grpSpPr>
          <p:sp>
            <p:nvSpPr>
              <p:cNvPr id="11" name="Rettangolo arrotondato 10"/>
              <p:cNvSpPr/>
              <p:nvPr/>
            </p:nvSpPr>
            <p:spPr>
              <a:xfrm>
                <a:off x="1362970" y="3237238"/>
                <a:ext cx="2139357" cy="303934"/>
              </a:xfrm>
              <a:prstGeom prst="roundRect">
                <a:avLst>
                  <a:gd name="adj" fmla="val 10000"/>
                </a:avLst>
              </a:prstGeom>
              <a:ln w="3175">
                <a:solidFill>
                  <a:schemeClr val="tx1">
                    <a:lumMod val="50000"/>
                    <a:lumOff val="50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Rettangolo 11"/>
              <p:cNvSpPr/>
              <p:nvPr/>
            </p:nvSpPr>
            <p:spPr>
              <a:xfrm>
                <a:off x="1371872" y="3246140"/>
                <a:ext cx="2941373" cy="286130"/>
              </a:xfrm>
              <a:prstGeom prst="rect">
                <a:avLst/>
              </a:prstGeom>
            </p:spPr>
            <p:style>
              <a:lnRef idx="0">
                <a:schemeClr val="dk1"/>
              </a:lnRef>
              <a:fillRef idx="3">
                <a:schemeClr val="dk1"/>
              </a:fillRef>
              <a:effectRef idx="3">
                <a:schemeClr val="dk1"/>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2000" i="1" kern="1200" dirty="0">
                    <a:latin typeface="Calibri" pitchFamily="34" charset="0"/>
                    <a:cs typeface="Calibri" pitchFamily="34" charset="0"/>
                  </a:rPr>
                  <a:t>Statistical </a:t>
                </a:r>
                <a:r>
                  <a:rPr lang="it-IT" sz="2000" i="1" kern="1200" dirty="0" err="1">
                    <a:latin typeface="Calibri" pitchFamily="34" charset="0"/>
                    <a:cs typeface="Calibri" pitchFamily="34" charset="0"/>
                  </a:rPr>
                  <a:t>processes</a:t>
                </a:r>
                <a:r>
                  <a:rPr lang="it-IT" sz="2000" i="1" kern="1200" dirty="0">
                    <a:latin typeface="Calibri" pitchFamily="34" charset="0"/>
                    <a:cs typeface="Calibri" pitchFamily="34" charset="0"/>
                  </a:rPr>
                  <a:t> </a:t>
                </a:r>
                <a:r>
                  <a:rPr lang="it-IT" sz="2000" i="1" kern="1200" dirty="0" err="1">
                    <a:latin typeface="Calibri" pitchFamily="34" charset="0"/>
                    <a:cs typeface="Calibri" pitchFamily="34" charset="0"/>
                  </a:rPr>
                  <a:t>using</a:t>
                </a:r>
                <a:r>
                  <a:rPr lang="it-IT" sz="2000" i="1" kern="1200" dirty="0">
                    <a:latin typeface="Calibri" pitchFamily="34" charset="0"/>
                    <a:cs typeface="Calibri" pitchFamily="34" charset="0"/>
                  </a:rPr>
                  <a:t> AD</a:t>
                </a:r>
              </a:p>
            </p:txBody>
          </p:sp>
        </p:grpSp>
        <p:grpSp>
          <p:nvGrpSpPr>
            <p:cNvPr id="13" name="Gruppo 12"/>
            <p:cNvGrpSpPr/>
            <p:nvPr/>
          </p:nvGrpSpPr>
          <p:grpSpPr>
            <a:xfrm>
              <a:off x="2237330" y="5811098"/>
              <a:ext cx="4341687" cy="556461"/>
              <a:chOff x="835534" y="3659866"/>
              <a:chExt cx="3185206" cy="247899"/>
            </a:xfrm>
          </p:grpSpPr>
          <p:sp>
            <p:nvSpPr>
              <p:cNvPr id="14" name="Rettangolo arrotondato 13"/>
              <p:cNvSpPr/>
              <p:nvPr/>
            </p:nvSpPr>
            <p:spPr>
              <a:xfrm>
                <a:off x="864345" y="3659866"/>
                <a:ext cx="3156395" cy="247899"/>
              </a:xfrm>
              <a:prstGeom prst="roundRect">
                <a:avLst>
                  <a:gd name="adj" fmla="val 10000"/>
                </a:avLst>
              </a:prstGeom>
              <a:ln w="3175">
                <a:solidFill>
                  <a:schemeClr val="tx1">
                    <a:lumMod val="50000"/>
                    <a:lumOff val="50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Rettangolo 14"/>
              <p:cNvSpPr/>
              <p:nvPr/>
            </p:nvSpPr>
            <p:spPr>
              <a:xfrm>
                <a:off x="835534" y="3667127"/>
                <a:ext cx="3177945" cy="233377"/>
              </a:xfrm>
              <a:prstGeom prst="rect">
                <a:avLst/>
              </a:prstGeom>
            </p:spPr>
            <p:style>
              <a:lnRef idx="0">
                <a:schemeClr val="dk1"/>
              </a:lnRef>
              <a:fillRef idx="3">
                <a:schemeClr val="dk1"/>
              </a:fillRef>
              <a:effectRef idx="3">
                <a:schemeClr val="dk1"/>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2000" i="1" kern="1200" dirty="0" err="1">
                    <a:latin typeface="Calibri" pitchFamily="34" charset="0"/>
                    <a:cs typeface="Calibri" pitchFamily="34" charset="0"/>
                  </a:rPr>
                  <a:t>Dissemination</a:t>
                </a:r>
                <a:r>
                  <a:rPr lang="it-IT" sz="2000" i="1" kern="1200" dirty="0">
                    <a:latin typeface="Calibri" pitchFamily="34" charset="0"/>
                    <a:cs typeface="Calibri" pitchFamily="34" charset="0"/>
                  </a:rPr>
                  <a:t> to </a:t>
                </a:r>
                <a:r>
                  <a:rPr lang="it-IT" sz="2000" i="1" kern="1200" dirty="0" err="1">
                    <a:latin typeface="Calibri" pitchFamily="34" charset="0"/>
                    <a:cs typeface="Calibri" pitchFamily="34" charset="0"/>
                  </a:rPr>
                  <a:t>statistics</a:t>
                </a:r>
                <a:r>
                  <a:rPr lang="it-IT" sz="2000" i="1" kern="1200" dirty="0">
                    <a:latin typeface="Calibri" pitchFamily="34" charset="0"/>
                    <a:cs typeface="Calibri" pitchFamily="34" charset="0"/>
                  </a:rPr>
                  <a:t> </a:t>
                </a:r>
                <a:r>
                  <a:rPr lang="it-IT" sz="2000" i="1" kern="1200" dirty="0" err="1">
                    <a:latin typeface="Calibri" pitchFamily="34" charset="0"/>
                    <a:cs typeface="Calibri" pitchFamily="34" charset="0"/>
                  </a:rPr>
                  <a:t>users</a:t>
                </a:r>
                <a:endParaRPr lang="it-IT" sz="2000" i="1" kern="1200" dirty="0">
                  <a:latin typeface="Calibri" pitchFamily="34" charset="0"/>
                  <a:cs typeface="Calibri" pitchFamily="34" charset="0"/>
                </a:endParaRPr>
              </a:p>
            </p:txBody>
          </p:sp>
        </p:grpSp>
        <p:sp>
          <p:nvSpPr>
            <p:cNvPr id="18" name="Freccia in giù 17"/>
            <p:cNvSpPr/>
            <p:nvPr/>
          </p:nvSpPr>
          <p:spPr>
            <a:xfrm>
              <a:off x="3817800" y="2170496"/>
              <a:ext cx="486697" cy="47194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9" name="Freccia in giù 18"/>
            <p:cNvSpPr/>
            <p:nvPr/>
          </p:nvSpPr>
          <p:spPr>
            <a:xfrm>
              <a:off x="3857963" y="4519080"/>
              <a:ext cx="486697" cy="47194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0" name="Rettangolo 19"/>
            <p:cNvSpPr/>
            <p:nvPr/>
          </p:nvSpPr>
          <p:spPr>
            <a:xfrm>
              <a:off x="693173" y="1049957"/>
              <a:ext cx="589937" cy="3846508"/>
            </a:xfrm>
            <a:prstGeom prst="rect">
              <a:avLst/>
            </a:prstGeom>
            <a:gradFill flip="none" rotWithShape="1">
              <a:gsLst>
                <a:gs pos="0">
                  <a:schemeClr val="accent1">
                    <a:lumMod val="60000"/>
                    <a:lumOff val="40000"/>
                  </a:schemeClr>
                </a:gs>
                <a:gs pos="1000">
                  <a:schemeClr val="tx2">
                    <a:lumMod val="40000"/>
                    <a:lumOff val="60000"/>
                  </a:schemeClr>
                </a:gs>
                <a:gs pos="75000">
                  <a:srgbClr val="0087E6"/>
                </a:gs>
                <a:gs pos="100000">
                  <a:srgbClr val="005CBF"/>
                </a:gs>
              </a:gsLst>
              <a:lin ang="10800000" scaled="1"/>
              <a:tileRect/>
            </a:gradFill>
          </p:spPr>
          <p:style>
            <a:lnRef idx="0">
              <a:schemeClr val="accent2"/>
            </a:lnRef>
            <a:fillRef idx="3">
              <a:schemeClr val="accent2"/>
            </a:fillRef>
            <a:effectRef idx="3">
              <a:schemeClr val="accent2"/>
            </a:effectRef>
            <a:fontRef idx="minor">
              <a:schemeClr val="lt1"/>
            </a:fontRef>
          </p:style>
          <p:txBody>
            <a:bodyPr vert="vert270" rtlCol="0" anchor="ctr"/>
            <a:lstStyle/>
            <a:p>
              <a:pPr algn="ctr"/>
              <a:r>
                <a:rPr lang="en-GB" sz="3200" dirty="0" smtClean="0">
                  <a:latin typeface="Calibri" pitchFamily="34" charset="0"/>
                  <a:cs typeface="Calibri" pitchFamily="34" charset="0"/>
                </a:rPr>
                <a:t>ADA functions</a:t>
              </a:r>
              <a:endParaRPr lang="en-GB" sz="3200" dirty="0">
                <a:latin typeface="Calibri" pitchFamily="34" charset="0"/>
                <a:cs typeface="Calibri" pitchFamily="34" charset="0"/>
              </a:endParaRPr>
            </a:p>
          </p:txBody>
        </p:sp>
      </p:grpSp>
      <p:sp>
        <p:nvSpPr>
          <p:cNvPr id="2" name="Freccia bidirezionale orizzontale 1"/>
          <p:cNvSpPr/>
          <p:nvPr/>
        </p:nvSpPr>
        <p:spPr>
          <a:xfrm>
            <a:off x="5117690" y="1489587"/>
            <a:ext cx="619433" cy="151206"/>
          </a:xfrm>
          <a:prstGeom prst="leftRightArrow">
            <a:avLst/>
          </a:prstGeom>
          <a:gradFill flip="none" rotWithShape="1">
            <a:gsLst>
              <a:gs pos="0">
                <a:srgbClr val="4E8EF6">
                  <a:shade val="30000"/>
                  <a:satMod val="115000"/>
                </a:srgbClr>
              </a:gs>
              <a:gs pos="50000">
                <a:srgbClr val="4E8EF6">
                  <a:shade val="67500"/>
                  <a:satMod val="115000"/>
                </a:srgbClr>
              </a:gs>
              <a:gs pos="100000">
                <a:srgbClr val="4E8EF6">
                  <a:shade val="100000"/>
                  <a:satMod val="115000"/>
                </a:srgbClr>
              </a:gs>
            </a:gsLst>
            <a:path path="circle">
              <a:fillToRect t="100000" r="100000"/>
            </a:path>
            <a:tileRect l="-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Freccia bidirezionale orizzontale 23"/>
          <p:cNvSpPr/>
          <p:nvPr/>
        </p:nvSpPr>
        <p:spPr>
          <a:xfrm>
            <a:off x="5078656" y="3389957"/>
            <a:ext cx="619433" cy="151206"/>
          </a:xfrm>
          <a:prstGeom prst="leftRightArrow">
            <a:avLst/>
          </a:prstGeom>
          <a:gradFill flip="none" rotWithShape="1">
            <a:gsLst>
              <a:gs pos="0">
                <a:srgbClr val="4E8EF6">
                  <a:shade val="30000"/>
                  <a:satMod val="115000"/>
                </a:srgbClr>
              </a:gs>
              <a:gs pos="50000">
                <a:srgbClr val="4E8EF6">
                  <a:shade val="67500"/>
                  <a:satMod val="115000"/>
                </a:srgbClr>
              </a:gs>
              <a:gs pos="100000">
                <a:srgbClr val="4E8EF6">
                  <a:shade val="100000"/>
                  <a:satMod val="115000"/>
                </a:srgbClr>
              </a:gs>
            </a:gsLst>
            <a:path path="circle">
              <a:fillToRect t="100000" r="100000"/>
            </a:path>
            <a:tileRect l="-100000" b="-10000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3313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7369" y="1450221"/>
            <a:ext cx="8208425" cy="3754874"/>
          </a:xfrm>
          <a:prstGeom prst="rect">
            <a:avLst/>
          </a:prstGeom>
          <a:noFill/>
        </p:spPr>
        <p:txBody>
          <a:bodyPr wrap="square">
            <a:spAutoFit/>
          </a:bodyPr>
          <a:lstStyle/>
          <a:p>
            <a:pPr algn="just" fontAlgn="auto">
              <a:spcBef>
                <a:spcPts val="0"/>
              </a:spcBef>
              <a:spcAft>
                <a:spcPts val="0"/>
              </a:spcAft>
              <a:defRPr/>
            </a:pPr>
            <a:r>
              <a:rPr lang="en-US" sz="2000" i="1" dirty="0" smtClean="0">
                <a:solidFill>
                  <a:schemeClr val="tx1">
                    <a:lumMod val="75000"/>
                    <a:lumOff val="25000"/>
                  </a:schemeClr>
                </a:solidFill>
                <a:latin typeface="+mn-lt"/>
                <a:cs typeface="+mn-cs"/>
              </a:rPr>
              <a:t>Def.: Repository of </a:t>
            </a:r>
            <a:r>
              <a:rPr lang="en-US" sz="2000" i="1" dirty="0">
                <a:solidFill>
                  <a:schemeClr val="tx1">
                    <a:lumMod val="75000"/>
                    <a:lumOff val="25000"/>
                  </a:schemeClr>
                </a:solidFill>
              </a:rPr>
              <a:t>integrated </a:t>
            </a:r>
            <a:r>
              <a:rPr lang="en-US" sz="2000" i="1" dirty="0" smtClean="0">
                <a:solidFill>
                  <a:schemeClr val="tx1">
                    <a:lumMod val="75000"/>
                    <a:lumOff val="25000"/>
                  </a:schemeClr>
                </a:solidFill>
                <a:latin typeface="+mn-lt"/>
                <a:cs typeface="+mn-cs"/>
              </a:rPr>
              <a:t>administrative microdata to support the </a:t>
            </a:r>
            <a:r>
              <a:rPr lang="en-US" sz="2000" i="1" dirty="0">
                <a:solidFill>
                  <a:schemeClr val="tx1">
                    <a:lumMod val="75000"/>
                    <a:lumOff val="25000"/>
                  </a:schemeClr>
                </a:solidFill>
                <a:latin typeface="+mn-lt"/>
                <a:cs typeface="+mn-cs"/>
              </a:rPr>
              <a:t>statistical production </a:t>
            </a:r>
            <a:r>
              <a:rPr lang="en-US" sz="2000" i="1" dirty="0" smtClean="0">
                <a:solidFill>
                  <a:schemeClr val="tx1">
                    <a:lumMod val="75000"/>
                    <a:lumOff val="25000"/>
                  </a:schemeClr>
                </a:solidFill>
                <a:latin typeface="+mn-lt"/>
                <a:cs typeface="+mn-cs"/>
              </a:rPr>
              <a:t>processes</a:t>
            </a:r>
          </a:p>
          <a:p>
            <a:pPr algn="just" fontAlgn="auto">
              <a:spcBef>
                <a:spcPts val="0"/>
              </a:spcBef>
              <a:spcAft>
                <a:spcPts val="0"/>
              </a:spcAft>
              <a:defRPr/>
            </a:pPr>
            <a:endParaRPr lang="en-US" dirty="0" smtClean="0">
              <a:solidFill>
                <a:schemeClr val="tx1">
                  <a:lumMod val="75000"/>
                  <a:lumOff val="25000"/>
                </a:schemeClr>
              </a:solidFill>
              <a:latin typeface="+mn-lt"/>
              <a:cs typeface="+mn-cs"/>
            </a:endParaRPr>
          </a:p>
          <a:p>
            <a:pPr algn="just" fontAlgn="auto">
              <a:spcBef>
                <a:spcPts val="0"/>
              </a:spcBef>
              <a:spcAft>
                <a:spcPts val="0"/>
              </a:spcAft>
              <a:defRPr/>
            </a:pPr>
            <a:endParaRPr lang="en-US" dirty="0" smtClean="0">
              <a:solidFill>
                <a:schemeClr val="tx1">
                  <a:lumMod val="75000"/>
                  <a:lumOff val="25000"/>
                </a:schemeClr>
              </a:solidFill>
              <a:latin typeface="+mn-lt"/>
              <a:cs typeface="+mn-cs"/>
            </a:endParaRPr>
          </a:p>
          <a:p>
            <a:pPr algn="just" fontAlgn="auto">
              <a:spcBef>
                <a:spcPts val="0"/>
              </a:spcBef>
              <a:spcAft>
                <a:spcPts val="0"/>
              </a:spcAft>
              <a:defRPr/>
            </a:pPr>
            <a:r>
              <a:rPr lang="en-US" dirty="0" smtClean="0">
                <a:solidFill>
                  <a:schemeClr val="tx1">
                    <a:lumMod val="75000"/>
                    <a:lumOff val="25000"/>
                  </a:schemeClr>
                </a:solidFill>
                <a:latin typeface="+mn-lt"/>
                <a:cs typeface="+mn-cs"/>
              </a:rPr>
              <a:t>Goals</a:t>
            </a:r>
          </a:p>
          <a:p>
            <a:pPr marL="742950" lvl="1" indent="-285750" algn="just" fontAlgn="auto">
              <a:lnSpc>
                <a:spcPct val="200000"/>
              </a:lnSpc>
              <a:spcBef>
                <a:spcPts val="0"/>
              </a:spcBef>
              <a:spcAft>
                <a:spcPts val="0"/>
              </a:spcAft>
              <a:buFont typeface="Arial"/>
              <a:buChar char="•"/>
              <a:defRPr/>
            </a:pPr>
            <a:r>
              <a:rPr lang="en-US" dirty="0" smtClean="0">
                <a:solidFill>
                  <a:schemeClr val="tx1">
                    <a:lumMod val="75000"/>
                    <a:lumOff val="25000"/>
                  </a:schemeClr>
                </a:solidFill>
              </a:rPr>
              <a:t>Make </a:t>
            </a:r>
            <a:r>
              <a:rPr lang="en-US" dirty="0">
                <a:solidFill>
                  <a:schemeClr val="tx1">
                    <a:lumMod val="75000"/>
                    <a:lumOff val="25000"/>
                  </a:schemeClr>
                </a:solidFill>
              </a:rPr>
              <a:t>the </a:t>
            </a:r>
            <a:r>
              <a:rPr lang="en-US" dirty="0" smtClean="0">
                <a:solidFill>
                  <a:schemeClr val="tx1">
                    <a:lumMod val="75000"/>
                    <a:lumOff val="25000"/>
                  </a:schemeClr>
                </a:solidFill>
              </a:rPr>
              <a:t>AD </a:t>
            </a:r>
            <a:r>
              <a:rPr lang="en-US" dirty="0">
                <a:solidFill>
                  <a:schemeClr val="tx1">
                    <a:lumMod val="75000"/>
                    <a:lumOff val="25000"/>
                  </a:schemeClr>
                </a:solidFill>
              </a:rPr>
              <a:t>accessible in a uniform way to users within the institute</a:t>
            </a:r>
          </a:p>
          <a:p>
            <a:pPr marL="742950" lvl="1" indent="-285750" algn="just" fontAlgn="auto">
              <a:lnSpc>
                <a:spcPct val="200000"/>
              </a:lnSpc>
              <a:spcBef>
                <a:spcPts val="0"/>
              </a:spcBef>
              <a:spcAft>
                <a:spcPts val="0"/>
              </a:spcAft>
              <a:buFont typeface="Arial"/>
              <a:buChar char="•"/>
              <a:defRPr/>
            </a:pPr>
            <a:r>
              <a:rPr lang="en-US" dirty="0" smtClean="0">
                <a:solidFill>
                  <a:schemeClr val="tx1">
                    <a:lumMod val="75000"/>
                    <a:lumOff val="25000"/>
                  </a:schemeClr>
                </a:solidFill>
              </a:rPr>
              <a:t>Avoid duplicate work</a:t>
            </a:r>
          </a:p>
          <a:p>
            <a:pPr marL="742950" lvl="1" indent="-285750" algn="just" fontAlgn="auto">
              <a:lnSpc>
                <a:spcPct val="200000"/>
              </a:lnSpc>
              <a:spcBef>
                <a:spcPts val="0"/>
              </a:spcBef>
              <a:spcAft>
                <a:spcPts val="0"/>
              </a:spcAft>
              <a:buFont typeface="Arial"/>
              <a:buChar char="•"/>
              <a:defRPr/>
            </a:pPr>
            <a:endParaRPr lang="en-US" dirty="0" smtClean="0">
              <a:solidFill>
                <a:schemeClr val="tx1">
                  <a:lumMod val="75000"/>
                  <a:lumOff val="25000"/>
                </a:schemeClr>
              </a:solidFill>
            </a:endParaRPr>
          </a:p>
          <a:p>
            <a:pPr marL="742950" lvl="1" indent="-285750" algn="just" fontAlgn="auto">
              <a:spcBef>
                <a:spcPts val="0"/>
              </a:spcBef>
              <a:spcAft>
                <a:spcPts val="0"/>
              </a:spcAft>
              <a:buFont typeface="Arial"/>
              <a:buChar char="•"/>
              <a:defRPr/>
            </a:pPr>
            <a:endParaRPr lang="en-US" dirty="0">
              <a:solidFill>
                <a:schemeClr val="tx1">
                  <a:lumMod val="75000"/>
                  <a:lumOff val="25000"/>
                </a:schemeClr>
              </a:solidFill>
            </a:endParaRPr>
          </a:p>
          <a:p>
            <a:pPr marL="285750" indent="-285750" algn="just" fontAlgn="auto">
              <a:spcBef>
                <a:spcPts val="0"/>
              </a:spcBef>
              <a:spcAft>
                <a:spcPts val="0"/>
              </a:spcAft>
              <a:buFont typeface="Arial"/>
              <a:buChar char="•"/>
              <a:defRPr/>
            </a:pPr>
            <a:endParaRPr lang="it-IT" dirty="0">
              <a:solidFill>
                <a:schemeClr val="tx1">
                  <a:lumMod val="75000"/>
                  <a:lumOff val="25000"/>
                </a:schemeClr>
              </a:solidFill>
              <a:latin typeface="+mn-lt"/>
              <a:cs typeface="+mn-cs"/>
            </a:endParaRPr>
          </a:p>
        </p:txBody>
      </p:sp>
      <p:sp>
        <p:nvSpPr>
          <p:cNvPr id="18435" name="CasellaDiTesto 5"/>
          <p:cNvSpPr txBox="1">
            <a:spLocks noChangeArrowheads="1"/>
          </p:cNvSpPr>
          <p:nvPr/>
        </p:nvSpPr>
        <p:spPr bwMode="auto">
          <a:xfrm>
            <a:off x="682625" y="6435725"/>
            <a:ext cx="4692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a:solidFill>
                  <a:srgbClr val="7F7F7F"/>
                </a:solidFill>
              </a:rPr>
              <a:t>Titolo intervento, nome cognome relatore – Luogo, data</a:t>
            </a:r>
          </a:p>
        </p:txBody>
      </p:sp>
      <p:sp>
        <p:nvSpPr>
          <p:cNvPr id="18436" name="CasellaDiTesto 2"/>
          <p:cNvSpPr txBox="1">
            <a:spLocks noChangeArrowheads="1"/>
          </p:cNvSpPr>
          <p:nvPr/>
        </p:nvSpPr>
        <p:spPr bwMode="auto">
          <a:xfrm>
            <a:off x="682625" y="593725"/>
            <a:ext cx="7959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dirty="0" smtClean="0">
                <a:solidFill>
                  <a:srgbClr val="505150"/>
                </a:solidFill>
              </a:rPr>
              <a:t>Integrated </a:t>
            </a:r>
            <a:r>
              <a:rPr lang="en-GB" sz="2400" dirty="0">
                <a:solidFill>
                  <a:srgbClr val="505150"/>
                </a:solidFill>
              </a:rPr>
              <a:t>System of Microdata </a:t>
            </a:r>
            <a:r>
              <a:rPr lang="en-GB" sz="2400" dirty="0" smtClean="0">
                <a:solidFill>
                  <a:srgbClr val="505150"/>
                </a:solidFill>
              </a:rPr>
              <a:t>Repository -  </a:t>
            </a:r>
            <a:r>
              <a:rPr lang="it-IT" sz="2400" dirty="0" smtClean="0">
                <a:solidFill>
                  <a:srgbClr val="505150"/>
                </a:solidFill>
              </a:rPr>
              <a:t>SIM</a:t>
            </a:r>
            <a:endParaRPr lang="it-IT" sz="2400" dirty="0">
              <a:solidFill>
                <a:srgbClr val="505150"/>
              </a:solidFill>
            </a:endParaRPr>
          </a:p>
        </p:txBody>
      </p:sp>
      <p:sp>
        <p:nvSpPr>
          <p:cNvPr id="4" name="CasellaDiTesto 3"/>
          <p:cNvSpPr txBox="1"/>
          <p:nvPr/>
        </p:nvSpPr>
        <p:spPr>
          <a:xfrm>
            <a:off x="287338" y="5970588"/>
            <a:ext cx="500062" cy="368300"/>
          </a:xfrm>
          <a:prstGeom prst="rect">
            <a:avLst/>
          </a:prstGeom>
          <a:noFill/>
        </p:spPr>
        <p:txBody>
          <a:bodyPr>
            <a:spAutoFit/>
          </a:bodyPr>
          <a:lstStyle/>
          <a:p>
            <a:pPr algn="r" fontAlgn="auto">
              <a:spcBef>
                <a:spcPts val="0"/>
              </a:spcBef>
              <a:spcAft>
                <a:spcPts val="0"/>
              </a:spcAft>
              <a:defRPr/>
            </a:pPr>
            <a:r>
              <a:rPr lang="it-IT" dirty="0">
                <a:solidFill>
                  <a:schemeClr val="tx1">
                    <a:lumMod val="50000"/>
                    <a:lumOff val="50000"/>
                  </a:schemeClr>
                </a:solidFill>
                <a:latin typeface="+mn-lt"/>
                <a:cs typeface="+mn-cs"/>
              </a:rPr>
              <a:t>1</a:t>
            </a:r>
          </a:p>
        </p:txBody>
      </p:sp>
    </p:spTree>
    <p:extLst>
      <p:ext uri="{BB962C8B-B14F-4D97-AF65-F5344CB8AC3E}">
        <p14:creationId xmlns:p14="http://schemas.microsoft.com/office/powerpoint/2010/main" val="3522887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asellaDiTesto 5"/>
          <p:cNvSpPr txBox="1">
            <a:spLocks noChangeArrowheads="1"/>
          </p:cNvSpPr>
          <p:nvPr/>
        </p:nvSpPr>
        <p:spPr bwMode="auto">
          <a:xfrm>
            <a:off x="682625" y="6435725"/>
            <a:ext cx="4692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it-IT" sz="1000">
                <a:solidFill>
                  <a:srgbClr val="7F7F7F"/>
                </a:solidFill>
              </a:rPr>
              <a:t>Titolo intervento, nome cognome relatore – Luogo, data</a:t>
            </a:r>
          </a:p>
        </p:txBody>
      </p:sp>
      <p:sp>
        <p:nvSpPr>
          <p:cNvPr id="4" name="CasellaDiTesto 3"/>
          <p:cNvSpPr txBox="1"/>
          <p:nvPr/>
        </p:nvSpPr>
        <p:spPr>
          <a:xfrm>
            <a:off x="287338" y="5970588"/>
            <a:ext cx="500062" cy="368300"/>
          </a:xfrm>
          <a:prstGeom prst="rect">
            <a:avLst/>
          </a:prstGeom>
          <a:noFill/>
        </p:spPr>
        <p:txBody>
          <a:bodyPr>
            <a:spAutoFit/>
          </a:bodyPr>
          <a:lstStyle/>
          <a:p>
            <a:pPr algn="r" fontAlgn="auto">
              <a:spcBef>
                <a:spcPts val="0"/>
              </a:spcBef>
              <a:spcAft>
                <a:spcPts val="0"/>
              </a:spcAft>
              <a:defRPr/>
            </a:pPr>
            <a:r>
              <a:rPr lang="it-IT" dirty="0">
                <a:solidFill>
                  <a:schemeClr val="tx1">
                    <a:lumMod val="50000"/>
                    <a:lumOff val="50000"/>
                  </a:schemeClr>
                </a:solidFill>
                <a:latin typeface="+mn-lt"/>
                <a:cs typeface="+mn-cs"/>
              </a:rPr>
              <a:t>1</a:t>
            </a:r>
          </a:p>
        </p:txBody>
      </p:sp>
      <p:graphicFrame>
        <p:nvGraphicFramePr>
          <p:cNvPr id="7" name="Diagramma 6"/>
          <p:cNvGraphicFramePr/>
          <p:nvPr>
            <p:extLst>
              <p:ext uri="{D42A27DB-BD31-4B8C-83A1-F6EECF244321}">
                <p14:modId xmlns:p14="http://schemas.microsoft.com/office/powerpoint/2010/main" val="4057490225"/>
              </p:ext>
            </p:extLst>
          </p:nvPr>
        </p:nvGraphicFramePr>
        <p:xfrm>
          <a:off x="1799303" y="938338"/>
          <a:ext cx="5174994" cy="4908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2"/>
          <p:cNvSpPr txBox="1">
            <a:spLocks noChangeArrowheads="1"/>
          </p:cNvSpPr>
          <p:nvPr/>
        </p:nvSpPr>
        <p:spPr bwMode="auto">
          <a:xfrm>
            <a:off x="107504" y="476672"/>
            <a:ext cx="4022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dirty="0" smtClean="0">
                <a:solidFill>
                  <a:srgbClr val="505150"/>
                </a:solidFill>
              </a:rPr>
              <a:t>ADA centralized functions</a:t>
            </a:r>
            <a:endParaRPr lang="en-GB" sz="2400" dirty="0">
              <a:solidFill>
                <a:srgbClr val="505150"/>
              </a:solidFill>
            </a:endParaRPr>
          </a:p>
        </p:txBody>
      </p:sp>
      <p:grpSp>
        <p:nvGrpSpPr>
          <p:cNvPr id="2" name="Gruppo 1"/>
          <p:cNvGrpSpPr/>
          <p:nvPr/>
        </p:nvGrpSpPr>
        <p:grpSpPr>
          <a:xfrm>
            <a:off x="7079972" y="1263349"/>
            <a:ext cx="2163514" cy="3333136"/>
            <a:chOff x="6697535" y="2513905"/>
            <a:chExt cx="2377102" cy="3333136"/>
          </a:xfrm>
        </p:grpSpPr>
        <p:sp>
          <p:nvSpPr>
            <p:cNvPr id="17" name="Rettangolo 16"/>
            <p:cNvSpPr/>
            <p:nvPr/>
          </p:nvSpPr>
          <p:spPr>
            <a:xfrm>
              <a:off x="6697535" y="2513905"/>
              <a:ext cx="2377102" cy="3333136"/>
            </a:xfrm>
            <a:prstGeom prst="rect">
              <a:avLst/>
            </a:prstGeom>
            <a:solidFill>
              <a:schemeClr val="accent4">
                <a:lumMod val="75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18" name="Gruppo 17"/>
            <p:cNvGrpSpPr/>
            <p:nvPr/>
          </p:nvGrpSpPr>
          <p:grpSpPr>
            <a:xfrm>
              <a:off x="6806842" y="2578184"/>
              <a:ext cx="2158488" cy="2591851"/>
              <a:chOff x="6663659" y="471948"/>
              <a:chExt cx="2158488" cy="2591851"/>
            </a:xfrm>
          </p:grpSpPr>
          <p:sp>
            <p:nvSpPr>
              <p:cNvPr id="19" name="Rettangolo 18"/>
              <p:cNvSpPr/>
              <p:nvPr/>
            </p:nvSpPr>
            <p:spPr>
              <a:xfrm>
                <a:off x="6818978" y="2082846"/>
                <a:ext cx="1887794" cy="980953"/>
              </a:xfrm>
              <a:prstGeom prst="rect">
                <a:avLst/>
              </a:prstGeom>
              <a:solidFill>
                <a:srgbClr val="4DBFC5"/>
              </a:solidFill>
              <a:ln w="9525">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700" i="1" dirty="0"/>
                  <a:t>5.2 Classify and code</a:t>
                </a:r>
              </a:p>
            </p:txBody>
          </p:sp>
          <p:sp>
            <p:nvSpPr>
              <p:cNvPr id="20" name="Rettangolo 19"/>
              <p:cNvSpPr/>
              <p:nvPr/>
            </p:nvSpPr>
            <p:spPr>
              <a:xfrm>
                <a:off x="6799006" y="1069097"/>
                <a:ext cx="1887793" cy="759354"/>
              </a:xfrm>
              <a:prstGeom prst="rect">
                <a:avLst/>
              </a:prstGeom>
              <a:solidFill>
                <a:srgbClr val="4DBFC5"/>
              </a:solidFill>
              <a:ln w="9525">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700" i="1" dirty="0"/>
                  <a:t>5.1 Integrate </a:t>
                </a:r>
                <a:r>
                  <a:rPr lang="en-US" sz="1700" i="1" dirty="0" smtClean="0"/>
                  <a:t>data</a:t>
                </a:r>
                <a:endParaRPr lang="en-GB" sz="1700" i="1" dirty="0"/>
              </a:p>
            </p:txBody>
          </p:sp>
          <p:sp>
            <p:nvSpPr>
              <p:cNvPr id="21" name="Rettangolo arrotondato 20"/>
              <p:cNvSpPr/>
              <p:nvPr/>
            </p:nvSpPr>
            <p:spPr>
              <a:xfrm>
                <a:off x="6663659" y="471948"/>
                <a:ext cx="2158488" cy="471949"/>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GB" dirty="0" smtClean="0"/>
                  <a:t>GSBPM</a:t>
                </a:r>
                <a:endParaRPr lang="en-GB" dirty="0"/>
              </a:p>
            </p:txBody>
          </p:sp>
        </p:grpSp>
      </p:grpSp>
      <p:sp>
        <p:nvSpPr>
          <p:cNvPr id="13" name="Disco magnetico 12"/>
          <p:cNvSpPr/>
          <p:nvPr/>
        </p:nvSpPr>
        <p:spPr>
          <a:xfrm>
            <a:off x="107504" y="1847621"/>
            <a:ext cx="1538927" cy="1654918"/>
          </a:xfrm>
          <a:prstGeom prst="flowChartMagneticDisk">
            <a:avLst/>
          </a:prstGeom>
          <a:solidFill>
            <a:srgbClr val="4DBFC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442913" fontAlgn="auto">
              <a:spcBef>
                <a:spcPts val="0"/>
              </a:spcBef>
              <a:spcAft>
                <a:spcPts val="0"/>
              </a:spcAft>
              <a:tabLst>
                <a:tab pos="354013" algn="l"/>
              </a:tabLst>
              <a:defRPr/>
            </a:pPr>
            <a:endParaRPr lang="en-US" sz="2800" dirty="0" smtClean="0">
              <a:solidFill>
                <a:schemeClr val="bg1"/>
              </a:solidFill>
              <a:latin typeface="Calibri" pitchFamily="34" charset="0"/>
              <a:cs typeface="Calibri" pitchFamily="34" charset="0"/>
            </a:endParaRPr>
          </a:p>
          <a:p>
            <a:pPr marL="442913" fontAlgn="auto">
              <a:spcBef>
                <a:spcPts val="0"/>
              </a:spcBef>
              <a:spcAft>
                <a:spcPts val="0"/>
              </a:spcAft>
              <a:tabLst>
                <a:tab pos="354013" algn="l"/>
              </a:tabLst>
              <a:defRPr/>
            </a:pPr>
            <a:r>
              <a:rPr lang="en-US" sz="2800" dirty="0" smtClean="0">
                <a:solidFill>
                  <a:schemeClr val="bg1"/>
                </a:solidFill>
                <a:latin typeface="Calibri" pitchFamily="34" charset="0"/>
                <a:cs typeface="Calibri" pitchFamily="34" charset="0"/>
              </a:rPr>
              <a:t>SIM</a:t>
            </a:r>
          </a:p>
          <a:p>
            <a:pPr marL="530225" fontAlgn="auto">
              <a:spcBef>
                <a:spcPts val="0"/>
              </a:spcBef>
              <a:spcAft>
                <a:spcPts val="0"/>
              </a:spcAft>
              <a:defRPr/>
            </a:pPr>
            <a:endParaRPr lang="en-US" sz="2400" dirty="0">
              <a:solidFill>
                <a:schemeClr val="bg1"/>
              </a:solidFill>
              <a:latin typeface="Calibri" pitchFamily="34" charset="0"/>
              <a:cs typeface="Calibri" pitchFamily="34" charset="0"/>
            </a:endParaRPr>
          </a:p>
        </p:txBody>
      </p:sp>
      <p:sp>
        <p:nvSpPr>
          <p:cNvPr id="14" name="CasellaDiTesto 13"/>
          <p:cNvSpPr txBox="1"/>
          <p:nvPr/>
        </p:nvSpPr>
        <p:spPr>
          <a:xfrm>
            <a:off x="7393766" y="458962"/>
            <a:ext cx="1814774" cy="64633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200" dirty="0" smtClean="0"/>
              <a:t>General Statistical Business Process Model</a:t>
            </a:r>
            <a:endParaRPr lang="en-US" sz="1200" dirty="0"/>
          </a:p>
        </p:txBody>
      </p:sp>
    </p:spTree>
    <p:extLst>
      <p:ext uri="{BB962C8B-B14F-4D97-AF65-F5344CB8AC3E}">
        <p14:creationId xmlns:p14="http://schemas.microsoft.com/office/powerpoint/2010/main" val="209776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2499</TotalTime>
  <Words>1970</Words>
  <Application>Microsoft Office PowerPoint</Application>
  <PresentationFormat>Presentazione su schermo (4:3)</PresentationFormat>
  <Paragraphs>269</Paragraphs>
  <Slides>25</Slides>
  <Notes>4</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25</vt:i4>
      </vt:variant>
    </vt:vector>
  </HeadingPairs>
  <TitlesOfParts>
    <vt:vector size="27" baseType="lpstr">
      <vt:lpstr>copertina</vt:lpstr>
      <vt:lpstr>Presentazione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Bruna Tabanella</dc:creator>
  <cp:lastModifiedBy>ISTAT_GDB</cp:lastModifiedBy>
  <cp:revision>133</cp:revision>
  <cp:lastPrinted>2014-05-15T12:53:42Z</cp:lastPrinted>
  <dcterms:created xsi:type="dcterms:W3CDTF">2012-12-11T11:00:35Z</dcterms:created>
  <dcterms:modified xsi:type="dcterms:W3CDTF">2014-05-28T14:18:14Z</dcterms:modified>
</cp:coreProperties>
</file>