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overhead"/>
  <p:notesSz cx="6805613" cy="9944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F8F8F8"/>
    <a:srgbClr val="EEEEEE"/>
    <a:srgbClr val="F4F4F4"/>
    <a:srgbClr val="E4E4E4"/>
    <a:srgbClr val="333399"/>
    <a:srgbClr val="000000"/>
    <a:srgbClr val="E0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15" d="100"/>
          <a:sy n="115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gyn\300\350\Brukere\Ova\PROSJEKT\LEVEK&#197;R\2013\Alder_sva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055165940248354E-2"/>
          <c:y val="6.8230770516742728E-2"/>
          <c:w val="0.93733359639840008"/>
          <c:h val="0.82630088436397675"/>
        </c:manualLayout>
      </c:layout>
      <c:lineChart>
        <c:grouping val="standar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1997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'Ark1'!$B$1:$L$1</c:f>
              <c:strCache>
                <c:ptCount val="11"/>
                <c:pt idx="0">
                  <c:v>16-19 </c:v>
                </c:pt>
                <c:pt idx="1">
                  <c:v>20-24 </c:v>
                </c:pt>
                <c:pt idx="2">
                  <c:v>25-34 </c:v>
                </c:pt>
                <c:pt idx="3">
                  <c:v>35-44 </c:v>
                </c:pt>
                <c:pt idx="4">
                  <c:v>45-54 </c:v>
                </c:pt>
                <c:pt idx="5">
                  <c:v>55-66 </c:v>
                </c:pt>
                <c:pt idx="6">
                  <c:v>67-74 </c:v>
                </c:pt>
                <c:pt idx="7">
                  <c:v>75-79</c:v>
                </c:pt>
                <c:pt idx="8">
                  <c:v>80-84 </c:v>
                </c:pt>
                <c:pt idx="9">
                  <c:v>85-89 </c:v>
                </c:pt>
                <c:pt idx="10">
                  <c:v>90 or more</c:v>
                </c:pt>
              </c:strCache>
            </c:strRef>
          </c:cat>
          <c:val>
            <c:numRef>
              <c:f>'Ark1'!$B$2:$L$2</c:f>
              <c:numCache>
                <c:formatCode>General</c:formatCode>
                <c:ptCount val="11"/>
                <c:pt idx="0">
                  <c:v>74</c:v>
                </c:pt>
                <c:pt idx="1">
                  <c:v>70.900000000000006</c:v>
                </c:pt>
                <c:pt idx="2">
                  <c:v>73.900000000000006</c:v>
                </c:pt>
                <c:pt idx="3">
                  <c:v>72.7</c:v>
                </c:pt>
                <c:pt idx="4">
                  <c:v>69.3</c:v>
                </c:pt>
                <c:pt idx="5">
                  <c:v>66.8</c:v>
                </c:pt>
                <c:pt idx="6">
                  <c:v>62.1</c:v>
                </c:pt>
                <c:pt idx="7">
                  <c:v>57.6</c:v>
                </c:pt>
                <c:pt idx="8">
                  <c:v>51.1</c:v>
                </c:pt>
                <c:pt idx="9">
                  <c:v>51.7</c:v>
                </c:pt>
                <c:pt idx="10">
                  <c:v>37.9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'Ark1'!$B$1:$L$1</c:f>
              <c:strCache>
                <c:ptCount val="11"/>
                <c:pt idx="0">
                  <c:v>16-19 </c:v>
                </c:pt>
                <c:pt idx="1">
                  <c:v>20-24 </c:v>
                </c:pt>
                <c:pt idx="2">
                  <c:v>25-34 </c:v>
                </c:pt>
                <c:pt idx="3">
                  <c:v>35-44 </c:v>
                </c:pt>
                <c:pt idx="4">
                  <c:v>45-54 </c:v>
                </c:pt>
                <c:pt idx="5">
                  <c:v>55-66 </c:v>
                </c:pt>
                <c:pt idx="6">
                  <c:v>67-74 </c:v>
                </c:pt>
                <c:pt idx="7">
                  <c:v>75-79</c:v>
                </c:pt>
                <c:pt idx="8">
                  <c:v>80-84 </c:v>
                </c:pt>
                <c:pt idx="9">
                  <c:v>85-89 </c:v>
                </c:pt>
                <c:pt idx="10">
                  <c:v>90 or more</c:v>
                </c:pt>
              </c:strCache>
            </c:strRef>
          </c:cat>
          <c:val>
            <c:numRef>
              <c:f>Ark1!#REF!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'Ark1'!$A$3</c:f>
              <c:strCache>
                <c:ptCount val="1"/>
                <c:pt idx="0">
                  <c:v>2004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'Ark1'!$B$1:$L$1</c:f>
              <c:strCache>
                <c:ptCount val="11"/>
                <c:pt idx="0">
                  <c:v>16-19 </c:v>
                </c:pt>
                <c:pt idx="1">
                  <c:v>20-24 </c:v>
                </c:pt>
                <c:pt idx="2">
                  <c:v>25-34 </c:v>
                </c:pt>
                <c:pt idx="3">
                  <c:v>35-44 </c:v>
                </c:pt>
                <c:pt idx="4">
                  <c:v>45-54 </c:v>
                </c:pt>
                <c:pt idx="5">
                  <c:v>55-66 </c:v>
                </c:pt>
                <c:pt idx="6">
                  <c:v>67-74 </c:v>
                </c:pt>
                <c:pt idx="7">
                  <c:v>75-79</c:v>
                </c:pt>
                <c:pt idx="8">
                  <c:v>80-84 </c:v>
                </c:pt>
                <c:pt idx="9">
                  <c:v>85-89 </c:v>
                </c:pt>
                <c:pt idx="10">
                  <c:v>90 or more</c:v>
                </c:pt>
              </c:strCache>
            </c:strRef>
          </c:cat>
          <c:val>
            <c:numRef>
              <c:f>'Ark1'!$B$3:$L$3</c:f>
              <c:numCache>
                <c:formatCode>General</c:formatCode>
                <c:ptCount val="11"/>
                <c:pt idx="0">
                  <c:v>69.3</c:v>
                </c:pt>
                <c:pt idx="1">
                  <c:v>67</c:v>
                </c:pt>
                <c:pt idx="2">
                  <c:v>69</c:v>
                </c:pt>
                <c:pt idx="3">
                  <c:v>74.5</c:v>
                </c:pt>
                <c:pt idx="4">
                  <c:v>72.599999999999994</c:v>
                </c:pt>
                <c:pt idx="5">
                  <c:v>68.400000000000006</c:v>
                </c:pt>
                <c:pt idx="6">
                  <c:v>65.2</c:v>
                </c:pt>
                <c:pt idx="7">
                  <c:v>60.4</c:v>
                </c:pt>
                <c:pt idx="8">
                  <c:v>51.6</c:v>
                </c:pt>
                <c:pt idx="9">
                  <c:v>56.3</c:v>
                </c:pt>
                <c:pt idx="10">
                  <c:v>40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Ark1!#REF!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'Ark1'!$B$1:$L$1</c:f>
              <c:strCache>
                <c:ptCount val="11"/>
                <c:pt idx="0">
                  <c:v>16-19 </c:v>
                </c:pt>
                <c:pt idx="1">
                  <c:v>20-24 </c:v>
                </c:pt>
                <c:pt idx="2">
                  <c:v>25-34 </c:v>
                </c:pt>
                <c:pt idx="3">
                  <c:v>35-44 </c:v>
                </c:pt>
                <c:pt idx="4">
                  <c:v>45-54 </c:v>
                </c:pt>
                <c:pt idx="5">
                  <c:v>55-66 </c:v>
                </c:pt>
                <c:pt idx="6">
                  <c:v>67-74 </c:v>
                </c:pt>
                <c:pt idx="7">
                  <c:v>75-79</c:v>
                </c:pt>
                <c:pt idx="8">
                  <c:v>80-84 </c:v>
                </c:pt>
                <c:pt idx="9">
                  <c:v>85-89 </c:v>
                </c:pt>
                <c:pt idx="10">
                  <c:v>90 or more</c:v>
                </c:pt>
              </c:strCache>
            </c:strRef>
          </c:cat>
          <c:val>
            <c:numRef>
              <c:f>Ark1!#REF!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'Ark1'!$A$4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'Ark1'!$B$1:$L$1</c:f>
              <c:strCache>
                <c:ptCount val="11"/>
                <c:pt idx="0">
                  <c:v>16-19 </c:v>
                </c:pt>
                <c:pt idx="1">
                  <c:v>20-24 </c:v>
                </c:pt>
                <c:pt idx="2">
                  <c:v>25-34 </c:v>
                </c:pt>
                <c:pt idx="3">
                  <c:v>35-44 </c:v>
                </c:pt>
                <c:pt idx="4">
                  <c:v>45-54 </c:v>
                </c:pt>
                <c:pt idx="5">
                  <c:v>55-66 </c:v>
                </c:pt>
                <c:pt idx="6">
                  <c:v>67-74 </c:v>
                </c:pt>
                <c:pt idx="7">
                  <c:v>75-79</c:v>
                </c:pt>
                <c:pt idx="8">
                  <c:v>80-84 </c:v>
                </c:pt>
                <c:pt idx="9">
                  <c:v>85-89 </c:v>
                </c:pt>
                <c:pt idx="10">
                  <c:v>90 or more</c:v>
                </c:pt>
              </c:strCache>
            </c:strRef>
          </c:cat>
          <c:val>
            <c:numRef>
              <c:f>'Ark1'!$B$4:$L$4</c:f>
              <c:numCache>
                <c:formatCode>General</c:formatCode>
                <c:ptCount val="11"/>
                <c:pt idx="0">
                  <c:v>58</c:v>
                </c:pt>
                <c:pt idx="1">
                  <c:v>45.8</c:v>
                </c:pt>
                <c:pt idx="2">
                  <c:v>47.9</c:v>
                </c:pt>
                <c:pt idx="3">
                  <c:v>52.6</c:v>
                </c:pt>
                <c:pt idx="4">
                  <c:v>55.9</c:v>
                </c:pt>
                <c:pt idx="5">
                  <c:v>56.9</c:v>
                </c:pt>
                <c:pt idx="6">
                  <c:v>60.1</c:v>
                </c:pt>
                <c:pt idx="7">
                  <c:v>51.8</c:v>
                </c:pt>
                <c:pt idx="8">
                  <c:v>53.7</c:v>
                </c:pt>
                <c:pt idx="9">
                  <c:v>38.6</c:v>
                </c:pt>
                <c:pt idx="10">
                  <c:v>18.7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'Ark1'!$A$5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'Ark1'!$B$1:$L$1</c:f>
              <c:strCache>
                <c:ptCount val="11"/>
                <c:pt idx="0">
                  <c:v>16-19 </c:v>
                </c:pt>
                <c:pt idx="1">
                  <c:v>20-24 </c:v>
                </c:pt>
                <c:pt idx="2">
                  <c:v>25-34 </c:v>
                </c:pt>
                <c:pt idx="3">
                  <c:v>35-44 </c:v>
                </c:pt>
                <c:pt idx="4">
                  <c:v>45-54 </c:v>
                </c:pt>
                <c:pt idx="5">
                  <c:v>55-66 </c:v>
                </c:pt>
                <c:pt idx="6">
                  <c:v>67-74 </c:v>
                </c:pt>
                <c:pt idx="7">
                  <c:v>75-79</c:v>
                </c:pt>
                <c:pt idx="8">
                  <c:v>80-84 </c:v>
                </c:pt>
                <c:pt idx="9">
                  <c:v>85-89 </c:v>
                </c:pt>
                <c:pt idx="10">
                  <c:v>90 or more</c:v>
                </c:pt>
              </c:strCache>
            </c:strRef>
          </c:cat>
          <c:val>
            <c:numRef>
              <c:f>'Ark1'!$B$5:$L$5</c:f>
              <c:numCache>
                <c:formatCode>General</c:formatCode>
                <c:ptCount val="11"/>
                <c:pt idx="0">
                  <c:v>58.5</c:v>
                </c:pt>
                <c:pt idx="1">
                  <c:v>50</c:v>
                </c:pt>
                <c:pt idx="2">
                  <c:v>44.8</c:v>
                </c:pt>
                <c:pt idx="3">
                  <c:v>50.7</c:v>
                </c:pt>
                <c:pt idx="4">
                  <c:v>52.6</c:v>
                </c:pt>
                <c:pt idx="5">
                  <c:v>56.4</c:v>
                </c:pt>
                <c:pt idx="6">
                  <c:v>59.3</c:v>
                </c:pt>
                <c:pt idx="7">
                  <c:v>53.5</c:v>
                </c:pt>
                <c:pt idx="8">
                  <c:v>45.3</c:v>
                </c:pt>
                <c:pt idx="9">
                  <c:v>34</c:v>
                </c:pt>
                <c:pt idx="10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944448"/>
        <c:axId val="136110080"/>
      </c:lineChart>
      <c:catAx>
        <c:axId val="13594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110080"/>
        <c:crosses val="autoZero"/>
        <c:auto val="1"/>
        <c:lblAlgn val="ctr"/>
        <c:lblOffset val="100"/>
        <c:noMultiLvlLbl val="0"/>
      </c:catAx>
      <c:valAx>
        <c:axId val="13611008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944448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0823082763857257"/>
          <c:y val="9.7581337801882315E-2"/>
          <c:w val="0.1234320425208808"/>
          <c:h val="0.2047604461341645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000" baseline="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49779" y="9537700"/>
            <a:ext cx="393052" cy="30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4917" rIns="91438" bIns="44917" anchor="ctr">
            <a:spAutoFit/>
          </a:bodyPr>
          <a:lstStyle/>
          <a:p>
            <a:pPr algn="r" defTabSz="924209"/>
            <a:fld id="{584B3760-284A-4155-AA5A-08EE208DCA54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4209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7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2675" y="869950"/>
            <a:ext cx="464185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06" y="4728169"/>
            <a:ext cx="4991201" cy="418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4917" rIns="91438" bIns="44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notatmalstiler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349779" y="9537700"/>
            <a:ext cx="393052" cy="30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4917" rIns="91438" bIns="44917" anchor="ctr">
            <a:spAutoFit/>
          </a:bodyPr>
          <a:lstStyle/>
          <a:p>
            <a:pPr algn="r" defTabSz="924209"/>
            <a:fld id="{935EAA5B-F051-494F-9E65-6D064D703B87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4209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6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fld id="{FE92C062-EE14-44B2-A8C6-3B1621BCFADE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  <a:endParaRPr lang="en-GB" noProof="0" smtClean="0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GB" noProof="0" smtClean="0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/>
            <a:fld id="{1369E551-B1D9-4A9A-9901-434B2B364AB4}" type="slidenum">
              <a:rPr lang="en-GB" sz="1400" b="1">
                <a:solidFill>
                  <a:schemeClr val="bg1"/>
                </a:solidFill>
              </a:rPr>
              <a:pPr algn="r"/>
              <a:t>‹#›</a:t>
            </a:fld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fld id="{15B61F97-9C5B-4FF2-A5F2-98CBC8833DB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4074" name="Picture 42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80D90-2843-4ECC-B217-ED1F06EE08CD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5F82F-2CC5-4EE8-871D-96A53C3013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0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6BA77-B76F-490C-A91E-8BA33859C850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3CF9-C58C-4A50-BFBF-3301A3594A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1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50A9F-B944-43BD-9FFB-8190730FBC17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3B9E7-177F-4D5B-848A-428884D1B1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64121-80A6-4148-9BDB-7BEB20C2EA5A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E8B9-D65D-477F-B5AD-6286B5579C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3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95AE7-CB14-4F66-9788-A35373509877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BB125-8ADF-43ED-B658-93F2A9339D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3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ECA78-61E8-40F9-80BD-90A63BCE0A2A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6EF9-2E8E-44F8-80BE-6D2439C9BA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7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84F98-A30F-43D9-BF0C-D26D5440C8D3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04C22-5133-4E9D-B34D-22FED270B0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D674BB-00D7-44BB-B88C-9A9FDD4833CC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9D8B2-5E00-4F14-AF2A-2DF4ACE97A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3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40B08-1040-4A46-94A7-2FDCC99803B0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90217-6BB2-496D-8780-522A5D6656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4C60E-3F14-469F-840F-94D2DE63AC3D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FD93-56F6-4310-A005-E320F6AB2F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8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tekststilene i delmalen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BDF4163-64DB-4247-BE99-9F4C7D5B393A}" type="datetime1">
              <a:rPr lang="en-GB"/>
              <a:pPr/>
              <a:t>15/05/2014</a:t>
            </a:fld>
            <a:endParaRPr lang="en-GB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3DDA7E79-A621-4B88-9626-AE734374AAB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3059" name="Picture 51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    </a:t>
            </a:r>
            <a:r>
              <a:rPr lang="nb-N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 data quality for</a:t>
            </a:r>
            <a:br>
              <a:rPr lang="nb-N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persons over 79 years</a:t>
            </a: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                   </a:t>
            </a:r>
          </a:p>
          <a:p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Odd Frank Vaage</a:t>
            </a:r>
          </a:p>
          <a:p>
            <a:r>
              <a:rPr lang="nb-N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Statistics Norway</a:t>
            </a:r>
          </a:p>
          <a:p>
            <a:endParaRPr lang="nb-N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nb-N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Q2014, Vienna 2-5 June 2014</a:t>
            </a:r>
          </a:p>
          <a:p>
            <a:endParaRPr lang="nb-N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5B61F97-9C5B-4FF2-A5F2-98CBC8833DB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36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Background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Traditionally </a:t>
            </a:r>
            <a:r>
              <a:rPr lang="nb-NO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nb-NO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experienced </a:t>
            </a:r>
            <a:r>
              <a:rPr lang="nb-NO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nb-NO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response rate in </a:t>
            </a:r>
            <a:r>
              <a:rPr lang="nb-NO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nb-NO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surveys </a:t>
            </a:r>
            <a:r>
              <a:rPr lang="nb-NO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nb-NO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persons older than 79 years:</a:t>
            </a:r>
          </a:p>
          <a:p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endParaRPr lang="nb-N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in a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questions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surveydata </a:t>
            </a:r>
            <a:r>
              <a:rPr lang="nb-NO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nb-NO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older </a:t>
            </a:r>
            <a:r>
              <a:rPr lang="nb-NO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nb-NO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</a:t>
            </a:r>
            <a:r>
              <a:rPr lang="nb-NO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in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endParaRPr lang="nb-N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more time for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leasure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nb-N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more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nb-N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5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6120680" cy="83820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sample, non response and net sample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Norwegian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 use survey represented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67-79 years, 1991-2013. Per cent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900168"/>
              </p:ext>
            </p:extLst>
          </p:nvPr>
        </p:nvGraphicFramePr>
        <p:xfrm>
          <a:off x="1259632" y="2204864"/>
          <a:ext cx="655888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04"/>
                <a:gridCol w="1800200"/>
                <a:gridCol w="1800200"/>
                <a:gridCol w="1584176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Gross sample</a:t>
                      </a:r>
                      <a:endParaRPr lang="nb-NO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 response</a:t>
                      </a:r>
                      <a:endParaRPr lang="nb-NO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sample</a:t>
                      </a:r>
                      <a:endParaRPr lang="nb-NO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1991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20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1995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2005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13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13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5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18920" cy="83820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 for different age groups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surveys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living conditions 1997-2013. Per cent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168054"/>
              </p:ext>
            </p:extLst>
          </p:nvPr>
        </p:nvGraphicFramePr>
        <p:xfrm>
          <a:off x="395536" y="1844824"/>
          <a:ext cx="8381997" cy="280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69"/>
                <a:gridCol w="644769"/>
                <a:gridCol w="644769"/>
                <a:gridCol w="644769"/>
                <a:gridCol w="644769"/>
                <a:gridCol w="644769"/>
                <a:gridCol w="644769"/>
                <a:gridCol w="644769"/>
                <a:gridCol w="644769"/>
                <a:gridCol w="644769"/>
                <a:gridCol w="644769"/>
                <a:gridCol w="644769"/>
                <a:gridCol w="64476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16-19 years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20-24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years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25-34 years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35-44 years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45-54 years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55-66 years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67-74 years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75-79 years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80-84 years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85-89 years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years or older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Total: 16 years or older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1997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74,0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70,9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73,9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72,7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62,1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51,1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2001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64,5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67,5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72,1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69,1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66,3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66,2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55,5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53,9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59,4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24,0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66,9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74,5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68,4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65,2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60,4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51,6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56,3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40.0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69,1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76,2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57,8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50,0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66,3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60,1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18,7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53,1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56,4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53,5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51,7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26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422976" cy="83820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 for different age groups in the surveys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conditions 1997, 2004, 2011 and 2013. Per cent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970505"/>
              </p:ext>
            </p:extLst>
          </p:nvPr>
        </p:nvGraphicFramePr>
        <p:xfrm>
          <a:off x="395536" y="1844824"/>
          <a:ext cx="838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741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 for different age groups by gender, in the surveys on living conditions  1997, 2004, 2011 and 2013. Per cent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345253"/>
              </p:ext>
            </p:extLst>
          </p:nvPr>
        </p:nvGraphicFramePr>
        <p:xfrm>
          <a:off x="251520" y="1700808"/>
          <a:ext cx="8382003" cy="472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45425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67-74 years</a:t>
                      </a:r>
                      <a:endParaRPr lang="nb-N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75-79 years </a:t>
                      </a:r>
                      <a:endParaRPr lang="nb-N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80-84 years</a:t>
                      </a:r>
                      <a:endParaRPr lang="nb-N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85-89 years</a:t>
                      </a:r>
                      <a:endParaRPr lang="nb-N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years or older </a:t>
                      </a:r>
                      <a:endParaRPr lang="nb-N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Total: 16 years or older</a:t>
                      </a:r>
                      <a:endParaRPr lang="nb-N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1997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Men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70,4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62,9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59,1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Women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54,4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53,5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47,7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47,4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69,2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Men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68,2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67,5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41,7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69,4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Women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62,4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45,5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68,7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Men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55,5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Women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50,7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Men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54,5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51,1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Women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37,2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22,5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53,2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13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344816" cy="83820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people aged 67-89 taking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sports activities last 12 months,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age groups, 2013. 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97751"/>
              </p:ext>
            </p:extLst>
          </p:nvPr>
        </p:nvGraphicFramePr>
        <p:xfrm>
          <a:off x="1331640" y="2132856"/>
          <a:ext cx="6408712" cy="322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720080"/>
                <a:gridCol w="701536"/>
                <a:gridCol w="738624"/>
                <a:gridCol w="648072"/>
                <a:gridCol w="1368152"/>
              </a:tblGrid>
              <a:tr h="63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67-74 years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75-79 years 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80-84 years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85-89 years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Total: 16 years or older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Jogging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Sycling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Swimming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Strength</a:t>
                      </a: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training 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Golf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Cross country skiing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nb-N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Numbers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584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210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6100</a:t>
                      </a:r>
                      <a:endParaRPr lang="nb-N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04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5904656" cy="83820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people aged 67-89 taking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sports activities, by age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2013. 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343788"/>
              </p:ext>
            </p:extLst>
          </p:nvPr>
        </p:nvGraphicFramePr>
        <p:xfrm>
          <a:off x="1115616" y="2060848"/>
          <a:ext cx="6768752" cy="299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864096"/>
                <a:gridCol w="792088"/>
                <a:gridCol w="792088"/>
                <a:gridCol w="864096"/>
                <a:gridCol w="151216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67-74 years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75-79  years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80-84 years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85-89 years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Total: 16 years or older</a:t>
                      </a:r>
                      <a:endParaRPr lang="nb-N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Never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nb-NO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nb-NO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more than </a:t>
                      </a:r>
                    </a:p>
                    <a:p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times a month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times a week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3-4 times a week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Approximately daily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Respondents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6100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7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nb-N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nb-N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916832"/>
            <a:ext cx="8382000" cy="2304256"/>
          </a:xfrm>
        </p:spPr>
        <p:txBody>
          <a:bodyPr/>
          <a:lstStyle/>
          <a:p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Traditionally persons more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79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not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Norwegian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surveys, due to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rate.</a:t>
            </a:r>
          </a:p>
          <a:p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older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in sosial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in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surveys.</a:t>
            </a:r>
          </a:p>
          <a:p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lead to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time to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persons more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79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surveys and let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a part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survey </a:t>
            </a:r>
            <a:r>
              <a:rPr lang="nb-N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636413"/>
      </p:ext>
    </p:extLst>
  </p:cSld>
  <p:clrMapOvr>
    <a:masterClrMapping/>
  </p:clrMapOvr>
</p:sld>
</file>

<file path=ppt/theme/theme1.xml><?xml version="1.0" encoding="utf-8"?>
<a:theme xmlns:a="http://schemas.openxmlformats.org/drawingml/2006/main" name="SSB-engelsk">
  <a:themeElements>
    <a:clrScheme name="Standard utforming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SSB-engelsk</Template>
  <TotalTime>171</TotalTime>
  <Pages>1</Pages>
  <Words>591</Words>
  <Application>Microsoft Office PowerPoint</Application>
  <PresentationFormat>Transparent</PresentationFormat>
  <Paragraphs>345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SSB-engelsk</vt:lpstr>
      <vt:lpstr>    Survey data quality for      persons over 79 years</vt:lpstr>
      <vt:lpstr>Background:</vt:lpstr>
      <vt:lpstr>Gross sample, non response and net sample in  the Norwegian media use survey represented  by persons 67-79 years, 1991-2013. Per cent</vt:lpstr>
      <vt:lpstr>Response rate for different age groups in the surveys  on living conditions 1997-2013. Per cent </vt:lpstr>
      <vt:lpstr>Response rate for different age groups in the surveys on  living conditions 1997, 2004, 2011 and 2013. Per cent</vt:lpstr>
      <vt:lpstr>Response rate for different age groups by gender, in the surveys on living conditions  1997, 2004, 2011 and 2013. Per cent </vt:lpstr>
      <vt:lpstr>Percentage of people aged 67-89 taking part in different  sports activities last 12 months, by age groups, 2013. </vt:lpstr>
      <vt:lpstr>Percentage of people aged 67-89 taking part  in sports activities, by age groups. 2013. </vt:lpstr>
      <vt:lpstr>Conclusion:</vt:lpstr>
    </vt:vector>
  </TitlesOfParts>
  <Company>SSB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data quality for      persons over 79 years</dc:title>
  <dc:creator>Vaage, Odd</dc:creator>
  <cp:lastModifiedBy>Vaage, Odd</cp:lastModifiedBy>
  <cp:revision>21</cp:revision>
  <cp:lastPrinted>2014-05-14T14:53:05Z</cp:lastPrinted>
  <dcterms:created xsi:type="dcterms:W3CDTF">2014-05-13T12:19:56Z</dcterms:created>
  <dcterms:modified xsi:type="dcterms:W3CDTF">2014-05-15T07:08:33Z</dcterms:modified>
</cp:coreProperties>
</file>