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61" r:id="rId6"/>
    <p:sldId id="267" r:id="rId7"/>
    <p:sldId id="268" r:id="rId8"/>
    <p:sldId id="264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F5494"/>
    <a:srgbClr val="FFD62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8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9AE9C2-957E-4966-9576-B839B0C01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6EE333-4375-46A0-8D7E-4185E8642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463619-65F9-45C4-AF25-8FF1A9A2EF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067944" y="2132856"/>
            <a:ext cx="4535488" cy="2089150"/>
          </a:xfrm>
        </p:spPr>
        <p:txBody>
          <a:bodyPr/>
          <a:lstStyle/>
          <a:p>
            <a:r>
              <a:rPr lang="en-GB" sz="3200" dirty="0"/>
              <a:t>Census statistics – ensuring quality in a time of major change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95536" y="4293096"/>
            <a:ext cx="3743325" cy="1871663"/>
          </a:xfrm>
        </p:spPr>
        <p:txBody>
          <a:bodyPr/>
          <a:lstStyle/>
          <a:p>
            <a:r>
              <a:rPr lang="en-GB" sz="2000" dirty="0" smtClean="0"/>
              <a:t>David </a:t>
            </a:r>
            <a:r>
              <a:rPr lang="en-GB" sz="2000" dirty="0" err="1" smtClean="0"/>
              <a:t>Thorogood</a:t>
            </a:r>
            <a:endParaRPr lang="en-GB" sz="2000" dirty="0" smtClean="0"/>
          </a:p>
          <a:p>
            <a:r>
              <a:rPr lang="en-GB" sz="2000" dirty="0" smtClean="0"/>
              <a:t>Eurostat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936625"/>
          </a:xfrm>
        </p:spPr>
        <p:txBody>
          <a:bodyPr/>
          <a:lstStyle/>
          <a:p>
            <a:r>
              <a:rPr lang="en-GB" sz="2400" dirty="0"/>
              <a:t>Quality issues of using administrative data: </a:t>
            </a:r>
            <a:r>
              <a:rPr lang="en-GB" sz="2400" dirty="0" smtClean="0"/>
              <a:t>accuracy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3633788"/>
          </a:xfrm>
        </p:spPr>
        <p:txBody>
          <a:bodyPr/>
          <a:lstStyle/>
          <a:p>
            <a:r>
              <a:rPr lang="en-GB" dirty="0" smtClean="0"/>
              <a:t>How well does the administrative source reflect ‘realty’? </a:t>
            </a:r>
          </a:p>
          <a:p>
            <a:pPr lvl="1"/>
            <a:r>
              <a:rPr lang="en-GB" dirty="0" smtClean="0"/>
              <a:t>Register inflation</a:t>
            </a:r>
          </a:p>
          <a:p>
            <a:pPr lvl="1"/>
            <a:r>
              <a:rPr lang="en-GB" dirty="0" smtClean="0"/>
              <a:t>Ensuring data items are up-to-date</a:t>
            </a:r>
          </a:p>
        </p:txBody>
      </p:sp>
    </p:spTree>
    <p:extLst>
      <p:ext uri="{BB962C8B-B14F-4D97-AF65-F5344CB8AC3E}">
        <p14:creationId xmlns:p14="http://schemas.microsoft.com/office/powerpoint/2010/main" val="10480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936625"/>
          </a:xfrm>
        </p:spPr>
        <p:txBody>
          <a:bodyPr/>
          <a:lstStyle/>
          <a:p>
            <a:r>
              <a:rPr lang="en-GB" sz="2400" dirty="0" smtClean="0"/>
              <a:t>Successful adoption of new census methods and data sources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3888432"/>
          </a:xfrm>
        </p:spPr>
        <p:txBody>
          <a:bodyPr/>
          <a:lstStyle/>
          <a:p>
            <a:r>
              <a:rPr lang="en-GB" dirty="0" smtClean="0"/>
              <a:t>User consultation – understanding the real needs for census statistics</a:t>
            </a:r>
          </a:p>
          <a:p>
            <a:r>
              <a:rPr lang="en-GB" dirty="0" smtClean="0"/>
              <a:t>In-depth review of the strengths and weaknesses of the administrative sources that are available</a:t>
            </a:r>
          </a:p>
          <a:p>
            <a:pPr lvl="1"/>
            <a:r>
              <a:rPr lang="en-GB" dirty="0" smtClean="0"/>
              <a:t>Understanding the underlying administrative process</a:t>
            </a:r>
          </a:p>
          <a:p>
            <a:pPr lvl="1"/>
            <a:r>
              <a:rPr lang="en-GB" dirty="0" smtClean="0"/>
              <a:t>Long-term working relationship with data holders</a:t>
            </a:r>
          </a:p>
          <a:p>
            <a:r>
              <a:rPr lang="en-GB" dirty="0" smtClean="0"/>
              <a:t>Legal and political framework</a:t>
            </a:r>
          </a:p>
          <a:p>
            <a:r>
              <a:rPr lang="en-GB" dirty="0" smtClean="0"/>
              <a:t>Time</a:t>
            </a:r>
          </a:p>
          <a:p>
            <a:r>
              <a:rPr lang="en-GB" dirty="0" smtClean="0"/>
              <a:t>Resources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462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936625"/>
          </a:xfrm>
        </p:spPr>
        <p:txBody>
          <a:bodyPr/>
          <a:lstStyle/>
          <a:p>
            <a:r>
              <a:rPr lang="en-GB" sz="2400" dirty="0" smtClean="0"/>
              <a:t>Developing the European programme of census statistics – a two stage approach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2021 </a:t>
            </a:r>
          </a:p>
          <a:p>
            <a:r>
              <a:rPr lang="en-GB" dirty="0" smtClean="0"/>
              <a:t>Retain existing basic framework for the collection of harmonised census data at European level</a:t>
            </a:r>
          </a:p>
          <a:p>
            <a:r>
              <a:rPr lang="en-GB" dirty="0" smtClean="0"/>
              <a:t>Adapt the detailed requirements (tabulation programme, classifications) </a:t>
            </a:r>
          </a:p>
          <a:p>
            <a:pPr lvl="1"/>
            <a:r>
              <a:rPr lang="en-GB" dirty="0" smtClean="0"/>
              <a:t>experience from 2011</a:t>
            </a:r>
          </a:p>
          <a:p>
            <a:pPr lvl="1"/>
            <a:r>
              <a:rPr lang="en-GB" dirty="0" smtClean="0"/>
              <a:t>facilitate the use of administrative sources in those countries that wish to do so</a:t>
            </a:r>
          </a:p>
        </p:txBody>
      </p:sp>
    </p:spTree>
    <p:extLst>
      <p:ext uri="{BB962C8B-B14F-4D97-AF65-F5344CB8AC3E}">
        <p14:creationId xmlns:p14="http://schemas.microsoft.com/office/powerpoint/2010/main" val="28462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936625"/>
          </a:xfrm>
        </p:spPr>
        <p:txBody>
          <a:bodyPr/>
          <a:lstStyle/>
          <a:p>
            <a:r>
              <a:rPr lang="en-GB" sz="2400" dirty="0" smtClean="0"/>
              <a:t>Developing the European programme of census statistics – a two stage approach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Beyond 2021 </a:t>
            </a:r>
          </a:p>
          <a:p>
            <a:r>
              <a:rPr lang="en-GB" dirty="0" smtClean="0"/>
              <a:t>In-depth consultation on the census-type statistics on population and housing that could be supplied to Eurostat</a:t>
            </a:r>
          </a:p>
          <a:p>
            <a:pPr lvl="1"/>
            <a:r>
              <a:rPr lang="en-GB" dirty="0" smtClean="0"/>
              <a:t>Content, frequency, level of geographical detail</a:t>
            </a:r>
          </a:p>
          <a:p>
            <a:pPr lvl="1"/>
            <a:r>
              <a:rPr lang="en-GB" dirty="0" smtClean="0"/>
              <a:t>Relevance to user needs</a:t>
            </a:r>
          </a:p>
        </p:txBody>
      </p:sp>
    </p:spTree>
    <p:extLst>
      <p:ext uri="{BB962C8B-B14F-4D97-AF65-F5344CB8AC3E}">
        <p14:creationId xmlns:p14="http://schemas.microsoft.com/office/powerpoint/2010/main" val="23823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3861048"/>
            <a:ext cx="8229600" cy="936625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Census statistics – ensuring quality in a time of major change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3633788"/>
          </a:xfrm>
        </p:spPr>
        <p:txBody>
          <a:bodyPr/>
          <a:lstStyle/>
          <a:p>
            <a:r>
              <a:rPr lang="en-GB" dirty="0" smtClean="0"/>
              <a:t>Role of the census at the heart of the statistical system</a:t>
            </a:r>
          </a:p>
          <a:p>
            <a:r>
              <a:rPr lang="en-GB" dirty="0" smtClean="0"/>
              <a:t>How are censuses changing?</a:t>
            </a:r>
          </a:p>
          <a:p>
            <a:pPr lvl="1"/>
            <a:r>
              <a:rPr lang="en-GB" dirty="0" smtClean="0"/>
              <a:t>Pressures for change</a:t>
            </a:r>
          </a:p>
          <a:p>
            <a:pPr lvl="1"/>
            <a:r>
              <a:rPr lang="en-GB" dirty="0" smtClean="0"/>
              <a:t>Use of administrative data		</a:t>
            </a:r>
          </a:p>
          <a:p>
            <a:r>
              <a:rPr lang="en-GB" dirty="0" smtClean="0"/>
              <a:t>Maintaining the quality of the census</a:t>
            </a:r>
          </a:p>
          <a:p>
            <a:pPr lvl="1"/>
            <a:r>
              <a:rPr lang="en-GB" dirty="0" smtClean="0"/>
              <a:t>Management and planning</a:t>
            </a:r>
          </a:p>
          <a:p>
            <a:pPr lvl="1"/>
            <a:r>
              <a:rPr lang="en-GB" dirty="0" smtClean="0"/>
              <a:t>Concepts and definitions</a:t>
            </a:r>
          </a:p>
          <a:p>
            <a:pPr lvl="1"/>
            <a:r>
              <a:rPr lang="en-GB" dirty="0" smtClean="0"/>
              <a:t>Accuracy</a:t>
            </a:r>
          </a:p>
          <a:p>
            <a:r>
              <a:rPr lang="en-GB" dirty="0" smtClean="0"/>
              <a:t>European census frameworks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1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936625"/>
          </a:xfrm>
        </p:spPr>
        <p:txBody>
          <a:bodyPr/>
          <a:lstStyle/>
          <a:p>
            <a:r>
              <a:rPr lang="en-GB" sz="2800" dirty="0" smtClean="0"/>
              <a:t>A very public need for a high quality statistical operation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032448"/>
          </a:xfrm>
        </p:spPr>
        <p:txBody>
          <a:bodyPr/>
          <a:lstStyle/>
          <a:p>
            <a:r>
              <a:rPr lang="en-GB" dirty="0" smtClean="0"/>
              <a:t>Key source of statistics on size, structure and conditions of the population</a:t>
            </a:r>
          </a:p>
          <a:p>
            <a:pPr lvl="1"/>
            <a:r>
              <a:rPr lang="en-GB" dirty="0" smtClean="0"/>
              <a:t>Budget allocation</a:t>
            </a:r>
          </a:p>
          <a:p>
            <a:pPr lvl="1"/>
            <a:r>
              <a:rPr lang="en-GB" dirty="0" smtClean="0"/>
              <a:t>Political/electoral representation</a:t>
            </a:r>
          </a:p>
          <a:p>
            <a:pPr lvl="1"/>
            <a:r>
              <a:rPr lang="en-GB" dirty="0" smtClean="0"/>
              <a:t>Foundation for other statistical activities</a:t>
            </a:r>
          </a:p>
          <a:p>
            <a:r>
              <a:rPr lang="en-GB" dirty="0" smtClean="0"/>
              <a:t>High political and media profile</a:t>
            </a:r>
          </a:p>
          <a:p>
            <a:pPr lvl="1"/>
            <a:r>
              <a:rPr lang="en-GB" dirty="0" smtClean="0"/>
              <a:t>Often controversial, often challenged</a:t>
            </a:r>
          </a:p>
          <a:p>
            <a:r>
              <a:rPr lang="en-GB" dirty="0" smtClean="0"/>
              <a:t>Large and expensive exercise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			Important it is done well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			– and can be shown to be reliable</a:t>
            </a: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90025" cy="46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8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056784" cy="606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r>
              <a:rPr lang="en-GB" sz="2800" dirty="0" smtClean="0"/>
              <a:t>A generalised view of changes to census methods and data sources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3633788"/>
          </a:xfrm>
        </p:spPr>
        <p:txBody>
          <a:bodyPr/>
          <a:lstStyle/>
          <a:p>
            <a:r>
              <a:rPr lang="en-GB" sz="2000" dirty="0" smtClean="0"/>
              <a:t>1800s – 1970s</a:t>
            </a:r>
          </a:p>
          <a:p>
            <a:pPr lvl="1"/>
            <a:r>
              <a:rPr lang="en-GB" sz="1800" dirty="0" smtClean="0"/>
              <a:t>Door-to-door enumeration</a:t>
            </a:r>
          </a:p>
          <a:p>
            <a:r>
              <a:rPr lang="en-GB" sz="2000" dirty="0" smtClean="0"/>
              <a:t>1980s -1990s</a:t>
            </a:r>
          </a:p>
          <a:p>
            <a:pPr lvl="1"/>
            <a:r>
              <a:rPr lang="en-GB" sz="1800" dirty="0" smtClean="0"/>
              <a:t>A few countries moving to administrative data censuses</a:t>
            </a:r>
          </a:p>
          <a:p>
            <a:r>
              <a:rPr lang="en-GB" sz="2000" dirty="0" smtClean="0"/>
              <a:t>2001 -2011</a:t>
            </a:r>
          </a:p>
          <a:p>
            <a:pPr lvl="1"/>
            <a:r>
              <a:rPr lang="en-GB" sz="1800" dirty="0" smtClean="0"/>
              <a:t>Around half of European countries using ‘non-traditional’ census methods</a:t>
            </a:r>
          </a:p>
          <a:p>
            <a:r>
              <a:rPr lang="en-GB" sz="2000" dirty="0" smtClean="0"/>
              <a:t>2021 …</a:t>
            </a:r>
          </a:p>
          <a:p>
            <a:pPr lvl="1"/>
            <a:r>
              <a:rPr lang="en-GB" sz="1800" dirty="0" smtClean="0"/>
              <a:t>Evidence that many more countries will abandon the census enumeration</a:t>
            </a:r>
          </a:p>
          <a:p>
            <a:pPr lvl="1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4175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new census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Administrative sources</a:t>
            </a:r>
          </a:p>
          <a:p>
            <a:pPr lvl="1"/>
            <a:r>
              <a:rPr lang="en-GB" dirty="0" smtClean="0"/>
              <a:t>Often multiple sources</a:t>
            </a:r>
          </a:p>
          <a:p>
            <a:pPr lvl="1"/>
            <a:r>
              <a:rPr lang="en-GB" dirty="0" smtClean="0"/>
              <a:t>Ideally linked using common ID numbers – personal numbers, building reference numbers etc.</a:t>
            </a:r>
          </a:p>
          <a:p>
            <a:r>
              <a:rPr lang="en-GB" dirty="0" smtClean="0"/>
              <a:t>Combined administrative and sample survey sources </a:t>
            </a:r>
          </a:p>
          <a:p>
            <a:r>
              <a:rPr lang="en-GB" dirty="0" smtClean="0"/>
              <a:t>Simplified 100% enumeration and sample sources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1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556271"/>
            <a:ext cx="8496175" cy="936625"/>
          </a:xfrm>
        </p:spPr>
        <p:txBody>
          <a:bodyPr/>
          <a:lstStyle/>
          <a:p>
            <a:r>
              <a:rPr lang="en-GB" sz="2400" dirty="0" smtClean="0"/>
              <a:t>Quality issues of using administrative data: planning and management considerations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Lack of corporate knowledge in the NSI</a:t>
            </a:r>
          </a:p>
          <a:p>
            <a:pPr lvl="1"/>
            <a:r>
              <a:rPr lang="en-GB" dirty="0" smtClean="0"/>
              <a:t>Loss of experience of census taking</a:t>
            </a:r>
          </a:p>
          <a:p>
            <a:r>
              <a:rPr lang="en-GB" dirty="0" smtClean="0"/>
              <a:t>Lack of direct control over design, content and management of the data sources</a:t>
            </a:r>
          </a:p>
          <a:p>
            <a:r>
              <a:rPr lang="en-GB" dirty="0" smtClean="0"/>
              <a:t>Holders of the data have different aims and priorities </a:t>
            </a:r>
          </a:p>
          <a:p>
            <a:pPr lvl="1"/>
            <a:r>
              <a:rPr lang="en-GB" dirty="0" smtClean="0"/>
              <a:t>Quality for administrative purposes may differ from statistical quality</a:t>
            </a:r>
          </a:p>
          <a:p>
            <a:r>
              <a:rPr lang="en-GB" dirty="0" smtClean="0"/>
              <a:t>Long-term availability of the data </a:t>
            </a:r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Quality issues of using administrative data: concepts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3633788"/>
          </a:xfrm>
        </p:spPr>
        <p:txBody>
          <a:bodyPr/>
          <a:lstStyle/>
          <a:p>
            <a:r>
              <a:rPr lang="en-GB" dirty="0" smtClean="0"/>
              <a:t>Who should be covered? ‘Population’ or ‘registered population’?</a:t>
            </a:r>
          </a:p>
          <a:p>
            <a:pPr lvl="1"/>
            <a:r>
              <a:rPr lang="en-GB" dirty="0" smtClean="0"/>
              <a:t>Is this what users want? Do they understand the difference?</a:t>
            </a:r>
          </a:p>
          <a:p>
            <a:r>
              <a:rPr lang="en-GB" dirty="0" smtClean="0"/>
              <a:t>Impact of administrative sources on concepts and definitions</a:t>
            </a:r>
          </a:p>
          <a:p>
            <a:pPr lvl="1"/>
            <a:r>
              <a:rPr lang="en-GB" dirty="0" smtClean="0"/>
              <a:t>Place of residence</a:t>
            </a:r>
          </a:p>
          <a:p>
            <a:pPr lvl="1"/>
            <a:r>
              <a:rPr lang="en-GB" dirty="0" smtClean="0"/>
              <a:t>Household and family definitions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46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Status xmlns="d8e0feea-6ad5-4ffb-92eb-dab9a0cea37f">Final</EC_Collab_Status>
    <Statistical_x0020_Programme_x0020_Theme_x0020__x0028_Press_x0029_ xmlns="d8e0feea-6ad5-4ffb-92eb-dab9a0cea37f" xsi:nil="true"/>
    <Frame_x0020_Title_x0020__x0028_Long_x0029_ xmlns="d8e0feea-6ad5-4ffb-92eb-dab9a0cea37f" xsi:nil="true"/>
    <LCI xmlns="d8e0feea-6ad5-4ffb-92eb-dab9a0cea37f" xsi:nil="true"/>
    <Document_x0020_Title xmlns="d8e0feea-6ad5-4ffb-92eb-dab9a0cea37f">Powerpoint Presentation Blue</Document_x0020_Title>
    <Production_x0020_Date xmlns="d8e0feea-6ad5-4ffb-92eb-dab9a0cea37f" xsi:nil="true"/>
    <Thematic_x0020_Base xmlns="d8e0feea-6ad5-4ffb-92eb-dab9a0cea37f" xsi:nil="true"/>
    <_Status xmlns="http://schemas.microsoft.com/sharepoint/v3/fields">Not Started</_Status>
    <Statistical_x0020_Programme_x0020_Theme xmlns="d8e0feea-6ad5-4ffb-92eb-dab9a0cea37f" xsi:nil="true"/>
    <EC_Collab_Reference xmlns="d8e0feea-6ad5-4ffb-92eb-dab9a0cea37f" xsi:nil="true"/>
    <Frame_x0020_Title xmlns="d8e0feea-6ad5-4ffb-92eb-dab9a0cea37f">Powerpoint Presentation Blue</Frame_x0020_Title>
    <Document_x0020_Subtitle xmlns="d8e0feea-6ad5-4ffb-92eb-dab9a0cea37f" xsi:nil="true"/>
    <Meeting_x0020_Date xmlns="d8e0feea-6ad5-4ffb-92eb-dab9a0cea37f" xsi:nil="true"/>
    <Reference_x0020_Code_x0020__x0028_Frame_x0029_ xmlns="d8e0feea-6ad5-4ffb-92eb-dab9a0cea37f" xsi:nil="true"/>
    <Reference_x0020_Code xmlns="d8e0feea-6ad5-4ffb-92eb-dab9a0cea37f" xsi:nil="true"/>
    <EC_Collab_DocumentLanguage xmlns="d8e0feea-6ad5-4ffb-92eb-dab9a0cea37f">EN</EC_Collab_DocumentLanguage>
    <DocID xmlns="d8e0feea-6ad5-4ffb-92eb-dab9a0cea37f" xsi:nil="true"/>
    <LngVerId xmlns="d8e0feea-6ad5-4ffb-92eb-dab9a0cea37f" xsi:nil="true"/>
    <NOMCOM xmlns="d8e0feea-6ad5-4ffb-92eb-dab9a0cea37f" xsi:nil="true"/>
    <_dlc_DocId xmlns="0a0aeac8-6f62-421a-b37d-09c09a5e8553">UAM7TH3CYF7M-9-76846</_dlc_DocId>
    <_dlc_DocIdUrl xmlns="0a0aeac8-6f62-421a-b37d-09c09a5e8553">
      <Url>https://myintracomm-collab.ec.europa.eu/dg/ESTAT/DO.U.C.EUR/_layouts/DocIdRedir.aspx?ID=UAM7TH3CYF7M-9-76846</Url>
      <Description>UAM7TH3CYF7M-9-76846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38245252EBB246984C8BB53A56F839" ma:contentTypeVersion="18" ma:contentTypeDescription="Create a new document in this library." ma:contentTypeScope="" ma:versionID="f3e18fbcddaa6fab97f5b8ce40a946fa">
  <xsd:schema xmlns:xsd="http://www.w3.org/2001/XMLSchema" xmlns:xs="http://www.w3.org/2001/XMLSchema" xmlns:p="http://schemas.microsoft.com/office/2006/metadata/properties" xmlns:ns2="http://schemas.microsoft.com/sharepoint/v3/fields" xmlns:ns3="d8e0feea-6ad5-4ffb-92eb-dab9a0cea37f" xmlns:ns4="0a0aeac8-6f62-421a-b37d-09c09a5e8553" targetNamespace="http://schemas.microsoft.com/office/2006/metadata/properties" ma:root="true" ma:fieldsID="bf061e7397875d0b72d538a0090fad79" ns2:_="" ns3:_="" ns4:_="">
    <xsd:import namespace="http://schemas.microsoft.com/sharepoint/v3/fields"/>
    <xsd:import namespace="d8e0feea-6ad5-4ffb-92eb-dab9a0cea37f"/>
    <xsd:import namespace="0a0aeac8-6f62-421a-b37d-09c09a5e8553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  <xsd:element ref="ns3:Document_x0020_Subtitle" minOccurs="0"/>
                <xsd:element ref="ns3:Document_x0020_Title"/>
                <xsd:element ref="ns3:Frame_x0020_Title" minOccurs="0"/>
                <xsd:element ref="ns3:LCI" minOccurs="0"/>
                <xsd:element ref="ns3:Meeting_x0020_Date" minOccurs="0"/>
                <xsd:element ref="ns3:NOMCOM" minOccurs="0"/>
                <xsd:element ref="ns3:Production_x0020_Date" minOccurs="0"/>
                <xsd:element ref="ns3:Reference_x0020_Code" minOccurs="0"/>
                <xsd:element ref="ns3:Reference_x0020_Code_x0020__x0028_Frame_x0029_" minOccurs="0"/>
                <xsd:element ref="ns3:Statistical_x0020_Programme_x0020_Theme" minOccurs="0"/>
                <xsd:element ref="ns3:Statistical_x0020_Programme_x0020_Theme_x0020__x0028_Press_x0029_" minOccurs="0"/>
                <xsd:element ref="ns3:Thematic_x0020_Base" minOccurs="0"/>
                <xsd:element ref="ns3:DocID" minOccurs="0"/>
                <xsd:element ref="ns3:LngVerId" minOccurs="0"/>
                <xsd:element ref="ns3:Frame_x0020_Title_x0020__x0028_Long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0feea-6ad5-4ffb-92eb-dab9a0cea37f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Document_x0020_Subtitle" ma:index="19" nillable="true" ma:displayName="Document Subtitle" ma:internalName="Document_x0020_Subtitle">
      <xsd:simpleType>
        <xsd:restriction base="dms:Text">
          <xsd:maxLength value="255"/>
        </xsd:restriction>
      </xsd:simpleType>
    </xsd:element>
    <xsd:element name="Document_x0020_Title" ma:index="20" ma:displayName="Document Title" ma:internalName="Document_x0020_Title">
      <xsd:simpleType>
        <xsd:restriction base="dms:Note">
          <xsd:maxLength value="255"/>
        </xsd:restriction>
      </xsd:simpleType>
    </xsd:element>
    <xsd:element name="Frame_x0020_Title" ma:index="21" nillable="true" ma:displayName="Frame Title" ma:description="The main title of the document" ma:internalName="Frame_x0020_Title">
      <xsd:simpleType>
        <xsd:restriction base="dms:Text">
          <xsd:maxLength value="255"/>
        </xsd:restriction>
      </xsd:simpleType>
    </xsd:element>
    <xsd:element name="LCI" ma:index="22" nillable="true" ma:displayName="LCI" ma:internalName="LCI">
      <xsd:simpleType>
        <xsd:restriction base="dms:Text">
          <xsd:maxLength value="255"/>
        </xsd:restriction>
      </xsd:simpleType>
    </xsd:element>
    <xsd:element name="Meeting_x0020_Date" ma:index="23" nillable="true" ma:displayName="Meeting Date" ma:format="DateOnly" ma:internalName="Meeting_x0020_Date">
      <xsd:simpleType>
        <xsd:restriction base="dms:DateTime"/>
      </xsd:simpleType>
    </xsd:element>
    <xsd:element name="NOMCOM" ma:index="24" nillable="true" ma:displayName="NOMCOM" ma:internalName="NOMCOM">
      <xsd:simpleType>
        <xsd:restriction base="dms:Text">
          <xsd:maxLength value="255"/>
        </xsd:restriction>
      </xsd:simpleType>
    </xsd:element>
    <xsd:element name="Production_x0020_Date" ma:index="25" nillable="true" ma:displayName="Production Date" ma:format="DateOnly" ma:internalName="Production_x0020_Date">
      <xsd:simpleType>
        <xsd:restriction base="dms:DateTime"/>
      </xsd:simpleType>
    </xsd:element>
    <xsd:element name="Reference_x0020_Code" ma:index="26" nillable="true" ma:displayName="Reference Code" ma:internalName="Reference_x0020_Code">
      <xsd:simpleType>
        <xsd:restriction base="dms:Text">
          <xsd:maxLength value="255"/>
        </xsd:restriction>
      </xsd:simpleType>
    </xsd:element>
    <xsd:element name="Reference_x0020_Code_x0020__x0028_Frame_x0029_" ma:index="27" nillable="true" ma:displayName="Reference Code (Frame)" ma:internalName="Reference_x0020_Code_x0020__x0028_Frame_x0029_">
      <xsd:simpleType>
        <xsd:restriction base="dms:Text">
          <xsd:maxLength value="255"/>
        </xsd:restriction>
      </xsd:simpleType>
    </xsd:element>
    <xsd:element name="Statistical_x0020_Programme_x0020_Theme" ma:index="28" nillable="true" ma:displayName="Statistical Programme Theme" ma:internalName="Statistical_x0020_Programme_x0020_Theme">
      <xsd:simpleType>
        <xsd:restriction base="dms:Text">
          <xsd:maxLength value="255"/>
        </xsd:restriction>
      </xsd:simpleType>
    </xsd:element>
    <xsd:element name="Statistical_x0020_Programme_x0020_Theme_x0020__x0028_Press_x0029_" ma:index="29" nillable="true" ma:displayName="Statistical Programme Theme (Press)" ma:internalName="Statistical_x0020_Programme_x0020_Theme_x0020__x0028_Press_x0029_">
      <xsd:simpleType>
        <xsd:restriction base="dms:Text">
          <xsd:maxLength value="255"/>
        </xsd:restriction>
      </xsd:simpleType>
    </xsd:element>
    <xsd:element name="Thematic_x0020_Base" ma:index="30" nillable="true" ma:displayName="Thematic Base" ma:internalName="Thematic_x0020_Base">
      <xsd:simpleType>
        <xsd:restriction base="dms:Text">
          <xsd:maxLength value="255"/>
        </xsd:restriction>
      </xsd:simpleType>
    </xsd:element>
    <xsd:element name="DocID" ma:index="31" nillable="true" ma:displayName="Douceur 3 ID" ma:description="Legacy ID" ma:internalName="DocID" ma:percentage="FALSE">
      <xsd:simpleType>
        <xsd:restriction base="dms:Number"/>
      </xsd:simpleType>
    </xsd:element>
    <xsd:element name="LngVerId" ma:index="32" nillable="true" ma:displayName="LngVerId" ma:internalName="LngVerId">
      <xsd:simpleType>
        <xsd:restriction base="dms:Number"/>
      </xsd:simpleType>
    </xsd:element>
    <xsd:element name="Frame_x0020_Title_x0020__x0028_Long_x0029_" ma:index="33" nillable="true" ma:displayName="Frame Title (Long)" ma:description="The main title of the document - extended" ma:internalName="Frame_x0020_Title_x0020__x0028_Long_x0029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aeac8-6f62-421a-b37d-09c09a5e8553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D79E1-4C76-42B8-882E-FF42CF4168F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a0aeac8-6f62-421a-b37d-09c09a5e8553"/>
    <ds:schemaRef ds:uri="http://schemas.microsoft.com/office/2006/documentManagement/types"/>
    <ds:schemaRef ds:uri="http://purl.org/dc/terms/"/>
    <ds:schemaRef ds:uri="d8e0feea-6ad5-4ffb-92eb-dab9a0cea37f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15C50B-6511-4643-A2A8-211EE1E5EA1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3BECD20-5386-401E-9EC2-BF50FEAF85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94D1706-9EF2-44EF-9468-3DD9662A4E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d8e0feea-6ad5-4ffb-92eb-dab9a0cea37f"/>
    <ds:schemaRef ds:uri="0a0aeac8-6f62-421a-b37d-09c09a5e8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Blue</Template>
  <TotalTime>203</TotalTime>
  <Words>468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 Presentation Blue</vt:lpstr>
      <vt:lpstr>Census statistics – ensuring quality in a time of major change </vt:lpstr>
      <vt:lpstr>Census statistics – ensuring quality in a time of major change </vt:lpstr>
      <vt:lpstr>A very public need for a high quality statistical operation</vt:lpstr>
      <vt:lpstr>PowerPoint Presentation</vt:lpstr>
      <vt:lpstr>PowerPoint Presentation</vt:lpstr>
      <vt:lpstr>A generalised view of changes to census methods and data sources</vt:lpstr>
      <vt:lpstr>Main new census methods</vt:lpstr>
      <vt:lpstr>Quality issues of using administrative data: planning and management considerations</vt:lpstr>
      <vt:lpstr>Quality issues of using administrative data: concepts and definitions</vt:lpstr>
      <vt:lpstr>Quality issues of using administrative data: accuracy</vt:lpstr>
      <vt:lpstr>Successful adoption of new census methods and data sources </vt:lpstr>
      <vt:lpstr>Developing the European programme of census statistics – a two stage approach</vt:lpstr>
      <vt:lpstr>Developing the European programme of census statistics – a two stage approach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Census statistics – ensuring quality in a time of major change</dc:title>
  <dc:creator>David Thorogood</dc:creator>
  <cp:lastModifiedBy>David Thorogood</cp:lastModifiedBy>
  <cp:revision>19</cp:revision>
  <dcterms:created xsi:type="dcterms:W3CDTF">2014-05-16T08:21:24Z</dcterms:created>
  <dcterms:modified xsi:type="dcterms:W3CDTF">2014-05-16T12:08:38Z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0x010100258AA79CEB83498886A3A0868112325000CA38245252EBB246984C8BB53A56F839</vt:lpwstr>
  </property>
  <property fmtid="{D5CDD505-2E9C-101B-9397-08002B2CF9AE}" pid="3" name="_dlc_DocIdItemGuid">
    <vt:lpwstr>48b17e8f-7936-42ff-bacc-4f7708061fe5</vt:lpwstr>
  </property>
</Properties>
</file>