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65" r:id="rId6"/>
    <p:sldId id="266" r:id="rId7"/>
    <p:sldId id="267" r:id="rId8"/>
    <p:sldId id="268" r:id="rId9"/>
    <p:sldId id="258" r:id="rId10"/>
    <p:sldId id="259" r:id="rId11"/>
    <p:sldId id="260" r:id="rId12"/>
    <p:sldId id="261" r:id="rId13"/>
    <p:sldId id="262" r:id="rId14"/>
    <p:sldId id="263" r:id="rId15"/>
    <p:sldId id="264" r:id="rId16"/>
    <p:sldId id="270" r:id="rId17"/>
    <p:sldId id="271" r:id="rId18"/>
    <p:sldId id="273" r:id="rId19"/>
    <p:sldId id="275" r:id="rId20"/>
    <p:sldId id="276" r:id="rId21"/>
    <p:sldId id="274" r:id="rId22"/>
    <p:sldId id="277"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8" autoAdjust="0"/>
    <p:restoredTop sz="94648" autoAdjust="0"/>
  </p:normalViewPr>
  <p:slideViewPr>
    <p:cSldViewPr>
      <p:cViewPr varScale="1">
        <p:scale>
          <a:sx n="67" d="100"/>
          <a:sy n="67" d="100"/>
        </p:scale>
        <p:origin x="147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C6ECF-EC09-4E64-B561-75F258F005E0}" type="datetimeFigureOut">
              <a:rPr lang="it-IT" smtClean="0"/>
              <a:t>02/06/2014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0FB2AA-20F0-43CF-849F-C7AFE3D43925}" type="slidenum">
              <a:rPr lang="it-IT" smtClean="0"/>
              <a:t>‹N›</a:t>
            </a:fld>
            <a:endParaRPr lang="it-IT"/>
          </a:p>
        </p:txBody>
      </p:sp>
    </p:spTree>
    <p:extLst>
      <p:ext uri="{BB962C8B-B14F-4D97-AF65-F5344CB8AC3E}">
        <p14:creationId xmlns:p14="http://schemas.microsoft.com/office/powerpoint/2010/main" val="3004855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0482" name="Segnaposto titolo 1"/>
          <p:cNvSpPr>
            <a:spLocks noGrp="1"/>
          </p:cNvSpPr>
          <p:nvPr>
            <p:ph type="ctrTitle"/>
          </p:nvPr>
        </p:nvSpPr>
        <p:spPr>
          <a:xfrm>
            <a:off x="685800" y="2130425"/>
            <a:ext cx="7772400" cy="1470025"/>
          </a:xfrm>
        </p:spPr>
        <p:txBody>
          <a:bodyPr/>
          <a:lstStyle>
            <a:lvl1pPr>
              <a:defRPr smtClean="0"/>
            </a:lvl1pPr>
          </a:lstStyle>
          <a:p>
            <a:r>
              <a:rPr lang="it-IT" smtClean="0"/>
              <a:t>Fare clic per modificare lo stile del titolo</a:t>
            </a:r>
          </a:p>
        </p:txBody>
      </p:sp>
      <p:sp>
        <p:nvSpPr>
          <p:cNvPr id="20483" name="Segnaposto testo 2"/>
          <p:cNvSpPr>
            <a:spLocks noGrp="1"/>
          </p:cNvSpPr>
          <p:nvPr>
            <p:ph type="subTitle" idx="1"/>
          </p:nvPr>
        </p:nvSpPr>
        <p:spPr>
          <a:xfrm>
            <a:off x="1371600" y="3886200"/>
            <a:ext cx="6400800" cy="1752600"/>
          </a:xfrm>
        </p:spPr>
        <p:txBody>
          <a:bodyPr/>
          <a:lstStyle>
            <a:lvl1pPr marL="0" indent="0" algn="ctr">
              <a:buFont typeface="Arial" charset="0"/>
              <a:buNone/>
              <a:defRPr smtClean="0"/>
            </a:lvl1pPr>
          </a:lstStyle>
          <a:p>
            <a:r>
              <a:rPr lang="it-IT" smtClean="0"/>
              <a:t>Fare clic per modificare lo stile del sottotitolo dello schema</a:t>
            </a:r>
          </a:p>
        </p:txBody>
      </p:sp>
      <p:sp>
        <p:nvSpPr>
          <p:cNvPr id="4" name="Segnaposto data 3"/>
          <p:cNvSpPr>
            <a:spLocks noGrp="1"/>
          </p:cNvSpPr>
          <p:nvPr>
            <p:ph type="dt" sz="half" idx="2"/>
          </p:nvPr>
        </p:nvSpPr>
        <p:spPr>
          <a:xfrm>
            <a:off x="457200" y="6245225"/>
            <a:ext cx="2133600" cy="476250"/>
          </a:xfrm>
        </p:spPr>
        <p:txBody>
          <a:bodyPr/>
          <a:lstStyle>
            <a:lvl1pPr algn="l" fontAlgn="auto">
              <a:spcBef>
                <a:spcPts val="0"/>
              </a:spcBef>
              <a:spcAft>
                <a:spcPts val="0"/>
              </a:spcAft>
              <a:defRPr sz="1200">
                <a:solidFill>
                  <a:schemeClr val="tx1">
                    <a:tint val="75000"/>
                  </a:schemeClr>
                </a:solidFill>
                <a:latin typeface="+mn-lt"/>
              </a:defRPr>
            </a:lvl1pPr>
          </a:lstStyle>
          <a:p>
            <a:pPr>
              <a:defRPr/>
            </a:pPr>
            <a:r>
              <a:rPr lang="it-IT" smtClean="0"/>
              <a:t>8 maggio 2014</a:t>
            </a:r>
            <a:endParaRPr lang="it-IT"/>
          </a:p>
        </p:txBody>
      </p:sp>
      <p:sp>
        <p:nvSpPr>
          <p:cNvPr id="5" name="Segnaposto piè di pagina 4"/>
          <p:cNvSpPr>
            <a:spLocks noGrp="1"/>
          </p:cNvSpPr>
          <p:nvPr>
            <p:ph type="ftr" sz="quarter" idx="3"/>
          </p:nvPr>
        </p:nvSpPr>
        <p:spPr>
          <a:xfrm>
            <a:off x="3124200" y="6245225"/>
            <a:ext cx="2895600" cy="476250"/>
          </a:xfrm>
        </p:spPr>
        <p:txBody>
          <a:bodyPr/>
          <a:lstStyle>
            <a:lvl1pPr algn="ctr" fontAlgn="auto">
              <a:spcBef>
                <a:spcPts val="0"/>
              </a:spcBef>
              <a:spcAft>
                <a:spcPts val="0"/>
              </a:spcAft>
              <a:defRPr sz="1200">
                <a:solidFill>
                  <a:schemeClr val="tx1">
                    <a:tint val="75000"/>
                  </a:schemeClr>
                </a:solidFill>
                <a:latin typeface="+mn-lt"/>
              </a:defRPr>
            </a:lvl1pPr>
          </a:lstStyle>
          <a:p>
            <a:pPr>
              <a:defRPr/>
            </a:pPr>
            <a:r>
              <a:rPr lang="en-US" smtClean="0"/>
              <a:t>Memobust: Handbook  on Methodology for Modern Business Statistics</a:t>
            </a:r>
            <a:endParaRPr lang="it-IT"/>
          </a:p>
        </p:txBody>
      </p:sp>
      <p:sp>
        <p:nvSpPr>
          <p:cNvPr id="6" name="Segnaposto numero diapositiva 5"/>
          <p:cNvSpPr>
            <a:spLocks noGrp="1"/>
          </p:cNvSpPr>
          <p:nvPr>
            <p:ph type="sldNum" sz="quarter" idx="4"/>
          </p:nvPr>
        </p:nvSpPr>
        <p:spPr>
          <a:xfrm>
            <a:off x="6553200" y="6245225"/>
            <a:ext cx="2133600" cy="476250"/>
          </a:xfrm>
        </p:spPr>
        <p:txBody>
          <a:bodyPr/>
          <a:lstStyle>
            <a:lvl1pPr algn="r" fontAlgn="auto">
              <a:spcBef>
                <a:spcPts val="0"/>
              </a:spcBef>
              <a:spcAft>
                <a:spcPts val="0"/>
              </a:spcAft>
              <a:defRPr sz="1200">
                <a:solidFill>
                  <a:schemeClr val="tx1">
                    <a:tint val="75000"/>
                  </a:schemeClr>
                </a:solidFill>
                <a:latin typeface="+mn-lt"/>
              </a:defRPr>
            </a:lvl1pPr>
          </a:lstStyle>
          <a:p>
            <a:pPr>
              <a:defRPr/>
            </a:pPr>
            <a:fld id="{27C21FE3-6D2F-4087-AF76-A8AF35F6E1E3}"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6"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1DB4A3-C1DB-4C24-B09C-74DF9ADD3A67}"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5"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41B10D34-03FF-4BD5-9468-56A9AAAE4CCA}"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5"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3B44F4DA-C211-42A3-AFD1-47CB6CF74C2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5"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F83FB488-9FAA-4E1D-9469-A76DECC1321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5"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E0086F7E-8EB9-409A-BE8D-222777F1CB9E}"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5"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932EAD5C-584C-4D9B-A354-71886C4E4645}"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6"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C5D96918-0958-43BB-8AFF-18D3900A6B4A}"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8"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D289ECF7-C466-4C40-976B-DDCE6F50861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4"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C907C2F0-97B8-41CF-8864-BF9FCE592A22}"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3"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4" name="Segnaposto numero diapositiva 5"/>
          <p:cNvSpPr>
            <a:spLocks noGrp="1"/>
          </p:cNvSpPr>
          <p:nvPr>
            <p:ph type="sldNum" sz="quarter" idx="12"/>
          </p:nvPr>
        </p:nvSpPr>
        <p:spPr/>
        <p:txBody>
          <a:bodyPr/>
          <a:lstStyle>
            <a:lvl1pPr>
              <a:defRPr/>
            </a:lvl1pPr>
          </a:lstStyle>
          <a:p>
            <a:pPr>
              <a:defRPr/>
            </a:pPr>
            <a:fld id="{A044CE2C-1D68-4F6E-8437-99519D9472A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8 maggio 2014</a:t>
            </a:r>
            <a:endParaRPr lang="it-IT"/>
          </a:p>
        </p:txBody>
      </p:sp>
      <p:sp>
        <p:nvSpPr>
          <p:cNvPr id="6" name="Segnaposto piè di pagina 4"/>
          <p:cNvSpPr>
            <a:spLocks noGrp="1"/>
          </p:cNvSpPr>
          <p:nvPr>
            <p:ph type="ftr" sz="quarter" idx="11"/>
          </p:nvPr>
        </p:nvSpPr>
        <p:spPr/>
        <p:txBody>
          <a:bodyPr/>
          <a:lstStyle>
            <a:lvl1pPr>
              <a:defRPr/>
            </a:lvl1pPr>
          </a:lstStyle>
          <a:p>
            <a:pPr>
              <a:defRPr/>
            </a:pPr>
            <a:r>
              <a:rPr lang="en-US" smtClean="0"/>
              <a:t>Memobust: Handbook  on Methodology for Modern Business Statistics</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C127E141-5BF2-4962-9899-EE8A085B48D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it-IT" smtClean="0"/>
              <a:t>8 maggio 2014</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Memobust: Handbook  on Methodology for Modern Business Statistics</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6DEB1F5-5A59-4130-A6AE-B689BD17304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sldNum="0"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1556792"/>
            <a:ext cx="8712968" cy="4229646"/>
          </a:xfrm>
        </p:spPr>
        <p:txBody>
          <a:bodyPr rtlCol="0">
            <a:normAutofit fontScale="90000"/>
          </a:bodyPr>
          <a:lstStyle/>
          <a:p>
            <a:pPr eaLnBrk="1" fontAlgn="auto" hangingPunct="1">
              <a:spcAft>
                <a:spcPts val="0"/>
              </a:spcAft>
              <a:defRPr/>
            </a:pPr>
            <a:r>
              <a:rPr lang="it-IT" sz="3600" dirty="0" smtClean="0"/>
              <a:t/>
            </a:r>
            <a:br>
              <a:rPr lang="it-IT" sz="3600" dirty="0" smtClean="0"/>
            </a:br>
            <a:r>
              <a:rPr lang="it-IT" sz="3600" dirty="0" smtClean="0"/>
              <a:t/>
            </a:r>
            <a:br>
              <a:rPr lang="it-IT" sz="3600" dirty="0" smtClean="0"/>
            </a:br>
            <a:r>
              <a:rPr lang="en-GB" sz="3200" i="1" dirty="0" smtClean="0">
                <a:latin typeface="Times New Roman" panose="02020603050405020304" pitchFamily="18" charset="0"/>
                <a:cs typeface="Times New Roman" panose="02020603050405020304" pitchFamily="18" charset="0"/>
              </a:rPr>
              <a:t>The </a:t>
            </a:r>
            <a:r>
              <a:rPr lang="en-GB" sz="3200" i="1" dirty="0">
                <a:latin typeface="Times New Roman" panose="02020603050405020304" pitchFamily="18" charset="0"/>
                <a:cs typeface="Times New Roman" panose="02020603050405020304" pitchFamily="18" charset="0"/>
              </a:rPr>
              <a:t>challenge of a mixed-mode design survey and new IT tools application: the case of the Italian Structure Earning </a:t>
            </a:r>
            <a:r>
              <a:rPr lang="en-GB" sz="3200" i="1" dirty="0" smtClean="0">
                <a:latin typeface="Times New Roman" panose="02020603050405020304" pitchFamily="18" charset="0"/>
                <a:cs typeface="Times New Roman" panose="02020603050405020304" pitchFamily="18" charset="0"/>
              </a:rPr>
              <a:t>Surveys</a:t>
            </a:r>
            <a:r>
              <a:rPr lang="it-IT" sz="3600" i="1" dirty="0" smtClean="0"/>
              <a:t/>
            </a:r>
            <a:br>
              <a:rPr lang="it-IT" sz="3600" i="1" dirty="0" smtClean="0"/>
            </a:br>
            <a:r>
              <a:rPr lang="it-IT" sz="3600" dirty="0" smtClean="0"/>
              <a:t/>
            </a:r>
            <a:br>
              <a:rPr lang="it-IT" sz="3600" dirty="0" smtClean="0"/>
            </a:br>
            <a:r>
              <a:rPr lang="it-IT" sz="3600" dirty="0"/>
              <a:t/>
            </a:r>
            <a:br>
              <a:rPr lang="it-IT" sz="3600" dirty="0"/>
            </a:br>
            <a:r>
              <a:rPr lang="it-IT" sz="3200" dirty="0" smtClean="0">
                <a:latin typeface="Times New Roman" panose="02020603050405020304" pitchFamily="18" charset="0"/>
                <a:cs typeface="Times New Roman" panose="02020603050405020304" pitchFamily="18" charset="0"/>
              </a:rPr>
              <a:t>Fabiana Rocci</a:t>
            </a:r>
            <a:br>
              <a:rPr lang="it-IT" sz="3200" dirty="0" smtClean="0">
                <a:latin typeface="Times New Roman" panose="02020603050405020304" pitchFamily="18" charset="0"/>
                <a:cs typeface="Times New Roman" panose="02020603050405020304" pitchFamily="18" charset="0"/>
              </a:rPr>
            </a:br>
            <a:r>
              <a:rPr lang="it-IT" sz="3200" dirty="0">
                <a:latin typeface="Times New Roman" panose="02020603050405020304" pitchFamily="18" charset="0"/>
                <a:cs typeface="Times New Roman" panose="02020603050405020304" pitchFamily="18" charset="0"/>
              </a:rPr>
              <a:t>S</a:t>
            </a:r>
            <a:r>
              <a:rPr lang="it-IT" sz="3200" dirty="0" smtClean="0">
                <a:latin typeface="Times New Roman" panose="02020603050405020304" pitchFamily="18" charset="0"/>
                <a:cs typeface="Times New Roman" panose="02020603050405020304" pitchFamily="18" charset="0"/>
              </a:rPr>
              <a:t>tefania </a:t>
            </a:r>
            <a:r>
              <a:rPr lang="it-IT" sz="3200" dirty="0" err="1" smtClean="0">
                <a:latin typeface="Times New Roman" panose="02020603050405020304" pitchFamily="18" charset="0"/>
                <a:cs typeface="Times New Roman" panose="02020603050405020304" pitchFamily="18" charset="0"/>
              </a:rPr>
              <a:t>Cardinleschi</a:t>
            </a:r>
            <a:r>
              <a:rPr lang="it-IT" sz="3200" dirty="0" smtClean="0">
                <a:latin typeface="Times New Roman" panose="02020603050405020304" pitchFamily="18" charset="0"/>
                <a:cs typeface="Times New Roman" panose="02020603050405020304" pitchFamily="18" charset="0"/>
              </a:rPr>
              <a:t/>
            </a:r>
            <a:br>
              <a:rPr lang="it-IT" sz="3200" dirty="0" smtClean="0">
                <a:latin typeface="Times New Roman" panose="02020603050405020304" pitchFamily="18" charset="0"/>
                <a:cs typeface="Times New Roman" panose="02020603050405020304" pitchFamily="18" charset="0"/>
              </a:rPr>
            </a:br>
            <a:r>
              <a:rPr lang="it-IT" sz="3200" dirty="0" smtClean="0">
                <a:latin typeface="Times New Roman" panose="02020603050405020304" pitchFamily="18" charset="0"/>
                <a:cs typeface="Times New Roman" panose="02020603050405020304" pitchFamily="18" charset="0"/>
              </a:rPr>
              <a:t>Stefanio De </a:t>
            </a:r>
            <a:r>
              <a:rPr lang="it-IT" sz="3200" dirty="0" err="1">
                <a:latin typeface="Times New Roman" panose="02020603050405020304" pitchFamily="18" charset="0"/>
                <a:cs typeface="Times New Roman" panose="02020603050405020304" pitchFamily="18" charset="0"/>
              </a:rPr>
              <a:t>S</a:t>
            </a:r>
            <a:r>
              <a:rPr lang="it-IT" sz="3200" dirty="0" err="1" smtClean="0">
                <a:latin typeface="Times New Roman" panose="02020603050405020304" pitchFamily="18" charset="0"/>
                <a:cs typeface="Times New Roman" panose="02020603050405020304" pitchFamily="18" charset="0"/>
              </a:rPr>
              <a:t>antis</a:t>
            </a:r>
            <a:r>
              <a:rPr lang="it-IT" sz="3200" dirty="0">
                <a:latin typeface="Bell MT" panose="02020503060305020303" pitchFamily="18" charset="0"/>
              </a:rPr>
              <a:t/>
            </a:r>
            <a:br>
              <a:rPr lang="it-IT" sz="3200" dirty="0">
                <a:latin typeface="Bell MT" panose="02020503060305020303" pitchFamily="18" charset="0"/>
              </a:rPr>
            </a:br>
            <a:r>
              <a:rPr lang="it-IT" dirty="0">
                <a:latin typeface="Bell MT" panose="02020503060305020303" pitchFamily="18" charset="0"/>
              </a:rPr>
              <a:t> </a:t>
            </a:r>
            <a:r>
              <a:rPr lang="it-IT" sz="2700" dirty="0" smtClean="0">
                <a:latin typeface="Bell MT" panose="02020503060305020303" pitchFamily="18" charset="0"/>
              </a:rPr>
              <a:t>ISTAT</a:t>
            </a:r>
            <a:r>
              <a:rPr lang="it-IT" dirty="0">
                <a:latin typeface="Bell MT" panose="02020503060305020303" pitchFamily="18" charset="0"/>
              </a:rPr>
              <a:t/>
            </a:r>
            <a:br>
              <a:rPr lang="it-IT" dirty="0">
                <a:latin typeface="Bell MT" panose="02020503060305020303" pitchFamily="18" charset="0"/>
              </a:rPr>
            </a:br>
            <a:endParaRPr lang="it-IT" dirty="0">
              <a:latin typeface="Bell MT" panose="02020503060305020303" pitchFamily="18" charset="0"/>
            </a:endParaRPr>
          </a:p>
        </p:txBody>
      </p:sp>
      <p:sp>
        <p:nvSpPr>
          <p:cNvPr id="5" name="Segnaposto data 4"/>
          <p:cNvSpPr>
            <a:spLocks noGrp="1"/>
          </p:cNvSpPr>
          <p:nvPr>
            <p:ph type="dt" sz="half" idx="10"/>
          </p:nvPr>
        </p:nvSpPr>
        <p:spPr/>
        <p:txBody>
          <a:bodyPr/>
          <a:lstStyle/>
          <a:p>
            <a:pPr>
              <a:defRPr/>
            </a:pPr>
            <a:r>
              <a:rPr lang="it-IT" dirty="0" err="1" smtClean="0"/>
              <a:t>June</a:t>
            </a:r>
            <a:r>
              <a:rPr lang="it-IT" dirty="0" smtClean="0"/>
              <a:t> 2014</a:t>
            </a:r>
            <a:endParaRPr lang="it-IT" dirty="0"/>
          </a:p>
        </p:txBody>
      </p:sp>
      <p:sp>
        <p:nvSpPr>
          <p:cNvPr id="6" name="Segnaposto piè di pagina 5"/>
          <p:cNvSpPr>
            <a:spLocks noGrp="1"/>
          </p:cNvSpPr>
          <p:nvPr>
            <p:ph type="ftr" sz="quarter" idx="11"/>
          </p:nvPr>
        </p:nvSpPr>
        <p:spPr>
          <a:xfrm>
            <a:off x="3917986" y="6381328"/>
            <a:ext cx="5192216" cy="365125"/>
          </a:xfrm>
        </p:spPr>
        <p:txBody>
          <a:bodyPr/>
          <a:lstStyle/>
          <a:p>
            <a:pPr>
              <a:defRPr/>
            </a:pPr>
            <a:r>
              <a:rPr lang="en-US" b="1" dirty="0" smtClean="0"/>
              <a:t>European </a:t>
            </a:r>
            <a:r>
              <a:rPr lang="en-US" b="1" dirty="0"/>
              <a:t>conference on quality in </a:t>
            </a:r>
            <a:r>
              <a:rPr lang="en-US" b="1" dirty="0" smtClean="0"/>
              <a:t>statistics Q2014</a:t>
            </a:r>
            <a:endParaRPr lang="en-US" b="1" dirty="0"/>
          </a:p>
          <a:p>
            <a:pPr>
              <a:defRPr/>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431032" y="257681"/>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smtClean="0">
                <a:solidFill>
                  <a:srgbClr val="C00000"/>
                </a:solidFill>
                <a:latin typeface="Times New Roman" panose="02020603050405020304" pitchFamily="18" charset="0"/>
                <a:cs typeface="Times New Roman" panose="02020603050405020304" pitchFamily="18" charset="0"/>
              </a:rPr>
              <a:t>E&amp;I </a:t>
            </a:r>
            <a:r>
              <a:rPr lang="it-IT" sz="3600" dirty="0" err="1" smtClean="0">
                <a:solidFill>
                  <a:srgbClr val="C00000"/>
                </a:solidFill>
                <a:latin typeface="Times New Roman" panose="02020603050405020304" pitchFamily="18" charset="0"/>
                <a:cs typeface="Times New Roman" panose="02020603050405020304" pitchFamily="18" charset="0"/>
              </a:rPr>
              <a:t>process</a:t>
            </a:r>
            <a:r>
              <a:rPr lang="it-IT" sz="3600" dirty="0" smtClean="0">
                <a:solidFill>
                  <a:srgbClr val="C00000"/>
                </a:solidFill>
                <a:latin typeface="Times New Roman" panose="02020603050405020304" pitchFamily="18" charset="0"/>
                <a:cs typeface="Times New Roman" panose="02020603050405020304" pitchFamily="18" charset="0"/>
              </a:rPr>
              <a:t>: first </a:t>
            </a:r>
            <a:r>
              <a:rPr lang="it-IT" sz="3600" dirty="0" err="1" smtClean="0">
                <a:solidFill>
                  <a:srgbClr val="C00000"/>
                </a:solidFill>
                <a:latin typeface="Times New Roman" panose="02020603050405020304" pitchFamily="18" charset="0"/>
                <a:cs typeface="Times New Roman" panose="02020603050405020304" pitchFamily="18" charset="0"/>
              </a:rPr>
              <a:t>step</a:t>
            </a:r>
            <a:r>
              <a:rPr lang="it-IT" sz="3600" dirty="0" smtClean="0">
                <a:solidFill>
                  <a:srgbClr val="C00000"/>
                </a:solidFill>
                <a:latin typeface="Times New Roman" panose="02020603050405020304" pitchFamily="18" charset="0"/>
                <a:cs typeface="Times New Roman" panose="02020603050405020304" pitchFamily="18" charset="0"/>
              </a:rPr>
              <a:t> – </a:t>
            </a:r>
            <a:r>
              <a:rPr lang="it-IT" sz="3600" dirty="0" err="1" smtClean="0">
                <a:solidFill>
                  <a:srgbClr val="C00000"/>
                </a:solidFill>
                <a:latin typeface="Times New Roman" panose="02020603050405020304" pitchFamily="18" charset="0"/>
                <a:cs typeface="Times New Roman" panose="02020603050405020304" pitchFamily="18" charset="0"/>
              </a:rPr>
              <a:t>selective</a:t>
            </a:r>
            <a:r>
              <a:rPr lang="it-IT" sz="3600" dirty="0" smtClean="0">
                <a:solidFill>
                  <a:srgbClr val="C00000"/>
                </a:solidFill>
                <a:latin typeface="Times New Roman" panose="02020603050405020304" pitchFamily="18" charset="0"/>
                <a:cs typeface="Times New Roman" panose="02020603050405020304" pitchFamily="18" charset="0"/>
              </a:rPr>
              <a:t> editing</a:t>
            </a:r>
            <a:endParaRPr lang="it-IT" sz="3600" dirty="0">
              <a:solidFill>
                <a:srgbClr val="C00000"/>
              </a:solidFill>
              <a:latin typeface="Times New Roman" panose="02020603050405020304" pitchFamily="18" charset="0"/>
              <a:cs typeface="Times New Roman" panose="02020603050405020304"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284984"/>
            <a:ext cx="813690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tangolo 2"/>
          <p:cNvSpPr/>
          <p:nvPr/>
        </p:nvSpPr>
        <p:spPr>
          <a:xfrm>
            <a:off x="323528" y="964466"/>
            <a:ext cx="7669360" cy="2585323"/>
          </a:xfrm>
          <a:prstGeom prst="rect">
            <a:avLst/>
          </a:prstGeom>
        </p:spPr>
        <p:txBody>
          <a:bodyPr wrap="square">
            <a:spAutoFit/>
          </a:bodyPr>
          <a:lstStyle/>
          <a:p>
            <a:pPr algn="just"/>
            <a:r>
              <a:rPr lang="en-GB" sz="2400" u="sng" dirty="0" smtClean="0">
                <a:latin typeface="Times New Roman" panose="02020603050405020304" pitchFamily="18" charset="0"/>
                <a:cs typeface="Times New Roman" panose="02020603050405020304" pitchFamily="18" charset="0"/>
              </a:rPr>
              <a:t>selective editing:</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to detect influential </a:t>
            </a:r>
            <a:r>
              <a:rPr lang="en-GB" sz="2400" dirty="0" smtClean="0">
                <a:latin typeface="Times New Roman" panose="02020603050405020304" pitchFamily="18" charset="0"/>
                <a:cs typeface="Times New Roman" panose="02020603050405020304" pitchFamily="18" charset="0"/>
              </a:rPr>
              <a:t>errors</a:t>
            </a:r>
          </a:p>
          <a:p>
            <a:pPr algn="just"/>
            <a:r>
              <a:rPr lang="en-GB" sz="2400" dirty="0" smtClean="0">
                <a:latin typeface="Times New Roman" panose="02020603050405020304" pitchFamily="18" charset="0"/>
                <a:cs typeface="Times New Roman" panose="02020603050405020304" pitchFamily="18" charset="0"/>
              </a:rPr>
              <a:t>i.e. to </a:t>
            </a:r>
            <a:r>
              <a:rPr lang="en-GB" sz="2400" dirty="0">
                <a:latin typeface="Times New Roman" panose="02020603050405020304" pitchFamily="18" charset="0"/>
                <a:cs typeface="Times New Roman" panose="02020603050405020304" pitchFamily="18" charset="0"/>
              </a:rPr>
              <a:t>search for those units particularly abnormal and dangerous, according to the values ​​of some variables of interest, which may affect the final </a:t>
            </a:r>
            <a:r>
              <a:rPr lang="en-GB" sz="2400" dirty="0" smtClean="0">
                <a:latin typeface="Times New Roman" panose="02020603050405020304" pitchFamily="18" charset="0"/>
                <a:cs typeface="Times New Roman" panose="02020603050405020304" pitchFamily="18" charset="0"/>
              </a:rPr>
              <a:t>estimates</a:t>
            </a: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4" name="Rettangolo 3"/>
          <p:cNvSpPr/>
          <p:nvPr/>
        </p:nvSpPr>
        <p:spPr>
          <a:xfrm>
            <a:off x="395536" y="2596842"/>
            <a:ext cx="2927404" cy="400110"/>
          </a:xfrm>
          <a:prstGeom prst="rect">
            <a:avLst/>
          </a:prstGeom>
        </p:spPr>
        <p:txBody>
          <a:bodyPr wrap="none">
            <a:spAutoFit/>
          </a:bodyPr>
          <a:lstStyle/>
          <a:p>
            <a:r>
              <a:rPr lang="en-GB" sz="2000" i="1" dirty="0">
                <a:latin typeface="Times New Roman" panose="02020603050405020304" pitchFamily="18" charset="0"/>
                <a:cs typeface="Times New Roman" panose="02020603050405020304" pitchFamily="18" charset="0"/>
              </a:rPr>
              <a:t>selected enterprise by size </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82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circle(in)">
                                      <p:cBhvr>
                                        <p:cTn id="1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35496" y="44624"/>
            <a:ext cx="9036496" cy="984885"/>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200" dirty="0" smtClean="0">
                <a:solidFill>
                  <a:srgbClr val="C00000"/>
                </a:solidFill>
                <a:latin typeface="Times New Roman" panose="02020603050405020304" pitchFamily="18" charset="0"/>
                <a:cs typeface="Times New Roman" panose="02020603050405020304" pitchFamily="18" charset="0"/>
              </a:rPr>
              <a:t>Direct </a:t>
            </a:r>
            <a:r>
              <a:rPr lang="it-IT" sz="3200" dirty="0" err="1" smtClean="0">
                <a:solidFill>
                  <a:srgbClr val="C00000"/>
                </a:solidFill>
                <a:latin typeface="Times New Roman" panose="02020603050405020304" pitchFamily="18" charset="0"/>
                <a:cs typeface="Times New Roman" panose="02020603050405020304" pitchFamily="18" charset="0"/>
              </a:rPr>
              <a:t>survey</a:t>
            </a:r>
            <a:r>
              <a:rPr lang="it-IT" sz="3200" dirty="0" smtClean="0">
                <a:solidFill>
                  <a:srgbClr val="C00000"/>
                </a:solidFill>
                <a:latin typeface="Times New Roman" panose="02020603050405020304" pitchFamily="18" charset="0"/>
                <a:cs typeface="Times New Roman" panose="02020603050405020304" pitchFamily="18" charset="0"/>
              </a:rPr>
              <a:t> and E&amp;I: </a:t>
            </a:r>
          </a:p>
          <a:p>
            <a:r>
              <a:rPr lang="it-IT" sz="3200" dirty="0" err="1" smtClean="0">
                <a:solidFill>
                  <a:srgbClr val="C00000"/>
                </a:solidFill>
                <a:latin typeface="Times New Roman" panose="02020603050405020304" pitchFamily="18" charset="0"/>
                <a:cs typeface="Times New Roman" panose="02020603050405020304" pitchFamily="18" charset="0"/>
              </a:rPr>
              <a:t>quality</a:t>
            </a:r>
            <a:r>
              <a:rPr lang="it-IT" sz="3200" dirty="0" smtClean="0">
                <a:solidFill>
                  <a:srgbClr val="C00000"/>
                </a:solidFill>
                <a:latin typeface="Times New Roman" panose="02020603050405020304" pitchFamily="18" charset="0"/>
                <a:cs typeface="Times New Roman" panose="02020603050405020304" pitchFamily="18" charset="0"/>
              </a:rPr>
              <a:t> </a:t>
            </a:r>
            <a:r>
              <a:rPr lang="it-IT" sz="3200" dirty="0" err="1" smtClean="0">
                <a:solidFill>
                  <a:srgbClr val="C00000"/>
                </a:solidFill>
                <a:latin typeface="Times New Roman" panose="02020603050405020304" pitchFamily="18" charset="0"/>
                <a:cs typeface="Times New Roman" panose="02020603050405020304" pitchFamily="18" charset="0"/>
              </a:rPr>
              <a:t>indicators</a:t>
            </a:r>
            <a:r>
              <a:rPr lang="it-IT" sz="3200" dirty="0" smtClean="0">
                <a:solidFill>
                  <a:srgbClr val="C00000"/>
                </a:solidFill>
                <a:latin typeface="Times New Roman" panose="02020603050405020304" pitchFamily="18" charset="0"/>
                <a:cs typeface="Times New Roman" panose="02020603050405020304" pitchFamily="18" charset="0"/>
              </a:rPr>
              <a:t> of the </a:t>
            </a:r>
            <a:r>
              <a:rPr lang="it-IT" sz="3200" dirty="0" err="1" smtClean="0">
                <a:solidFill>
                  <a:srgbClr val="C00000"/>
                </a:solidFill>
                <a:latin typeface="Times New Roman" panose="02020603050405020304" pitchFamily="18" charset="0"/>
                <a:cs typeface="Times New Roman" panose="02020603050405020304" pitchFamily="18" charset="0"/>
              </a:rPr>
              <a:t>raw</a:t>
            </a:r>
            <a:r>
              <a:rPr lang="it-IT" sz="3200" dirty="0" smtClean="0">
                <a:solidFill>
                  <a:srgbClr val="C00000"/>
                </a:solidFill>
                <a:latin typeface="Times New Roman" panose="02020603050405020304" pitchFamily="18" charset="0"/>
                <a:cs typeface="Times New Roman" panose="02020603050405020304" pitchFamily="18" charset="0"/>
              </a:rPr>
              <a:t> data and </a:t>
            </a:r>
            <a:r>
              <a:rPr lang="it-IT" sz="3200" dirty="0" err="1" smtClean="0">
                <a:solidFill>
                  <a:srgbClr val="C00000"/>
                </a:solidFill>
                <a:latin typeface="Times New Roman" panose="02020603050405020304" pitchFamily="18" charset="0"/>
                <a:cs typeface="Times New Roman" panose="02020603050405020304" pitchFamily="18" charset="0"/>
              </a:rPr>
              <a:t>analysis</a:t>
            </a:r>
            <a:r>
              <a:rPr lang="it-IT" sz="3200" dirty="0" smtClean="0">
                <a:solidFill>
                  <a:srgbClr val="C00000"/>
                </a:solidFill>
                <a:latin typeface="Times New Roman" panose="02020603050405020304" pitchFamily="18" charset="0"/>
                <a:cs typeface="Times New Roman" panose="02020603050405020304" pitchFamily="18" charset="0"/>
              </a:rPr>
              <a:t> by mode</a:t>
            </a:r>
            <a:endParaRPr lang="it-IT" sz="3200" dirty="0">
              <a:solidFill>
                <a:srgbClr val="C00000"/>
              </a:solidFill>
              <a:latin typeface="Times New Roman" panose="02020603050405020304" pitchFamily="18" charset="0"/>
              <a:cs typeface="Times New Roman" panose="02020603050405020304" pitchFamily="18" charset="0"/>
            </a:endParaRPr>
          </a:p>
        </p:txBody>
      </p:sp>
      <p:sp>
        <p:nvSpPr>
          <p:cNvPr id="4" name="CasellaDiTesto 3"/>
          <p:cNvSpPr txBox="1"/>
          <p:nvPr/>
        </p:nvSpPr>
        <p:spPr>
          <a:xfrm>
            <a:off x="179512" y="1844824"/>
            <a:ext cx="8784976" cy="2677656"/>
          </a:xfrm>
          <a:prstGeom prst="rect">
            <a:avLst/>
          </a:prstGeom>
          <a:noFill/>
        </p:spPr>
        <p:txBody>
          <a:bodyPr wrap="square" rtlCol="0">
            <a:spAutoFit/>
          </a:bodyPr>
          <a:lstStyle/>
          <a:p>
            <a:pPr marL="531813" indent="-531813" algn="just">
              <a:buClr>
                <a:srgbClr val="C00000"/>
              </a:buClr>
              <a:buFont typeface="Wingdings" panose="05000000000000000000" pitchFamily="2" charset="2"/>
              <a:buChar char="q"/>
            </a:pPr>
            <a:r>
              <a:rPr lang="it-IT" sz="2800" dirty="0" smtClean="0">
                <a:latin typeface="Times New Roman" panose="02020603050405020304" pitchFamily="18" charset="0"/>
                <a:cs typeface="Times New Roman" panose="02020603050405020304" pitchFamily="18" charset="0"/>
              </a:rPr>
              <a:t>To </a:t>
            </a:r>
            <a:r>
              <a:rPr lang="it-IT" sz="2800" dirty="0" err="1" smtClean="0">
                <a:latin typeface="Times New Roman" panose="02020603050405020304" pitchFamily="18" charset="0"/>
                <a:cs typeface="Times New Roman" panose="02020603050405020304" pitchFamily="18" charset="0"/>
              </a:rPr>
              <a:t>evaluate</a:t>
            </a:r>
            <a:r>
              <a:rPr lang="it-IT" sz="2800" dirty="0" smtClean="0">
                <a:latin typeface="Times New Roman" panose="02020603050405020304" pitchFamily="18" charset="0"/>
                <a:cs typeface="Times New Roman" panose="02020603050405020304" pitchFamily="18" charset="0"/>
              </a:rPr>
              <a:t> the </a:t>
            </a:r>
            <a:r>
              <a:rPr lang="it-IT" sz="2800" dirty="0" err="1" smtClean="0">
                <a:latin typeface="Times New Roman" panose="02020603050405020304" pitchFamily="18" charset="0"/>
                <a:cs typeface="Times New Roman" panose="02020603050405020304" pitchFamily="18" charset="0"/>
              </a:rPr>
              <a:t>efficiency</a:t>
            </a:r>
            <a:r>
              <a:rPr lang="it-IT" sz="2800" dirty="0" smtClean="0">
                <a:latin typeface="Times New Roman" panose="02020603050405020304" pitchFamily="18" charset="0"/>
                <a:cs typeface="Times New Roman" panose="02020603050405020304" pitchFamily="18" charset="0"/>
              </a:rPr>
              <a:t> of the </a:t>
            </a:r>
            <a:r>
              <a:rPr lang="it-IT" sz="2800" dirty="0" err="1" smtClean="0">
                <a:latin typeface="Times New Roman" panose="02020603050405020304" pitchFamily="18" charset="0"/>
                <a:cs typeface="Times New Roman" panose="02020603050405020304" pitchFamily="18" charset="0"/>
              </a:rPr>
              <a:t>interactive</a:t>
            </a:r>
            <a:r>
              <a:rPr lang="it-IT" sz="2800" dirty="0" smtClean="0">
                <a:latin typeface="Times New Roman" panose="02020603050405020304" pitchFamily="18" charset="0"/>
                <a:cs typeface="Times New Roman" panose="02020603050405020304" pitchFamily="18" charset="0"/>
              </a:rPr>
              <a:t> editing  </a:t>
            </a:r>
            <a:r>
              <a:rPr lang="it-IT" sz="2800" dirty="0" err="1" smtClean="0">
                <a:latin typeface="Times New Roman" panose="02020603050405020304" pitchFamily="18" charset="0"/>
                <a:cs typeface="Times New Roman" panose="02020603050405020304" pitchFamily="18" charset="0"/>
              </a:rPr>
              <a:t>developed</a:t>
            </a:r>
            <a:r>
              <a:rPr lang="it-IT" sz="2800" dirty="0" smtClean="0">
                <a:latin typeface="Times New Roman" panose="02020603050405020304" pitchFamily="18" charset="0"/>
                <a:cs typeface="Times New Roman" panose="02020603050405020304" pitchFamily="18" charset="0"/>
              </a:rPr>
              <a:t> to be </a:t>
            </a:r>
            <a:r>
              <a:rPr lang="it-IT" sz="2800" dirty="0" err="1" smtClean="0">
                <a:latin typeface="Times New Roman" panose="02020603050405020304" pitchFamily="18" charset="0"/>
                <a:cs typeface="Times New Roman" panose="02020603050405020304" pitchFamily="18" charset="0"/>
              </a:rPr>
              <a:t>used</a:t>
            </a:r>
            <a:r>
              <a:rPr lang="it-IT" sz="2800" dirty="0" smtClean="0">
                <a:latin typeface="Times New Roman" panose="02020603050405020304" pitchFamily="18" charset="0"/>
                <a:cs typeface="Times New Roman" panose="02020603050405020304" pitchFamily="18" charset="0"/>
              </a:rPr>
              <a:t> on the web </a:t>
            </a:r>
            <a:r>
              <a:rPr lang="it-IT" sz="2800" dirty="0" err="1" smtClean="0">
                <a:latin typeface="Times New Roman" panose="02020603050405020304" pitchFamily="18" charset="0"/>
                <a:cs typeface="Times New Roman" panose="02020603050405020304" pitchFamily="18" charset="0"/>
              </a:rPr>
              <a:t>questionnaire</a:t>
            </a:r>
            <a:endParaRPr lang="it-IT" sz="2800" dirty="0" smtClean="0">
              <a:latin typeface="Times New Roman" panose="02020603050405020304" pitchFamily="18" charset="0"/>
              <a:cs typeface="Times New Roman" panose="02020603050405020304" pitchFamily="18" charset="0"/>
            </a:endParaRPr>
          </a:p>
          <a:p>
            <a:pPr algn="just">
              <a:buClr>
                <a:srgbClr val="C00000"/>
              </a:buClr>
            </a:pPr>
            <a:endParaRPr lang="it-IT" sz="2800" dirty="0" smtClean="0">
              <a:latin typeface="Times New Roman" panose="02020603050405020304" pitchFamily="18" charset="0"/>
              <a:cs typeface="Times New Roman" panose="02020603050405020304" pitchFamily="18" charset="0"/>
            </a:endParaRPr>
          </a:p>
          <a:p>
            <a:pPr marL="531813" indent="-531813" algn="just">
              <a:buClr>
                <a:srgbClr val="C00000"/>
              </a:buClr>
              <a:buFont typeface="Wingdings" panose="05000000000000000000" pitchFamily="2" charset="2"/>
              <a:buChar char="q"/>
            </a:pPr>
            <a:endParaRPr lang="it-IT" sz="2800" dirty="0">
              <a:latin typeface="Times New Roman" panose="02020603050405020304" pitchFamily="18" charset="0"/>
              <a:cs typeface="Times New Roman" panose="02020603050405020304" pitchFamily="18" charset="0"/>
            </a:endParaRPr>
          </a:p>
          <a:p>
            <a:pPr marL="531813" indent="-531813" algn="just">
              <a:buClr>
                <a:srgbClr val="C00000"/>
              </a:buClr>
              <a:buFont typeface="Wingdings" panose="05000000000000000000" pitchFamily="2" charset="2"/>
              <a:buChar char="q"/>
            </a:pPr>
            <a:r>
              <a:rPr lang="it-IT" sz="2800" dirty="0" smtClean="0">
                <a:latin typeface="Times New Roman" panose="02020603050405020304" pitchFamily="18" charset="0"/>
                <a:cs typeface="Times New Roman" panose="02020603050405020304" pitchFamily="18" charset="0"/>
              </a:rPr>
              <a:t>To </a:t>
            </a:r>
            <a:r>
              <a:rPr lang="it-IT" sz="2800" dirty="0" err="1" smtClean="0">
                <a:latin typeface="Times New Roman" panose="02020603050405020304" pitchFamily="18" charset="0"/>
                <a:cs typeface="Times New Roman" panose="02020603050405020304" pitchFamily="18" charset="0"/>
              </a:rPr>
              <a:t>asses</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whether</a:t>
            </a:r>
            <a:r>
              <a:rPr lang="it-IT" sz="2800" dirty="0" smtClean="0">
                <a:latin typeface="Times New Roman" panose="02020603050405020304" pitchFamily="18" charset="0"/>
                <a:cs typeface="Times New Roman" panose="02020603050405020304" pitchFamily="18" charset="0"/>
              </a:rPr>
              <a:t> the mode </a:t>
            </a:r>
            <a:r>
              <a:rPr lang="it-IT" sz="2800" dirty="0" err="1" smtClean="0">
                <a:latin typeface="Times New Roman" panose="02020603050405020304" pitchFamily="18" charset="0"/>
                <a:cs typeface="Times New Roman" panose="02020603050405020304" pitchFamily="18" charset="0"/>
              </a:rPr>
              <a:t>used</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implies</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different</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quality</a:t>
            </a:r>
            <a:r>
              <a:rPr lang="it-IT" sz="2800" dirty="0" smtClean="0">
                <a:latin typeface="Times New Roman" panose="02020603050405020304" pitchFamily="18" charset="0"/>
                <a:cs typeface="Times New Roman" panose="02020603050405020304" pitchFamily="18" charset="0"/>
              </a:rPr>
              <a:t> of data</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56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065510"/>
            <a:ext cx="4248472" cy="228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36512" y="611396"/>
            <a:ext cx="2852063" cy="369332"/>
          </a:xfrm>
          <a:prstGeom prst="rect">
            <a:avLst/>
          </a:prstGeom>
        </p:spPr>
        <p:txBody>
          <a:bodyPr wrap="none">
            <a:spAutoFit/>
          </a:bodyPr>
          <a:lstStyle/>
          <a:p>
            <a:r>
              <a:rPr lang="it-IT" i="1" dirty="0" err="1" smtClean="0">
                <a:latin typeface="Times New Roman" panose="02020603050405020304" pitchFamily="18" charset="0"/>
                <a:cs typeface="Times New Roman" panose="02020603050405020304" pitchFamily="18" charset="0"/>
              </a:rPr>
              <a:t>enterprises</a:t>
            </a:r>
            <a:r>
              <a:rPr lang="it-IT" i="1" dirty="0" smtClean="0">
                <a:latin typeface="Times New Roman" panose="02020603050405020304" pitchFamily="18" charset="0"/>
                <a:cs typeface="Times New Roman" panose="02020603050405020304" pitchFamily="18" charset="0"/>
              </a:rPr>
              <a:t> by </a:t>
            </a:r>
            <a:r>
              <a:rPr lang="it-IT" i="1" dirty="0" err="1" smtClean="0">
                <a:latin typeface="Times New Roman" panose="02020603050405020304" pitchFamily="18" charset="0"/>
                <a:cs typeface="Times New Roman" panose="02020603050405020304" pitchFamily="18" charset="0"/>
              </a:rPr>
              <a:t>size</a:t>
            </a:r>
            <a:r>
              <a:rPr lang="it-IT" i="1" dirty="0" smtClean="0">
                <a:latin typeface="Times New Roman" panose="02020603050405020304" pitchFamily="18" charset="0"/>
                <a:cs typeface="Times New Roman" panose="02020603050405020304" pitchFamily="18" charset="0"/>
              </a:rPr>
              <a:t> and mode</a:t>
            </a:r>
            <a:endParaRPr lang="en-GB" dirty="0">
              <a:latin typeface="Times New Roman" panose="02020603050405020304" pitchFamily="18" charset="0"/>
              <a:cs typeface="Times New Roman" panose="02020603050405020304" pitchFamily="18" charset="0"/>
            </a:endParaRPr>
          </a:p>
        </p:txBody>
      </p:sp>
      <p:sp>
        <p:nvSpPr>
          <p:cNvPr id="7" name="Rettangolo 6"/>
          <p:cNvSpPr/>
          <p:nvPr/>
        </p:nvSpPr>
        <p:spPr>
          <a:xfrm>
            <a:off x="-36512" y="3347700"/>
            <a:ext cx="4572000" cy="646331"/>
          </a:xfrm>
          <a:prstGeom prst="rect">
            <a:avLst/>
          </a:prstGeom>
        </p:spPr>
        <p:txBody>
          <a:bodyPr wrap="square">
            <a:spAutoFit/>
          </a:bodyPr>
          <a:lstStyle/>
          <a:p>
            <a:endParaRPr lang="it-IT" i="1" dirty="0" smtClean="0">
              <a:latin typeface="Times New Roman" panose="02020603050405020304" pitchFamily="18" charset="0"/>
              <a:cs typeface="Times New Roman" panose="02020603050405020304" pitchFamily="18" charset="0"/>
            </a:endParaRPr>
          </a:p>
          <a:p>
            <a:r>
              <a:rPr lang="it-IT" i="1" dirty="0" err="1" smtClean="0">
                <a:latin typeface="Times New Roman" panose="02020603050405020304" pitchFamily="18" charset="0"/>
                <a:cs typeface="Times New Roman" panose="02020603050405020304" pitchFamily="18" charset="0"/>
              </a:rPr>
              <a:t>enterprises</a:t>
            </a:r>
            <a:r>
              <a:rPr lang="it-IT" i="1" dirty="0" smtClean="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by </a:t>
            </a:r>
            <a:r>
              <a:rPr lang="it-IT" i="1" dirty="0" err="1">
                <a:latin typeface="Times New Roman" panose="02020603050405020304" pitchFamily="18" charset="0"/>
                <a:cs typeface="Times New Roman" panose="02020603050405020304" pitchFamily="18" charset="0"/>
              </a:rPr>
              <a:t>geographical</a:t>
            </a:r>
            <a:r>
              <a:rPr lang="it-IT" i="1" dirty="0">
                <a:latin typeface="Times New Roman" panose="02020603050405020304" pitchFamily="18" charset="0"/>
                <a:cs typeface="Times New Roman" panose="02020603050405020304" pitchFamily="18" charset="0"/>
              </a:rPr>
              <a:t> area and mode</a:t>
            </a:r>
            <a:endParaRPr lang="en-GB" dirty="0">
              <a:latin typeface="Times New Roman" panose="02020603050405020304" pitchFamily="18" charset="0"/>
              <a:cs typeface="Times New Roman" panose="02020603050405020304" pitchFamily="18" charset="0"/>
            </a:endParaRPr>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897107"/>
            <a:ext cx="4464496" cy="570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ttangolo 7"/>
          <p:cNvSpPr/>
          <p:nvPr/>
        </p:nvSpPr>
        <p:spPr>
          <a:xfrm>
            <a:off x="4499992" y="404664"/>
            <a:ext cx="4572000" cy="369332"/>
          </a:xfrm>
          <a:prstGeom prst="rect">
            <a:avLst/>
          </a:prstGeom>
        </p:spPr>
        <p:txBody>
          <a:bodyPr>
            <a:spAutoFit/>
          </a:bodyPr>
          <a:lstStyle/>
          <a:p>
            <a:r>
              <a:rPr lang="it-IT" i="1" dirty="0" err="1">
                <a:latin typeface="Times New Roman" panose="02020603050405020304" pitchFamily="18" charset="0"/>
                <a:cs typeface="Times New Roman" panose="02020603050405020304" pitchFamily="18" charset="0"/>
              </a:rPr>
              <a:t>enterprises</a:t>
            </a:r>
            <a:r>
              <a:rPr lang="it-IT" i="1" dirty="0">
                <a:latin typeface="Times New Roman" panose="02020603050405020304" pitchFamily="18" charset="0"/>
                <a:cs typeface="Times New Roman" panose="02020603050405020304" pitchFamily="18" charset="0"/>
              </a:rPr>
              <a:t> by </a:t>
            </a:r>
            <a:r>
              <a:rPr lang="it-IT" i="1" dirty="0" err="1">
                <a:latin typeface="Times New Roman" panose="02020603050405020304" pitchFamily="18" charset="0"/>
                <a:cs typeface="Times New Roman" panose="02020603050405020304" pitchFamily="18" charset="0"/>
              </a:rPr>
              <a:t>economic</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activity</a:t>
            </a:r>
            <a:r>
              <a:rPr lang="it-IT" i="1" dirty="0">
                <a:latin typeface="Times New Roman" panose="02020603050405020304" pitchFamily="18" charset="0"/>
                <a:cs typeface="Times New Roman" panose="02020603050405020304" pitchFamily="18" charset="0"/>
              </a:rPr>
              <a:t> and mode</a:t>
            </a:r>
            <a:endParaRPr lang="en-GB" dirty="0">
              <a:latin typeface="Times New Roman" panose="02020603050405020304" pitchFamily="18" charset="0"/>
              <a:cs typeface="Times New Roman" panose="02020603050405020304" pitchFamily="18" charset="0"/>
            </a:endParaRPr>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31" y="4149080"/>
            <a:ext cx="4261737"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itolo 1"/>
          <p:cNvSpPr txBox="1">
            <a:spLocks/>
          </p:cNvSpPr>
          <p:nvPr/>
        </p:nvSpPr>
        <p:spPr bwMode="auto">
          <a:xfrm>
            <a:off x="143508" y="-15771"/>
            <a:ext cx="8712968" cy="492443"/>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200" dirty="0" err="1" smtClean="0">
                <a:solidFill>
                  <a:srgbClr val="C00000"/>
                </a:solidFill>
                <a:latin typeface="Times New Roman" panose="02020603050405020304" pitchFamily="18" charset="0"/>
                <a:cs typeface="Times New Roman" panose="02020603050405020304" pitchFamily="18" charset="0"/>
              </a:rPr>
              <a:t>Frequency</a:t>
            </a:r>
            <a:r>
              <a:rPr lang="it-IT" sz="3200" dirty="0" smtClean="0">
                <a:solidFill>
                  <a:srgbClr val="C00000"/>
                </a:solidFill>
                <a:latin typeface="Times New Roman" panose="02020603050405020304" pitchFamily="18" charset="0"/>
                <a:cs typeface="Times New Roman" panose="02020603050405020304" pitchFamily="18" charset="0"/>
              </a:rPr>
              <a:t> </a:t>
            </a:r>
            <a:r>
              <a:rPr lang="it-IT" sz="3200" dirty="0" err="1" smtClean="0">
                <a:solidFill>
                  <a:srgbClr val="C00000"/>
                </a:solidFill>
                <a:latin typeface="Times New Roman" panose="02020603050405020304" pitchFamily="18" charset="0"/>
                <a:cs typeface="Times New Roman" panose="02020603050405020304" pitchFamily="18" charset="0"/>
              </a:rPr>
              <a:t>table</a:t>
            </a:r>
            <a:r>
              <a:rPr lang="it-IT" sz="3200" dirty="0" smtClean="0">
                <a:solidFill>
                  <a:srgbClr val="C00000"/>
                </a:solidFill>
                <a:latin typeface="Times New Roman" panose="02020603050405020304" pitchFamily="18" charset="0"/>
                <a:cs typeface="Times New Roman" panose="02020603050405020304" pitchFamily="18" charset="0"/>
              </a:rPr>
              <a:t> of mode by…</a:t>
            </a:r>
            <a:endParaRPr lang="it-IT"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5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fade">
                                      <p:cBhvr>
                                        <p:cTn id="10" dur="500"/>
                                        <p:tgtEl>
                                          <p:spTgt spid="409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4101"/>
                                        </p:tgtEl>
                                        <p:attrNameLst>
                                          <p:attrName>style.visibility</p:attrName>
                                        </p:attrNameLst>
                                      </p:cBhvr>
                                      <p:to>
                                        <p:strVal val="visible"/>
                                      </p:to>
                                    </p:set>
                                    <p:animEffect transition="in" filter="fade">
                                      <p:cBhvr>
                                        <p:cTn id="18" dur="500"/>
                                        <p:tgtEl>
                                          <p:spTgt spid="410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bwMode="auto">
          <a:xfrm>
            <a:off x="143508" y="-27384"/>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smtClean="0">
                <a:solidFill>
                  <a:srgbClr val="C00000"/>
                </a:solidFill>
                <a:latin typeface="Times New Roman" panose="02020603050405020304" pitchFamily="18" charset="0"/>
                <a:cs typeface="Times New Roman" panose="02020603050405020304" pitchFamily="18" charset="0"/>
              </a:rPr>
              <a:t>Chi </a:t>
            </a:r>
            <a:r>
              <a:rPr lang="it-IT" sz="3600" dirty="0" err="1" smtClean="0">
                <a:solidFill>
                  <a:srgbClr val="C00000"/>
                </a:solidFill>
                <a:latin typeface="Times New Roman" panose="02020603050405020304" pitchFamily="18" charset="0"/>
                <a:cs typeface="Times New Roman" panose="02020603050405020304" pitchFamily="18" charset="0"/>
              </a:rPr>
              <a:t>squared</a:t>
            </a:r>
            <a:r>
              <a:rPr lang="it-IT" sz="3600" dirty="0" smtClean="0">
                <a:solidFill>
                  <a:srgbClr val="C00000"/>
                </a:solidFill>
                <a:latin typeface="Times New Roman" panose="02020603050405020304" pitchFamily="18" charset="0"/>
                <a:cs typeface="Times New Roman" panose="02020603050405020304" pitchFamily="18" charset="0"/>
              </a:rPr>
              <a:t> on …</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7" name="Rettangolo 6"/>
          <p:cNvSpPr/>
          <p:nvPr/>
        </p:nvSpPr>
        <p:spPr>
          <a:xfrm>
            <a:off x="467544" y="764704"/>
            <a:ext cx="8388931" cy="1723549"/>
          </a:xfrm>
          <a:prstGeom prst="rect">
            <a:avLst/>
          </a:prstGeom>
        </p:spPr>
        <p:txBody>
          <a:bodyPr wrap="square">
            <a:spAutoFit/>
          </a:bodyPr>
          <a:lstStyle/>
          <a:p>
            <a:pPr algn="just"/>
            <a:r>
              <a:rPr lang="en-GB" sz="2200" dirty="0">
                <a:latin typeface="Times New Roman" panose="02020603050405020304" pitchFamily="18" charset="0"/>
                <a:cs typeface="Times New Roman" panose="02020603050405020304" pitchFamily="18" charset="0"/>
              </a:rPr>
              <a:t>Test of Chi squared has been run, in order to test whether there is association between the chosen mode and given characteristics. For each of the previous table the test has been calculated and the results are in the following table: </a:t>
            </a:r>
            <a:endParaRPr lang="en-GB" sz="2200" b="1" dirty="0">
              <a:latin typeface="Times New Roman" panose="02020603050405020304" pitchFamily="18" charset="0"/>
              <a:cs typeface="Times New Roman" panose="02020603050405020304" pitchFamily="18" charset="0"/>
            </a:endParaRPr>
          </a:p>
          <a:p>
            <a:pPr algn="just"/>
            <a:r>
              <a:rPr lang="en-GB" i="1" dirty="0"/>
              <a:t> </a:t>
            </a:r>
            <a:endParaRPr lang="en-GB" b="1" dirty="0"/>
          </a:p>
        </p:txBody>
      </p:sp>
      <p:pic>
        <p:nvPicPr>
          <p:cNvPr id="51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59" y="2203778"/>
            <a:ext cx="8244915" cy="2305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ttangolo 7"/>
          <p:cNvSpPr/>
          <p:nvPr/>
        </p:nvSpPr>
        <p:spPr>
          <a:xfrm>
            <a:off x="251520" y="4317089"/>
            <a:ext cx="8352928" cy="830997"/>
          </a:xfrm>
          <a:prstGeom prst="rect">
            <a:avLst/>
          </a:prstGeom>
        </p:spPr>
        <p:txBody>
          <a:bodyPr wrap="square">
            <a:spAutoFit/>
          </a:bodyPr>
          <a:lstStyle/>
          <a:p>
            <a:pPr algn="just"/>
            <a:r>
              <a:rPr lang="en-GB" sz="2400" dirty="0">
                <a:latin typeface="Times New Roman" panose="02020603050405020304" pitchFamily="18" charset="0"/>
                <a:cs typeface="Times New Roman" panose="02020603050405020304" pitchFamily="18" charset="0"/>
              </a:rPr>
              <a:t>Because the null hypothesis is lack of association, the diagnostic give us results to reject it in any model has been tested.</a:t>
            </a: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4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ircle(in)">
                                      <p:cBhvr>
                                        <p:cTn id="7"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43508" y="-27384"/>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r>
              <a:rPr lang="en-GB" sz="3600" dirty="0">
                <a:solidFill>
                  <a:srgbClr val="C00000"/>
                </a:solidFill>
                <a:latin typeface="Times New Roman" panose="02020603050405020304" pitchFamily="18" charset="0"/>
                <a:ea typeface="+mj-ea"/>
                <a:cs typeface="Times New Roman" panose="02020603050405020304" pitchFamily="18" charset="0"/>
              </a:rPr>
              <a:t>Quality of data according the mode</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828092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251520" y="476672"/>
            <a:ext cx="8280920" cy="1200329"/>
          </a:xfrm>
          <a:prstGeom prst="rect">
            <a:avLst/>
          </a:prstGeom>
        </p:spPr>
        <p:txBody>
          <a:bodyPr wrap="square">
            <a:spAutoFit/>
          </a:bodyPr>
          <a:lstStyle/>
          <a:p>
            <a:r>
              <a:rPr lang="en-GB" i="1" dirty="0">
                <a:latin typeface="Times New Roman" panose="02020603050405020304" pitchFamily="18" charset="0"/>
                <a:cs typeface="Times New Roman" panose="02020603050405020304" pitchFamily="18" charset="0"/>
              </a:rPr>
              <a:t>Synthetic table of percentage of fails by mode </a:t>
            </a:r>
            <a:endParaRPr lang="en-GB" i="1" dirty="0" smtClean="0">
              <a:latin typeface="Times New Roman" panose="02020603050405020304" pitchFamily="18" charset="0"/>
              <a:cs typeface="Times New Roman" panose="02020603050405020304" pitchFamily="18" charset="0"/>
            </a:endParaRPr>
          </a:p>
          <a:p>
            <a:endParaRPr lang="en-GB" i="1" dirty="0" smtClean="0">
              <a:latin typeface="Times New Roman" panose="02020603050405020304" pitchFamily="18" charset="0"/>
              <a:cs typeface="Times New Roman" panose="02020603050405020304" pitchFamily="18" charset="0"/>
            </a:endParaRPr>
          </a:p>
          <a:p>
            <a:r>
              <a:rPr lang="en-GB" i="1" dirty="0" smtClean="0">
                <a:latin typeface="Times New Roman" panose="02020603050405020304" pitchFamily="18" charset="0"/>
                <a:cs typeface="Times New Roman" panose="02020603050405020304" pitchFamily="18" charset="0"/>
              </a:rPr>
              <a:t>17 </a:t>
            </a:r>
            <a:r>
              <a:rPr lang="en-GB" i="1" dirty="0">
                <a:latin typeface="Times New Roman" panose="02020603050405020304" pitchFamily="18" charset="0"/>
                <a:cs typeface="Times New Roman" panose="02020603050405020304" pitchFamily="18" charset="0"/>
              </a:rPr>
              <a:t>edits out of the number 87, the most </a:t>
            </a:r>
            <a:r>
              <a:rPr lang="en-GB" i="1" dirty="0" smtClean="0">
                <a:latin typeface="Times New Roman" panose="02020603050405020304" pitchFamily="18" charset="0"/>
                <a:cs typeface="Times New Roman" panose="02020603050405020304" pitchFamily="18" charset="0"/>
              </a:rPr>
              <a:t>common failed edits</a:t>
            </a:r>
          </a:p>
          <a:p>
            <a:endParaRPr lang="en-GB" b="1" dirty="0">
              <a:latin typeface="Times New Roman" panose="02020603050405020304" pitchFamily="18" charset="0"/>
              <a:cs typeface="Times New Roman" panose="02020603050405020304" pitchFamily="18" charset="0"/>
            </a:endParaRPr>
          </a:p>
        </p:txBody>
      </p:sp>
      <p:sp>
        <p:nvSpPr>
          <p:cNvPr id="8" name="Ovale 7"/>
          <p:cNvSpPr/>
          <p:nvPr/>
        </p:nvSpPr>
        <p:spPr>
          <a:xfrm>
            <a:off x="6732240" y="3645024"/>
            <a:ext cx="648072" cy="504056"/>
          </a:xfrm>
          <a:prstGeom prst="ellipse">
            <a:avLst/>
          </a:prstGeom>
          <a:noFill/>
          <a:ln w="508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e 9"/>
          <p:cNvSpPr/>
          <p:nvPr/>
        </p:nvSpPr>
        <p:spPr>
          <a:xfrm>
            <a:off x="6732240" y="1916832"/>
            <a:ext cx="648072" cy="504056"/>
          </a:xfrm>
          <a:prstGeom prst="ellipse">
            <a:avLst/>
          </a:prstGeom>
          <a:noFill/>
          <a:ln w="508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e 10"/>
          <p:cNvSpPr/>
          <p:nvPr/>
        </p:nvSpPr>
        <p:spPr>
          <a:xfrm>
            <a:off x="6732240" y="5157192"/>
            <a:ext cx="648072" cy="504056"/>
          </a:xfrm>
          <a:prstGeom prst="ellipse">
            <a:avLst/>
          </a:prstGeom>
          <a:noFill/>
          <a:ln w="508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264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circle(in)">
                                      <p:cBhvr>
                                        <p:cTn id="11" dur="2000"/>
                                        <p:tgtEl>
                                          <p:spTgt spid="6146"/>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heel(1)">
                                      <p:cBhvr>
                                        <p:cTn id="2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43508" y="66690"/>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r>
              <a:rPr lang="en-GB" sz="3600" dirty="0" smtClean="0">
                <a:solidFill>
                  <a:srgbClr val="C00000"/>
                </a:solidFill>
                <a:latin typeface="Times New Roman" panose="02020603050405020304" pitchFamily="18" charset="0"/>
                <a:ea typeface="+mj-ea"/>
                <a:cs typeface="Times New Roman" panose="02020603050405020304" pitchFamily="18" charset="0"/>
              </a:rPr>
              <a:t>Classification regression tree</a:t>
            </a:r>
            <a:endParaRPr lang="en-GB" sz="3600" dirty="0">
              <a:solidFill>
                <a:srgbClr val="C00000"/>
              </a:solidFill>
              <a:latin typeface="Times New Roman" panose="02020603050405020304" pitchFamily="18" charset="0"/>
              <a:ea typeface="+mj-ea"/>
              <a:cs typeface="Times New Roman" panose="02020603050405020304" pitchFamily="18" charset="0"/>
            </a:endParaRPr>
          </a:p>
        </p:txBody>
      </p:sp>
      <p:sp>
        <p:nvSpPr>
          <p:cNvPr id="2" name="CasellaDiTesto 1"/>
          <p:cNvSpPr txBox="1"/>
          <p:nvPr/>
        </p:nvSpPr>
        <p:spPr>
          <a:xfrm>
            <a:off x="143508" y="908720"/>
            <a:ext cx="8604956" cy="5201424"/>
          </a:xfrm>
          <a:prstGeom prst="rect">
            <a:avLst/>
          </a:prstGeom>
          <a:noFill/>
        </p:spPr>
        <p:txBody>
          <a:bodyPr wrap="square" rtlCol="0">
            <a:spAutoFit/>
          </a:bodyPr>
          <a:lstStyle/>
          <a:p>
            <a:pPr algn="just"/>
            <a:r>
              <a:rPr lang="it-IT" sz="2200" dirty="0">
                <a:latin typeface="Times New Roman" panose="02020603050405020304" pitchFamily="18" charset="0"/>
                <a:cs typeface="Times New Roman" panose="02020603050405020304" pitchFamily="18" charset="0"/>
              </a:rPr>
              <a:t>a </a:t>
            </a:r>
            <a:r>
              <a:rPr lang="it-IT" sz="2200" dirty="0" err="1">
                <a:latin typeface="Times New Roman" panose="02020603050405020304" pitchFamily="18" charset="0"/>
                <a:cs typeface="Times New Roman" panose="02020603050405020304" pitchFamily="18" charset="0"/>
              </a:rPr>
              <a:t>classification</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method</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has</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been</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used</a:t>
            </a:r>
            <a:r>
              <a:rPr lang="it-IT" sz="2200" dirty="0">
                <a:latin typeface="Times New Roman" panose="02020603050405020304" pitchFamily="18" charset="0"/>
                <a:cs typeface="Times New Roman" panose="02020603050405020304" pitchFamily="18" charset="0"/>
              </a:rPr>
              <a:t> </a:t>
            </a:r>
            <a:r>
              <a:rPr lang="it-IT" sz="2200" dirty="0" smtClean="0">
                <a:latin typeface="Times New Roman" panose="02020603050405020304" pitchFamily="18" charset="0"/>
                <a:cs typeface="Times New Roman" panose="02020603050405020304" pitchFamily="18" charset="0"/>
              </a:rPr>
              <a:t>to </a:t>
            </a:r>
            <a:r>
              <a:rPr lang="it-IT" sz="2200" dirty="0" err="1">
                <a:latin typeface="Times New Roman" panose="02020603050405020304" pitchFamily="18" charset="0"/>
                <a:cs typeface="Times New Roman" panose="02020603050405020304" pitchFamily="18" charset="0"/>
              </a:rPr>
              <a:t>identify</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which</a:t>
            </a:r>
            <a:r>
              <a:rPr lang="it-IT" sz="2200" dirty="0">
                <a:latin typeface="Times New Roman" panose="02020603050405020304" pitchFamily="18" charset="0"/>
                <a:cs typeface="Times New Roman" panose="02020603050405020304" pitchFamily="18" charset="0"/>
              </a:rPr>
              <a:t> are the </a:t>
            </a:r>
            <a:r>
              <a:rPr lang="it-IT" sz="2200" dirty="0" err="1">
                <a:latin typeface="Times New Roman" panose="02020603050405020304" pitchFamily="18" charset="0"/>
                <a:cs typeface="Times New Roman" panose="02020603050405020304" pitchFamily="18" charset="0"/>
              </a:rPr>
              <a:t>main</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components</a:t>
            </a:r>
            <a:r>
              <a:rPr lang="it-IT" sz="2200" dirty="0">
                <a:latin typeface="Times New Roman" panose="02020603050405020304" pitchFamily="18" charset="0"/>
                <a:cs typeface="Times New Roman" panose="02020603050405020304" pitchFamily="18" charset="0"/>
              </a:rPr>
              <a:t> to </a:t>
            </a:r>
            <a:r>
              <a:rPr lang="it-IT" sz="2200" dirty="0" err="1">
                <a:latin typeface="Times New Roman" panose="02020603050405020304" pitchFamily="18" charset="0"/>
                <a:cs typeface="Times New Roman" panose="02020603050405020304" pitchFamily="18" charset="0"/>
              </a:rPr>
              <a:t>determine</a:t>
            </a:r>
            <a:r>
              <a:rPr lang="it-IT" sz="2200" dirty="0">
                <a:latin typeface="Times New Roman" panose="02020603050405020304" pitchFamily="18" charset="0"/>
                <a:cs typeface="Times New Roman" panose="02020603050405020304" pitchFamily="18" charset="0"/>
              </a:rPr>
              <a:t> the </a:t>
            </a:r>
            <a:r>
              <a:rPr lang="it-IT" sz="2200" dirty="0" err="1">
                <a:latin typeface="Times New Roman" panose="02020603050405020304" pitchFamily="18" charset="0"/>
                <a:cs typeface="Times New Roman" panose="02020603050405020304" pitchFamily="18" charset="0"/>
              </a:rPr>
              <a:t>difference</a:t>
            </a:r>
            <a:r>
              <a:rPr lang="it-IT" sz="2200" dirty="0">
                <a:latin typeface="Times New Roman" panose="02020603050405020304" pitchFamily="18" charset="0"/>
                <a:cs typeface="Times New Roman" panose="02020603050405020304" pitchFamily="18" charset="0"/>
              </a:rPr>
              <a:t> in </a:t>
            </a:r>
            <a:r>
              <a:rPr lang="it-IT" sz="2200" dirty="0" err="1">
                <a:latin typeface="Times New Roman" panose="02020603050405020304" pitchFamily="18" charset="0"/>
                <a:cs typeface="Times New Roman" panose="02020603050405020304" pitchFamily="18" charset="0"/>
              </a:rPr>
              <a:t>recording</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fails</a:t>
            </a:r>
            <a:r>
              <a:rPr lang="it-IT" sz="2200" dirty="0">
                <a:latin typeface="Times New Roman" panose="02020603050405020304" pitchFamily="18" charset="0"/>
                <a:cs typeface="Times New Roman" panose="02020603050405020304" pitchFamily="18" charset="0"/>
              </a:rPr>
              <a:t> in </a:t>
            </a:r>
            <a:r>
              <a:rPr lang="it-IT" sz="2200" dirty="0" err="1" smtClean="0">
                <a:latin typeface="Times New Roman" panose="02020603050405020304" pitchFamily="18" charset="0"/>
                <a:cs typeface="Times New Roman" panose="02020603050405020304" pitchFamily="18" charset="0"/>
              </a:rPr>
              <a:t>edits</a:t>
            </a:r>
            <a:endParaRPr lang="it-IT" sz="2200" dirty="0" smtClean="0">
              <a:latin typeface="Times New Roman" panose="02020603050405020304" pitchFamily="18" charset="0"/>
              <a:cs typeface="Times New Roman" panose="02020603050405020304" pitchFamily="18" charset="0"/>
            </a:endParaRPr>
          </a:p>
          <a:p>
            <a:pPr algn="just"/>
            <a:endParaRPr lang="it-IT" sz="2200" dirty="0">
              <a:latin typeface="Times New Roman" panose="02020603050405020304" pitchFamily="18" charset="0"/>
              <a:cs typeface="Times New Roman" panose="02020603050405020304" pitchFamily="18" charset="0"/>
            </a:endParaRPr>
          </a:p>
          <a:p>
            <a:pPr algn="just"/>
            <a:r>
              <a:rPr lang="it-IT" sz="2200" dirty="0" err="1" smtClean="0">
                <a:latin typeface="Times New Roman" panose="02020603050405020304" pitchFamily="18" charset="0"/>
                <a:cs typeface="Times New Roman" panose="02020603050405020304" pitchFamily="18" charset="0"/>
              </a:rPr>
              <a:t>basic</a:t>
            </a:r>
            <a:r>
              <a:rPr lang="it-IT" sz="2200" dirty="0" smtClean="0">
                <a:latin typeface="Times New Roman" panose="02020603050405020304" pitchFamily="18" charset="0"/>
                <a:cs typeface="Times New Roman" panose="02020603050405020304" pitchFamily="18" charset="0"/>
              </a:rPr>
              <a:t> idea:</a:t>
            </a:r>
          </a:p>
          <a:p>
            <a:pPr algn="just"/>
            <a:r>
              <a:rPr lang="it-IT" sz="2200" dirty="0" smtClean="0">
                <a:latin typeface="Times New Roman" panose="02020603050405020304" pitchFamily="18" charset="0"/>
                <a:cs typeface="Times New Roman" panose="02020603050405020304" pitchFamily="18" charset="0"/>
              </a:rPr>
              <a:t>to </a:t>
            </a:r>
            <a:r>
              <a:rPr lang="it-IT" sz="2200" dirty="0">
                <a:latin typeface="Times New Roman" panose="02020603050405020304" pitchFamily="18" charset="0"/>
                <a:cs typeface="Times New Roman" panose="02020603050405020304" pitchFamily="18" charset="0"/>
              </a:rPr>
              <a:t>model </a:t>
            </a:r>
            <a:r>
              <a:rPr lang="it-IT" sz="2200" dirty="0" err="1">
                <a:latin typeface="Times New Roman" panose="02020603050405020304" pitchFamily="18" charset="0"/>
                <a:cs typeface="Times New Roman" panose="02020603050405020304" pitchFamily="18" charset="0"/>
              </a:rPr>
              <a:t>as</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dependent</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variable</a:t>
            </a:r>
            <a:r>
              <a:rPr lang="it-IT" sz="2200" dirty="0">
                <a:latin typeface="Times New Roman" panose="02020603050405020304" pitchFamily="18" charset="0"/>
                <a:cs typeface="Times New Roman" panose="02020603050405020304" pitchFamily="18" charset="0"/>
              </a:rPr>
              <a:t> the </a:t>
            </a:r>
            <a:r>
              <a:rPr lang="it-IT" sz="2200" dirty="0" err="1">
                <a:latin typeface="Times New Roman" panose="02020603050405020304" pitchFamily="18" charset="0"/>
                <a:cs typeface="Times New Roman" panose="02020603050405020304" pitchFamily="18" charset="0"/>
              </a:rPr>
              <a:t>number</a:t>
            </a:r>
            <a:r>
              <a:rPr lang="it-IT" sz="2200" dirty="0">
                <a:latin typeface="Times New Roman" panose="02020603050405020304" pitchFamily="18" charset="0"/>
                <a:cs typeface="Times New Roman" panose="02020603050405020304" pitchFamily="18" charset="0"/>
              </a:rPr>
              <a:t> of </a:t>
            </a:r>
            <a:r>
              <a:rPr lang="it-IT" sz="2200" dirty="0" err="1">
                <a:latin typeface="Times New Roman" panose="02020603050405020304" pitchFamily="18" charset="0"/>
                <a:cs typeface="Times New Roman" panose="02020603050405020304" pitchFamily="18" charset="0"/>
              </a:rPr>
              <a:t>failed</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explained</a:t>
            </a:r>
            <a:r>
              <a:rPr lang="it-IT" sz="2200" dirty="0">
                <a:latin typeface="Times New Roman" panose="02020603050405020304" pitchFamily="18" charset="0"/>
                <a:cs typeface="Times New Roman" panose="02020603050405020304" pitchFamily="18" charset="0"/>
              </a:rPr>
              <a:t> by the </a:t>
            </a:r>
            <a:r>
              <a:rPr lang="it-IT" sz="2200" dirty="0" err="1">
                <a:latin typeface="Times New Roman" panose="02020603050405020304" pitchFamily="18" charset="0"/>
                <a:cs typeface="Times New Roman" panose="02020603050405020304" pitchFamily="18" charset="0"/>
              </a:rPr>
              <a:t>independent</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variables</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size</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geographical</a:t>
            </a:r>
            <a:r>
              <a:rPr lang="it-IT" sz="2200" dirty="0">
                <a:latin typeface="Times New Roman" panose="02020603050405020304" pitchFamily="18" charset="0"/>
                <a:cs typeface="Times New Roman" panose="02020603050405020304" pitchFamily="18" charset="0"/>
              </a:rPr>
              <a:t> area, </a:t>
            </a:r>
            <a:r>
              <a:rPr lang="it-IT" sz="2200" dirty="0" err="1">
                <a:latin typeface="Times New Roman" panose="02020603050405020304" pitchFamily="18" charset="0"/>
                <a:cs typeface="Times New Roman" panose="02020603050405020304" pitchFamily="18" charset="0"/>
              </a:rPr>
              <a:t>economic</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activity</a:t>
            </a:r>
            <a:r>
              <a:rPr lang="it-IT" sz="2200" dirty="0">
                <a:latin typeface="Times New Roman" panose="02020603050405020304" pitchFamily="18" charset="0"/>
                <a:cs typeface="Times New Roman" panose="02020603050405020304" pitchFamily="18" charset="0"/>
              </a:rPr>
              <a:t> and </a:t>
            </a:r>
            <a:r>
              <a:rPr lang="it-IT" sz="2200" dirty="0" smtClean="0">
                <a:latin typeface="Times New Roman" panose="02020603050405020304" pitchFamily="18" charset="0"/>
                <a:cs typeface="Times New Roman" panose="02020603050405020304" pitchFamily="18" charset="0"/>
              </a:rPr>
              <a:t>mode</a:t>
            </a:r>
          </a:p>
          <a:p>
            <a:pPr algn="just"/>
            <a:endParaRPr lang="it-IT" sz="2000" b="1" dirty="0">
              <a:latin typeface="Times New Roman" panose="02020603050405020304" pitchFamily="18" charset="0"/>
              <a:cs typeface="Times New Roman" panose="02020603050405020304" pitchFamily="18" charset="0"/>
            </a:endParaRPr>
          </a:p>
          <a:p>
            <a:pPr algn="just"/>
            <a:endParaRPr lang="it-IT" sz="2000" b="1" dirty="0">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y ~ mode + </a:t>
            </a:r>
            <a:r>
              <a:rPr lang="it-IT" sz="2800" dirty="0" err="1" smtClean="0">
                <a:latin typeface="Times New Roman" panose="02020603050405020304" pitchFamily="18" charset="0"/>
                <a:cs typeface="Times New Roman" panose="02020603050405020304" pitchFamily="18" charset="0"/>
              </a:rPr>
              <a:t>geographical</a:t>
            </a:r>
            <a:r>
              <a:rPr lang="it-IT" sz="2800" dirty="0" smtClean="0">
                <a:latin typeface="Times New Roman" panose="02020603050405020304" pitchFamily="18" charset="0"/>
                <a:cs typeface="Times New Roman" panose="02020603050405020304" pitchFamily="18" charset="0"/>
              </a:rPr>
              <a:t> area + </a:t>
            </a:r>
            <a:r>
              <a:rPr lang="it-IT" sz="2800" dirty="0" err="1" smtClean="0">
                <a:latin typeface="Times New Roman" panose="02020603050405020304" pitchFamily="18" charset="0"/>
                <a:cs typeface="Times New Roman" panose="02020603050405020304" pitchFamily="18" charset="0"/>
              </a:rPr>
              <a:t>size</a:t>
            </a:r>
            <a:r>
              <a:rPr lang="it-IT" sz="2800" dirty="0" smtClean="0">
                <a:latin typeface="Times New Roman" panose="02020603050405020304" pitchFamily="18" charset="0"/>
                <a:cs typeface="Times New Roman" panose="02020603050405020304" pitchFamily="18" charset="0"/>
              </a:rPr>
              <a:t> + </a:t>
            </a:r>
            <a:r>
              <a:rPr lang="it-IT" sz="2800" dirty="0" err="1" smtClean="0">
                <a:latin typeface="Times New Roman" panose="02020603050405020304" pitchFamily="18" charset="0"/>
                <a:cs typeface="Times New Roman" panose="02020603050405020304" pitchFamily="18" charset="0"/>
              </a:rPr>
              <a:t>economic</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activity</a:t>
            </a:r>
            <a:endParaRPr lang="it-IT" sz="2800" dirty="0" smtClean="0">
              <a:latin typeface="Times New Roman" panose="02020603050405020304" pitchFamily="18" charset="0"/>
              <a:cs typeface="Times New Roman" panose="02020603050405020304" pitchFamily="18" charset="0"/>
            </a:endParaRPr>
          </a:p>
          <a:p>
            <a:pPr algn="just"/>
            <a:endParaRPr lang="it-IT" sz="2200" b="1"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a </a:t>
            </a:r>
            <a:r>
              <a:rPr lang="en-US" sz="2200" u="sng" dirty="0" smtClean="0">
                <a:latin typeface="Times New Roman" panose="02020603050405020304" pitchFamily="18" charset="0"/>
                <a:cs typeface="Times New Roman" panose="02020603050405020304" pitchFamily="18" charset="0"/>
              </a:rPr>
              <a:t>classification regression tree method</a:t>
            </a:r>
            <a:r>
              <a:rPr lang="en-US" sz="2200" dirty="0" smtClean="0">
                <a:latin typeface="Times New Roman" panose="02020603050405020304" pitchFamily="18" charset="0"/>
                <a:cs typeface="Times New Roman" panose="02020603050405020304" pitchFamily="18" charset="0"/>
              </a:rPr>
              <a:t> has </a:t>
            </a:r>
            <a:r>
              <a:rPr lang="en-US" sz="2200" dirty="0">
                <a:latin typeface="Times New Roman" panose="02020603050405020304" pitchFamily="18" charset="0"/>
                <a:cs typeface="Times New Roman" panose="02020603050405020304" pitchFamily="18" charset="0"/>
              </a:rPr>
              <a:t>been </a:t>
            </a:r>
            <a:r>
              <a:rPr lang="en-US" sz="2200" dirty="0" smtClean="0">
                <a:latin typeface="Times New Roman" panose="02020603050405020304" pitchFamily="18" charset="0"/>
                <a:cs typeface="Times New Roman" panose="02020603050405020304" pitchFamily="18" charset="0"/>
              </a:rPr>
              <a:t>used: it divide </a:t>
            </a:r>
            <a:r>
              <a:rPr lang="en-US" sz="2200" dirty="0">
                <a:latin typeface="Times New Roman" panose="02020603050405020304" pitchFamily="18" charset="0"/>
                <a:cs typeface="Times New Roman" panose="02020603050405020304" pitchFamily="18" charset="0"/>
              </a:rPr>
              <a:t>the units of the </a:t>
            </a:r>
            <a:r>
              <a:rPr lang="en-US" sz="2200" dirty="0" smtClean="0">
                <a:latin typeface="Times New Roman" panose="02020603050405020304" pitchFamily="18" charset="0"/>
                <a:cs typeface="Times New Roman" panose="02020603050405020304" pitchFamily="18" charset="0"/>
              </a:rPr>
              <a:t>starting </a:t>
            </a:r>
            <a:r>
              <a:rPr lang="en-US" sz="2200" dirty="0">
                <a:latin typeface="Times New Roman" panose="02020603050405020304" pitchFamily="18" charset="0"/>
                <a:cs typeface="Times New Roman" panose="02020603050405020304" pitchFamily="18" charset="0"/>
              </a:rPr>
              <a:t>dataset into groups in a recursive way to reach a final tree with nodes and </a:t>
            </a:r>
            <a:r>
              <a:rPr lang="en-US" sz="2200" dirty="0" smtClean="0">
                <a:latin typeface="Times New Roman" panose="02020603050405020304" pitchFamily="18" charset="0"/>
                <a:cs typeface="Times New Roman" panose="02020603050405020304" pitchFamily="18" charset="0"/>
              </a:rPr>
              <a:t>attributes </a:t>
            </a:r>
            <a:endParaRPr lang="it-IT"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he tree: to describe which </a:t>
            </a:r>
            <a:r>
              <a:rPr lang="en-US" sz="2200" dirty="0">
                <a:latin typeface="Times New Roman" panose="02020603050405020304" pitchFamily="18" charset="0"/>
                <a:cs typeface="Times New Roman" panose="02020603050405020304" pitchFamily="18" charset="0"/>
              </a:rPr>
              <a:t>are the variables that mainly determine those </a:t>
            </a:r>
            <a:r>
              <a:rPr lang="en-US" sz="2200" dirty="0" smtClean="0">
                <a:latin typeface="Times New Roman" panose="02020603050405020304" pitchFamily="18" charset="0"/>
                <a:cs typeface="Times New Roman" panose="02020603050405020304" pitchFamily="18" charset="0"/>
              </a:rPr>
              <a:t>differences </a:t>
            </a:r>
            <a:r>
              <a:rPr lang="it-IT" sz="2200" dirty="0" smtClean="0">
                <a:latin typeface="Times New Roman" panose="02020603050405020304" pitchFamily="18" charset="0"/>
                <a:cs typeface="Times New Roman" panose="02020603050405020304" pitchFamily="18" charset="0"/>
              </a:rPr>
              <a:t>  </a:t>
            </a:r>
            <a:endParaRPr lang="it-IT"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0123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43508" y="66690"/>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r>
              <a:rPr lang="en-GB" sz="3600" dirty="0" smtClean="0">
                <a:solidFill>
                  <a:srgbClr val="C00000"/>
                </a:solidFill>
                <a:latin typeface="Times New Roman" panose="02020603050405020304" pitchFamily="18" charset="0"/>
                <a:ea typeface="+mj-ea"/>
                <a:cs typeface="Times New Roman" panose="02020603050405020304" pitchFamily="18" charset="0"/>
              </a:rPr>
              <a:t>Classification regression tree</a:t>
            </a:r>
            <a:endParaRPr lang="en-GB" sz="3600" dirty="0">
              <a:solidFill>
                <a:srgbClr val="C00000"/>
              </a:solidFill>
              <a:latin typeface="Times New Roman" panose="02020603050405020304" pitchFamily="18" charset="0"/>
              <a:ea typeface="+mj-ea"/>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08074"/>
            <a:ext cx="8136903" cy="5273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650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43508" y="66690"/>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r>
              <a:rPr lang="en-GB" sz="3600" dirty="0">
                <a:solidFill>
                  <a:srgbClr val="C00000"/>
                </a:solidFill>
                <a:latin typeface="Times New Roman" panose="02020603050405020304" pitchFamily="18" charset="0"/>
                <a:ea typeface="+mj-ea"/>
                <a:cs typeface="Times New Roman" panose="02020603050405020304" pitchFamily="18" charset="0"/>
              </a:rPr>
              <a:t>c</a:t>
            </a:r>
            <a:r>
              <a:rPr lang="en-GB" sz="3600" dirty="0" smtClean="0">
                <a:solidFill>
                  <a:srgbClr val="C00000"/>
                </a:solidFill>
                <a:latin typeface="Times New Roman" panose="02020603050405020304" pitchFamily="18" charset="0"/>
                <a:ea typeface="+mj-ea"/>
                <a:cs typeface="Times New Roman" panose="02020603050405020304" pitchFamily="18" charset="0"/>
              </a:rPr>
              <a:t>onclusion and comments at first glance…</a:t>
            </a:r>
            <a:endParaRPr lang="en-GB" sz="3600" dirty="0">
              <a:solidFill>
                <a:srgbClr val="C00000"/>
              </a:solidFill>
              <a:latin typeface="Times New Roman" panose="02020603050405020304" pitchFamily="18" charset="0"/>
              <a:ea typeface="+mj-ea"/>
              <a:cs typeface="Times New Roman" panose="02020603050405020304" pitchFamily="18" charset="0"/>
            </a:endParaRPr>
          </a:p>
        </p:txBody>
      </p:sp>
      <p:sp>
        <p:nvSpPr>
          <p:cNvPr id="2" name="Rettangolo 1"/>
          <p:cNvSpPr/>
          <p:nvPr/>
        </p:nvSpPr>
        <p:spPr>
          <a:xfrm>
            <a:off x="107504" y="764704"/>
            <a:ext cx="8856984" cy="6001643"/>
          </a:xfrm>
          <a:prstGeom prst="rect">
            <a:avLst/>
          </a:prstGeom>
        </p:spPr>
        <p:txBody>
          <a:bodyPr wrap="square">
            <a:spAutoFit/>
          </a:bodyPr>
          <a:lstStyle/>
          <a:p>
            <a:pPr marL="457200" indent="-457200" algn="just">
              <a:buAutoNum type="arabicPeriod"/>
            </a:pPr>
            <a:r>
              <a:rPr lang="en-GB" sz="2400" dirty="0" smtClean="0">
                <a:latin typeface="Times New Roman" panose="02020603050405020304" pitchFamily="18" charset="0"/>
                <a:cs typeface="Times New Roman" panose="02020603050405020304" pitchFamily="18" charset="0"/>
              </a:rPr>
              <a:t>The use of the web and the interaction it allows give a good instrument to the statistical manager to handle the needs and problem of the respondents, resulting in a better quality and quantity of data</a:t>
            </a:r>
          </a:p>
          <a:p>
            <a:pPr marL="457200" indent="-457200" algn="just">
              <a:buAutoNum type="arabicPeriod"/>
            </a:pPr>
            <a:endParaRPr lang="en-GB" sz="24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en-GB" sz="2400" dirty="0" smtClean="0">
                <a:latin typeface="Times New Roman" panose="02020603050405020304" pitchFamily="18" charset="0"/>
                <a:cs typeface="Times New Roman" panose="02020603050405020304" pitchFamily="18" charset="0"/>
              </a:rPr>
              <a:t>The use of the web does not resolve the problem of the total non response!</a:t>
            </a:r>
          </a:p>
          <a:p>
            <a:pPr marL="457200" indent="-457200" algn="just">
              <a:buAutoNum type="arabicPeriod"/>
            </a:pPr>
            <a:endParaRPr lang="en-GB" sz="24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en-GB" sz="2400" dirty="0" smtClean="0">
                <a:latin typeface="Times New Roman" panose="02020603050405020304" pitchFamily="18" charset="0"/>
                <a:cs typeface="Times New Roman" panose="02020603050405020304" pitchFamily="18" charset="0"/>
              </a:rPr>
              <a:t>The use of administrative data as auxiliary information is becoming essential to assure a good coverage for the final estimates</a:t>
            </a:r>
          </a:p>
          <a:p>
            <a:pPr marL="457200" indent="-457200" algn="just">
              <a:buAutoNum type="arabicPeriod"/>
            </a:pPr>
            <a:endParaRPr lang="en-GB" sz="24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en-GB" sz="2400" dirty="0" smtClean="0">
                <a:latin typeface="Times New Roman" panose="02020603050405020304" pitchFamily="18" charset="0"/>
                <a:cs typeface="Times New Roman" panose="02020603050405020304" pitchFamily="18" charset="0"/>
              </a:rPr>
              <a:t>An efficient editing design that would take into account different tool and method could guarantee a good quality data into budget constraints</a:t>
            </a:r>
          </a:p>
          <a:p>
            <a:pPr marL="273050" indent="-273050"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41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43508" y="66690"/>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r>
              <a:rPr lang="en-GB" sz="3600" dirty="0" smtClean="0">
                <a:solidFill>
                  <a:srgbClr val="C00000"/>
                </a:solidFill>
                <a:latin typeface="Times New Roman" panose="02020603050405020304" pitchFamily="18" charset="0"/>
                <a:ea typeface="+mj-ea"/>
                <a:cs typeface="Times New Roman" panose="02020603050405020304" pitchFamily="18" charset="0"/>
              </a:rPr>
              <a:t>…and development</a:t>
            </a:r>
            <a:endParaRPr lang="en-GB" sz="3600" dirty="0">
              <a:solidFill>
                <a:srgbClr val="C00000"/>
              </a:solidFill>
              <a:latin typeface="Times New Roman" panose="02020603050405020304" pitchFamily="18" charset="0"/>
              <a:ea typeface="+mj-ea"/>
              <a:cs typeface="Times New Roman" panose="02020603050405020304" pitchFamily="18" charset="0"/>
            </a:endParaRPr>
          </a:p>
        </p:txBody>
      </p:sp>
      <p:sp>
        <p:nvSpPr>
          <p:cNvPr id="2" name="Rettangolo 1"/>
          <p:cNvSpPr/>
          <p:nvPr/>
        </p:nvSpPr>
        <p:spPr>
          <a:xfrm>
            <a:off x="107504" y="764704"/>
            <a:ext cx="8856984" cy="5262979"/>
          </a:xfrm>
          <a:prstGeom prst="rect">
            <a:avLst/>
          </a:prstGeom>
        </p:spPr>
        <p:txBody>
          <a:bodyPr wrap="square">
            <a:spAutoFit/>
          </a:bodyPr>
          <a:lstStyle/>
          <a:p>
            <a:pPr marL="273050" indent="-273050" algn="just"/>
            <a:r>
              <a:rPr lang="en-GB" sz="2400" dirty="0" smtClean="0">
                <a:latin typeface="Times New Roman" panose="02020603050405020304" pitchFamily="18" charset="0"/>
                <a:cs typeface="Times New Roman" panose="02020603050405020304" pitchFamily="18" charset="0"/>
              </a:rPr>
              <a:t>1. </a:t>
            </a:r>
            <a:r>
              <a:rPr lang="en-GB" sz="2400" dirty="0">
                <a:latin typeface="Times New Roman" panose="02020603050405020304" pitchFamily="18" charset="0"/>
                <a:cs typeface="Times New Roman" panose="02020603050405020304" pitchFamily="18" charset="0"/>
              </a:rPr>
              <a:t>to optimize the use of IT tools for the direct survey with the web questionnaire </a:t>
            </a:r>
          </a:p>
          <a:p>
            <a:pPr marL="273050" indent="-273050" algn="just"/>
            <a:r>
              <a:rPr lang="en-GB" sz="2400" dirty="0" smtClean="0">
                <a:latin typeface="Times New Roman" panose="02020603050405020304" pitchFamily="18" charset="0"/>
                <a:cs typeface="Times New Roman" panose="02020603050405020304" pitchFamily="18" charset="0"/>
              </a:rPr>
              <a:t> </a:t>
            </a:r>
          </a:p>
          <a:p>
            <a:pPr marL="273050" indent="-273050" algn="just"/>
            <a:r>
              <a:rPr lang="en-GB" sz="2400" dirty="0" smtClean="0">
                <a:latin typeface="Times New Roman" panose="02020603050405020304" pitchFamily="18" charset="0"/>
                <a:cs typeface="Times New Roman" panose="02020603050405020304" pitchFamily="18" charset="0"/>
              </a:rPr>
              <a:t>2. </a:t>
            </a:r>
            <a:r>
              <a:rPr lang="en-GB" sz="2400" dirty="0">
                <a:latin typeface="Times New Roman" panose="02020603050405020304" pitchFamily="18" charset="0"/>
                <a:cs typeface="Times New Roman" panose="02020603050405020304" pitchFamily="18" charset="0"/>
              </a:rPr>
              <a:t>to extend the use of  administrative data in order to fully integrate them with survey data only were necessary, it means for the not available data from the administrative sources</a:t>
            </a:r>
            <a:endParaRPr lang="en-GB" sz="2400" dirty="0" smtClean="0">
              <a:latin typeface="Times New Roman" panose="02020603050405020304" pitchFamily="18" charset="0"/>
              <a:cs typeface="Times New Roman" panose="02020603050405020304" pitchFamily="18" charset="0"/>
            </a:endParaRPr>
          </a:p>
          <a:p>
            <a:pPr marL="273050" indent="-273050" algn="just"/>
            <a:endParaRPr lang="en-GB" sz="2400" dirty="0" smtClean="0">
              <a:latin typeface="Times New Roman" panose="02020603050405020304" pitchFamily="18" charset="0"/>
              <a:cs typeface="Times New Roman" panose="02020603050405020304" pitchFamily="18" charset="0"/>
            </a:endParaRPr>
          </a:p>
          <a:p>
            <a:pPr marL="273050" indent="-273050" algn="just"/>
            <a:r>
              <a:rPr lang="en-GB" sz="2400" dirty="0" smtClean="0">
                <a:latin typeface="Times New Roman" panose="02020603050405020304" pitchFamily="18" charset="0"/>
                <a:cs typeface="Times New Roman" panose="02020603050405020304" pitchFamily="18" charset="0"/>
              </a:rPr>
              <a:t>3. to </a:t>
            </a:r>
            <a:r>
              <a:rPr lang="en-GB" sz="2400" dirty="0">
                <a:latin typeface="Times New Roman" panose="02020603050405020304" pitchFamily="18" charset="0"/>
                <a:cs typeface="Times New Roman" panose="02020603050405020304" pitchFamily="18" charset="0"/>
              </a:rPr>
              <a:t>optimize the use of selective editing also for </a:t>
            </a:r>
            <a:r>
              <a:rPr lang="en-GB" sz="2400" dirty="0" smtClean="0">
                <a:latin typeface="Times New Roman" panose="02020603050405020304" pitchFamily="18" charset="0"/>
                <a:cs typeface="Times New Roman" panose="02020603050405020304" pitchFamily="18" charset="0"/>
              </a:rPr>
              <a:t>other, </a:t>
            </a:r>
            <a:r>
              <a:rPr lang="en-GB" sz="2400" dirty="0">
                <a:latin typeface="Times New Roman" panose="02020603050405020304" pitchFamily="18" charset="0"/>
                <a:cs typeface="Times New Roman" panose="02020603050405020304" pitchFamily="18" charset="0"/>
              </a:rPr>
              <a:t>using as auxiliary variable also the ones from the administrative </a:t>
            </a:r>
            <a:r>
              <a:rPr lang="en-GB" sz="2400" dirty="0" smtClean="0">
                <a:latin typeface="Times New Roman" panose="02020603050405020304" pitchFamily="18" charset="0"/>
                <a:cs typeface="Times New Roman" panose="02020603050405020304" pitchFamily="18" charset="0"/>
              </a:rPr>
              <a:t>data </a:t>
            </a:r>
          </a:p>
          <a:p>
            <a:pPr marL="273050" indent="-273050" algn="just"/>
            <a:endParaRPr lang="en-GB" sz="2400" dirty="0">
              <a:latin typeface="Times New Roman" panose="02020603050405020304" pitchFamily="18" charset="0"/>
              <a:cs typeface="Times New Roman" panose="02020603050405020304" pitchFamily="18" charset="0"/>
            </a:endParaRPr>
          </a:p>
          <a:p>
            <a:pPr marL="273050" indent="-273050" algn="just"/>
            <a:r>
              <a:rPr lang="en-GB" sz="2400" dirty="0" smtClean="0">
                <a:latin typeface="Times New Roman" panose="02020603050405020304" pitchFamily="18" charset="0"/>
                <a:cs typeface="Times New Roman" panose="02020603050405020304" pitchFamily="18" charset="0"/>
              </a:rPr>
              <a:t>4. in </a:t>
            </a:r>
            <a:r>
              <a:rPr lang="en-GB" sz="2400" dirty="0">
                <a:latin typeface="Times New Roman" panose="02020603050405020304" pitchFamily="18" charset="0"/>
                <a:cs typeface="Times New Roman" panose="02020603050405020304" pitchFamily="18" charset="0"/>
              </a:rPr>
              <a:t>the case there the will to give possibility to choose between different modes, the information about how it interact with the enterprise characteristics can be used in a very innovative way to better study a proper </a:t>
            </a:r>
            <a:r>
              <a:rPr lang="en-GB" sz="2400" dirty="0" smtClean="0">
                <a:latin typeface="Times New Roman" panose="02020603050405020304" pitchFamily="18" charset="0"/>
                <a:cs typeface="Times New Roman" panose="02020603050405020304" pitchFamily="18" charset="0"/>
              </a:rPr>
              <a:t>sample</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1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907704" y="2276872"/>
            <a:ext cx="5904656" cy="830997"/>
          </a:xfrm>
          <a:prstGeom prst="rect">
            <a:avLst/>
          </a:prstGeom>
          <a:noFill/>
        </p:spPr>
        <p:txBody>
          <a:bodyPr wrap="square" rtlCol="0">
            <a:spAutoFit/>
          </a:bodyPr>
          <a:lstStyle/>
          <a:p>
            <a:r>
              <a:rPr lang="it-IT" sz="4800" dirty="0" err="1">
                <a:solidFill>
                  <a:srgbClr val="FF0000"/>
                </a:solidFill>
                <a:latin typeface="Brush Script MT" panose="03060802040406070304" pitchFamily="66" charset="0"/>
              </a:rPr>
              <a:t>t</a:t>
            </a:r>
            <a:r>
              <a:rPr lang="it-IT" sz="4800" dirty="0" err="1" smtClean="0">
                <a:solidFill>
                  <a:srgbClr val="FF0000"/>
                </a:solidFill>
                <a:latin typeface="Brush Script MT" panose="03060802040406070304" pitchFamily="66" charset="0"/>
              </a:rPr>
              <a:t>hank</a:t>
            </a:r>
            <a:r>
              <a:rPr lang="it-IT" sz="4800" dirty="0" smtClean="0">
                <a:solidFill>
                  <a:srgbClr val="FF0000"/>
                </a:solidFill>
                <a:latin typeface="Brush Script MT" panose="03060802040406070304" pitchFamily="66" charset="0"/>
              </a:rPr>
              <a:t> </a:t>
            </a:r>
            <a:r>
              <a:rPr lang="it-IT" sz="4800" dirty="0" err="1">
                <a:solidFill>
                  <a:srgbClr val="FF0000"/>
                </a:solidFill>
                <a:latin typeface="Brush Script MT" panose="03060802040406070304" pitchFamily="66" charset="0"/>
              </a:rPr>
              <a:t>y</a:t>
            </a:r>
            <a:r>
              <a:rPr lang="it-IT" sz="4800" dirty="0" err="1" smtClean="0">
                <a:solidFill>
                  <a:srgbClr val="FF0000"/>
                </a:solidFill>
                <a:latin typeface="Brush Script MT" panose="03060802040406070304" pitchFamily="66" charset="0"/>
              </a:rPr>
              <a:t>ou</a:t>
            </a:r>
            <a:r>
              <a:rPr lang="it-IT" sz="4800" dirty="0" smtClean="0">
                <a:solidFill>
                  <a:srgbClr val="FF0000"/>
                </a:solidFill>
                <a:latin typeface="Brush Script MT" panose="03060802040406070304" pitchFamily="66" charset="0"/>
              </a:rPr>
              <a:t> for </a:t>
            </a:r>
            <a:r>
              <a:rPr lang="it-IT" sz="4800" dirty="0" err="1" smtClean="0">
                <a:solidFill>
                  <a:srgbClr val="FF0000"/>
                </a:solidFill>
                <a:latin typeface="Brush Script MT" panose="03060802040406070304" pitchFamily="66" charset="0"/>
              </a:rPr>
              <a:t>your</a:t>
            </a:r>
            <a:r>
              <a:rPr lang="it-IT" sz="4800" dirty="0" smtClean="0">
                <a:solidFill>
                  <a:srgbClr val="FF0000"/>
                </a:solidFill>
                <a:latin typeface="Brush Script MT" panose="03060802040406070304" pitchFamily="66" charset="0"/>
              </a:rPr>
              <a:t> </a:t>
            </a:r>
            <a:r>
              <a:rPr lang="it-IT" sz="4800" dirty="0" err="1" smtClean="0">
                <a:solidFill>
                  <a:srgbClr val="FF0000"/>
                </a:solidFill>
                <a:latin typeface="Brush Script MT" panose="03060802040406070304" pitchFamily="66" charset="0"/>
              </a:rPr>
              <a:t>attention</a:t>
            </a:r>
            <a:endParaRPr lang="it-IT" sz="4800" dirty="0">
              <a:solidFill>
                <a:srgbClr val="FF0000"/>
              </a:solidFill>
              <a:latin typeface="Brush Script MT" panose="03060802040406070304" pitchFamily="66" charset="0"/>
            </a:endParaRPr>
          </a:p>
        </p:txBody>
      </p:sp>
    </p:spTree>
    <p:extLst>
      <p:ext uri="{BB962C8B-B14F-4D97-AF65-F5344CB8AC3E}">
        <p14:creationId xmlns:p14="http://schemas.microsoft.com/office/powerpoint/2010/main" val="184234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1" nodeType="clickEffect">
                                  <p:stCondLst>
                                    <p:cond delay="0"/>
                                  </p:stCondLst>
                                  <p:childTnLst>
                                    <p:animRot by="120000">
                                      <p:cBhvr>
                                        <p:cTn id="24" dur="100" fill="hold">
                                          <p:stCondLst>
                                            <p:cond delay="0"/>
                                          </p:stCondLst>
                                        </p:cTn>
                                        <p:tgtEl>
                                          <p:spTgt spid="3">
                                            <p:txEl>
                                              <p:pRg st="0" end="0"/>
                                            </p:txEl>
                                          </p:spTgt>
                                        </p:tgtEl>
                                        <p:attrNameLst>
                                          <p:attrName>r</p:attrName>
                                        </p:attrNameLst>
                                      </p:cBhvr>
                                    </p:animRot>
                                    <p:animRot by="-240000">
                                      <p:cBhvr>
                                        <p:cTn id="25" dur="200" fill="hold">
                                          <p:stCondLst>
                                            <p:cond delay="200"/>
                                          </p:stCondLst>
                                        </p:cTn>
                                        <p:tgtEl>
                                          <p:spTgt spid="3">
                                            <p:txEl>
                                              <p:pRg st="0" end="0"/>
                                            </p:txEl>
                                          </p:spTgt>
                                        </p:tgtEl>
                                        <p:attrNameLst>
                                          <p:attrName>r</p:attrName>
                                        </p:attrNameLst>
                                      </p:cBhvr>
                                    </p:animRot>
                                    <p:animRot by="240000">
                                      <p:cBhvr>
                                        <p:cTn id="26" dur="200" fill="hold">
                                          <p:stCondLst>
                                            <p:cond delay="400"/>
                                          </p:stCondLst>
                                        </p:cTn>
                                        <p:tgtEl>
                                          <p:spTgt spid="3">
                                            <p:txEl>
                                              <p:pRg st="0" end="0"/>
                                            </p:txEl>
                                          </p:spTgt>
                                        </p:tgtEl>
                                        <p:attrNameLst>
                                          <p:attrName>r</p:attrName>
                                        </p:attrNameLst>
                                      </p:cBhvr>
                                    </p:animRot>
                                    <p:animRot by="-240000">
                                      <p:cBhvr>
                                        <p:cTn id="27" dur="200" fill="hold">
                                          <p:stCondLst>
                                            <p:cond delay="600"/>
                                          </p:stCondLst>
                                        </p:cTn>
                                        <p:tgtEl>
                                          <p:spTgt spid="3">
                                            <p:txEl>
                                              <p:pRg st="0" end="0"/>
                                            </p:txEl>
                                          </p:spTgt>
                                        </p:tgtEl>
                                        <p:attrNameLst>
                                          <p:attrName>r</p:attrName>
                                        </p:attrNameLst>
                                      </p:cBhvr>
                                    </p:animRot>
                                    <p:animRot by="120000">
                                      <p:cBhvr>
                                        <p:cTn id="28"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188640"/>
            <a:ext cx="8712968" cy="553998"/>
          </a:xfrm>
        </p:spPr>
        <p:txBody>
          <a:bodyPr lIns="0" tIns="0" rIns="0" bIns="0" rtlCol="0">
            <a:spAutoFit/>
          </a:bodyPr>
          <a:lstStyle/>
          <a:p>
            <a:r>
              <a:rPr lang="it-IT" sz="3600" dirty="0" smtClean="0">
                <a:solidFill>
                  <a:srgbClr val="C00000"/>
                </a:solidFill>
                <a:latin typeface="Times New Roman" panose="02020603050405020304" pitchFamily="18" charset="0"/>
                <a:cs typeface="Times New Roman" panose="02020603050405020304" pitchFamily="18" charset="0"/>
              </a:rPr>
              <a:t>Presentation</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7" name="Titolo 1"/>
          <p:cNvSpPr txBox="1">
            <a:spLocks/>
          </p:cNvSpPr>
          <p:nvPr/>
        </p:nvSpPr>
        <p:spPr bwMode="auto">
          <a:xfrm>
            <a:off x="179512" y="517804"/>
            <a:ext cx="8712968" cy="7140416"/>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342900" indent="-342900" algn="l">
              <a:buClr>
                <a:srgbClr val="C00000"/>
              </a:buClr>
              <a:buSzPct val="80000"/>
              <a:buFont typeface="Wingdings" panose="05000000000000000000" pitchFamily="2" charset="2"/>
              <a:buChar char="q"/>
            </a:pPr>
            <a:r>
              <a:rPr lang="it-IT" sz="2800" dirty="0" err="1" smtClean="0">
                <a:latin typeface="Times New Roman" panose="02020603050405020304" pitchFamily="18" charset="0"/>
                <a:cs typeface="Times New Roman" panose="02020603050405020304" pitchFamily="18" charset="0"/>
              </a:rPr>
              <a:t>Description</a:t>
            </a:r>
            <a:r>
              <a:rPr lang="it-IT" sz="2800" dirty="0" smtClean="0">
                <a:latin typeface="Times New Roman" panose="02020603050405020304" pitchFamily="18" charset="0"/>
                <a:cs typeface="Times New Roman" panose="02020603050405020304" pitchFamily="18" charset="0"/>
              </a:rPr>
              <a:t> of the </a:t>
            </a:r>
            <a:r>
              <a:rPr lang="it-IT" sz="2800" dirty="0" err="1" smtClean="0">
                <a:latin typeface="Times New Roman" panose="02020603050405020304" pitchFamily="18" charset="0"/>
                <a:cs typeface="Times New Roman" panose="02020603050405020304" pitchFamily="18" charset="0"/>
              </a:rPr>
              <a:t>survey</a:t>
            </a:r>
            <a:r>
              <a:rPr lang="it-IT" sz="2800" dirty="0" smtClean="0">
                <a:latin typeface="Times New Roman" panose="02020603050405020304" pitchFamily="18" charset="0"/>
                <a:cs typeface="Times New Roman" panose="02020603050405020304" pitchFamily="18" charset="0"/>
              </a:rPr>
              <a:t> SES</a:t>
            </a:r>
          </a:p>
          <a:p>
            <a:pPr marL="342900" indent="-342900" algn="l">
              <a:buClr>
                <a:schemeClr val="accent5">
                  <a:lumMod val="75000"/>
                </a:schemeClr>
              </a:buClr>
              <a:buFont typeface="Wingdings" panose="05000000000000000000" pitchFamily="2" charset="2"/>
              <a:buChar char="q"/>
            </a:pPr>
            <a:endParaRPr lang="it-IT" sz="2800" dirty="0">
              <a:latin typeface="Times New Roman" panose="02020603050405020304" pitchFamily="18" charset="0"/>
              <a:cs typeface="Times New Roman" panose="02020603050405020304" pitchFamily="18" charset="0"/>
            </a:endParaRPr>
          </a:p>
          <a:p>
            <a:pPr marL="342900" indent="-342900" algn="l">
              <a:buClr>
                <a:srgbClr val="C00000"/>
              </a:buClr>
              <a:buSzPct val="80000"/>
              <a:buFont typeface="Wingdings" panose="05000000000000000000" pitchFamily="2" charset="2"/>
              <a:buChar char="q"/>
            </a:pPr>
            <a:r>
              <a:rPr lang="it-IT" sz="2800" dirty="0" err="1" smtClean="0">
                <a:latin typeface="Times New Roman" panose="02020603050405020304" pitchFamily="18" charset="0"/>
                <a:cs typeface="Times New Roman" panose="02020603050405020304" pitchFamily="18" charset="0"/>
              </a:rPr>
              <a:t>Introduction</a:t>
            </a:r>
            <a:r>
              <a:rPr lang="it-IT" sz="2800" dirty="0" smtClean="0">
                <a:latin typeface="Times New Roman" panose="02020603050405020304" pitchFamily="18" charset="0"/>
                <a:cs typeface="Times New Roman" panose="02020603050405020304" pitchFamily="18" charset="0"/>
              </a:rPr>
              <a:t> to the re-</a:t>
            </a:r>
            <a:r>
              <a:rPr lang="it-IT" sz="2800" dirty="0" err="1" smtClean="0">
                <a:latin typeface="Times New Roman" panose="02020603050405020304" pitchFamily="18" charset="0"/>
                <a:cs typeface="Times New Roman" panose="02020603050405020304" pitchFamily="18" charset="0"/>
              </a:rPr>
              <a:t>engeneering</a:t>
            </a:r>
            <a:r>
              <a:rPr lang="it-IT" sz="2800" dirty="0" smtClean="0">
                <a:latin typeface="Times New Roman" panose="02020603050405020304" pitchFamily="18" charset="0"/>
                <a:cs typeface="Times New Roman" panose="02020603050405020304" pitchFamily="18" charset="0"/>
              </a:rPr>
              <a:t> of the flow</a:t>
            </a:r>
          </a:p>
          <a:p>
            <a:pPr marL="342900" indent="-342900" algn="l">
              <a:buClr>
                <a:schemeClr val="accent5">
                  <a:lumMod val="75000"/>
                </a:schemeClr>
              </a:buClr>
              <a:buFont typeface="Wingdings" panose="05000000000000000000" pitchFamily="2" charset="2"/>
              <a:buChar char="q"/>
            </a:pPr>
            <a:endParaRPr lang="it-IT" sz="2800" dirty="0">
              <a:latin typeface="Times New Roman" panose="02020603050405020304" pitchFamily="18" charset="0"/>
              <a:cs typeface="Times New Roman" panose="02020603050405020304" pitchFamily="18" charset="0"/>
            </a:endParaRPr>
          </a:p>
          <a:p>
            <a:pPr marL="342900" indent="-342900" algn="l">
              <a:buClr>
                <a:srgbClr val="C00000"/>
              </a:buClr>
              <a:buSzPct val="80000"/>
              <a:buFont typeface="Wingdings" panose="05000000000000000000" pitchFamily="2" charset="2"/>
              <a:buChar char="q"/>
            </a:pPr>
            <a:r>
              <a:rPr lang="it-IT" sz="2800" dirty="0" smtClean="0">
                <a:latin typeface="Times New Roman" panose="02020603050405020304" pitchFamily="18" charset="0"/>
                <a:cs typeface="Times New Roman" panose="02020603050405020304" pitchFamily="18" charset="0"/>
              </a:rPr>
              <a:t>Focus on the </a:t>
            </a:r>
            <a:r>
              <a:rPr lang="it-IT" sz="2800" dirty="0" err="1" smtClean="0">
                <a:latin typeface="Times New Roman" panose="02020603050405020304" pitchFamily="18" charset="0"/>
                <a:cs typeface="Times New Roman" panose="02020603050405020304" pitchFamily="18" charset="0"/>
              </a:rPr>
              <a:t>direct</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survey</a:t>
            </a:r>
            <a:r>
              <a:rPr lang="it-IT" sz="2800" dirty="0" smtClean="0">
                <a:latin typeface="Times New Roman" panose="02020603050405020304" pitchFamily="18" charset="0"/>
                <a:cs typeface="Times New Roman" panose="02020603050405020304" pitchFamily="18" charset="0"/>
              </a:rPr>
              <a:t> flow</a:t>
            </a:r>
            <a:r>
              <a:rPr lang="it-IT" sz="2800" dirty="0">
                <a:latin typeface="Times New Roman" panose="02020603050405020304" pitchFamily="18" charset="0"/>
                <a:cs typeface="Times New Roman" panose="02020603050405020304" pitchFamily="18" charset="0"/>
              </a:rPr>
              <a:t>: </a:t>
            </a:r>
            <a:endParaRPr lang="it-IT" sz="2800" dirty="0" smtClean="0">
              <a:latin typeface="Times New Roman" panose="02020603050405020304" pitchFamily="18" charset="0"/>
              <a:cs typeface="Times New Roman" panose="02020603050405020304" pitchFamily="18" charset="0"/>
            </a:endParaRPr>
          </a:p>
          <a:p>
            <a:pPr algn="l">
              <a:buClr>
                <a:srgbClr val="C00000"/>
              </a:buClr>
              <a:buSzPct val="80000"/>
            </a:pPr>
            <a:endParaRPr lang="it-IT" sz="2800" dirty="0">
              <a:latin typeface="Times New Roman" panose="02020603050405020304" pitchFamily="18" charset="0"/>
              <a:cs typeface="Times New Roman" panose="02020603050405020304" pitchFamily="18" charset="0"/>
            </a:endParaRPr>
          </a:p>
          <a:p>
            <a:pPr algn="l">
              <a:buClr>
                <a:srgbClr val="C00000"/>
              </a:buClr>
              <a:buSzPct val="80000"/>
            </a:pP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Edititng</a:t>
            </a:r>
            <a:r>
              <a:rPr lang="it-IT" sz="2800" dirty="0" smtClean="0">
                <a:latin typeface="Times New Roman" panose="02020603050405020304" pitchFamily="18" charset="0"/>
                <a:cs typeface="Times New Roman" panose="02020603050405020304" pitchFamily="18" charset="0"/>
              </a:rPr>
              <a:t> </a:t>
            </a:r>
            <a:r>
              <a:rPr lang="it-IT" sz="2800" dirty="0">
                <a:latin typeface="Times New Roman" panose="02020603050405020304" pitchFamily="18" charset="0"/>
                <a:cs typeface="Times New Roman" panose="02020603050405020304" pitchFamily="18" charset="0"/>
              </a:rPr>
              <a:t>and </a:t>
            </a:r>
            <a:r>
              <a:rPr lang="it-IT" sz="2800" dirty="0" err="1">
                <a:latin typeface="Times New Roman" panose="02020603050405020304" pitchFamily="18" charset="0"/>
                <a:cs typeface="Times New Roman" panose="02020603050405020304" pitchFamily="18" charset="0"/>
              </a:rPr>
              <a:t>Imputation</a:t>
            </a:r>
            <a:r>
              <a:rPr lang="it-IT" sz="2800" dirty="0">
                <a:latin typeface="Times New Roman" panose="02020603050405020304" pitchFamily="18" charset="0"/>
                <a:cs typeface="Times New Roman" panose="02020603050405020304" pitchFamily="18" charset="0"/>
              </a:rPr>
              <a:t> </a:t>
            </a:r>
            <a:r>
              <a:rPr lang="it-IT" sz="2800" dirty="0" err="1">
                <a:latin typeface="Times New Roman" panose="02020603050405020304" pitchFamily="18" charset="0"/>
                <a:cs typeface="Times New Roman" panose="02020603050405020304" pitchFamily="18" charset="0"/>
              </a:rPr>
              <a:t>process</a:t>
            </a:r>
            <a:r>
              <a:rPr lang="it-IT" sz="2800" dirty="0">
                <a:latin typeface="Times New Roman" panose="02020603050405020304" pitchFamily="18" charset="0"/>
                <a:cs typeface="Times New Roman" panose="02020603050405020304" pitchFamily="18" charset="0"/>
              </a:rPr>
              <a:t> (E&amp;I)</a:t>
            </a:r>
            <a:endParaRPr lang="it-IT" sz="2800" dirty="0" smtClean="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endParaRPr lang="it-IT" sz="2800" dirty="0">
              <a:latin typeface="Times New Roman" panose="02020603050405020304" pitchFamily="18" charset="0"/>
              <a:cs typeface="Times New Roman" panose="02020603050405020304" pitchFamily="18" charset="0"/>
            </a:endParaRPr>
          </a:p>
          <a:p>
            <a:pPr marL="1609725" algn="l">
              <a:buClr>
                <a:srgbClr val="C00000"/>
              </a:buClr>
              <a:buSzPct val="55000"/>
              <a:buFont typeface="Wingdings" panose="05000000000000000000" pitchFamily="2" charset="2"/>
              <a:buChar char="q"/>
            </a:pP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Selective</a:t>
            </a:r>
            <a:r>
              <a:rPr lang="it-IT" sz="2800" dirty="0" smtClean="0">
                <a:latin typeface="Times New Roman" panose="02020603050405020304" pitchFamily="18" charset="0"/>
                <a:cs typeface="Times New Roman" panose="02020603050405020304" pitchFamily="18" charset="0"/>
              </a:rPr>
              <a:t> editing</a:t>
            </a:r>
          </a:p>
          <a:p>
            <a:pPr marL="1609725" algn="l">
              <a:buClr>
                <a:srgbClr val="C00000"/>
              </a:buClr>
              <a:buSzPct val="55000"/>
              <a:buFont typeface="Wingdings" panose="05000000000000000000" pitchFamily="2" charset="2"/>
              <a:buChar char="q"/>
            </a:pP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imputation</a:t>
            </a:r>
            <a:r>
              <a:rPr lang="it-IT" sz="2800" dirty="0" smtClean="0">
                <a:latin typeface="Times New Roman" panose="02020603050405020304" pitchFamily="18" charset="0"/>
                <a:cs typeface="Times New Roman" panose="02020603050405020304" pitchFamily="18" charset="0"/>
              </a:rPr>
              <a:t> by </a:t>
            </a:r>
            <a:r>
              <a:rPr lang="it-IT" sz="2800" dirty="0" err="1" smtClean="0">
                <a:latin typeface="Times New Roman" panose="02020603050405020304" pitchFamily="18" charset="0"/>
                <a:cs typeface="Times New Roman" panose="02020603050405020304" pitchFamily="18" charset="0"/>
              </a:rPr>
              <a:t>administrative</a:t>
            </a:r>
            <a:r>
              <a:rPr lang="it-IT" sz="2800" dirty="0" smtClean="0">
                <a:latin typeface="Times New Roman" panose="02020603050405020304" pitchFamily="18" charset="0"/>
                <a:cs typeface="Times New Roman" panose="02020603050405020304" pitchFamily="18" charset="0"/>
              </a:rPr>
              <a:t> data</a:t>
            </a:r>
          </a:p>
          <a:p>
            <a:pPr marL="1609725" algn="l"/>
            <a:endParaRPr lang="it-IT" sz="2800" dirty="0" smtClean="0">
              <a:latin typeface="Times New Roman" panose="02020603050405020304" pitchFamily="18" charset="0"/>
              <a:cs typeface="Times New Roman" panose="02020603050405020304" pitchFamily="18" charset="0"/>
            </a:endParaRPr>
          </a:p>
          <a:p>
            <a:pPr marL="342900" indent="-342900" algn="just">
              <a:buClr>
                <a:srgbClr val="C00000"/>
              </a:buClr>
              <a:buSzPct val="80000"/>
              <a:buFont typeface="Wingdings" panose="05000000000000000000" pitchFamily="2" charset="2"/>
              <a:buChar char="q"/>
            </a:pPr>
            <a:r>
              <a:rPr lang="it-IT" sz="2800" dirty="0" err="1" smtClean="0">
                <a:latin typeface="Times New Roman" panose="02020603050405020304" pitchFamily="18" charset="0"/>
                <a:cs typeface="Times New Roman" panose="02020603050405020304" pitchFamily="18" charset="0"/>
              </a:rPr>
              <a:t>Results</a:t>
            </a:r>
            <a:r>
              <a:rPr lang="it-IT" sz="2800" dirty="0" smtClean="0">
                <a:latin typeface="Times New Roman" panose="02020603050405020304" pitchFamily="18" charset="0"/>
                <a:cs typeface="Times New Roman" panose="02020603050405020304" pitchFamily="18" charset="0"/>
              </a:rPr>
              <a:t> of the </a:t>
            </a:r>
            <a:r>
              <a:rPr lang="it-IT" sz="2800" dirty="0" err="1" smtClean="0">
                <a:latin typeface="Times New Roman" panose="02020603050405020304" pitchFamily="18" charset="0"/>
                <a:cs typeface="Times New Roman" panose="02020603050405020304" pitchFamily="18" charset="0"/>
              </a:rPr>
              <a:t>direct</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survey</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quality</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indicators</a:t>
            </a:r>
            <a:r>
              <a:rPr lang="it-IT" sz="2800" dirty="0" smtClean="0">
                <a:latin typeface="Times New Roman" panose="02020603050405020304" pitchFamily="18" charset="0"/>
                <a:cs typeface="Times New Roman" panose="02020603050405020304" pitchFamily="18" charset="0"/>
              </a:rPr>
              <a:t> and </a:t>
            </a:r>
            <a:r>
              <a:rPr lang="it-IT" sz="2800" dirty="0" err="1" smtClean="0">
                <a:latin typeface="Times New Roman" panose="02020603050405020304" pitchFamily="18" charset="0"/>
                <a:cs typeface="Times New Roman" panose="02020603050405020304" pitchFamily="18" charset="0"/>
              </a:rPr>
              <a:t>analysis</a:t>
            </a:r>
            <a:r>
              <a:rPr lang="it-IT" sz="2800" dirty="0" smtClean="0">
                <a:latin typeface="Times New Roman" panose="02020603050405020304" pitchFamily="18" charset="0"/>
                <a:cs typeface="Times New Roman" panose="02020603050405020304" pitchFamily="18" charset="0"/>
              </a:rPr>
              <a:t> of by mode </a:t>
            </a:r>
            <a:endParaRPr lang="it-IT" sz="2800" dirty="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endParaRPr lang="it-IT" sz="2000" dirty="0" smtClean="0">
              <a:latin typeface="Times New Roman" panose="02020603050405020304" pitchFamily="18" charset="0"/>
              <a:cs typeface="Times New Roman" panose="02020603050405020304" pitchFamily="18" charset="0"/>
            </a:endParaRPr>
          </a:p>
          <a:p>
            <a:pPr marL="1433513" indent="95250" algn="l">
              <a:buSzPct val="93000"/>
              <a:buFont typeface="Wingdings" panose="05000000000000000000" pitchFamily="2" charset="2"/>
              <a:buChar char="q"/>
            </a:pPr>
            <a:endParaRPr lang="it-IT" sz="2000" dirty="0" smtClean="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endParaRPr lang="it-IT" sz="2000" dirty="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endParaRPr lang="it-IT" sz="2000" dirty="0" smtClean="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7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outVertical)">
                                      <p:cBhvr>
                                        <p:cTn id="7" dur="500"/>
                                        <p:tgtEl>
                                          <p:spTgt spid="7">
                                            <p:txEl>
                                              <p:pRg st="0" end="0"/>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barn(outVertical)">
                                      <p:cBhvr>
                                        <p:cTn id="10" dur="500"/>
                                        <p:tgtEl>
                                          <p:spTgt spid="7">
                                            <p:txEl>
                                              <p:pRg st="2" end="2"/>
                                            </p:txEl>
                                          </p:spTgt>
                                        </p:tgtEl>
                                      </p:cBhvr>
                                    </p:animEffect>
                                  </p:childTnLst>
                                </p:cTn>
                              </p:par>
                              <p:par>
                                <p:cTn id="11" presetID="16" presetClass="entr" presetSubtype="37"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Effect transition="in" filter="barn(outVertical)">
                                      <p:cBhvr>
                                        <p:cTn id="13" dur="500"/>
                                        <p:tgtEl>
                                          <p:spTgt spid="7">
                                            <p:txEl>
                                              <p:pRg st="4" end="4"/>
                                            </p:txEl>
                                          </p:spTgt>
                                        </p:tgtEl>
                                      </p:cBhvr>
                                    </p:animEffect>
                                  </p:childTnLst>
                                </p:cTn>
                              </p:par>
                              <p:par>
                                <p:cTn id="14" presetID="16" presetClass="entr" presetSubtype="37" fill="hold" nodeType="withEffect">
                                  <p:stCondLst>
                                    <p:cond delay="0"/>
                                  </p:stCondLst>
                                  <p:childTnLst>
                                    <p:set>
                                      <p:cBhvr>
                                        <p:cTn id="15" dur="1" fill="hold">
                                          <p:stCondLst>
                                            <p:cond delay="0"/>
                                          </p:stCondLst>
                                        </p:cTn>
                                        <p:tgtEl>
                                          <p:spTgt spid="7">
                                            <p:txEl>
                                              <p:pRg st="6" end="6"/>
                                            </p:txEl>
                                          </p:spTgt>
                                        </p:tgtEl>
                                        <p:attrNameLst>
                                          <p:attrName>style.visibility</p:attrName>
                                        </p:attrNameLst>
                                      </p:cBhvr>
                                      <p:to>
                                        <p:strVal val="visible"/>
                                      </p:to>
                                    </p:set>
                                    <p:animEffect transition="in" filter="barn(outVertical)">
                                      <p:cBhvr>
                                        <p:cTn id="16" dur="500"/>
                                        <p:tgtEl>
                                          <p:spTgt spid="7">
                                            <p:txEl>
                                              <p:pRg st="6" end="6"/>
                                            </p:txEl>
                                          </p:spTgt>
                                        </p:tgtEl>
                                      </p:cBhvr>
                                    </p:animEffect>
                                  </p:childTnLst>
                                </p:cTn>
                              </p:par>
                              <p:par>
                                <p:cTn id="17" presetID="16" presetClass="entr" presetSubtype="37" fill="hold"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animEffect transition="in" filter="barn(outVertical)">
                                      <p:cBhvr>
                                        <p:cTn id="19" dur="500"/>
                                        <p:tgtEl>
                                          <p:spTgt spid="7">
                                            <p:txEl>
                                              <p:pRg st="8" end="8"/>
                                            </p:txEl>
                                          </p:spTgt>
                                        </p:tgtEl>
                                      </p:cBhvr>
                                    </p:animEffect>
                                  </p:childTnLst>
                                </p:cTn>
                              </p:par>
                              <p:par>
                                <p:cTn id="20" presetID="16" presetClass="entr" presetSubtype="37" fill="hold" nodeType="withEffect">
                                  <p:stCondLst>
                                    <p:cond delay="0"/>
                                  </p:stCondLst>
                                  <p:childTnLst>
                                    <p:set>
                                      <p:cBhvr>
                                        <p:cTn id="21" dur="1" fill="hold">
                                          <p:stCondLst>
                                            <p:cond delay="0"/>
                                          </p:stCondLst>
                                        </p:cTn>
                                        <p:tgtEl>
                                          <p:spTgt spid="7">
                                            <p:txEl>
                                              <p:pRg st="9" end="9"/>
                                            </p:txEl>
                                          </p:spTgt>
                                        </p:tgtEl>
                                        <p:attrNameLst>
                                          <p:attrName>style.visibility</p:attrName>
                                        </p:attrNameLst>
                                      </p:cBhvr>
                                      <p:to>
                                        <p:strVal val="visible"/>
                                      </p:to>
                                    </p:set>
                                    <p:animEffect transition="in" filter="barn(outVertical)">
                                      <p:cBhvr>
                                        <p:cTn id="22" dur="500"/>
                                        <p:tgtEl>
                                          <p:spTgt spid="7">
                                            <p:txEl>
                                              <p:pRg st="9" end="9"/>
                                            </p:txEl>
                                          </p:spTgt>
                                        </p:tgtEl>
                                      </p:cBhvr>
                                    </p:animEffect>
                                  </p:childTnLst>
                                </p:cTn>
                              </p:par>
                              <p:par>
                                <p:cTn id="23" presetID="16" presetClass="entr" presetSubtype="37" fill="hold" nodeType="withEffect">
                                  <p:stCondLst>
                                    <p:cond delay="0"/>
                                  </p:stCondLst>
                                  <p:childTnLst>
                                    <p:set>
                                      <p:cBhvr>
                                        <p:cTn id="24" dur="1" fill="hold">
                                          <p:stCondLst>
                                            <p:cond delay="0"/>
                                          </p:stCondLst>
                                        </p:cTn>
                                        <p:tgtEl>
                                          <p:spTgt spid="7">
                                            <p:txEl>
                                              <p:pRg st="11" end="11"/>
                                            </p:txEl>
                                          </p:spTgt>
                                        </p:tgtEl>
                                        <p:attrNameLst>
                                          <p:attrName>style.visibility</p:attrName>
                                        </p:attrNameLst>
                                      </p:cBhvr>
                                      <p:to>
                                        <p:strVal val="visible"/>
                                      </p:to>
                                    </p:set>
                                    <p:animEffect transition="in" filter="barn(outVertical)">
                                      <p:cBhvr>
                                        <p:cTn id="25"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98876" y="44624"/>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err="1" smtClean="0">
                <a:solidFill>
                  <a:srgbClr val="C00000"/>
                </a:solidFill>
                <a:latin typeface="Times New Roman" panose="02020603050405020304" pitchFamily="18" charset="0"/>
                <a:cs typeface="Times New Roman" panose="02020603050405020304" pitchFamily="18" charset="0"/>
              </a:rPr>
              <a:t>Description</a:t>
            </a:r>
            <a:r>
              <a:rPr lang="it-IT" sz="3600" dirty="0" smtClean="0">
                <a:solidFill>
                  <a:srgbClr val="C00000"/>
                </a:solidFill>
                <a:latin typeface="Times New Roman" panose="02020603050405020304" pitchFamily="18" charset="0"/>
                <a:cs typeface="Times New Roman" panose="02020603050405020304" pitchFamily="18" charset="0"/>
              </a:rPr>
              <a:t> of the </a:t>
            </a:r>
            <a:r>
              <a:rPr lang="it-IT" sz="3600" dirty="0" err="1" smtClean="0">
                <a:solidFill>
                  <a:srgbClr val="C00000"/>
                </a:solidFill>
                <a:latin typeface="Times New Roman" panose="02020603050405020304" pitchFamily="18" charset="0"/>
                <a:cs typeface="Times New Roman" panose="02020603050405020304" pitchFamily="18" charset="0"/>
              </a:rPr>
              <a:t>survey</a:t>
            </a:r>
            <a:r>
              <a:rPr lang="it-IT" sz="3600" dirty="0" smtClean="0">
                <a:solidFill>
                  <a:srgbClr val="C00000"/>
                </a:solidFill>
                <a:latin typeface="Times New Roman" panose="02020603050405020304" pitchFamily="18" charset="0"/>
                <a:cs typeface="Times New Roman" panose="02020603050405020304" pitchFamily="18" charset="0"/>
              </a:rPr>
              <a:t> SES </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3" name="CasellaDiTesto 2"/>
          <p:cNvSpPr txBox="1"/>
          <p:nvPr/>
        </p:nvSpPr>
        <p:spPr>
          <a:xfrm>
            <a:off x="35496" y="699075"/>
            <a:ext cx="8712968" cy="6463308"/>
          </a:xfrm>
          <a:prstGeom prst="rect">
            <a:avLst/>
          </a:prstGeom>
          <a:noFill/>
        </p:spPr>
        <p:txBody>
          <a:bodyPr wrap="square" rtlCol="0">
            <a:spAutoFit/>
          </a:bodyPr>
          <a:lstStyle/>
          <a:p>
            <a:pPr marL="285750" indent="-285750" algn="just">
              <a:buClr>
                <a:srgbClr val="C00000"/>
              </a:buClr>
              <a:buFont typeface="Wingdings" panose="05000000000000000000" pitchFamily="2" charset="2"/>
              <a:buChar char="q"/>
            </a:pPr>
            <a:r>
              <a:rPr lang="en-GB" u="sng" dirty="0" smtClean="0">
                <a:latin typeface="Times New Roman" panose="02020603050405020304" pitchFamily="18" charset="0"/>
                <a:cs typeface="Times New Roman" panose="02020603050405020304" pitchFamily="18" charset="0"/>
              </a:rPr>
              <a:t>Final aim</a:t>
            </a:r>
            <a:r>
              <a:rPr lang="en-GB" dirty="0" smtClean="0">
                <a:latin typeface="Times New Roman" panose="02020603050405020304" pitchFamily="18" charset="0"/>
                <a:cs typeface="Times New Roman" panose="02020603050405020304" pitchFamily="18" charset="0"/>
              </a:rPr>
              <a:t>: to </a:t>
            </a:r>
            <a:r>
              <a:rPr lang="en-GB" dirty="0">
                <a:latin typeface="Times New Roman" panose="02020603050405020304" pitchFamily="18" charset="0"/>
                <a:cs typeface="Times New Roman" panose="02020603050405020304" pitchFamily="18" charset="0"/>
              </a:rPr>
              <a:t>gather micro-data </a:t>
            </a:r>
            <a:r>
              <a:rPr lang="en-GB" dirty="0" smtClean="0">
                <a:latin typeface="Times New Roman" panose="02020603050405020304" pitchFamily="18" charset="0"/>
                <a:cs typeface="Times New Roman" panose="02020603050405020304" pitchFamily="18" charset="0"/>
              </a:rPr>
              <a:t>about </a:t>
            </a:r>
            <a:r>
              <a:rPr lang="en-GB" dirty="0">
                <a:latin typeface="Times New Roman" panose="02020603050405020304" pitchFamily="18" charset="0"/>
                <a:cs typeface="Times New Roman" panose="02020603050405020304" pitchFamily="18" charset="0"/>
              </a:rPr>
              <a:t>individual and economic characteristics </a:t>
            </a:r>
            <a:r>
              <a:rPr lang="en-GB" dirty="0" smtClean="0">
                <a:latin typeface="Times New Roman" panose="02020603050405020304" pitchFamily="18" charset="0"/>
                <a:cs typeface="Times New Roman" panose="02020603050405020304" pitchFamily="18" charset="0"/>
              </a:rPr>
              <a:t>of a representative sample of employees</a:t>
            </a:r>
          </a:p>
          <a:p>
            <a:pPr marL="273050" algn="just">
              <a:buClr>
                <a:srgbClr val="C00000"/>
              </a:buClr>
            </a:pPr>
            <a:r>
              <a:rPr lang="en-GB" dirty="0" smtClean="0">
                <a:latin typeface="Times New Roman" panose="02020603050405020304" pitchFamily="18" charset="0"/>
                <a:cs typeface="Times New Roman" panose="02020603050405020304" pitchFamily="18" charset="0"/>
              </a:rPr>
              <a:t>to </a:t>
            </a:r>
            <a:r>
              <a:rPr lang="en-GB" dirty="0">
                <a:latin typeface="Times New Roman" panose="02020603050405020304" pitchFamily="18" charset="0"/>
                <a:cs typeface="Times New Roman" panose="02020603050405020304" pitchFamily="18" charset="0"/>
              </a:rPr>
              <a:t>obtain detailed and comparable information on relationships between the level of remuneration and individual characteristics of employees and their </a:t>
            </a:r>
            <a:r>
              <a:rPr lang="en-GB" dirty="0" smtClean="0">
                <a:latin typeface="Times New Roman" panose="02020603050405020304" pitchFamily="18" charset="0"/>
                <a:cs typeface="Times New Roman" panose="02020603050405020304" pitchFamily="18" charset="0"/>
              </a:rPr>
              <a:t>employer</a:t>
            </a:r>
          </a:p>
          <a:p>
            <a:pPr marL="285750" indent="-285750" algn="just">
              <a:buFont typeface="Wingdings" panose="05000000000000000000" pitchFamily="2" charset="2"/>
              <a:buChar char="q"/>
            </a:pPr>
            <a:endParaRPr lang="en-GB" dirty="0" smtClean="0">
              <a:latin typeface="Times New Roman" panose="02020603050405020304" pitchFamily="18" charset="0"/>
              <a:cs typeface="Times New Roman" panose="02020603050405020304" pitchFamily="18" charset="0"/>
            </a:endParaRPr>
          </a:p>
          <a:p>
            <a:pPr marL="285750" indent="-285750" algn="just">
              <a:buClr>
                <a:srgbClr val="C00000"/>
              </a:buClr>
              <a:buFont typeface="Wingdings" panose="05000000000000000000" pitchFamily="2" charset="2"/>
              <a:buChar char="q"/>
            </a:pPr>
            <a:r>
              <a:rPr lang="en-GB" u="sng" dirty="0" smtClean="0">
                <a:latin typeface="Times New Roman" panose="02020603050405020304" pitchFamily="18" charset="0"/>
                <a:cs typeface="Times New Roman" panose="02020603050405020304" pitchFamily="18" charset="0"/>
              </a:rPr>
              <a:t>Observation unit</a:t>
            </a:r>
            <a:r>
              <a:rPr lang="en-GB" dirty="0" smtClean="0">
                <a:latin typeface="Times New Roman" panose="02020603050405020304" pitchFamily="18" charset="0"/>
                <a:cs typeface="Times New Roman" panose="02020603050405020304" pitchFamily="18" charset="0"/>
              </a:rPr>
              <a:t>: the </a:t>
            </a:r>
            <a:r>
              <a:rPr lang="en-GB" dirty="0">
                <a:latin typeface="Times New Roman" panose="02020603050405020304" pitchFamily="18" charset="0"/>
                <a:cs typeface="Times New Roman" panose="02020603050405020304" pitchFamily="18" charset="0"/>
              </a:rPr>
              <a:t>enterprise, through which the data are obtained on a representative sample of their </a:t>
            </a:r>
            <a:r>
              <a:rPr lang="en-GB" dirty="0" smtClean="0">
                <a:latin typeface="Times New Roman" panose="02020603050405020304" pitchFamily="18" charset="0"/>
                <a:cs typeface="Times New Roman" panose="02020603050405020304" pitchFamily="18" charset="0"/>
              </a:rPr>
              <a:t>employees</a:t>
            </a:r>
          </a:p>
          <a:p>
            <a:pPr marL="285750" indent="-285750">
              <a:buFont typeface="Wingdings" panose="05000000000000000000" pitchFamily="2" charset="2"/>
              <a:buChar char="q"/>
            </a:pPr>
            <a:endParaRPr lang="en-GB" dirty="0" smtClean="0">
              <a:latin typeface="Times New Roman" panose="02020603050405020304" pitchFamily="18" charset="0"/>
              <a:cs typeface="Times New Roman" panose="02020603050405020304" pitchFamily="18" charset="0"/>
            </a:endParaRPr>
          </a:p>
          <a:p>
            <a:pPr marL="285750" indent="-285750" algn="just">
              <a:buClr>
                <a:srgbClr val="C00000"/>
              </a:buClr>
              <a:buFont typeface="Wingdings" panose="05000000000000000000" pitchFamily="2" charset="2"/>
              <a:buChar char="q"/>
            </a:pPr>
            <a:r>
              <a:rPr lang="en-GB" u="sng" dirty="0" smtClean="0">
                <a:latin typeface="Times New Roman" panose="02020603050405020304" pitchFamily="18" charset="0"/>
                <a:cs typeface="Times New Roman" panose="02020603050405020304" pitchFamily="18" charset="0"/>
              </a:rPr>
              <a:t>Coverage</a:t>
            </a:r>
            <a:r>
              <a:rPr lang="en-GB" dirty="0" smtClean="0">
                <a:latin typeface="Times New Roman" panose="02020603050405020304" pitchFamily="18" charset="0"/>
                <a:cs typeface="Times New Roman" panose="02020603050405020304" pitchFamily="18" charset="0"/>
              </a:rPr>
              <a:t>: economic </a:t>
            </a:r>
            <a:r>
              <a:rPr lang="en-GB" dirty="0">
                <a:latin typeface="Times New Roman" panose="02020603050405020304" pitchFamily="18" charset="0"/>
                <a:cs typeface="Times New Roman" panose="02020603050405020304" pitchFamily="18" charset="0"/>
              </a:rPr>
              <a:t>activities from B to S of NACE Rev. </a:t>
            </a:r>
            <a:r>
              <a:rPr lang="en-GB" dirty="0" smtClean="0">
                <a:latin typeface="Times New Roman" panose="02020603050405020304" pitchFamily="18" charset="0"/>
                <a:cs typeface="Times New Roman" panose="02020603050405020304" pitchFamily="18" charset="0"/>
              </a:rPr>
              <a:t>2 </a:t>
            </a:r>
          </a:p>
          <a:p>
            <a:pPr marL="273050" algn="just">
              <a:buClr>
                <a:srgbClr val="C00000"/>
              </a:buClr>
            </a:pPr>
            <a:r>
              <a:rPr lang="en-GB" dirty="0" smtClean="0">
                <a:latin typeface="Times New Roman" panose="02020603050405020304" pitchFamily="18" charset="0"/>
                <a:cs typeface="Times New Roman" panose="02020603050405020304" pitchFamily="18" charset="0"/>
              </a:rPr>
              <a:t>on </a:t>
            </a:r>
            <a:r>
              <a:rPr lang="en-GB" dirty="0">
                <a:latin typeface="Times New Roman" panose="02020603050405020304" pitchFamily="18" charset="0"/>
                <a:cs typeface="Times New Roman" panose="02020603050405020304" pitchFamily="18" charset="0"/>
              </a:rPr>
              <a:t>business with 10 or more employees (the section O and units with less than 10 employees are </a:t>
            </a:r>
            <a:r>
              <a:rPr lang="en-GB" dirty="0" smtClean="0">
                <a:latin typeface="Times New Roman" panose="02020603050405020304" pitchFamily="18" charset="0"/>
                <a:cs typeface="Times New Roman" panose="02020603050405020304" pitchFamily="18" charset="0"/>
              </a:rPr>
              <a:t>optional)</a:t>
            </a:r>
          </a:p>
          <a:p>
            <a:pPr marL="273050" algn="just">
              <a:buClr>
                <a:srgbClr val="C00000"/>
              </a:buClr>
            </a:pPr>
            <a:endParaRPr lang="en-GB" u="sng" dirty="0" smtClean="0">
              <a:latin typeface="Times New Roman" panose="02020603050405020304" pitchFamily="18" charset="0"/>
              <a:cs typeface="Times New Roman" panose="02020603050405020304" pitchFamily="18" charset="0"/>
            </a:endParaRPr>
          </a:p>
          <a:p>
            <a:pPr marL="271463" indent="-271463" algn="just">
              <a:buClr>
                <a:srgbClr val="C00000"/>
              </a:buClr>
              <a:buFont typeface="Wingdings" panose="05000000000000000000" pitchFamily="2" charset="2"/>
              <a:buChar char="q"/>
            </a:pPr>
            <a:r>
              <a:rPr lang="en-GB" u="sng" dirty="0" smtClean="0">
                <a:latin typeface="Times New Roman" panose="02020603050405020304" pitchFamily="18" charset="0"/>
                <a:cs typeface="Times New Roman" panose="02020603050405020304" pitchFamily="18" charset="0"/>
              </a:rPr>
              <a:t>Sample </a:t>
            </a:r>
            <a:r>
              <a:rPr lang="en-GB" u="sng" dirty="0">
                <a:latin typeface="Times New Roman" panose="02020603050405020304" pitchFamily="18" charset="0"/>
                <a:cs typeface="Times New Roman" panose="02020603050405020304" pitchFamily="18" charset="0"/>
              </a:rPr>
              <a:t>design</a:t>
            </a:r>
            <a:r>
              <a:rPr lang="en-GB" dirty="0">
                <a:latin typeface="Times New Roman" panose="02020603050405020304" pitchFamily="18" charset="0"/>
                <a:cs typeface="Times New Roman" panose="02020603050405020304" pitchFamily="18" charset="0"/>
              </a:rPr>
              <a:t>: two stage sampling design - a sample of employees nested in a sample of enterprises. The size of the second stage sample varies according to the enterprise size, from 10 – 19 employees a module for every employee, till 200 modules required to the biggest size-class (more than 10000 employees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marL="273050" algn="just">
              <a:buClr>
                <a:srgbClr val="C00000"/>
              </a:buClr>
            </a:pPr>
            <a:endParaRPr lang="en-GB" dirty="0" smtClean="0">
              <a:latin typeface="Times New Roman" panose="02020603050405020304" pitchFamily="18" charset="0"/>
              <a:cs typeface="Times New Roman" panose="02020603050405020304" pitchFamily="18" charset="0"/>
            </a:endParaRPr>
          </a:p>
          <a:p>
            <a:pPr marL="285750" indent="-285750" algn="just">
              <a:buClr>
                <a:srgbClr val="C00000"/>
              </a:buClr>
              <a:buFont typeface="Wingdings" panose="05000000000000000000" pitchFamily="2" charset="2"/>
              <a:buChar char="q"/>
            </a:pPr>
            <a:r>
              <a:rPr lang="en-GB" u="sng" dirty="0" smtClean="0">
                <a:latin typeface="Times New Roman" panose="02020603050405020304" pitchFamily="18" charset="0"/>
                <a:cs typeface="Times New Roman" panose="02020603050405020304" pitchFamily="18" charset="0"/>
              </a:rPr>
              <a:t>Collected variables</a:t>
            </a:r>
            <a:r>
              <a:rPr lang="en-GB" dirty="0" smtClean="0">
                <a:latin typeface="Times New Roman" panose="02020603050405020304" pitchFamily="18" charset="0"/>
                <a:cs typeface="Times New Roman" panose="02020603050405020304" pitchFamily="18" charset="0"/>
              </a:rPr>
              <a:t>: sex</a:t>
            </a:r>
            <a:r>
              <a:rPr lang="en-GB" dirty="0">
                <a:latin typeface="Times New Roman" panose="02020603050405020304" pitchFamily="18" charset="0"/>
                <a:cs typeface="Times New Roman" panose="02020603050405020304" pitchFamily="18" charset="0"/>
              </a:rPr>
              <a:t>, age, occupation (ISCO08), education (ISCED 97), full time/part time, mean monthly gross earnings in the reference month, mean annual gross earnings, number of hours paid includes all normal and overtime hours worked and remunerated by the employer during the reference </a:t>
            </a:r>
            <a:r>
              <a:rPr lang="en-GB" dirty="0" smtClean="0">
                <a:latin typeface="Times New Roman" panose="02020603050405020304" pitchFamily="18" charset="0"/>
                <a:cs typeface="Times New Roman" panose="02020603050405020304" pitchFamily="18" charset="0"/>
              </a:rPr>
              <a:t>month</a:t>
            </a:r>
          </a:p>
          <a:p>
            <a:pPr marL="285750" indent="-285750" algn="just">
              <a:buClr>
                <a:srgbClr val="C00000"/>
              </a:buClr>
              <a:buFont typeface="Wingdings" panose="05000000000000000000" pitchFamily="2" charset="2"/>
              <a:buChar char="q"/>
            </a:pPr>
            <a:endParaRPr lang="en-GB" dirty="0">
              <a:latin typeface="Times New Roman" panose="02020603050405020304" pitchFamily="18" charset="0"/>
              <a:cs typeface="Times New Roman" panose="02020603050405020304" pitchFamily="18" charset="0"/>
            </a:endParaRPr>
          </a:p>
          <a:p>
            <a:pPr marL="285750" indent="-285750" algn="just">
              <a:buClr>
                <a:srgbClr val="C00000"/>
              </a:buClr>
              <a:buFont typeface="Wingdings" panose="05000000000000000000" pitchFamily="2" charset="2"/>
              <a:buChar char="q"/>
            </a:pPr>
            <a:endParaRPr lang="it-IT" dirty="0"/>
          </a:p>
        </p:txBody>
      </p:sp>
    </p:spTree>
    <p:extLst>
      <p:ext uri="{BB962C8B-B14F-4D97-AF65-F5344CB8AC3E}">
        <p14:creationId xmlns:p14="http://schemas.microsoft.com/office/powerpoint/2010/main" val="44878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98876" y="188640"/>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err="1" smtClean="0">
                <a:solidFill>
                  <a:srgbClr val="C00000"/>
                </a:solidFill>
                <a:latin typeface="Times New Roman" panose="02020603050405020304" pitchFamily="18" charset="0"/>
                <a:cs typeface="Times New Roman" panose="02020603050405020304" pitchFamily="18" charset="0"/>
              </a:rPr>
              <a:t>Description</a:t>
            </a:r>
            <a:r>
              <a:rPr lang="it-IT" sz="3600" dirty="0" smtClean="0">
                <a:solidFill>
                  <a:srgbClr val="C00000"/>
                </a:solidFill>
                <a:latin typeface="Times New Roman" panose="02020603050405020304" pitchFamily="18" charset="0"/>
                <a:cs typeface="Times New Roman" panose="02020603050405020304" pitchFamily="18" charset="0"/>
              </a:rPr>
              <a:t> of the </a:t>
            </a:r>
            <a:r>
              <a:rPr lang="it-IT" sz="3600" dirty="0" err="1" smtClean="0">
                <a:solidFill>
                  <a:srgbClr val="C00000"/>
                </a:solidFill>
                <a:latin typeface="Times New Roman" panose="02020603050405020304" pitchFamily="18" charset="0"/>
                <a:cs typeface="Times New Roman" panose="02020603050405020304" pitchFamily="18" charset="0"/>
              </a:rPr>
              <a:t>survey</a:t>
            </a:r>
            <a:r>
              <a:rPr lang="it-IT" sz="3600" dirty="0" smtClean="0">
                <a:solidFill>
                  <a:srgbClr val="C00000"/>
                </a:solidFill>
                <a:latin typeface="Times New Roman" panose="02020603050405020304" pitchFamily="18" charset="0"/>
                <a:cs typeface="Times New Roman" panose="02020603050405020304" pitchFamily="18" charset="0"/>
              </a:rPr>
              <a:t> SES  </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3" name="CasellaDiTesto 2"/>
          <p:cNvSpPr txBox="1"/>
          <p:nvPr/>
        </p:nvSpPr>
        <p:spPr>
          <a:xfrm>
            <a:off x="198876" y="764704"/>
            <a:ext cx="8477580" cy="6524863"/>
          </a:xfrm>
          <a:prstGeom prst="rect">
            <a:avLst/>
          </a:prstGeom>
          <a:noFill/>
        </p:spPr>
        <p:txBody>
          <a:bodyPr wrap="square" rtlCol="0">
            <a:spAutoFit/>
          </a:bodyPr>
          <a:lstStyle/>
          <a:p>
            <a:pPr lvl="0" algn="just"/>
            <a:r>
              <a:rPr lang="en-GB" sz="2000" dirty="0" smtClean="0">
                <a:latin typeface="Times New Roman" panose="02020603050405020304" pitchFamily="18" charset="0"/>
                <a:cs typeface="Times New Roman" panose="02020603050405020304" pitchFamily="18" charset="0"/>
              </a:rPr>
              <a:t>Starting frame:</a:t>
            </a:r>
          </a:p>
          <a:p>
            <a:pPr lvl="0" algn="just"/>
            <a:endParaRPr lang="en-GB" sz="2000" dirty="0" smtClean="0">
              <a:latin typeface="Times New Roman" panose="02020603050405020304" pitchFamily="18" charset="0"/>
              <a:cs typeface="Times New Roman" panose="02020603050405020304" pitchFamily="18" charset="0"/>
            </a:endParaRPr>
          </a:p>
          <a:p>
            <a:pPr marL="285750" lvl="0" indent="-285750" algn="just">
              <a:buClr>
                <a:srgbClr val="C00000"/>
              </a:buClr>
              <a:buFont typeface="Wingdings" panose="05000000000000000000" pitchFamily="2" charset="2"/>
              <a:buChar char="q"/>
            </a:pPr>
            <a:r>
              <a:rPr lang="en-GB" sz="2000" u="sng" dirty="0" smtClean="0">
                <a:latin typeface="Times New Roman" panose="02020603050405020304" pitchFamily="18" charset="0"/>
                <a:cs typeface="Times New Roman" panose="02020603050405020304" pitchFamily="18" charset="0"/>
              </a:rPr>
              <a:t>Private </a:t>
            </a:r>
            <a:r>
              <a:rPr lang="en-GB" sz="2000" u="sng" dirty="0">
                <a:latin typeface="Times New Roman" panose="02020603050405020304" pitchFamily="18" charset="0"/>
                <a:cs typeface="Times New Roman" panose="02020603050405020304" pitchFamily="18" charset="0"/>
              </a:rPr>
              <a:t>sector</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official register of active enterprises defined by </a:t>
            </a:r>
            <a:r>
              <a:rPr lang="en-GB" sz="2000" dirty="0" err="1">
                <a:latin typeface="Times New Roman" panose="02020603050405020304" pitchFamily="18" charset="0"/>
                <a:cs typeface="Times New Roman" panose="02020603050405020304" pitchFamily="18" charset="0"/>
              </a:rPr>
              <a:t>Istat</a:t>
            </a:r>
            <a:r>
              <a:rPr lang="en-GB" sz="2000" dirty="0">
                <a:latin typeface="Times New Roman" panose="02020603050405020304" pitchFamily="18" charset="0"/>
                <a:cs typeface="Times New Roman" panose="02020603050405020304" pitchFamily="18" charset="0"/>
              </a:rPr>
              <a:t> (Asia</a:t>
            </a:r>
            <a:r>
              <a:rPr lang="en-GB" sz="2000" dirty="0" smtClean="0">
                <a:latin typeface="Times New Roman" panose="02020603050405020304" pitchFamily="18" charset="0"/>
                <a:cs typeface="Times New Roman" panose="02020603050405020304" pitchFamily="18" charset="0"/>
              </a:rPr>
              <a:t>). From </a:t>
            </a:r>
            <a:r>
              <a:rPr lang="en-GB" sz="2000" dirty="0">
                <a:latin typeface="Times New Roman" panose="02020603050405020304" pitchFamily="18" charset="0"/>
                <a:cs typeface="Times New Roman" panose="02020603050405020304" pitchFamily="18" charset="0"/>
              </a:rPr>
              <a:t>this frame a random stratified sample is drawn on business with 10 till 249 employees, it has been stratified according to the size class, </a:t>
            </a:r>
            <a:r>
              <a:rPr lang="en-GB" sz="2000" dirty="0" err="1">
                <a:latin typeface="Times New Roman" panose="02020603050405020304" pitchFamily="18" charset="0"/>
                <a:cs typeface="Times New Roman" panose="02020603050405020304" pitchFamily="18" charset="0"/>
              </a:rPr>
              <a:t>Nace</a:t>
            </a:r>
            <a:r>
              <a:rPr lang="en-GB" sz="2000" dirty="0">
                <a:latin typeface="Times New Roman" panose="02020603050405020304" pitchFamily="18" charset="0"/>
                <a:cs typeface="Times New Roman" panose="02020603050405020304" pitchFamily="18" charset="0"/>
              </a:rPr>
              <a:t> Rev. 2 groups and macro geographical area (NUTS1). </a:t>
            </a:r>
            <a:r>
              <a:rPr lang="en-GB" sz="2000" dirty="0" smtClean="0">
                <a:latin typeface="Times New Roman" panose="02020603050405020304" pitchFamily="18" charset="0"/>
                <a:cs typeface="Times New Roman" panose="02020603050405020304" pitchFamily="18" charset="0"/>
              </a:rPr>
              <a:t>On </a:t>
            </a:r>
            <a:r>
              <a:rPr lang="en-GB" sz="2000" dirty="0">
                <a:latin typeface="Times New Roman" panose="02020603050405020304" pitchFamily="18" charset="0"/>
                <a:cs typeface="Times New Roman" panose="02020603050405020304" pitchFamily="18" charset="0"/>
              </a:rPr>
              <a:t>the other side a census is done on units with more than 250 </a:t>
            </a:r>
            <a:r>
              <a:rPr lang="en-GB" sz="2000" dirty="0" smtClean="0">
                <a:latin typeface="Times New Roman" panose="02020603050405020304" pitchFamily="18" charset="0"/>
                <a:cs typeface="Times New Roman" panose="02020603050405020304" pitchFamily="18" charset="0"/>
              </a:rPr>
              <a:t>employees</a:t>
            </a:r>
          </a:p>
          <a:p>
            <a:pPr marL="285750" lvl="0" indent="-285750" algn="just">
              <a:buClr>
                <a:srgbClr val="C00000"/>
              </a:buClr>
              <a:buFont typeface="Wingdings" panose="05000000000000000000" pitchFamily="2" charset="2"/>
              <a:buChar char="q"/>
            </a:pPr>
            <a:endParaRPr lang="en-GB" sz="2000" dirty="0" smtClean="0">
              <a:latin typeface="Times New Roman" panose="02020603050405020304" pitchFamily="18" charset="0"/>
              <a:cs typeface="Times New Roman" panose="02020603050405020304" pitchFamily="18" charset="0"/>
            </a:endParaRPr>
          </a:p>
          <a:p>
            <a:pPr marL="285750" lvl="0" indent="-285750" algn="just">
              <a:buClr>
                <a:srgbClr val="C00000"/>
              </a:buClr>
              <a:buFont typeface="Wingdings" panose="05000000000000000000" pitchFamily="2" charset="2"/>
              <a:buChar char="q"/>
            </a:pPr>
            <a:r>
              <a:rPr lang="en-GB" sz="2000" u="sng" dirty="0" smtClean="0">
                <a:latin typeface="Times New Roman" panose="02020603050405020304" pitchFamily="18" charset="0"/>
                <a:cs typeface="Times New Roman" panose="02020603050405020304" pitchFamily="18" charset="0"/>
              </a:rPr>
              <a:t>Public </a:t>
            </a:r>
            <a:r>
              <a:rPr lang="en-GB" sz="2000" u="sng" dirty="0">
                <a:latin typeface="Times New Roman" panose="02020603050405020304" pitchFamily="18" charset="0"/>
                <a:cs typeface="Times New Roman" panose="02020603050405020304" pitchFamily="18" charset="0"/>
              </a:rPr>
              <a:t>sector </a:t>
            </a:r>
            <a:r>
              <a:rPr lang="en-GB" sz="2000" dirty="0">
                <a:latin typeface="Times New Roman" panose="02020603050405020304" pitchFamily="18" charset="0"/>
                <a:cs typeface="Times New Roman" panose="02020603050405020304" pitchFamily="18" charset="0"/>
              </a:rPr>
              <a:t>(school excluded): the starting frame is the official </a:t>
            </a:r>
            <a:r>
              <a:rPr lang="en-GB" sz="2000" dirty="0" err="1">
                <a:latin typeface="Times New Roman" panose="02020603050405020304" pitchFamily="18" charset="0"/>
                <a:cs typeface="Times New Roman" panose="02020603050405020304" pitchFamily="18" charset="0"/>
              </a:rPr>
              <a:t>Istat</a:t>
            </a:r>
            <a:r>
              <a:rPr lang="en-GB" sz="2000" dirty="0">
                <a:latin typeface="Times New Roman" panose="02020603050405020304" pitchFamily="18" charset="0"/>
                <a:cs typeface="Times New Roman" panose="02020603050405020304" pitchFamily="18" charset="0"/>
              </a:rPr>
              <a:t> list of the Institutional units belonging to the PA sector, it is supplied with several information about every units but the number of employees. On this list a census is </a:t>
            </a:r>
            <a:r>
              <a:rPr lang="en-GB" sz="2000" dirty="0" smtClean="0">
                <a:latin typeface="Times New Roman" panose="02020603050405020304" pitchFamily="18" charset="0"/>
                <a:cs typeface="Times New Roman" panose="02020603050405020304" pitchFamily="18" charset="0"/>
              </a:rPr>
              <a:t>drawn</a:t>
            </a:r>
          </a:p>
          <a:p>
            <a:pPr marL="285750" lvl="0" indent="-285750" algn="just">
              <a:buClr>
                <a:srgbClr val="C00000"/>
              </a:buClr>
              <a:buFont typeface="Wingdings" panose="05000000000000000000" pitchFamily="2" charset="2"/>
              <a:buChar char="q"/>
            </a:pPr>
            <a:endParaRPr lang="en-GB" sz="2000" dirty="0">
              <a:latin typeface="Times New Roman" panose="02020603050405020304" pitchFamily="18" charset="0"/>
              <a:cs typeface="Times New Roman" panose="02020603050405020304" pitchFamily="18" charset="0"/>
            </a:endParaRPr>
          </a:p>
          <a:p>
            <a:pPr marL="285750" lvl="0" indent="-285750" algn="just">
              <a:buClr>
                <a:srgbClr val="C00000"/>
              </a:buClr>
              <a:buFont typeface="Wingdings" panose="05000000000000000000" pitchFamily="2" charset="2"/>
              <a:buChar char="q"/>
            </a:pPr>
            <a:r>
              <a:rPr lang="en-GB" sz="2000" u="sng" dirty="0" smtClean="0">
                <a:latin typeface="Times New Roman" panose="02020603050405020304" pitchFamily="18" charset="0"/>
                <a:cs typeface="Times New Roman" panose="02020603050405020304" pitchFamily="18" charset="0"/>
              </a:rPr>
              <a:t>Public </a:t>
            </a:r>
            <a:r>
              <a:rPr lang="en-GB" sz="2000" u="sng" dirty="0">
                <a:latin typeface="Times New Roman" panose="02020603050405020304" pitchFamily="18" charset="0"/>
                <a:cs typeface="Times New Roman" panose="02020603050405020304" pitchFamily="18" charset="0"/>
              </a:rPr>
              <a:t>School</a:t>
            </a:r>
            <a:r>
              <a:rPr lang="en-GB" sz="2000" dirty="0">
                <a:latin typeface="Times New Roman" panose="02020603050405020304" pitchFamily="18" charset="0"/>
                <a:cs typeface="Times New Roman" panose="02020603050405020304" pitchFamily="18" charset="0"/>
              </a:rPr>
              <a:t>: the universe representing the starting frame has been elaborated  on the basis of an integration of </a:t>
            </a:r>
            <a:r>
              <a:rPr lang="en-US" sz="2000" dirty="0">
                <a:latin typeface="Times New Roman" panose="02020603050405020304" pitchFamily="18" charset="0"/>
                <a:cs typeface="Times New Roman" panose="02020603050405020304" pitchFamily="18" charset="0"/>
              </a:rPr>
              <a:t>administrative data sources. Hence, the sample design of employers and employees belonging to the public Education sector has been realized through the integration of statistical archives provided by LFS and EU-SILC as well as cross linking techniques with administrative and fiscal </a:t>
            </a:r>
            <a:r>
              <a:rPr lang="en-US" sz="2000" dirty="0" smtClean="0">
                <a:latin typeface="Times New Roman" panose="02020603050405020304" pitchFamily="18" charset="0"/>
                <a:cs typeface="Times New Roman" panose="02020603050405020304" pitchFamily="18" charset="0"/>
              </a:rPr>
              <a:t>data. </a:t>
            </a:r>
            <a:endParaRPr lang="it-IT" sz="2000" dirty="0">
              <a:latin typeface="Times New Roman" panose="02020603050405020304" pitchFamily="18" charset="0"/>
              <a:cs typeface="Times New Roman" panose="02020603050405020304" pitchFamily="18" charset="0"/>
            </a:endParaRPr>
          </a:p>
          <a:p>
            <a:pPr>
              <a:buClr>
                <a:srgbClr val="C00000"/>
              </a:buClr>
            </a:pPr>
            <a:r>
              <a:rPr lang="en-GB" sz="2000" dirty="0" smtClean="0"/>
              <a:t> </a:t>
            </a:r>
            <a:endParaRPr lang="it-IT" sz="2000" dirty="0"/>
          </a:p>
          <a:p>
            <a:pPr>
              <a:buClr>
                <a:srgbClr val="C00000"/>
              </a:buClr>
            </a:pPr>
            <a:endParaRPr lang="it-IT" dirty="0"/>
          </a:p>
        </p:txBody>
      </p:sp>
    </p:spTree>
    <p:extLst>
      <p:ext uri="{BB962C8B-B14F-4D97-AF65-F5344CB8AC3E}">
        <p14:creationId xmlns:p14="http://schemas.microsoft.com/office/powerpoint/2010/main" val="361737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224494" y="139708"/>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smtClean="0">
                <a:solidFill>
                  <a:srgbClr val="C00000"/>
                </a:solidFill>
                <a:latin typeface="Times New Roman" panose="02020603050405020304" pitchFamily="18" charset="0"/>
                <a:cs typeface="Times New Roman" panose="02020603050405020304" pitchFamily="18" charset="0"/>
              </a:rPr>
              <a:t>Re-</a:t>
            </a:r>
            <a:r>
              <a:rPr lang="it-IT" sz="3600" dirty="0" err="1" smtClean="0">
                <a:solidFill>
                  <a:srgbClr val="C00000"/>
                </a:solidFill>
                <a:latin typeface="Times New Roman" panose="02020603050405020304" pitchFamily="18" charset="0"/>
                <a:cs typeface="Times New Roman" panose="02020603050405020304" pitchFamily="18" charset="0"/>
              </a:rPr>
              <a:t>engeneering</a:t>
            </a:r>
            <a:r>
              <a:rPr lang="it-IT" sz="3600" dirty="0" smtClean="0">
                <a:solidFill>
                  <a:srgbClr val="C00000"/>
                </a:solidFill>
                <a:latin typeface="Times New Roman" panose="02020603050405020304" pitchFamily="18" charset="0"/>
                <a:cs typeface="Times New Roman" panose="02020603050405020304" pitchFamily="18" charset="0"/>
              </a:rPr>
              <a:t> of the flow  </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2" name="CasellaDiTesto 1"/>
          <p:cNvSpPr txBox="1"/>
          <p:nvPr/>
        </p:nvSpPr>
        <p:spPr>
          <a:xfrm>
            <a:off x="240482" y="836712"/>
            <a:ext cx="8712968" cy="5016758"/>
          </a:xfrm>
          <a:prstGeom prst="rect">
            <a:avLst/>
          </a:prstGeom>
          <a:noFill/>
        </p:spPr>
        <p:txBody>
          <a:bodyPr wrap="square" rtlCol="0">
            <a:spAutoFit/>
          </a:bodyPr>
          <a:lstStyle/>
          <a:p>
            <a:pPr algn="just"/>
            <a:r>
              <a:rPr lang="it-IT" sz="2800" dirty="0" smtClean="0">
                <a:latin typeface="Times New Roman" panose="02020603050405020304" pitchFamily="18" charset="0"/>
                <a:cs typeface="Times New Roman" panose="02020603050405020304" pitchFamily="18" charset="0"/>
              </a:rPr>
              <a:t>The </a:t>
            </a:r>
            <a:r>
              <a:rPr lang="it-IT" sz="2800" dirty="0" err="1" smtClean="0">
                <a:latin typeface="Times New Roman" panose="02020603050405020304" pitchFamily="18" charset="0"/>
                <a:cs typeface="Times New Roman" panose="02020603050405020304" pitchFamily="18" charset="0"/>
              </a:rPr>
              <a:t>process</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has</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been</a:t>
            </a:r>
            <a:r>
              <a:rPr lang="it-IT" sz="2800" dirty="0" smtClean="0">
                <a:latin typeface="Times New Roman" panose="02020603050405020304" pitchFamily="18" charset="0"/>
                <a:cs typeface="Times New Roman" panose="02020603050405020304" pitchFamily="18" charset="0"/>
              </a:rPr>
              <a:t> re-</a:t>
            </a:r>
            <a:r>
              <a:rPr lang="it-IT" sz="2800" dirty="0" err="1" smtClean="0">
                <a:latin typeface="Times New Roman" panose="02020603050405020304" pitchFamily="18" charset="0"/>
                <a:cs typeface="Times New Roman" panose="02020603050405020304" pitchFamily="18" charset="0"/>
              </a:rPr>
              <a:t>engeneerized</a:t>
            </a:r>
            <a:r>
              <a:rPr lang="it-IT" sz="2800" dirty="0" smtClean="0">
                <a:latin typeface="Times New Roman" panose="02020603050405020304" pitchFamily="18" charset="0"/>
                <a:cs typeface="Times New Roman" panose="02020603050405020304" pitchFamily="18" charset="0"/>
              </a:rPr>
              <a:t> in </a:t>
            </a:r>
            <a:r>
              <a:rPr lang="it-IT" sz="2800" dirty="0" err="1" smtClean="0">
                <a:latin typeface="Times New Roman" panose="02020603050405020304" pitchFamily="18" charset="0"/>
                <a:cs typeface="Times New Roman" panose="02020603050405020304" pitchFamily="18" charset="0"/>
              </a:rPr>
              <a:t>order</a:t>
            </a:r>
            <a:r>
              <a:rPr lang="it-IT" sz="2800" dirty="0" smtClean="0">
                <a:latin typeface="Times New Roman" panose="02020603050405020304" pitchFamily="18" charset="0"/>
                <a:cs typeface="Times New Roman" panose="02020603050405020304" pitchFamily="18" charset="0"/>
              </a:rPr>
              <a:t> to </a:t>
            </a:r>
            <a:r>
              <a:rPr lang="it-IT" sz="2800" dirty="0" err="1" smtClean="0">
                <a:latin typeface="Times New Roman" panose="02020603050405020304" pitchFamily="18" charset="0"/>
                <a:cs typeface="Times New Roman" panose="02020603050405020304" pitchFamily="18" charset="0"/>
              </a:rPr>
              <a:t>improve</a:t>
            </a:r>
            <a:r>
              <a:rPr lang="it-IT" sz="2800" dirty="0" smtClean="0">
                <a:latin typeface="Times New Roman" panose="02020603050405020304" pitchFamily="18" charset="0"/>
                <a:cs typeface="Times New Roman" panose="02020603050405020304" pitchFamily="18" charset="0"/>
              </a:rPr>
              <a:t> the </a:t>
            </a:r>
            <a:r>
              <a:rPr lang="it-IT" sz="2800" dirty="0" err="1" smtClean="0">
                <a:latin typeface="Times New Roman" panose="02020603050405020304" pitchFamily="18" charset="0"/>
                <a:cs typeface="Times New Roman" panose="02020603050405020304" pitchFamily="18" charset="0"/>
              </a:rPr>
              <a:t>results</a:t>
            </a:r>
            <a:r>
              <a:rPr lang="it-IT" sz="2800" dirty="0" smtClean="0">
                <a:latin typeface="Times New Roman" panose="02020603050405020304" pitchFamily="18" charset="0"/>
                <a:cs typeface="Times New Roman" panose="02020603050405020304" pitchFamily="18" charset="0"/>
              </a:rPr>
              <a:t> </a:t>
            </a:r>
          </a:p>
          <a:p>
            <a:pPr algn="just"/>
            <a:r>
              <a:rPr lang="it-IT" sz="2800" dirty="0" smtClean="0">
                <a:latin typeface="Times New Roman" panose="02020603050405020304" pitchFamily="18" charset="0"/>
                <a:cs typeface="Times New Roman" panose="02020603050405020304" pitchFamily="18" charset="0"/>
              </a:rPr>
              <a:t>in </a:t>
            </a:r>
            <a:r>
              <a:rPr lang="it-IT" sz="2800" dirty="0" err="1" smtClean="0">
                <a:latin typeface="Times New Roman" panose="02020603050405020304" pitchFamily="18" charset="0"/>
                <a:cs typeface="Times New Roman" panose="02020603050405020304" pitchFamily="18" charset="0"/>
              </a:rPr>
              <a:t>terms</a:t>
            </a:r>
            <a:r>
              <a:rPr lang="it-IT" sz="2800" dirty="0" smtClean="0">
                <a:latin typeface="Times New Roman" panose="02020603050405020304" pitchFamily="18" charset="0"/>
                <a:cs typeface="Times New Roman" panose="02020603050405020304" pitchFamily="18" charset="0"/>
              </a:rPr>
              <a:t> of:</a:t>
            </a:r>
          </a:p>
          <a:p>
            <a:endParaRPr lang="it-IT" sz="2800" dirty="0" smtClean="0">
              <a:latin typeface="Times New Roman" panose="02020603050405020304" pitchFamily="18" charset="0"/>
              <a:cs typeface="Times New Roman" panose="02020603050405020304" pitchFamily="18" charset="0"/>
            </a:endParaRPr>
          </a:p>
          <a:p>
            <a:endParaRPr lang="it-IT" sz="2800" dirty="0" smtClean="0">
              <a:latin typeface="Times New Roman" panose="02020603050405020304" pitchFamily="18" charset="0"/>
              <a:cs typeface="Times New Roman" panose="02020603050405020304" pitchFamily="18" charset="0"/>
            </a:endParaRPr>
          </a:p>
          <a:p>
            <a:pPr marL="342900" indent="-342900">
              <a:buClr>
                <a:srgbClr val="C00000"/>
              </a:buClr>
              <a:buSzPct val="80000"/>
              <a:buFont typeface="Wingdings" panose="05000000000000000000" pitchFamily="2" charset="2"/>
              <a:buChar char="q"/>
            </a:pPr>
            <a:r>
              <a:rPr lang="it-IT" sz="2800" dirty="0" err="1" smtClean="0">
                <a:latin typeface="Times New Roman" panose="02020603050405020304" pitchFamily="18" charset="0"/>
                <a:cs typeface="Times New Roman" panose="02020603050405020304" pitchFamily="18" charset="0"/>
              </a:rPr>
              <a:t>coverage</a:t>
            </a:r>
            <a:r>
              <a:rPr lang="it-IT" sz="2800" dirty="0" smtClean="0">
                <a:latin typeface="Times New Roman" panose="02020603050405020304" pitchFamily="18" charset="0"/>
                <a:cs typeface="Times New Roman" panose="02020603050405020304" pitchFamily="18" charset="0"/>
              </a:rPr>
              <a:t>  </a:t>
            </a:r>
          </a:p>
          <a:p>
            <a:pPr marL="342900" indent="-342900">
              <a:buClr>
                <a:srgbClr val="C00000"/>
              </a:buClr>
              <a:buSzPct val="80000"/>
              <a:buFont typeface="Wingdings" panose="05000000000000000000" pitchFamily="2" charset="2"/>
              <a:buChar char="q"/>
            </a:pPr>
            <a:endParaRPr lang="it-IT" sz="2800" dirty="0" smtClean="0">
              <a:latin typeface="Times New Roman" panose="02020603050405020304" pitchFamily="18" charset="0"/>
              <a:cs typeface="Times New Roman" panose="02020603050405020304" pitchFamily="18" charset="0"/>
            </a:endParaRPr>
          </a:p>
          <a:p>
            <a:pPr marL="342900" indent="-342900">
              <a:buClr>
                <a:srgbClr val="C00000"/>
              </a:buClr>
              <a:buSzPct val="80000"/>
              <a:buFont typeface="Wingdings" panose="05000000000000000000" pitchFamily="2" charset="2"/>
              <a:buChar char="q"/>
            </a:pPr>
            <a:r>
              <a:rPr lang="it-IT" sz="2800" dirty="0" err="1" smtClean="0">
                <a:latin typeface="Times New Roman" panose="02020603050405020304" pitchFamily="18" charset="0"/>
                <a:cs typeface="Times New Roman" panose="02020603050405020304" pitchFamily="18" charset="0"/>
              </a:rPr>
              <a:t>response</a:t>
            </a:r>
            <a:r>
              <a:rPr lang="it-IT" sz="2800" dirty="0" smtClean="0">
                <a:latin typeface="Times New Roman" panose="02020603050405020304" pitchFamily="18" charset="0"/>
                <a:cs typeface="Times New Roman" panose="02020603050405020304" pitchFamily="18" charset="0"/>
              </a:rPr>
              <a:t> rate</a:t>
            </a:r>
          </a:p>
          <a:p>
            <a:pPr marL="342900" indent="-342900">
              <a:buClr>
                <a:srgbClr val="C00000"/>
              </a:buClr>
              <a:buSzPct val="80000"/>
              <a:buFont typeface="Wingdings" panose="05000000000000000000" pitchFamily="2" charset="2"/>
              <a:buChar char="q"/>
            </a:pPr>
            <a:endParaRPr lang="it-IT" sz="2800" dirty="0" smtClean="0">
              <a:latin typeface="Times New Roman" panose="02020603050405020304" pitchFamily="18" charset="0"/>
              <a:cs typeface="Times New Roman" panose="02020603050405020304" pitchFamily="18" charset="0"/>
            </a:endParaRPr>
          </a:p>
          <a:p>
            <a:pPr marL="342900" indent="-342900">
              <a:buClr>
                <a:srgbClr val="C00000"/>
              </a:buClr>
              <a:buSzPct val="80000"/>
              <a:buFont typeface="Wingdings" panose="05000000000000000000" pitchFamily="2" charset="2"/>
              <a:buChar char="q"/>
            </a:pPr>
            <a:r>
              <a:rPr lang="it-IT" sz="2800" dirty="0" err="1" smtClean="0">
                <a:latin typeface="Times New Roman" panose="02020603050405020304" pitchFamily="18" charset="0"/>
                <a:cs typeface="Times New Roman" panose="02020603050405020304" pitchFamily="18" charset="0"/>
              </a:rPr>
              <a:t>quality</a:t>
            </a:r>
            <a:r>
              <a:rPr lang="it-IT" sz="2800" dirty="0" smtClean="0">
                <a:latin typeface="Times New Roman" panose="02020603050405020304" pitchFamily="18" charset="0"/>
                <a:cs typeface="Times New Roman" panose="02020603050405020304" pitchFamily="18" charset="0"/>
              </a:rPr>
              <a:t> of the </a:t>
            </a:r>
            <a:r>
              <a:rPr lang="it-IT" sz="2800" dirty="0" err="1" smtClean="0">
                <a:latin typeface="Times New Roman" panose="02020603050405020304" pitchFamily="18" charset="0"/>
                <a:cs typeface="Times New Roman" panose="02020603050405020304" pitchFamily="18" charset="0"/>
              </a:rPr>
              <a:t>microdata</a:t>
            </a:r>
            <a:r>
              <a:rPr lang="it-IT" sz="2800" dirty="0" smtClean="0">
                <a:latin typeface="Times New Roman" panose="02020603050405020304" pitchFamily="18" charset="0"/>
                <a:cs typeface="Times New Roman" panose="02020603050405020304" pitchFamily="18" charset="0"/>
              </a:rPr>
              <a:t> and fo the </a:t>
            </a:r>
            <a:r>
              <a:rPr lang="it-IT" sz="2800" dirty="0" err="1" smtClean="0">
                <a:latin typeface="Times New Roman" panose="02020603050405020304" pitchFamily="18" charset="0"/>
                <a:cs typeface="Times New Roman" panose="02020603050405020304" pitchFamily="18" charset="0"/>
              </a:rPr>
              <a:t>final</a:t>
            </a:r>
            <a:r>
              <a:rPr lang="it-IT" sz="2800" dirty="0" smtClean="0">
                <a:latin typeface="Times New Roman" panose="02020603050405020304" pitchFamily="18" charset="0"/>
                <a:cs typeface="Times New Roman" panose="02020603050405020304" pitchFamily="18" charset="0"/>
              </a:rPr>
              <a:t> </a:t>
            </a:r>
            <a:r>
              <a:rPr lang="it-IT" sz="2800" dirty="0" err="1" smtClean="0">
                <a:latin typeface="Times New Roman" panose="02020603050405020304" pitchFamily="18" charset="0"/>
                <a:cs typeface="Times New Roman" panose="02020603050405020304" pitchFamily="18" charset="0"/>
              </a:rPr>
              <a:t>estimates</a:t>
            </a:r>
            <a:endParaRPr lang="it-IT" sz="2800" dirty="0" smtClean="0">
              <a:latin typeface="Times New Roman" panose="02020603050405020304" pitchFamily="18" charset="0"/>
              <a:cs typeface="Times New Roman" panose="02020603050405020304" pitchFamily="18" charset="0"/>
            </a:endParaRPr>
          </a:p>
          <a:p>
            <a:pPr marL="285750" indent="-285750">
              <a:buFontTx/>
              <a:buChar char="-"/>
            </a:pPr>
            <a:endParaRPr lang="it-IT" sz="2000" dirty="0">
              <a:latin typeface="Times New Roman" panose="02020603050405020304" pitchFamily="18" charset="0"/>
              <a:cs typeface="Times New Roman" panose="02020603050405020304" pitchFamily="18" charset="0"/>
            </a:endParaRPr>
          </a:p>
          <a:p>
            <a:pPr marL="285750" indent="-285750">
              <a:buFontTx/>
              <a:buChar char="-"/>
            </a:pPr>
            <a:endParaRPr lang="it-IT"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0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98876" y="188640"/>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smtClean="0">
                <a:solidFill>
                  <a:srgbClr val="C00000"/>
                </a:solidFill>
                <a:latin typeface="Times New Roman" panose="02020603050405020304" pitchFamily="18" charset="0"/>
                <a:cs typeface="Times New Roman" panose="02020603050405020304" pitchFamily="18" charset="0"/>
              </a:rPr>
              <a:t>Re-</a:t>
            </a:r>
            <a:r>
              <a:rPr lang="it-IT" sz="3600" dirty="0" err="1" smtClean="0">
                <a:solidFill>
                  <a:srgbClr val="C00000"/>
                </a:solidFill>
                <a:latin typeface="Times New Roman" panose="02020603050405020304" pitchFamily="18" charset="0"/>
                <a:cs typeface="Times New Roman" panose="02020603050405020304" pitchFamily="18" charset="0"/>
              </a:rPr>
              <a:t>engeneering</a:t>
            </a:r>
            <a:r>
              <a:rPr lang="it-IT" sz="3600" dirty="0" smtClean="0">
                <a:solidFill>
                  <a:srgbClr val="C00000"/>
                </a:solidFill>
                <a:latin typeface="Times New Roman" panose="02020603050405020304" pitchFamily="18" charset="0"/>
                <a:cs typeface="Times New Roman" panose="02020603050405020304" pitchFamily="18" charset="0"/>
              </a:rPr>
              <a:t> of the flow  </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9" name="Casella di testo 2"/>
          <p:cNvSpPr txBox="1">
            <a:spLocks noChangeArrowheads="1"/>
          </p:cNvSpPr>
          <p:nvPr/>
        </p:nvSpPr>
        <p:spPr bwMode="auto">
          <a:xfrm>
            <a:off x="2203104" y="1206728"/>
            <a:ext cx="1492250" cy="267335"/>
          </a:xfrm>
          <a:prstGeom prst="rect">
            <a:avLst/>
          </a:prstGeom>
          <a:solidFill>
            <a:srgbClr val="FFFFFF"/>
          </a:solidFill>
          <a:ln w="9525" cap="rnd" cmpd="dbl">
            <a:solidFill>
              <a:srgbClr val="000000"/>
            </a:solidFill>
            <a:prstDash val="sysDash"/>
            <a:miter lim="800000"/>
            <a:headEnd/>
            <a:tailEnd/>
          </a:ln>
        </p:spPr>
        <p:txBody>
          <a:bodyPr rot="0" vert="horz" wrap="square" lIns="91440" tIns="45720" rIns="91440" bIns="45720" anchor="t" anchorCtr="0">
            <a:noAutofit/>
          </a:bodyPr>
          <a:lstStyle/>
          <a:p>
            <a:pPr>
              <a:lnSpc>
                <a:spcPct val="115000"/>
              </a:lnSpc>
              <a:spcAft>
                <a:spcPts val="1000"/>
              </a:spcAft>
            </a:pPr>
            <a:r>
              <a:rPr lang="it-IT" sz="1100">
                <a:effectLst/>
                <a:latin typeface="Times New Roman"/>
                <a:ea typeface="Calibri"/>
                <a:cs typeface="Times New Roman"/>
              </a:rPr>
              <a:t>Public sector \ school</a:t>
            </a:r>
            <a:endParaRPr lang="it-IT" sz="1100">
              <a:effectLst/>
              <a:latin typeface="Calibri"/>
              <a:ea typeface="Calibri"/>
              <a:cs typeface="Times New Roman"/>
            </a:endParaRPr>
          </a:p>
        </p:txBody>
      </p:sp>
      <p:sp>
        <p:nvSpPr>
          <p:cNvPr id="10" name="Casella di testo 2"/>
          <p:cNvSpPr txBox="1">
            <a:spLocks noChangeArrowheads="1"/>
          </p:cNvSpPr>
          <p:nvPr/>
        </p:nvSpPr>
        <p:spPr bwMode="auto">
          <a:xfrm>
            <a:off x="755576" y="1206728"/>
            <a:ext cx="1035050" cy="258445"/>
          </a:xfrm>
          <a:prstGeom prst="rect">
            <a:avLst/>
          </a:prstGeom>
          <a:noFill/>
          <a:ln w="9525" cap="rnd" cmpd="dbl">
            <a:solidFill>
              <a:srgbClr val="000000"/>
            </a:solidFill>
            <a:prstDash val="sysDash"/>
            <a:miter lim="800000"/>
            <a:headEnd/>
            <a:tailEnd/>
          </a:ln>
        </p:spPr>
        <p:txBody>
          <a:bodyPr rot="0" vert="horz" wrap="square" lIns="91440" tIns="45720" rIns="91440" bIns="45720" anchor="t" anchorCtr="0">
            <a:noAutofit/>
          </a:bodyPr>
          <a:lstStyle/>
          <a:p>
            <a:pPr>
              <a:lnSpc>
                <a:spcPct val="115000"/>
              </a:lnSpc>
              <a:spcAft>
                <a:spcPts val="1000"/>
              </a:spcAft>
            </a:pPr>
            <a:r>
              <a:rPr lang="it-IT" sz="1100" dirty="0">
                <a:effectLst/>
                <a:latin typeface="Times New Roman"/>
                <a:ea typeface="Calibri"/>
                <a:cs typeface="Times New Roman"/>
              </a:rPr>
              <a:t>Private </a:t>
            </a:r>
            <a:r>
              <a:rPr lang="it-IT" sz="1100" dirty="0" err="1">
                <a:effectLst/>
                <a:latin typeface="Times New Roman"/>
                <a:ea typeface="Calibri"/>
                <a:cs typeface="Times New Roman"/>
              </a:rPr>
              <a:t>sector</a:t>
            </a:r>
            <a:endParaRPr lang="it-IT" sz="1100" dirty="0">
              <a:effectLst/>
              <a:latin typeface="Calibri"/>
              <a:ea typeface="Calibri"/>
              <a:cs typeface="Times New Roman"/>
            </a:endParaRPr>
          </a:p>
        </p:txBody>
      </p:sp>
      <p:sp>
        <p:nvSpPr>
          <p:cNvPr id="11" name="Casella di testo 2"/>
          <p:cNvSpPr txBox="1">
            <a:spLocks noChangeArrowheads="1"/>
          </p:cNvSpPr>
          <p:nvPr/>
        </p:nvSpPr>
        <p:spPr bwMode="auto">
          <a:xfrm>
            <a:off x="6215784" y="1229078"/>
            <a:ext cx="1092520" cy="282450"/>
          </a:xfrm>
          <a:prstGeom prst="rect">
            <a:avLst/>
          </a:prstGeom>
          <a:solidFill>
            <a:srgbClr val="FFFFFF"/>
          </a:solidFill>
          <a:ln w="9525" cap="rnd" cmpd="dbl">
            <a:solidFill>
              <a:srgbClr val="000000"/>
            </a:solidFill>
            <a:prstDash val="sysDash"/>
            <a:miter lim="800000"/>
            <a:headEnd/>
            <a:tailEnd/>
          </a:ln>
        </p:spPr>
        <p:txBody>
          <a:bodyPr rot="0" vert="horz" wrap="square" lIns="91440" tIns="45720" rIns="91440" bIns="45720" anchor="t" anchorCtr="0">
            <a:noAutofit/>
          </a:bodyPr>
          <a:lstStyle/>
          <a:p>
            <a:pPr>
              <a:lnSpc>
                <a:spcPct val="115000"/>
              </a:lnSpc>
              <a:spcAft>
                <a:spcPts val="1000"/>
              </a:spcAft>
            </a:pPr>
            <a:r>
              <a:rPr lang="it-IT" sz="1100" dirty="0">
                <a:effectLst/>
                <a:latin typeface="Times New Roman"/>
                <a:ea typeface="Calibri"/>
                <a:cs typeface="Times New Roman"/>
              </a:rPr>
              <a:t>Public School</a:t>
            </a:r>
            <a:endParaRPr lang="it-IT" sz="1100" dirty="0">
              <a:effectLst/>
              <a:latin typeface="Calibri"/>
              <a:ea typeface="Calibri"/>
              <a:cs typeface="Times New Roman"/>
            </a:endParaRPr>
          </a:p>
        </p:txBody>
      </p:sp>
      <p:sp>
        <p:nvSpPr>
          <p:cNvPr id="12" name="Ovale 11"/>
          <p:cNvSpPr/>
          <p:nvPr/>
        </p:nvSpPr>
        <p:spPr>
          <a:xfrm>
            <a:off x="611560" y="972730"/>
            <a:ext cx="3432810" cy="726440"/>
          </a:xfrm>
          <a:prstGeom prst="ellipse">
            <a:avLst/>
          </a:prstGeom>
          <a:gradFill>
            <a:gsLst>
              <a:gs pos="0">
                <a:schemeClr val="accent1">
                  <a:tint val="66000"/>
                  <a:satMod val="160000"/>
                  <a:alpha val="0"/>
                </a:schemeClr>
              </a:gs>
              <a:gs pos="100000">
                <a:schemeClr val="accent1">
                  <a:tint val="44500"/>
                  <a:satMod val="160000"/>
                  <a:alpha val="25000"/>
                </a:schemeClr>
              </a:gs>
              <a:gs pos="100000">
                <a:schemeClr val="accent1">
                  <a:tint val="23500"/>
                  <a:satMod val="160000"/>
                </a:schemeClr>
              </a:gs>
            </a:gsLst>
            <a:lin ang="9000000" scaled="0"/>
          </a:gradFill>
          <a:effectLst>
            <a:outerShdw blurRad="63500" dist="50800" dir="5400000" algn="ctr" rotWithShape="0">
              <a:srgbClr val="000000">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2800" dirty="0"/>
          </a:p>
        </p:txBody>
      </p:sp>
      <p:sp>
        <p:nvSpPr>
          <p:cNvPr id="13" name="Casella di testo 2"/>
          <p:cNvSpPr txBox="1">
            <a:spLocks noChangeArrowheads="1"/>
          </p:cNvSpPr>
          <p:nvPr/>
        </p:nvSpPr>
        <p:spPr bwMode="auto">
          <a:xfrm>
            <a:off x="1580381" y="2199893"/>
            <a:ext cx="1207135" cy="344805"/>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it-IT" sz="1400" i="1" dirty="0">
                <a:effectLst/>
                <a:latin typeface="Times New Roman"/>
                <a:ea typeface="Calibri"/>
                <a:cs typeface="Times New Roman"/>
              </a:rPr>
              <a:t>Direct </a:t>
            </a:r>
            <a:r>
              <a:rPr lang="it-IT" sz="1400" i="1" dirty="0" err="1">
                <a:effectLst/>
                <a:latin typeface="Times New Roman"/>
                <a:ea typeface="Calibri"/>
                <a:cs typeface="Times New Roman"/>
              </a:rPr>
              <a:t>Survey</a:t>
            </a:r>
            <a:endParaRPr lang="it-IT" sz="1100" dirty="0">
              <a:effectLst/>
              <a:latin typeface="Calibri"/>
              <a:ea typeface="Calibri"/>
              <a:cs typeface="Times New Roman"/>
            </a:endParaRPr>
          </a:p>
        </p:txBody>
      </p:sp>
      <p:sp>
        <p:nvSpPr>
          <p:cNvPr id="14" name="Ovale 13"/>
          <p:cNvSpPr/>
          <p:nvPr/>
        </p:nvSpPr>
        <p:spPr>
          <a:xfrm>
            <a:off x="5112768" y="1183770"/>
            <a:ext cx="3426580" cy="709218"/>
          </a:xfrm>
          <a:prstGeom prst="ellipse">
            <a:avLst/>
          </a:prstGeom>
          <a:gradFill>
            <a:gsLst>
              <a:gs pos="0">
                <a:schemeClr val="accent1">
                  <a:tint val="66000"/>
                  <a:satMod val="160000"/>
                  <a:alpha val="0"/>
                </a:schemeClr>
              </a:gs>
              <a:gs pos="93000">
                <a:schemeClr val="accent1">
                  <a:tint val="44500"/>
                  <a:satMod val="160000"/>
                  <a:alpha val="25000"/>
                </a:schemeClr>
              </a:gs>
              <a:gs pos="100000">
                <a:schemeClr val="accent1">
                  <a:tint val="23500"/>
                  <a:satMod val="160000"/>
                </a:schemeClr>
              </a:gs>
            </a:gsLst>
            <a:lin ang="9000000" scaled="0"/>
          </a:gradFill>
          <a:effectLst>
            <a:outerShdw blurRad="63500" dist="50800" dir="5400000" algn="ctr" rotWithShape="0">
              <a:srgbClr val="000000">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a:p>
        </p:txBody>
      </p:sp>
      <p:sp>
        <p:nvSpPr>
          <p:cNvPr id="15" name="Casella di testo 2"/>
          <p:cNvSpPr txBox="1">
            <a:spLocks noChangeArrowheads="1"/>
          </p:cNvSpPr>
          <p:nvPr/>
        </p:nvSpPr>
        <p:spPr bwMode="auto">
          <a:xfrm>
            <a:off x="5220072" y="2154179"/>
            <a:ext cx="3480332" cy="678551"/>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US" sz="1400" i="1" dirty="0">
                <a:effectLst/>
                <a:latin typeface="Times New Roman"/>
                <a:ea typeface="Calibri"/>
                <a:cs typeface="Times New Roman"/>
              </a:rPr>
              <a:t>Integration of Administrative, Fiscal and Statistical archives</a:t>
            </a:r>
            <a:endParaRPr lang="it-IT" sz="1100" dirty="0">
              <a:effectLst/>
              <a:latin typeface="Calibri"/>
              <a:ea typeface="Calibri"/>
              <a:cs typeface="Times New Roman"/>
            </a:endParaRPr>
          </a:p>
        </p:txBody>
      </p:sp>
      <p:sp>
        <p:nvSpPr>
          <p:cNvPr id="16" name="Disco magnetico 15"/>
          <p:cNvSpPr/>
          <p:nvPr/>
        </p:nvSpPr>
        <p:spPr>
          <a:xfrm>
            <a:off x="3289166" y="5064978"/>
            <a:ext cx="1786890" cy="956310"/>
          </a:xfrm>
          <a:prstGeom prst="flowChartMagneticDisk">
            <a:avLst/>
          </a:prstGeom>
          <a:gradFill>
            <a:gsLst>
              <a:gs pos="0">
                <a:srgbClr val="03D4A8"/>
              </a:gs>
              <a:gs pos="56000">
                <a:srgbClr val="21D6E0"/>
              </a:gs>
              <a:gs pos="85000">
                <a:srgbClr val="0087E6"/>
              </a:gs>
              <a:gs pos="100000">
                <a:srgbClr val="005CBF"/>
              </a:gs>
            </a:gsLst>
            <a:lin ang="48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a:p>
        </p:txBody>
      </p:sp>
      <p:sp>
        <p:nvSpPr>
          <p:cNvPr id="17" name="Casella di testo 2"/>
          <p:cNvSpPr txBox="1">
            <a:spLocks noChangeArrowheads="1"/>
          </p:cNvSpPr>
          <p:nvPr/>
        </p:nvSpPr>
        <p:spPr bwMode="auto">
          <a:xfrm>
            <a:off x="3521230" y="5397125"/>
            <a:ext cx="1554826" cy="504825"/>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ctr" anchorCtr="0">
            <a:noAutofit/>
          </a:bodyPr>
          <a:lstStyle/>
          <a:p>
            <a:pPr>
              <a:lnSpc>
                <a:spcPct val="115000"/>
              </a:lnSpc>
              <a:spcAft>
                <a:spcPts val="0"/>
              </a:spcAft>
            </a:pPr>
            <a:r>
              <a:rPr lang="it-IT" sz="1100" dirty="0" err="1">
                <a:effectLst/>
                <a:latin typeface="Calibri"/>
                <a:ea typeface="Calibri"/>
                <a:cs typeface="Times New Roman"/>
              </a:rPr>
              <a:t>Final</a:t>
            </a:r>
            <a:r>
              <a:rPr lang="it-IT" sz="1100" dirty="0">
                <a:effectLst/>
                <a:latin typeface="Calibri"/>
                <a:ea typeface="Calibri"/>
                <a:cs typeface="Times New Roman"/>
              </a:rPr>
              <a:t> </a:t>
            </a:r>
            <a:r>
              <a:rPr lang="it-IT" sz="1100" dirty="0" err="1">
                <a:effectLst/>
                <a:latin typeface="Calibri"/>
                <a:ea typeface="Calibri"/>
                <a:cs typeface="Times New Roman"/>
              </a:rPr>
              <a:t>sata</a:t>
            </a:r>
            <a:r>
              <a:rPr lang="it-IT" sz="1100" dirty="0">
                <a:effectLst/>
                <a:latin typeface="Calibri"/>
                <a:ea typeface="Calibri"/>
                <a:cs typeface="Times New Roman"/>
              </a:rPr>
              <a:t> set </a:t>
            </a:r>
            <a:r>
              <a:rPr lang="it-IT" sz="1100" dirty="0" err="1" smtClean="0">
                <a:effectLst/>
                <a:latin typeface="Calibri"/>
                <a:ea typeface="Calibri"/>
                <a:cs typeface="Times New Roman"/>
              </a:rPr>
              <a:t>edited</a:t>
            </a:r>
            <a:r>
              <a:rPr lang="it-IT" sz="1100" dirty="0" smtClean="0">
                <a:effectLst/>
                <a:latin typeface="Calibri"/>
                <a:ea typeface="Calibri"/>
                <a:cs typeface="Times New Roman"/>
              </a:rPr>
              <a:t> and </a:t>
            </a:r>
            <a:r>
              <a:rPr lang="it-IT" sz="1100" dirty="0" err="1" smtClean="0">
                <a:effectLst/>
                <a:latin typeface="Calibri"/>
                <a:ea typeface="Calibri"/>
                <a:cs typeface="Times New Roman"/>
              </a:rPr>
              <a:t>imputed</a:t>
            </a:r>
            <a:r>
              <a:rPr lang="it-IT" sz="1100" dirty="0" smtClean="0">
                <a:effectLst/>
                <a:latin typeface="Calibri"/>
                <a:ea typeface="Calibri"/>
                <a:cs typeface="Times New Roman"/>
              </a:rPr>
              <a:t> data</a:t>
            </a:r>
            <a:endParaRPr lang="it-IT" sz="1100" dirty="0">
              <a:effectLst/>
              <a:latin typeface="Calibri"/>
              <a:ea typeface="Calibri"/>
              <a:cs typeface="Times New Roman"/>
            </a:endParaRPr>
          </a:p>
        </p:txBody>
      </p:sp>
      <p:sp>
        <p:nvSpPr>
          <p:cNvPr id="18" name="Preparazione 17"/>
          <p:cNvSpPr/>
          <p:nvPr/>
        </p:nvSpPr>
        <p:spPr>
          <a:xfrm>
            <a:off x="2867820" y="3336786"/>
            <a:ext cx="2638038" cy="965376"/>
          </a:xfrm>
          <a:prstGeom prst="flowChartPreparation">
            <a:avLst/>
          </a:prstGeom>
          <a:no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effectLst>
            <a:outerShdw blurRad="50800" dist="50800" dir="5400000" algn="ctr" rotWithShape="0">
              <a:srgbClr val="000000">
                <a:alpha val="9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Preparazione 18"/>
          <p:cNvSpPr/>
          <p:nvPr/>
        </p:nvSpPr>
        <p:spPr>
          <a:xfrm>
            <a:off x="4580978" y="2129508"/>
            <a:ext cx="4502122" cy="641944"/>
          </a:xfrm>
          <a:prstGeom prst="flowChartPreparation">
            <a:avLst/>
          </a:prstGeom>
          <a:no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effectLst>
            <a:outerShdw blurRad="50800" dist="50800" dir="5400000" algn="ctr" rotWithShape="0">
              <a:srgbClr val="000000">
                <a:alpha val="9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Preparazione 19"/>
          <p:cNvSpPr/>
          <p:nvPr/>
        </p:nvSpPr>
        <p:spPr>
          <a:xfrm>
            <a:off x="1057316" y="2118778"/>
            <a:ext cx="2218540" cy="641944"/>
          </a:xfrm>
          <a:prstGeom prst="flowChartPreparation">
            <a:avLst/>
          </a:prstGeom>
          <a:no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effectLst>
            <a:outerShdw blurRad="50800" dist="50800" dir="5400000" algn="ctr" rotWithShape="0">
              <a:srgbClr val="000000">
                <a:alpha val="9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1" name="Connettore 4 20"/>
          <p:cNvCxnSpPr>
            <a:stCxn id="12" idx="2"/>
            <a:endCxn id="20" idx="1"/>
          </p:cNvCxnSpPr>
          <p:nvPr/>
        </p:nvCxnSpPr>
        <p:spPr>
          <a:xfrm rot="10800000" flipH="1" flipV="1">
            <a:off x="611560" y="1335950"/>
            <a:ext cx="445756" cy="1103800"/>
          </a:xfrm>
          <a:prstGeom prst="bentConnector3">
            <a:avLst>
              <a:gd name="adj1" fmla="val -51284"/>
            </a:avLst>
          </a:prstGeom>
          <a:ln w="19050" cap="rnd">
            <a:prstDash val="sysDot"/>
            <a:tailEnd type="arrow"/>
          </a:ln>
          <a:effectLst>
            <a:outerShdw blurRad="50800" dist="50800" dir="5400000" algn="ctr" rotWithShape="0">
              <a:srgbClr val="000000">
                <a:alpha val="78000"/>
              </a:srgbClr>
            </a:outerShdw>
          </a:effectLst>
        </p:spPr>
        <p:style>
          <a:lnRef idx="1">
            <a:schemeClr val="accent1"/>
          </a:lnRef>
          <a:fillRef idx="0">
            <a:schemeClr val="accent1"/>
          </a:fillRef>
          <a:effectRef idx="0">
            <a:schemeClr val="accent1"/>
          </a:effectRef>
          <a:fontRef idx="minor">
            <a:schemeClr val="tx1"/>
          </a:fontRef>
        </p:style>
      </p:cxnSp>
      <p:cxnSp>
        <p:nvCxnSpPr>
          <p:cNvPr id="22" name="Connettore 4 21"/>
          <p:cNvCxnSpPr>
            <a:stCxn id="12" idx="6"/>
            <a:endCxn id="20" idx="3"/>
          </p:cNvCxnSpPr>
          <p:nvPr/>
        </p:nvCxnSpPr>
        <p:spPr>
          <a:xfrm flipH="1">
            <a:off x="3275856" y="1335950"/>
            <a:ext cx="768514" cy="1103800"/>
          </a:xfrm>
          <a:prstGeom prst="bentConnector3">
            <a:avLst>
              <a:gd name="adj1" fmla="val -29746"/>
            </a:avLst>
          </a:prstGeom>
          <a:ln w="19050" cap="rnd">
            <a:prstDash val="sysDot"/>
            <a:tailEnd type="arrow"/>
          </a:ln>
          <a:effectLst>
            <a:outerShdw blurRad="50800" dist="50800" dir="5400000" algn="ctr" rotWithShape="0">
              <a:srgbClr val="000000">
                <a:alpha val="81000"/>
              </a:srgbClr>
            </a:outerShdw>
          </a:effectLst>
        </p:spPr>
        <p:style>
          <a:lnRef idx="1">
            <a:schemeClr val="accent1"/>
          </a:lnRef>
          <a:fillRef idx="0">
            <a:schemeClr val="accent1"/>
          </a:fillRef>
          <a:effectRef idx="0">
            <a:schemeClr val="accent1"/>
          </a:effectRef>
          <a:fontRef idx="minor">
            <a:schemeClr val="tx1"/>
          </a:fontRef>
        </p:style>
      </p:cxnSp>
      <p:sp>
        <p:nvSpPr>
          <p:cNvPr id="23" name="Casella di testo 2"/>
          <p:cNvSpPr txBox="1">
            <a:spLocks noChangeArrowheads="1"/>
          </p:cNvSpPr>
          <p:nvPr/>
        </p:nvSpPr>
        <p:spPr bwMode="auto">
          <a:xfrm>
            <a:off x="3249839" y="3499139"/>
            <a:ext cx="1873040" cy="640669"/>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t" anchorCtr="0">
            <a:noAutofit/>
          </a:bodyPr>
          <a:lstStyle/>
          <a:p>
            <a:pPr lvl="0">
              <a:lnSpc>
                <a:spcPct val="115000"/>
              </a:lnSpc>
              <a:spcAft>
                <a:spcPts val="0"/>
              </a:spcAft>
            </a:pPr>
            <a:r>
              <a:rPr lang="it-IT" sz="1100" dirty="0">
                <a:effectLst/>
                <a:latin typeface="Calibri"/>
                <a:ea typeface="Calibri"/>
                <a:cs typeface="Times New Roman"/>
              </a:rPr>
              <a:t>Statistical </a:t>
            </a:r>
            <a:r>
              <a:rPr lang="it-IT" sz="1100" dirty="0" err="1">
                <a:effectLst/>
                <a:latin typeface="Calibri"/>
                <a:ea typeface="Calibri"/>
                <a:cs typeface="Times New Roman"/>
              </a:rPr>
              <a:t>matching</a:t>
            </a:r>
            <a:r>
              <a:rPr lang="it-IT" sz="1100" dirty="0">
                <a:effectLst/>
                <a:latin typeface="Calibri"/>
                <a:ea typeface="Calibri"/>
                <a:cs typeface="Times New Roman"/>
              </a:rPr>
              <a:t>  </a:t>
            </a:r>
          </a:p>
          <a:p>
            <a:pPr lvl="0">
              <a:lnSpc>
                <a:spcPct val="115000"/>
              </a:lnSpc>
              <a:spcAft>
                <a:spcPts val="0"/>
              </a:spcAft>
            </a:pPr>
            <a:r>
              <a:rPr lang="en-US" sz="1100" dirty="0">
                <a:effectLst/>
                <a:latin typeface="Calibri"/>
                <a:ea typeface="Calibri"/>
                <a:cs typeface="Times New Roman"/>
              </a:rPr>
              <a:t>Imputation of partial missing data</a:t>
            </a:r>
            <a:endParaRPr lang="it-IT" sz="1100" dirty="0">
              <a:effectLst/>
              <a:latin typeface="Calibri"/>
              <a:ea typeface="Calibri"/>
              <a:cs typeface="Times New Roman"/>
            </a:endParaRPr>
          </a:p>
        </p:txBody>
      </p:sp>
      <p:cxnSp>
        <p:nvCxnSpPr>
          <p:cNvPr id="24" name="Connettore 4 23"/>
          <p:cNvCxnSpPr>
            <a:stCxn id="19" idx="2"/>
            <a:endCxn id="18" idx="3"/>
          </p:cNvCxnSpPr>
          <p:nvPr/>
        </p:nvCxnSpPr>
        <p:spPr>
          <a:xfrm rot="5400000">
            <a:off x="5644938" y="2632373"/>
            <a:ext cx="1048022" cy="1326181"/>
          </a:xfrm>
          <a:prstGeom prst="bentConnector2">
            <a:avLst/>
          </a:prstGeom>
          <a:ln w="19050" cap="rnd" cmpd="thickThin">
            <a:prstDash val="sysDot"/>
            <a:tailEnd type="arrow"/>
          </a:ln>
          <a:effectLst>
            <a:outerShdw blurRad="50800" dist="50800" dir="5400000" algn="ctr" rotWithShape="0">
              <a:srgbClr val="000000">
                <a:alpha val="71000"/>
              </a:srgbClr>
            </a:outerShdw>
          </a:effectLst>
        </p:spPr>
        <p:style>
          <a:lnRef idx="1">
            <a:schemeClr val="accent1"/>
          </a:lnRef>
          <a:fillRef idx="0">
            <a:schemeClr val="accent1"/>
          </a:fillRef>
          <a:effectRef idx="0">
            <a:schemeClr val="accent1"/>
          </a:effectRef>
          <a:fontRef idx="minor">
            <a:schemeClr val="tx1"/>
          </a:fontRef>
        </p:style>
      </p:cxnSp>
      <p:cxnSp>
        <p:nvCxnSpPr>
          <p:cNvPr id="25" name="Connettore 4 24"/>
          <p:cNvCxnSpPr>
            <a:stCxn id="20" idx="2"/>
            <a:endCxn id="18" idx="1"/>
          </p:cNvCxnSpPr>
          <p:nvPr/>
        </p:nvCxnSpPr>
        <p:spPr>
          <a:xfrm rot="16200000" flipH="1">
            <a:off x="1987827" y="2939481"/>
            <a:ext cx="1058752" cy="701234"/>
          </a:xfrm>
          <a:prstGeom prst="bentConnector2">
            <a:avLst/>
          </a:prstGeom>
          <a:ln w="19050" cap="rnd">
            <a:prstDash val="sysDot"/>
            <a:tailEnd type="arrow"/>
          </a:ln>
          <a:effectLst>
            <a:outerShdw blurRad="50800" dist="50800" dir="5400000" algn="ctr" rotWithShape="0">
              <a:srgbClr val="000000">
                <a:alpha val="76000"/>
              </a:srgbClr>
            </a:outerShdw>
          </a:effectLst>
        </p:spPr>
        <p:style>
          <a:lnRef idx="1">
            <a:schemeClr val="accent1"/>
          </a:lnRef>
          <a:fillRef idx="0">
            <a:schemeClr val="accent1"/>
          </a:fillRef>
          <a:effectRef idx="0">
            <a:schemeClr val="accent1"/>
          </a:effectRef>
          <a:fontRef idx="minor">
            <a:schemeClr val="tx1"/>
          </a:fontRef>
        </p:style>
      </p:cxnSp>
      <p:cxnSp>
        <p:nvCxnSpPr>
          <p:cNvPr id="26" name="Connettore 4 25"/>
          <p:cNvCxnSpPr>
            <a:stCxn id="18" idx="2"/>
            <a:endCxn id="16" idx="1"/>
          </p:cNvCxnSpPr>
          <p:nvPr/>
        </p:nvCxnSpPr>
        <p:spPr>
          <a:xfrm rot="5400000">
            <a:off x="3803317" y="4681456"/>
            <a:ext cx="762816" cy="422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ttore 2 26"/>
          <p:cNvCxnSpPr>
            <a:stCxn id="14" idx="4"/>
            <a:endCxn id="19" idx="0"/>
          </p:cNvCxnSpPr>
          <p:nvPr/>
        </p:nvCxnSpPr>
        <p:spPr>
          <a:xfrm>
            <a:off x="6826058" y="1892988"/>
            <a:ext cx="5981" cy="236520"/>
          </a:xfrm>
          <a:prstGeom prst="straightConnector1">
            <a:avLst/>
          </a:prstGeom>
          <a:ln w="19050" cap="rnd">
            <a:prstDash val="sysDot"/>
            <a:tailEnd type="arrow"/>
          </a:ln>
          <a:effectLst>
            <a:outerShdw blurRad="50800" dist="50800" dir="5400000" algn="ctr" rotWithShape="0">
              <a:srgbClr val="000000">
                <a:alpha val="83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81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fltVal val="0"/>
                                          </p:val>
                                        </p:tav>
                                        <p:tav tm="100000">
                                          <p:val>
                                            <p:strVal val="#ppt_w"/>
                                          </p:val>
                                        </p:tav>
                                      </p:tavLst>
                                    </p:anim>
                                    <p:anim calcmode="lin" valueType="num">
                                      <p:cBhvr>
                                        <p:cTn id="14" dur="1000" fill="hold"/>
                                        <p:tgtEl>
                                          <p:spTgt spid="10"/>
                                        </p:tgtEl>
                                        <p:attrNameLst>
                                          <p:attrName>ppt_h</p:attrName>
                                        </p:attrNameLst>
                                      </p:cBhvr>
                                      <p:tavLst>
                                        <p:tav tm="0">
                                          <p:val>
                                            <p:fltVal val="0"/>
                                          </p:val>
                                        </p:tav>
                                        <p:tav tm="100000">
                                          <p:val>
                                            <p:strVal val="#ppt_h"/>
                                          </p:val>
                                        </p:tav>
                                      </p:tavLst>
                                    </p:anim>
                                    <p:anim calcmode="lin" valueType="num">
                                      <p:cBhvr>
                                        <p:cTn id="15" dur="1000" fill="hold"/>
                                        <p:tgtEl>
                                          <p:spTgt spid="10"/>
                                        </p:tgtEl>
                                        <p:attrNameLst>
                                          <p:attrName>style.rotation</p:attrName>
                                        </p:attrNameLst>
                                      </p:cBhvr>
                                      <p:tavLst>
                                        <p:tav tm="0">
                                          <p:val>
                                            <p:fltVal val="90"/>
                                          </p:val>
                                        </p:tav>
                                        <p:tav tm="100000">
                                          <p:val>
                                            <p:fltVal val="0"/>
                                          </p:val>
                                        </p:tav>
                                      </p:tavLst>
                                    </p:anim>
                                    <p:animEffect transition="in" filter="fade">
                                      <p:cBhvr>
                                        <p:cTn id="16" dur="1000"/>
                                        <p:tgtEl>
                                          <p:spTgt spid="1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fltVal val="0"/>
                                          </p:val>
                                        </p:tav>
                                        <p:tav tm="100000">
                                          <p:val>
                                            <p:strVal val="#ppt_w"/>
                                          </p:val>
                                        </p:tav>
                                      </p:tavLst>
                                    </p:anim>
                                    <p:anim calcmode="lin" valueType="num">
                                      <p:cBhvr>
                                        <p:cTn id="20" dur="1000" fill="hold"/>
                                        <p:tgtEl>
                                          <p:spTgt spid="12"/>
                                        </p:tgtEl>
                                        <p:attrNameLst>
                                          <p:attrName>ppt_h</p:attrName>
                                        </p:attrNameLst>
                                      </p:cBhvr>
                                      <p:tavLst>
                                        <p:tav tm="0">
                                          <p:val>
                                            <p:fltVal val="0"/>
                                          </p:val>
                                        </p:tav>
                                        <p:tav tm="100000">
                                          <p:val>
                                            <p:strVal val="#ppt_h"/>
                                          </p:val>
                                        </p:tav>
                                      </p:tavLst>
                                    </p:anim>
                                    <p:anim calcmode="lin" valueType="num">
                                      <p:cBhvr>
                                        <p:cTn id="21" dur="1000" fill="hold"/>
                                        <p:tgtEl>
                                          <p:spTgt spid="12"/>
                                        </p:tgtEl>
                                        <p:attrNameLst>
                                          <p:attrName>style.rotation</p:attrName>
                                        </p:attrNameLst>
                                      </p:cBhvr>
                                      <p:tavLst>
                                        <p:tav tm="0">
                                          <p:val>
                                            <p:fltVal val="90"/>
                                          </p:val>
                                        </p:tav>
                                        <p:tav tm="100000">
                                          <p:val>
                                            <p:fltVal val="0"/>
                                          </p:val>
                                        </p:tav>
                                      </p:tavLst>
                                    </p:anim>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style.rotation</p:attrName>
                                        </p:attrNameLst>
                                      </p:cBhvr>
                                      <p:tavLst>
                                        <p:tav tm="0">
                                          <p:val>
                                            <p:fltVal val="90"/>
                                          </p:val>
                                        </p:tav>
                                        <p:tav tm="100000">
                                          <p:val>
                                            <p:fltVal val="0"/>
                                          </p:val>
                                        </p:tav>
                                      </p:tavLst>
                                    </p:anim>
                                    <p:animEffect transition="in" filter="fade">
                                      <p:cBhvr>
                                        <p:cTn id="36" dur="1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par>
                                <p:cTn id="42" presetID="22" presetClass="entr" presetSubtype="1"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down)">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up)">
                                      <p:cBhvr>
                                        <p:cTn id="66" dur="500"/>
                                        <p:tgtEl>
                                          <p:spTgt spid="25"/>
                                        </p:tgtEl>
                                      </p:cBhvr>
                                    </p:animEffect>
                                  </p:childTnLst>
                                </p:cTn>
                              </p:par>
                              <p:par>
                                <p:cTn id="67" presetID="22" presetClass="entr" presetSubtype="1" fill="hold"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up)">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up)">
                                      <p:cBhvr>
                                        <p:cTn id="80" dur="500"/>
                                        <p:tgtEl>
                                          <p:spTgt spid="26"/>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500"/>
                                        <p:tgtEl>
                                          <p:spTgt spid="17"/>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fade">
                                      <p:cBhvr>
                                        <p:cTn id="8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animBg="1"/>
      <p:bldP spid="15" grpId="0"/>
      <p:bldP spid="16" grpId="0" animBg="1"/>
      <p:bldP spid="17" grpId="0"/>
      <p:bldP spid="18" grpId="0" animBg="1"/>
      <p:bldP spid="19" grpId="0" animBg="1"/>
      <p:bldP spid="20" grpId="0" animBg="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179512" y="147613"/>
            <a:ext cx="463845" cy="6248650"/>
          </a:xfrm>
          <a:prstGeom prst="rect">
            <a:avLst/>
          </a:prstGeom>
          <a:noFill/>
          <a:ln w="9525">
            <a:noFill/>
            <a:miter lim="800000"/>
            <a:headEnd/>
            <a:tailEnd/>
          </a:ln>
        </p:spPr>
        <p:txBody>
          <a:bodyPr vert="wordArtVert"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2800" spc="-40" dirty="0" smtClean="0">
                <a:solidFill>
                  <a:srgbClr val="C00000"/>
                </a:solidFill>
                <a:latin typeface="Times New Roman" panose="02020603050405020304" pitchFamily="18" charset="0"/>
                <a:cs typeface="Times New Roman" panose="02020603050405020304" pitchFamily="18" charset="0"/>
              </a:rPr>
              <a:t>Direct </a:t>
            </a:r>
            <a:r>
              <a:rPr lang="it-IT" sz="2800" spc="-40" dirty="0" err="1" smtClean="0">
                <a:solidFill>
                  <a:srgbClr val="C00000"/>
                </a:solidFill>
                <a:latin typeface="Times New Roman" panose="02020603050405020304" pitchFamily="18" charset="0"/>
                <a:cs typeface="Times New Roman" panose="02020603050405020304" pitchFamily="18" charset="0"/>
              </a:rPr>
              <a:t>survey</a:t>
            </a:r>
            <a:endParaRPr lang="it-IT" sz="2800" spc="-40" dirty="0">
              <a:solidFill>
                <a:srgbClr val="C00000"/>
              </a:solidFill>
              <a:latin typeface="Times New Roman" panose="02020603050405020304" pitchFamily="18" charset="0"/>
              <a:cs typeface="Times New Roman" panose="02020603050405020304" pitchFamily="18" charset="0"/>
            </a:endParaRPr>
          </a:p>
        </p:txBody>
      </p:sp>
      <p:sp>
        <p:nvSpPr>
          <p:cNvPr id="8" name="Casella di testo 2"/>
          <p:cNvSpPr txBox="1">
            <a:spLocks noChangeArrowheads="1"/>
          </p:cNvSpPr>
          <p:nvPr/>
        </p:nvSpPr>
        <p:spPr bwMode="auto">
          <a:xfrm>
            <a:off x="4950942" y="1988840"/>
            <a:ext cx="1496061" cy="534660"/>
          </a:xfrm>
          <a:prstGeom prst="rect">
            <a:avLst/>
          </a:prstGeom>
          <a:solidFill>
            <a:srgbClr val="FFFFFF"/>
          </a:solidFill>
          <a:ln w="9525">
            <a:noFill/>
            <a:miter lim="800000"/>
            <a:headEnd/>
            <a:tailEnd/>
          </a:ln>
        </p:spPr>
        <p:txBody>
          <a:bodyPr rot="0" vert="horz" wrap="none" lIns="0" tIns="0" rIns="0" bIns="0" anchor="ctr" anchorCtr="0">
            <a:noAutofit/>
          </a:bodyPr>
          <a:lstStyle/>
          <a:p>
            <a:pPr>
              <a:lnSpc>
                <a:spcPct val="115000"/>
              </a:lnSpc>
              <a:spcAft>
                <a:spcPts val="0"/>
              </a:spcAft>
            </a:pPr>
            <a:r>
              <a:rPr lang="it-IT" sz="1600" dirty="0">
                <a:effectLst/>
                <a:latin typeface="Calibri"/>
                <a:ea typeface="Calibri"/>
                <a:cs typeface="Times New Roman"/>
              </a:rPr>
              <a:t>  </a:t>
            </a:r>
            <a:r>
              <a:rPr lang="it-IT" sz="1600" dirty="0">
                <a:effectLst/>
                <a:latin typeface="Times New Roman" panose="02020603050405020304" pitchFamily="18" charset="0"/>
                <a:ea typeface="Calibri"/>
                <a:cs typeface="Times New Roman" panose="02020603050405020304" pitchFamily="18" charset="0"/>
              </a:rPr>
              <a:t>back </a:t>
            </a:r>
            <a:r>
              <a:rPr lang="it-IT" sz="1600" dirty="0" smtClean="0">
                <a:effectLst/>
                <a:latin typeface="Times New Roman" panose="02020603050405020304" pitchFamily="18" charset="0"/>
                <a:ea typeface="Calibri"/>
                <a:cs typeface="Times New Roman" panose="02020603050405020304" pitchFamily="18" charset="0"/>
              </a:rPr>
              <a:t>office </a:t>
            </a:r>
            <a:r>
              <a:rPr lang="it-IT" sz="1600" dirty="0" err="1">
                <a:effectLst/>
                <a:latin typeface="Times New Roman" panose="02020603050405020304" pitchFamily="18" charset="0"/>
                <a:ea typeface="Calibri"/>
                <a:cs typeface="Times New Roman" panose="02020603050405020304" pitchFamily="18" charset="0"/>
              </a:rPr>
              <a:t>registration</a:t>
            </a:r>
            <a:r>
              <a:rPr lang="it-IT" sz="1600" dirty="0">
                <a:effectLst/>
                <a:latin typeface="Times New Roman" panose="02020603050405020304" pitchFamily="18" charset="0"/>
                <a:ea typeface="Calibri"/>
                <a:cs typeface="Times New Roman" panose="02020603050405020304" pitchFamily="18" charset="0"/>
              </a:rPr>
              <a:t>  </a:t>
            </a:r>
          </a:p>
        </p:txBody>
      </p:sp>
      <p:sp>
        <p:nvSpPr>
          <p:cNvPr id="9" name="Preparazione 8"/>
          <p:cNvSpPr/>
          <p:nvPr/>
        </p:nvSpPr>
        <p:spPr>
          <a:xfrm>
            <a:off x="4846344" y="1947409"/>
            <a:ext cx="2173928" cy="666012"/>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10" name="Ovale 9"/>
          <p:cNvSpPr/>
          <p:nvPr/>
        </p:nvSpPr>
        <p:spPr>
          <a:xfrm>
            <a:off x="1954658" y="169209"/>
            <a:ext cx="5425574" cy="835789"/>
          </a:xfrm>
          <a:prstGeom prst="ellipse">
            <a:avLst/>
          </a:prstGeom>
          <a:gradFill>
            <a:gsLst>
              <a:gs pos="0">
                <a:schemeClr val="accent1">
                  <a:tint val="66000"/>
                  <a:satMod val="160000"/>
                  <a:alpha val="0"/>
                </a:schemeClr>
              </a:gs>
              <a:gs pos="100000">
                <a:schemeClr val="accent1">
                  <a:tint val="44500"/>
                  <a:satMod val="160000"/>
                  <a:alpha val="25000"/>
                </a:schemeClr>
              </a:gs>
              <a:gs pos="100000">
                <a:schemeClr val="accent1">
                  <a:tint val="23500"/>
                  <a:satMod val="160000"/>
                </a:schemeClr>
              </a:gs>
            </a:gsLst>
            <a:lin ang="9000000" scaled="0"/>
          </a:gradFill>
          <a:effectLst>
            <a:outerShdw blurRad="63500" dist="50800" dir="5400000" algn="ctr" rotWithShape="0">
              <a:srgbClr val="000000">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12" name="Casella di testo 2"/>
          <p:cNvSpPr txBox="1">
            <a:spLocks noChangeArrowheads="1"/>
          </p:cNvSpPr>
          <p:nvPr/>
        </p:nvSpPr>
        <p:spPr bwMode="auto">
          <a:xfrm>
            <a:off x="4968021" y="1332140"/>
            <a:ext cx="1268967" cy="252730"/>
          </a:xfrm>
          <a:prstGeom prst="rect">
            <a:avLst/>
          </a:prstGeom>
          <a:noFill/>
          <a:ln w="63500" cap="rnd">
            <a:solidFill>
              <a:schemeClr val="accent1">
                <a:alpha val="92000"/>
              </a:schemeClr>
            </a:solidFill>
            <a:bevel/>
            <a:headEnd/>
            <a:tailEnd/>
          </a:ln>
        </p:spPr>
        <p:txBody>
          <a:bodyPr rot="0" vert="horz" wrap="square" lIns="0" tIns="0" rIns="0" bIns="0" anchor="t" anchorCtr="0">
            <a:noAutofit/>
          </a:bodyPr>
          <a:lstStyle/>
          <a:p>
            <a:pPr algn="ctr">
              <a:lnSpc>
                <a:spcPct val="115000"/>
              </a:lnSpc>
              <a:spcAft>
                <a:spcPts val="1000"/>
              </a:spcAft>
            </a:pPr>
            <a:r>
              <a:rPr lang="it-IT" sz="1600" dirty="0" err="1">
                <a:effectLst/>
                <a:latin typeface="Times New Roman"/>
                <a:ea typeface="Calibri"/>
                <a:cs typeface="Times New Roman"/>
              </a:rPr>
              <a:t>paper</a:t>
            </a:r>
            <a:r>
              <a:rPr lang="it-IT" sz="1600" dirty="0">
                <a:effectLst/>
                <a:latin typeface="Times New Roman"/>
                <a:ea typeface="Calibri"/>
                <a:cs typeface="Times New Roman"/>
              </a:rPr>
              <a:t> </a:t>
            </a:r>
            <a:endParaRPr lang="it-IT" sz="1600" dirty="0">
              <a:effectLst/>
              <a:latin typeface="Calibri"/>
              <a:ea typeface="Calibri"/>
              <a:cs typeface="Times New Roman"/>
            </a:endParaRPr>
          </a:p>
        </p:txBody>
      </p:sp>
      <p:sp>
        <p:nvSpPr>
          <p:cNvPr id="13" name="Casella di testo 2"/>
          <p:cNvSpPr txBox="1">
            <a:spLocks noChangeArrowheads="1"/>
          </p:cNvSpPr>
          <p:nvPr/>
        </p:nvSpPr>
        <p:spPr bwMode="auto">
          <a:xfrm>
            <a:off x="3419872" y="1323885"/>
            <a:ext cx="1189355" cy="258445"/>
          </a:xfrm>
          <a:prstGeom prst="rect">
            <a:avLst/>
          </a:prstGeom>
          <a:noFill/>
          <a:ln w="63500" cap="rnd">
            <a:solidFill>
              <a:schemeClr val="accent1">
                <a:alpha val="92000"/>
              </a:schemeClr>
            </a:solidFill>
            <a:bevel/>
            <a:headEnd/>
            <a:tailEnd/>
          </a:ln>
        </p:spPr>
        <p:txBody>
          <a:bodyPr rot="0" vert="horz" wrap="square" lIns="0" tIns="0" rIns="0" bIns="0" anchor="t" anchorCtr="0">
            <a:noAutofit/>
          </a:bodyPr>
          <a:lstStyle/>
          <a:p>
            <a:pPr algn="ctr">
              <a:lnSpc>
                <a:spcPct val="115000"/>
              </a:lnSpc>
              <a:spcAft>
                <a:spcPts val="1000"/>
              </a:spcAft>
            </a:pPr>
            <a:r>
              <a:rPr lang="it-IT" sz="1600" dirty="0" smtClean="0">
                <a:effectLst/>
                <a:latin typeface="Times New Roman"/>
                <a:ea typeface="Calibri"/>
                <a:cs typeface="Times New Roman"/>
              </a:rPr>
              <a:t>ad hoc file</a:t>
            </a:r>
            <a:endParaRPr lang="it-IT" sz="1600" dirty="0">
              <a:effectLst/>
              <a:latin typeface="Calibri"/>
              <a:ea typeface="Calibri"/>
              <a:cs typeface="Times New Roman"/>
            </a:endParaRPr>
          </a:p>
        </p:txBody>
      </p:sp>
      <p:sp>
        <p:nvSpPr>
          <p:cNvPr id="14" name="Casella di testo 2"/>
          <p:cNvSpPr txBox="1">
            <a:spLocks noChangeArrowheads="1"/>
          </p:cNvSpPr>
          <p:nvPr/>
        </p:nvSpPr>
        <p:spPr bwMode="auto">
          <a:xfrm>
            <a:off x="1835696" y="1332140"/>
            <a:ext cx="1189355" cy="258445"/>
          </a:xfrm>
          <a:prstGeom prst="rect">
            <a:avLst/>
          </a:prstGeom>
          <a:noFill/>
          <a:ln w="63500" cap="rnd">
            <a:solidFill>
              <a:schemeClr val="accent1">
                <a:alpha val="92000"/>
              </a:schemeClr>
            </a:solidFill>
            <a:bevel/>
            <a:headEnd/>
            <a:tailEnd/>
          </a:ln>
        </p:spPr>
        <p:txBody>
          <a:bodyPr rot="0" vert="horz" wrap="square" lIns="0" tIns="0" rIns="0" bIns="0" anchor="t" anchorCtr="0">
            <a:noAutofit/>
          </a:bodyPr>
          <a:lstStyle/>
          <a:p>
            <a:pPr algn="ctr">
              <a:lnSpc>
                <a:spcPct val="115000"/>
              </a:lnSpc>
              <a:spcAft>
                <a:spcPts val="1000"/>
              </a:spcAft>
            </a:pPr>
            <a:r>
              <a:rPr lang="it-IT" sz="1600" dirty="0" smtClean="0">
                <a:effectLst/>
                <a:latin typeface="Times New Roman"/>
                <a:ea typeface="Calibri"/>
                <a:cs typeface="Times New Roman"/>
              </a:rPr>
              <a:t>web</a:t>
            </a:r>
            <a:endParaRPr lang="it-IT" sz="1600" dirty="0">
              <a:effectLst/>
              <a:latin typeface="Calibri"/>
              <a:ea typeface="Calibri"/>
              <a:cs typeface="Times New Roman"/>
            </a:endParaRPr>
          </a:p>
        </p:txBody>
      </p:sp>
      <p:sp>
        <p:nvSpPr>
          <p:cNvPr id="15" name="Casella di testo 2"/>
          <p:cNvSpPr txBox="1">
            <a:spLocks noChangeArrowheads="1"/>
          </p:cNvSpPr>
          <p:nvPr/>
        </p:nvSpPr>
        <p:spPr bwMode="auto">
          <a:xfrm>
            <a:off x="2156490" y="2060848"/>
            <a:ext cx="1737122" cy="664210"/>
          </a:xfrm>
          <a:prstGeom prst="rect">
            <a:avLst/>
          </a:prstGeom>
          <a:solidFill>
            <a:srgbClr val="FFFFFF"/>
          </a:solidFill>
          <a:ln w="9525">
            <a:noFill/>
            <a:miter lim="800000"/>
            <a:headEnd/>
            <a:tailEnd/>
          </a:ln>
        </p:spPr>
        <p:txBody>
          <a:bodyPr rot="0" vert="horz" wrap="none" lIns="0" tIns="0" rIns="0" bIns="0" anchor="ctr" anchorCtr="0">
            <a:noAutofit/>
          </a:bodyPr>
          <a:lstStyle/>
          <a:p>
            <a:pPr>
              <a:lnSpc>
                <a:spcPct val="115000"/>
              </a:lnSpc>
              <a:spcAft>
                <a:spcPts val="0"/>
              </a:spcAft>
            </a:pPr>
            <a:r>
              <a:rPr lang="it-IT" sz="1600" dirty="0">
                <a:effectLst/>
                <a:latin typeface="Times New Roman"/>
                <a:ea typeface="Calibri"/>
                <a:cs typeface="Times New Roman"/>
              </a:rPr>
              <a:t>Online </a:t>
            </a:r>
            <a:r>
              <a:rPr lang="it-IT" sz="1600" dirty="0" err="1">
                <a:effectLst/>
                <a:latin typeface="Times New Roman"/>
                <a:ea typeface="Calibri"/>
                <a:cs typeface="Times New Roman"/>
              </a:rPr>
              <a:t>interactive</a:t>
            </a:r>
            <a:r>
              <a:rPr lang="it-IT" sz="1600" dirty="0">
                <a:effectLst/>
                <a:latin typeface="Times New Roman"/>
                <a:ea typeface="Calibri"/>
                <a:cs typeface="Times New Roman"/>
              </a:rPr>
              <a:t> editing </a:t>
            </a:r>
            <a:r>
              <a:rPr lang="it-IT" sz="1600" dirty="0" smtClean="0">
                <a:effectLst/>
                <a:latin typeface="Times New Roman"/>
                <a:ea typeface="Calibri"/>
                <a:cs typeface="Times New Roman"/>
              </a:rPr>
              <a:t>:</a:t>
            </a:r>
          </a:p>
          <a:p>
            <a:pPr>
              <a:lnSpc>
                <a:spcPct val="115000"/>
              </a:lnSpc>
              <a:spcAft>
                <a:spcPts val="0"/>
              </a:spcAft>
            </a:pPr>
            <a:r>
              <a:rPr lang="it-IT" sz="1600" dirty="0" err="1" smtClean="0">
                <a:effectLst/>
                <a:latin typeface="Times New Roman" panose="02020603050405020304" pitchFamily="18" charset="0"/>
                <a:ea typeface="Calibri"/>
                <a:cs typeface="Times New Roman" panose="02020603050405020304" pitchFamily="18" charset="0"/>
              </a:rPr>
              <a:t>Is</a:t>
            </a:r>
            <a:r>
              <a:rPr lang="it-IT" sz="1600" dirty="0" smtClean="0">
                <a:effectLst/>
                <a:latin typeface="Times New Roman" panose="02020603050405020304" pitchFamily="18" charset="0"/>
                <a:ea typeface="Calibri"/>
                <a:cs typeface="Times New Roman" panose="02020603050405020304" pitchFamily="18" charset="0"/>
              </a:rPr>
              <a:t> </a:t>
            </a:r>
            <a:r>
              <a:rPr lang="it-IT" sz="1600" dirty="0" err="1" smtClean="0">
                <a:effectLst/>
                <a:latin typeface="Times New Roman" panose="02020603050405020304" pitchFamily="18" charset="0"/>
                <a:ea typeface="Calibri"/>
                <a:cs typeface="Times New Roman" panose="02020603050405020304" pitchFamily="18" charset="0"/>
              </a:rPr>
              <a:t>there</a:t>
            </a:r>
            <a:r>
              <a:rPr lang="it-IT" sz="1600" dirty="0" smtClean="0">
                <a:effectLst/>
                <a:latin typeface="Times New Roman" panose="02020603050405020304" pitchFamily="18" charset="0"/>
                <a:ea typeface="Calibri"/>
                <a:cs typeface="Times New Roman" panose="02020603050405020304" pitchFamily="18" charset="0"/>
              </a:rPr>
              <a:t> </a:t>
            </a:r>
            <a:r>
              <a:rPr lang="it-IT" sz="1600" dirty="0" err="1" smtClean="0">
                <a:effectLst/>
                <a:latin typeface="Times New Roman" panose="02020603050405020304" pitchFamily="18" charset="0"/>
                <a:ea typeface="Calibri"/>
                <a:cs typeface="Times New Roman" panose="02020603050405020304" pitchFamily="18" charset="0"/>
              </a:rPr>
              <a:t>any</a:t>
            </a:r>
            <a:r>
              <a:rPr lang="it-IT" sz="1600" dirty="0" smtClean="0">
                <a:effectLst/>
                <a:latin typeface="Times New Roman" panose="02020603050405020304" pitchFamily="18" charset="0"/>
                <a:ea typeface="Calibri"/>
                <a:cs typeface="Times New Roman" panose="02020603050405020304" pitchFamily="18" charset="0"/>
              </a:rPr>
              <a:t> </a:t>
            </a:r>
            <a:r>
              <a:rPr lang="it-IT" sz="1600" dirty="0" err="1" smtClean="0">
                <a:effectLst/>
                <a:latin typeface="Times New Roman" panose="02020603050405020304" pitchFamily="18" charset="0"/>
                <a:ea typeface="Calibri"/>
                <a:cs typeface="Times New Roman" panose="02020603050405020304" pitchFamily="18" charset="0"/>
              </a:rPr>
              <a:t>problem</a:t>
            </a:r>
            <a:r>
              <a:rPr lang="it-IT" sz="1600" dirty="0" smtClean="0">
                <a:effectLst/>
                <a:latin typeface="Calibri"/>
                <a:ea typeface="Calibri"/>
                <a:cs typeface="Times New Roman"/>
              </a:rPr>
              <a:t>?</a:t>
            </a:r>
            <a:endParaRPr lang="it-IT" sz="1600" dirty="0">
              <a:effectLst/>
              <a:latin typeface="Calibri"/>
              <a:ea typeface="Calibri"/>
              <a:cs typeface="Times New Roman"/>
            </a:endParaRPr>
          </a:p>
          <a:p>
            <a:pPr lvl="1">
              <a:lnSpc>
                <a:spcPct val="115000"/>
              </a:lnSpc>
              <a:spcAft>
                <a:spcPts val="0"/>
              </a:spcAft>
            </a:pPr>
            <a:endParaRPr lang="it-IT" sz="1600" dirty="0">
              <a:effectLst/>
              <a:latin typeface="Calibri"/>
              <a:ea typeface="Calibri"/>
              <a:cs typeface="Times New Roman"/>
            </a:endParaRPr>
          </a:p>
        </p:txBody>
      </p:sp>
      <p:sp>
        <p:nvSpPr>
          <p:cNvPr id="16" name="Preparazione 15"/>
          <p:cNvSpPr/>
          <p:nvPr/>
        </p:nvSpPr>
        <p:spPr>
          <a:xfrm>
            <a:off x="1824299" y="1947409"/>
            <a:ext cx="2675503" cy="666012"/>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17" name="Disco magnetico 16"/>
          <p:cNvSpPr/>
          <p:nvPr/>
        </p:nvSpPr>
        <p:spPr>
          <a:xfrm>
            <a:off x="3152185" y="2852678"/>
            <a:ext cx="2193641" cy="1095926"/>
          </a:xfrm>
          <a:prstGeom prst="flowChartMagneticDisk">
            <a:avLst/>
          </a:prstGeom>
          <a:gradFill>
            <a:gsLst>
              <a:gs pos="0">
                <a:srgbClr val="03D4A8"/>
              </a:gs>
              <a:gs pos="56000">
                <a:srgbClr val="21D6E0"/>
              </a:gs>
              <a:gs pos="85000">
                <a:srgbClr val="0087E6"/>
              </a:gs>
              <a:gs pos="100000">
                <a:srgbClr val="005CBF"/>
              </a:gs>
            </a:gsLst>
            <a:lin ang="48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18" name="Casella di testo 2"/>
          <p:cNvSpPr txBox="1">
            <a:spLocks noChangeArrowheads="1"/>
          </p:cNvSpPr>
          <p:nvPr/>
        </p:nvSpPr>
        <p:spPr bwMode="auto">
          <a:xfrm>
            <a:off x="3691419" y="2996693"/>
            <a:ext cx="1293727" cy="853440"/>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ctr" anchorCtr="0">
            <a:noAutofit/>
          </a:bodyPr>
          <a:lstStyle/>
          <a:p>
            <a:pPr>
              <a:lnSpc>
                <a:spcPct val="115000"/>
              </a:lnSpc>
              <a:spcAft>
                <a:spcPts val="0"/>
              </a:spcAft>
            </a:pPr>
            <a:r>
              <a:rPr lang="it-IT" sz="1600" dirty="0">
                <a:effectLst/>
                <a:latin typeface="Calibri"/>
                <a:ea typeface="Calibri"/>
                <a:cs typeface="Times New Roman"/>
              </a:rPr>
              <a:t>  s</a:t>
            </a:r>
            <a:r>
              <a:rPr lang="it-IT" sz="1600" dirty="0">
                <a:effectLst/>
                <a:latin typeface="Times New Roman"/>
                <a:ea typeface="Calibri"/>
                <a:cs typeface="Times New Roman"/>
              </a:rPr>
              <a:t>tatus</a:t>
            </a:r>
            <a:endParaRPr lang="it-IT" sz="1600" dirty="0">
              <a:effectLst/>
              <a:latin typeface="Calibri"/>
              <a:ea typeface="Calibri"/>
              <a:cs typeface="Times New Roman"/>
            </a:endParaRPr>
          </a:p>
          <a:p>
            <a:pPr marL="87313" lvl="0" indent="-87313">
              <a:lnSpc>
                <a:spcPct val="115000"/>
              </a:lnSpc>
              <a:spcAft>
                <a:spcPts val="0"/>
              </a:spcAft>
              <a:buSzPts val="800"/>
              <a:buFont typeface="Symbol"/>
              <a:buChar char=""/>
            </a:pPr>
            <a:r>
              <a:rPr lang="it-IT" sz="1600" dirty="0">
                <a:effectLst/>
                <a:latin typeface="Times New Roman"/>
                <a:ea typeface="Calibri"/>
                <a:cs typeface="Times New Roman"/>
              </a:rPr>
              <a:t>   </a:t>
            </a:r>
            <a:r>
              <a:rPr lang="it-IT" sz="1600" dirty="0" err="1">
                <a:effectLst/>
                <a:latin typeface="Times New Roman"/>
                <a:ea typeface="Calibri"/>
                <a:cs typeface="Times New Roman"/>
              </a:rPr>
              <a:t>check</a:t>
            </a:r>
            <a:r>
              <a:rPr lang="it-IT" sz="1600" dirty="0">
                <a:effectLst/>
                <a:latin typeface="Times New Roman"/>
                <a:ea typeface="Calibri"/>
                <a:cs typeface="Times New Roman"/>
              </a:rPr>
              <a:t> ok</a:t>
            </a:r>
            <a:endParaRPr lang="it-IT" sz="1600" dirty="0">
              <a:effectLst/>
              <a:latin typeface="Calibri"/>
              <a:ea typeface="Calibri"/>
              <a:cs typeface="Times New Roman"/>
            </a:endParaRPr>
          </a:p>
          <a:p>
            <a:pPr marL="174625" lvl="0" indent="-174625">
              <a:lnSpc>
                <a:spcPct val="115000"/>
              </a:lnSpc>
              <a:spcAft>
                <a:spcPts val="0"/>
              </a:spcAft>
              <a:buSzPts val="800"/>
              <a:buFont typeface="Symbol"/>
              <a:buChar char=""/>
            </a:pPr>
            <a:r>
              <a:rPr lang="it-IT" sz="1600" dirty="0">
                <a:effectLst/>
                <a:latin typeface="Times New Roman"/>
                <a:ea typeface="Calibri"/>
                <a:cs typeface="Times New Roman"/>
              </a:rPr>
              <a:t> </a:t>
            </a:r>
            <a:r>
              <a:rPr lang="it-IT" sz="1600" dirty="0" err="1" smtClean="0">
                <a:effectLst/>
                <a:latin typeface="Times New Roman"/>
                <a:ea typeface="Calibri"/>
                <a:cs typeface="Times New Roman"/>
              </a:rPr>
              <a:t>check</a:t>
            </a:r>
            <a:r>
              <a:rPr lang="it-IT" sz="1600" dirty="0" smtClean="0">
                <a:effectLst/>
                <a:latin typeface="Times New Roman"/>
                <a:ea typeface="Calibri"/>
                <a:cs typeface="Times New Roman"/>
              </a:rPr>
              <a:t> </a:t>
            </a:r>
            <a:r>
              <a:rPr lang="it-IT" sz="1600" dirty="0" err="1">
                <a:effectLst/>
                <a:latin typeface="Times New Roman"/>
                <a:ea typeface="Calibri"/>
                <a:cs typeface="Times New Roman"/>
              </a:rPr>
              <a:t>not</a:t>
            </a:r>
            <a:r>
              <a:rPr lang="it-IT" sz="1600" dirty="0">
                <a:effectLst/>
                <a:latin typeface="Times New Roman"/>
                <a:ea typeface="Calibri"/>
                <a:cs typeface="Times New Roman"/>
              </a:rPr>
              <a:t> ok</a:t>
            </a:r>
            <a:endParaRPr lang="it-IT" sz="1600" dirty="0">
              <a:effectLst/>
              <a:latin typeface="Calibri"/>
              <a:ea typeface="Calibri"/>
              <a:cs typeface="Times New Roman"/>
            </a:endParaRPr>
          </a:p>
          <a:p>
            <a:pPr marL="174625" lvl="0" indent="-174625">
              <a:lnSpc>
                <a:spcPct val="115000"/>
              </a:lnSpc>
              <a:spcAft>
                <a:spcPts val="0"/>
              </a:spcAft>
              <a:buSzPts val="800"/>
              <a:buFont typeface="Symbol"/>
              <a:buChar char=""/>
            </a:pPr>
            <a:r>
              <a:rPr lang="it-IT" sz="1600" dirty="0">
                <a:effectLst/>
                <a:latin typeface="Times New Roman"/>
                <a:ea typeface="Calibri"/>
                <a:cs typeface="Times New Roman"/>
              </a:rPr>
              <a:t>   </a:t>
            </a:r>
            <a:r>
              <a:rPr lang="it-IT" sz="1600" dirty="0" err="1">
                <a:effectLst/>
                <a:latin typeface="Times New Roman"/>
                <a:ea typeface="Calibri"/>
                <a:cs typeface="Times New Roman"/>
              </a:rPr>
              <a:t>paper</a:t>
            </a:r>
            <a:r>
              <a:rPr lang="it-IT" sz="1600" dirty="0">
                <a:effectLst/>
                <a:latin typeface="Calibri"/>
                <a:ea typeface="Calibri"/>
                <a:cs typeface="Times New Roman"/>
              </a:rPr>
              <a:t>  </a:t>
            </a:r>
          </a:p>
        </p:txBody>
      </p:sp>
      <p:sp>
        <p:nvSpPr>
          <p:cNvPr id="19" name="Preparazione 18"/>
          <p:cNvSpPr/>
          <p:nvPr/>
        </p:nvSpPr>
        <p:spPr>
          <a:xfrm>
            <a:off x="5009953" y="5143564"/>
            <a:ext cx="2173118" cy="375118"/>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20" name="Casella di testo 2"/>
          <p:cNvSpPr txBox="1">
            <a:spLocks noChangeArrowheads="1"/>
          </p:cNvSpPr>
          <p:nvPr/>
        </p:nvSpPr>
        <p:spPr bwMode="auto">
          <a:xfrm>
            <a:off x="3152185" y="4437112"/>
            <a:ext cx="2330173" cy="112941"/>
          </a:xfrm>
          <a:prstGeom prst="rect">
            <a:avLst/>
          </a:prstGeom>
          <a:solidFill>
            <a:srgbClr val="FFFFFF"/>
          </a:solidFill>
          <a:ln w="9525">
            <a:noFill/>
            <a:miter lim="800000"/>
            <a:headEnd/>
            <a:tailEnd/>
          </a:ln>
        </p:spPr>
        <p:txBody>
          <a:bodyPr rot="0" vert="horz" wrap="square" lIns="0" tIns="0" rIns="0" bIns="0" anchor="ctr" anchorCtr="0">
            <a:noAutofit/>
          </a:bodyPr>
          <a:lstStyle/>
          <a:p>
            <a:pPr>
              <a:lnSpc>
                <a:spcPct val="115000"/>
              </a:lnSpc>
              <a:spcAft>
                <a:spcPts val="0"/>
              </a:spcAft>
            </a:pPr>
            <a:r>
              <a:rPr lang="it-IT" sz="1600" dirty="0" err="1">
                <a:effectLst/>
                <a:latin typeface="Calibri"/>
                <a:ea typeface="Calibri"/>
                <a:cs typeface="Times New Roman"/>
              </a:rPr>
              <a:t>Selective</a:t>
            </a:r>
            <a:r>
              <a:rPr lang="it-IT" sz="1600" dirty="0">
                <a:effectLst/>
                <a:latin typeface="Calibri"/>
                <a:ea typeface="Calibri"/>
                <a:cs typeface="Times New Roman"/>
              </a:rPr>
              <a:t> </a:t>
            </a:r>
            <a:r>
              <a:rPr lang="it-IT" sz="1600" dirty="0" smtClean="0">
                <a:effectLst/>
                <a:latin typeface="Calibri"/>
                <a:ea typeface="Calibri"/>
                <a:cs typeface="Times New Roman"/>
              </a:rPr>
              <a:t>editing</a:t>
            </a:r>
          </a:p>
          <a:p>
            <a:pPr>
              <a:lnSpc>
                <a:spcPct val="115000"/>
              </a:lnSpc>
              <a:spcAft>
                <a:spcPts val="0"/>
              </a:spcAft>
            </a:pPr>
            <a:r>
              <a:rPr lang="it-IT" sz="1600" dirty="0" err="1" smtClean="0">
                <a:latin typeface="Calibri"/>
                <a:ea typeface="Calibri"/>
                <a:cs typeface="Times New Roman"/>
              </a:rPr>
              <a:t>Tested</a:t>
            </a:r>
            <a:r>
              <a:rPr lang="it-IT" sz="1600" dirty="0" smtClean="0">
                <a:latin typeface="Calibri"/>
                <a:ea typeface="Calibri"/>
                <a:cs typeface="Times New Roman"/>
              </a:rPr>
              <a:t> for </a:t>
            </a:r>
            <a:r>
              <a:rPr lang="it-IT" sz="1600" dirty="0" err="1" smtClean="0">
                <a:latin typeface="Calibri"/>
                <a:ea typeface="Calibri"/>
                <a:cs typeface="Times New Roman"/>
              </a:rPr>
              <a:t>being</a:t>
            </a:r>
            <a:r>
              <a:rPr lang="it-IT" sz="1600" dirty="0" smtClean="0">
                <a:latin typeface="Calibri"/>
                <a:ea typeface="Calibri"/>
                <a:cs typeface="Times New Roman"/>
              </a:rPr>
              <a:t> </a:t>
            </a:r>
            <a:r>
              <a:rPr lang="it-IT" sz="1600" dirty="0" err="1" smtClean="0">
                <a:latin typeface="Calibri"/>
                <a:ea typeface="Calibri"/>
                <a:cs typeface="Times New Roman"/>
              </a:rPr>
              <a:t>potential</a:t>
            </a:r>
            <a:r>
              <a:rPr lang="it-IT" sz="1600" dirty="0" smtClean="0">
                <a:latin typeface="Calibri"/>
                <a:ea typeface="Calibri"/>
                <a:cs typeface="Times New Roman"/>
              </a:rPr>
              <a:t> </a:t>
            </a:r>
            <a:r>
              <a:rPr lang="it-IT" sz="1600" dirty="0" err="1" smtClean="0">
                <a:latin typeface="Calibri"/>
                <a:ea typeface="Calibri"/>
                <a:cs typeface="Times New Roman"/>
              </a:rPr>
              <a:t>influential</a:t>
            </a:r>
            <a:r>
              <a:rPr lang="it-IT" sz="1600" dirty="0" smtClean="0">
                <a:latin typeface="Calibri"/>
                <a:ea typeface="Calibri"/>
                <a:cs typeface="Times New Roman"/>
              </a:rPr>
              <a:t> </a:t>
            </a:r>
            <a:r>
              <a:rPr lang="it-IT" sz="1600" dirty="0" err="1" smtClean="0">
                <a:latin typeface="Calibri"/>
                <a:ea typeface="Calibri"/>
                <a:cs typeface="Times New Roman"/>
              </a:rPr>
              <a:t>error</a:t>
            </a:r>
            <a:r>
              <a:rPr lang="it-IT" sz="1600" dirty="0" smtClean="0">
                <a:latin typeface="Calibri"/>
                <a:ea typeface="Calibri"/>
                <a:cs typeface="Times New Roman"/>
              </a:rPr>
              <a:t> </a:t>
            </a:r>
            <a:r>
              <a:rPr lang="it-IT" sz="1600" dirty="0" smtClean="0">
                <a:effectLst/>
                <a:latin typeface="Calibri"/>
                <a:ea typeface="Calibri"/>
                <a:cs typeface="Times New Roman"/>
              </a:rPr>
              <a:t> </a:t>
            </a:r>
            <a:endParaRPr lang="it-IT" sz="1600" dirty="0">
              <a:effectLst/>
              <a:latin typeface="Calibri"/>
              <a:ea typeface="Calibri"/>
              <a:cs typeface="Times New Roman"/>
            </a:endParaRPr>
          </a:p>
        </p:txBody>
      </p:sp>
      <p:sp>
        <p:nvSpPr>
          <p:cNvPr id="21" name="Casella di testo 2"/>
          <p:cNvSpPr txBox="1">
            <a:spLocks noChangeArrowheads="1"/>
          </p:cNvSpPr>
          <p:nvPr/>
        </p:nvSpPr>
        <p:spPr bwMode="auto">
          <a:xfrm>
            <a:off x="5334369" y="5156933"/>
            <a:ext cx="1631692" cy="345202"/>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ctr" anchorCtr="0">
            <a:noAutofit/>
          </a:bodyPr>
          <a:lstStyle/>
          <a:p>
            <a:pPr>
              <a:lnSpc>
                <a:spcPct val="115000"/>
              </a:lnSpc>
              <a:spcAft>
                <a:spcPts val="0"/>
              </a:spcAft>
            </a:pPr>
            <a:r>
              <a:rPr lang="it-IT" sz="1600" dirty="0">
                <a:effectLst/>
                <a:latin typeface="Calibri"/>
                <a:ea typeface="Calibri"/>
                <a:cs typeface="Times New Roman"/>
              </a:rPr>
              <a:t> </a:t>
            </a:r>
            <a:r>
              <a:rPr lang="it-IT" sz="1600" dirty="0" err="1">
                <a:effectLst/>
                <a:latin typeface="Times New Roman" panose="02020603050405020304" pitchFamily="18" charset="0"/>
                <a:ea typeface="Calibri"/>
                <a:cs typeface="Times New Roman" panose="02020603050405020304" pitchFamily="18" charset="0"/>
              </a:rPr>
              <a:t>interactive</a:t>
            </a:r>
            <a:r>
              <a:rPr lang="it-IT" sz="1600" dirty="0">
                <a:effectLst/>
                <a:latin typeface="Times New Roman" panose="02020603050405020304" pitchFamily="18" charset="0"/>
                <a:ea typeface="Calibri"/>
                <a:cs typeface="Times New Roman" panose="02020603050405020304" pitchFamily="18" charset="0"/>
              </a:rPr>
              <a:t> editing</a:t>
            </a:r>
          </a:p>
        </p:txBody>
      </p:sp>
      <p:sp>
        <p:nvSpPr>
          <p:cNvPr id="22" name="Disco magnetico 21"/>
          <p:cNvSpPr/>
          <p:nvPr/>
        </p:nvSpPr>
        <p:spPr>
          <a:xfrm>
            <a:off x="3395926" y="6005420"/>
            <a:ext cx="1877252" cy="781685"/>
          </a:xfrm>
          <a:prstGeom prst="flowChartMagneticDisk">
            <a:avLst/>
          </a:prstGeom>
          <a:gradFill>
            <a:gsLst>
              <a:gs pos="0">
                <a:srgbClr val="03D4A8"/>
              </a:gs>
              <a:gs pos="56000">
                <a:srgbClr val="21D6E0"/>
              </a:gs>
              <a:gs pos="85000">
                <a:srgbClr val="0087E6"/>
              </a:gs>
              <a:gs pos="100000">
                <a:srgbClr val="005CBF"/>
              </a:gs>
            </a:gsLst>
            <a:lin ang="4800000" scaled="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23" name="Casella di testo 2"/>
          <p:cNvSpPr txBox="1">
            <a:spLocks noChangeArrowheads="1"/>
          </p:cNvSpPr>
          <p:nvPr/>
        </p:nvSpPr>
        <p:spPr bwMode="auto">
          <a:xfrm>
            <a:off x="3613596" y="6267623"/>
            <a:ext cx="1324034" cy="504825"/>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ctr" anchorCtr="0">
            <a:noAutofit/>
          </a:bodyPr>
          <a:lstStyle/>
          <a:p>
            <a:pPr>
              <a:lnSpc>
                <a:spcPct val="115000"/>
              </a:lnSpc>
              <a:spcAft>
                <a:spcPts val="0"/>
              </a:spcAft>
            </a:pPr>
            <a:r>
              <a:rPr lang="it-IT" sz="2000" dirty="0" err="1">
                <a:effectLst/>
                <a:latin typeface="Calibri"/>
                <a:ea typeface="Calibri"/>
                <a:cs typeface="Times New Roman"/>
              </a:rPr>
              <a:t>Edited</a:t>
            </a:r>
            <a:r>
              <a:rPr lang="it-IT" sz="2000" dirty="0">
                <a:effectLst/>
                <a:latin typeface="Calibri"/>
                <a:ea typeface="Calibri"/>
                <a:cs typeface="Times New Roman"/>
              </a:rPr>
              <a:t> data</a:t>
            </a:r>
          </a:p>
        </p:txBody>
      </p:sp>
      <p:sp>
        <p:nvSpPr>
          <p:cNvPr id="24" name="Preparazione 23"/>
          <p:cNvSpPr/>
          <p:nvPr/>
        </p:nvSpPr>
        <p:spPr>
          <a:xfrm>
            <a:off x="2516429" y="4051060"/>
            <a:ext cx="3394511" cy="890108"/>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25" name="Preparazione 24"/>
          <p:cNvSpPr/>
          <p:nvPr/>
        </p:nvSpPr>
        <p:spPr>
          <a:xfrm>
            <a:off x="1331640" y="5125800"/>
            <a:ext cx="2037881" cy="376335"/>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26" name="Casella di testo 2"/>
          <p:cNvSpPr txBox="1">
            <a:spLocks noChangeArrowheads="1"/>
          </p:cNvSpPr>
          <p:nvPr/>
        </p:nvSpPr>
        <p:spPr bwMode="auto">
          <a:xfrm>
            <a:off x="1619672" y="5135371"/>
            <a:ext cx="1575084" cy="291148"/>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ctr" anchorCtr="0">
            <a:noAutofit/>
          </a:bodyPr>
          <a:lstStyle/>
          <a:p>
            <a:pPr>
              <a:lnSpc>
                <a:spcPct val="115000"/>
              </a:lnSpc>
              <a:spcAft>
                <a:spcPts val="0"/>
              </a:spcAft>
            </a:pPr>
            <a:r>
              <a:rPr lang="it-IT" sz="1600" dirty="0">
                <a:effectLst/>
                <a:latin typeface="Calibri"/>
                <a:ea typeface="Calibri"/>
                <a:cs typeface="Times New Roman"/>
              </a:rPr>
              <a:t> </a:t>
            </a:r>
            <a:r>
              <a:rPr lang="it-IT" sz="1600" dirty="0" err="1">
                <a:effectLst/>
                <a:latin typeface="Times New Roman" panose="02020603050405020304" pitchFamily="18" charset="0"/>
                <a:ea typeface="Calibri"/>
                <a:cs typeface="Times New Roman" panose="02020603050405020304" pitchFamily="18" charset="0"/>
              </a:rPr>
              <a:t>Automatic</a:t>
            </a:r>
            <a:r>
              <a:rPr lang="it-IT" sz="1600" dirty="0">
                <a:effectLst/>
                <a:latin typeface="Times New Roman" panose="02020603050405020304" pitchFamily="18" charset="0"/>
                <a:ea typeface="Calibri"/>
                <a:cs typeface="Times New Roman" panose="02020603050405020304" pitchFamily="18" charset="0"/>
              </a:rPr>
              <a:t> editing</a:t>
            </a:r>
          </a:p>
        </p:txBody>
      </p:sp>
      <p:sp>
        <p:nvSpPr>
          <p:cNvPr id="27" name="Ovale 26"/>
          <p:cNvSpPr/>
          <p:nvPr/>
        </p:nvSpPr>
        <p:spPr>
          <a:xfrm>
            <a:off x="1643557" y="4051136"/>
            <a:ext cx="508673" cy="349186"/>
          </a:xfrm>
          <a:prstGeom prst="ellipse">
            <a:avLst/>
          </a:prstGeom>
          <a:noFill/>
          <a:ln cmpd="thinThick">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28" name="CasellaDiTesto 27"/>
          <p:cNvSpPr txBox="1"/>
          <p:nvPr/>
        </p:nvSpPr>
        <p:spPr>
          <a:xfrm>
            <a:off x="1732882" y="4051061"/>
            <a:ext cx="443550" cy="338554"/>
          </a:xfrm>
          <a:prstGeom prst="rect">
            <a:avLst/>
          </a:prstGeom>
          <a:noFill/>
        </p:spPr>
        <p:txBody>
          <a:bodyPr wrap="square" rtlCol="0">
            <a:spAutoFit/>
          </a:bodyPr>
          <a:lstStyle/>
          <a:p>
            <a:r>
              <a:rPr lang="it-IT" sz="1600" dirty="0">
                <a:latin typeface="Calibri"/>
                <a:ea typeface="Calibri"/>
                <a:cs typeface="Times New Roman"/>
              </a:rPr>
              <a:t>no</a:t>
            </a:r>
          </a:p>
        </p:txBody>
      </p:sp>
      <p:sp>
        <p:nvSpPr>
          <p:cNvPr id="29" name="Ovale 28"/>
          <p:cNvSpPr/>
          <p:nvPr/>
        </p:nvSpPr>
        <p:spPr>
          <a:xfrm>
            <a:off x="6457388" y="4407793"/>
            <a:ext cx="508673" cy="349186"/>
          </a:xfrm>
          <a:prstGeom prst="ellipse">
            <a:avLst/>
          </a:prstGeom>
          <a:noFill/>
          <a:ln cmpd="tri">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30" name="CasellaDiTesto 29"/>
          <p:cNvSpPr txBox="1"/>
          <p:nvPr/>
        </p:nvSpPr>
        <p:spPr>
          <a:xfrm>
            <a:off x="6447003" y="4389615"/>
            <a:ext cx="591432" cy="338554"/>
          </a:xfrm>
          <a:prstGeom prst="rect">
            <a:avLst/>
          </a:prstGeom>
          <a:noFill/>
        </p:spPr>
        <p:txBody>
          <a:bodyPr wrap="square" rtlCol="0">
            <a:spAutoFit/>
          </a:bodyPr>
          <a:lstStyle/>
          <a:p>
            <a:r>
              <a:rPr lang="it-IT" sz="1600" dirty="0" smtClean="0">
                <a:latin typeface="Calibri"/>
                <a:ea typeface="Calibri"/>
                <a:cs typeface="Times New Roman"/>
              </a:rPr>
              <a:t>yes</a:t>
            </a:r>
            <a:endParaRPr lang="it-IT" sz="1600" dirty="0">
              <a:latin typeface="Calibri"/>
              <a:ea typeface="Calibri"/>
              <a:cs typeface="Times New Roman"/>
            </a:endParaRPr>
          </a:p>
        </p:txBody>
      </p:sp>
      <p:sp>
        <p:nvSpPr>
          <p:cNvPr id="31" name="Ovale 30"/>
          <p:cNvSpPr/>
          <p:nvPr/>
        </p:nvSpPr>
        <p:spPr>
          <a:xfrm>
            <a:off x="2339752" y="332655"/>
            <a:ext cx="2114700" cy="553161"/>
          </a:xfrm>
          <a:prstGeom prst="ellipse">
            <a:avLst/>
          </a:prstGeom>
          <a:noFill/>
          <a:ln w="63500" cap="rnd" cmpd="dbl">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ot"/>
            <a:bevel/>
          </a:ln>
          <a:effectLst>
            <a:outerShdw blurRad="63500" dist="50800" dir="5400000" algn="ctr" rotWithShape="0">
              <a:srgbClr val="000000">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32" name="Casella di testo 2"/>
          <p:cNvSpPr txBox="1">
            <a:spLocks noChangeArrowheads="1"/>
          </p:cNvSpPr>
          <p:nvPr/>
        </p:nvSpPr>
        <p:spPr bwMode="auto">
          <a:xfrm>
            <a:off x="2699792" y="398792"/>
            <a:ext cx="1415668" cy="345202"/>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ctr" anchorCtr="0">
            <a:noAutofit/>
          </a:bodyPr>
          <a:lstStyle/>
          <a:p>
            <a:pPr>
              <a:lnSpc>
                <a:spcPct val="115000"/>
              </a:lnSpc>
              <a:spcAft>
                <a:spcPts val="0"/>
              </a:spcAft>
            </a:pPr>
            <a:r>
              <a:rPr lang="it-IT" sz="1600" dirty="0">
                <a:effectLst/>
                <a:latin typeface="Calibri"/>
                <a:ea typeface="Calibri"/>
                <a:cs typeface="Times New Roman"/>
              </a:rPr>
              <a:t> </a:t>
            </a:r>
            <a:r>
              <a:rPr lang="it-IT" sz="1600" i="1" dirty="0" smtClean="0">
                <a:effectLst/>
                <a:latin typeface="Times New Roman" panose="02020603050405020304" pitchFamily="18" charset="0"/>
                <a:ea typeface="Calibri"/>
                <a:cs typeface="Times New Roman" panose="02020603050405020304" pitchFamily="18" charset="0"/>
              </a:rPr>
              <a:t>RESPONDENTS</a:t>
            </a:r>
            <a:endParaRPr lang="it-IT" sz="1600" i="1" dirty="0">
              <a:effectLst/>
              <a:latin typeface="Times New Roman" panose="02020603050405020304" pitchFamily="18" charset="0"/>
              <a:ea typeface="Calibri"/>
              <a:cs typeface="Times New Roman" panose="02020603050405020304" pitchFamily="18" charset="0"/>
            </a:endParaRPr>
          </a:p>
        </p:txBody>
      </p:sp>
      <p:cxnSp>
        <p:nvCxnSpPr>
          <p:cNvPr id="35" name="Connettore 4 34"/>
          <p:cNvCxnSpPr>
            <a:stCxn id="12" idx="3"/>
            <a:endCxn id="9" idx="3"/>
          </p:cNvCxnSpPr>
          <p:nvPr/>
        </p:nvCxnSpPr>
        <p:spPr>
          <a:xfrm>
            <a:off x="6236988" y="1458505"/>
            <a:ext cx="783284" cy="821910"/>
          </a:xfrm>
          <a:prstGeom prst="bentConnector3">
            <a:avLst>
              <a:gd name="adj1" fmla="val 12918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ttore 4 37"/>
          <p:cNvCxnSpPr>
            <a:stCxn id="16" idx="1"/>
            <a:endCxn id="14" idx="1"/>
          </p:cNvCxnSpPr>
          <p:nvPr/>
        </p:nvCxnSpPr>
        <p:spPr>
          <a:xfrm rot="10800000" flipH="1">
            <a:off x="1824298" y="1461363"/>
            <a:ext cx="11397" cy="819052"/>
          </a:xfrm>
          <a:prstGeom prst="bentConnector3">
            <a:avLst>
              <a:gd name="adj1" fmla="val -200579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ttore 4 38"/>
          <p:cNvCxnSpPr>
            <a:stCxn id="16" idx="2"/>
            <a:endCxn id="17" idx="2"/>
          </p:cNvCxnSpPr>
          <p:nvPr/>
        </p:nvCxnSpPr>
        <p:spPr>
          <a:xfrm rot="5400000">
            <a:off x="2763508" y="3002098"/>
            <a:ext cx="787220" cy="9866"/>
          </a:xfrm>
          <a:prstGeom prst="bentConnector4">
            <a:avLst>
              <a:gd name="adj1" fmla="val 15196"/>
              <a:gd name="adj2" fmla="val 2417048"/>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vale 39"/>
          <p:cNvSpPr/>
          <p:nvPr/>
        </p:nvSpPr>
        <p:spPr>
          <a:xfrm>
            <a:off x="2727712" y="2725057"/>
            <a:ext cx="594119" cy="383339"/>
          </a:xfrm>
          <a:prstGeom prst="ellipse">
            <a:avLst/>
          </a:prstGeom>
          <a:noFill/>
          <a:ln cap="rnd" cmpd="tri">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1" name="CasellaDiTesto 40"/>
          <p:cNvSpPr txBox="1"/>
          <p:nvPr/>
        </p:nvSpPr>
        <p:spPr>
          <a:xfrm>
            <a:off x="2677907" y="2769842"/>
            <a:ext cx="561802" cy="338554"/>
          </a:xfrm>
          <a:prstGeom prst="rect">
            <a:avLst/>
          </a:prstGeom>
          <a:noFill/>
        </p:spPr>
        <p:txBody>
          <a:bodyPr wrap="square" rtlCol="0">
            <a:spAutoFit/>
          </a:bodyPr>
          <a:lstStyle/>
          <a:p>
            <a:r>
              <a:rPr lang="it-IT" sz="1600" dirty="0" smtClean="0">
                <a:latin typeface="Calibri"/>
                <a:ea typeface="Calibri"/>
                <a:cs typeface="Times New Roman"/>
              </a:rPr>
              <a:t>  no</a:t>
            </a:r>
            <a:endParaRPr lang="it-IT" sz="1600" dirty="0">
              <a:latin typeface="Calibri"/>
              <a:ea typeface="Calibri"/>
              <a:cs typeface="Times New Roman"/>
            </a:endParaRPr>
          </a:p>
        </p:txBody>
      </p:sp>
      <p:sp>
        <p:nvSpPr>
          <p:cNvPr id="42" name="Ovale 41"/>
          <p:cNvSpPr/>
          <p:nvPr/>
        </p:nvSpPr>
        <p:spPr>
          <a:xfrm>
            <a:off x="1259632" y="1772816"/>
            <a:ext cx="508673" cy="349186"/>
          </a:xfrm>
          <a:prstGeom prst="ellipse">
            <a:avLst/>
          </a:prstGeom>
          <a:noFill/>
          <a:ln w="25400" cap="rnd" cmpd="tri">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3" name="CasellaDiTesto 42"/>
          <p:cNvSpPr txBox="1"/>
          <p:nvPr/>
        </p:nvSpPr>
        <p:spPr>
          <a:xfrm>
            <a:off x="1225207" y="1729907"/>
            <a:ext cx="669970" cy="338554"/>
          </a:xfrm>
          <a:prstGeom prst="rect">
            <a:avLst/>
          </a:prstGeom>
          <a:noFill/>
        </p:spPr>
        <p:txBody>
          <a:bodyPr wrap="square" rtlCol="0">
            <a:spAutoFit/>
          </a:bodyPr>
          <a:lstStyle/>
          <a:p>
            <a:r>
              <a:rPr lang="it-IT" sz="1600" dirty="0" smtClean="0">
                <a:latin typeface="Calibri"/>
                <a:ea typeface="Calibri"/>
                <a:cs typeface="Times New Roman"/>
              </a:rPr>
              <a:t>si</a:t>
            </a:r>
            <a:endParaRPr lang="it-IT" sz="1600" dirty="0">
              <a:latin typeface="Calibri"/>
              <a:ea typeface="Calibri"/>
              <a:cs typeface="Times New Roman"/>
            </a:endParaRPr>
          </a:p>
        </p:txBody>
      </p:sp>
      <p:cxnSp>
        <p:nvCxnSpPr>
          <p:cNvPr id="44" name="Connettore 2 43"/>
          <p:cNvCxnSpPr>
            <a:stCxn id="17" idx="3"/>
            <a:endCxn id="24" idx="0"/>
          </p:cNvCxnSpPr>
          <p:nvPr/>
        </p:nvCxnSpPr>
        <p:spPr>
          <a:xfrm flipH="1">
            <a:off x="4213685" y="3948604"/>
            <a:ext cx="35321" cy="102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ttore 4 47"/>
          <p:cNvCxnSpPr>
            <a:stCxn id="21" idx="2"/>
            <a:endCxn id="22" idx="1"/>
          </p:cNvCxnSpPr>
          <p:nvPr/>
        </p:nvCxnSpPr>
        <p:spPr>
          <a:xfrm rot="5400000">
            <a:off x="4990742" y="4845946"/>
            <a:ext cx="503285" cy="181566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ttore 4 48"/>
          <p:cNvCxnSpPr>
            <a:stCxn id="9" idx="2"/>
            <a:endCxn id="17" idx="4"/>
          </p:cNvCxnSpPr>
          <p:nvPr/>
        </p:nvCxnSpPr>
        <p:spPr>
          <a:xfrm rot="5400000">
            <a:off x="5245957" y="2713290"/>
            <a:ext cx="787220" cy="58748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Ovale 49"/>
          <p:cNvSpPr/>
          <p:nvPr/>
        </p:nvSpPr>
        <p:spPr>
          <a:xfrm>
            <a:off x="4566486" y="540615"/>
            <a:ext cx="2688910" cy="345202"/>
          </a:xfrm>
          <a:prstGeom prst="ellipse">
            <a:avLst/>
          </a:prstGeom>
          <a:noFill/>
          <a:ln w="63500" cap="rnd" cmpd="dbl">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ot"/>
            <a:bevel/>
          </a:ln>
          <a:effectLst>
            <a:outerShdw blurRad="63500" dist="50800" dir="5400000" algn="ctr" rotWithShape="0">
              <a:srgbClr val="000000">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sp>
        <p:nvSpPr>
          <p:cNvPr id="51" name="Casella di testo 2"/>
          <p:cNvSpPr txBox="1">
            <a:spLocks noChangeArrowheads="1"/>
          </p:cNvSpPr>
          <p:nvPr/>
        </p:nvSpPr>
        <p:spPr bwMode="auto">
          <a:xfrm>
            <a:off x="4937630" y="563259"/>
            <a:ext cx="2317764" cy="345202"/>
          </a:xfrm>
          <a:prstGeom prst="rect">
            <a:avLst/>
          </a:prstGeom>
          <a:noFill/>
          <a:ln w="9525">
            <a:noFill/>
            <a:miter lim="800000"/>
            <a:headEnd/>
            <a:tailEnd/>
          </a:ln>
          <a:effectLst>
            <a:outerShdw blurRad="50800" dist="50800" dir="5400000" algn="ctr" rotWithShape="0">
              <a:srgbClr val="000000">
                <a:alpha val="0"/>
              </a:srgbClr>
            </a:outerShdw>
          </a:effectLst>
        </p:spPr>
        <p:txBody>
          <a:bodyPr rot="0" vert="horz" wrap="square" lIns="0" tIns="0" rIns="0" bIns="0" anchor="ctr" anchorCtr="0">
            <a:noAutofit/>
          </a:bodyPr>
          <a:lstStyle/>
          <a:p>
            <a:pPr>
              <a:lnSpc>
                <a:spcPct val="115000"/>
              </a:lnSpc>
              <a:spcAft>
                <a:spcPts val="0"/>
              </a:spcAft>
            </a:pPr>
            <a:r>
              <a:rPr lang="it-IT" sz="1600" dirty="0">
                <a:effectLst/>
                <a:latin typeface="Calibri"/>
                <a:ea typeface="Calibri"/>
                <a:cs typeface="Times New Roman"/>
              </a:rPr>
              <a:t> </a:t>
            </a:r>
            <a:r>
              <a:rPr lang="it-IT" sz="1600" i="1" dirty="0">
                <a:latin typeface="Times New Roman" panose="02020603050405020304" pitchFamily="18" charset="0"/>
                <a:ea typeface="Calibri"/>
                <a:cs typeface="Times New Roman" panose="02020603050405020304" pitchFamily="18" charset="0"/>
              </a:rPr>
              <a:t>NON</a:t>
            </a:r>
            <a:r>
              <a:rPr lang="it-IT" sz="1600" dirty="0" smtClean="0">
                <a:latin typeface="Calibri"/>
                <a:ea typeface="Calibri"/>
                <a:cs typeface="Times New Roman"/>
              </a:rPr>
              <a:t> </a:t>
            </a:r>
            <a:r>
              <a:rPr lang="it-IT" sz="1600" i="1" dirty="0" smtClean="0">
                <a:effectLst/>
                <a:latin typeface="Times New Roman" panose="02020603050405020304" pitchFamily="18" charset="0"/>
                <a:ea typeface="Calibri"/>
                <a:cs typeface="Times New Roman" panose="02020603050405020304" pitchFamily="18" charset="0"/>
              </a:rPr>
              <a:t>RESPONDENTS</a:t>
            </a:r>
            <a:endParaRPr lang="it-IT" sz="1600" i="1" dirty="0">
              <a:effectLst/>
              <a:latin typeface="Times New Roman" panose="02020603050405020304" pitchFamily="18" charset="0"/>
              <a:ea typeface="Calibri"/>
              <a:cs typeface="Times New Roman" panose="02020603050405020304" pitchFamily="18" charset="0"/>
            </a:endParaRPr>
          </a:p>
        </p:txBody>
      </p:sp>
      <p:sp>
        <p:nvSpPr>
          <p:cNvPr id="53" name="Casella di testo 2"/>
          <p:cNvSpPr txBox="1">
            <a:spLocks noChangeArrowheads="1"/>
          </p:cNvSpPr>
          <p:nvPr/>
        </p:nvSpPr>
        <p:spPr bwMode="auto">
          <a:xfrm>
            <a:off x="6622587" y="3140968"/>
            <a:ext cx="1621821" cy="781234"/>
          </a:xfrm>
          <a:prstGeom prst="rect">
            <a:avLst/>
          </a:prstGeom>
          <a:solidFill>
            <a:srgbClr val="FFFFFF"/>
          </a:solidFill>
          <a:ln w="9525">
            <a:noFill/>
            <a:miter lim="800000"/>
            <a:headEnd/>
            <a:tailEnd/>
          </a:ln>
        </p:spPr>
        <p:txBody>
          <a:bodyPr rot="0" vert="horz" wrap="none" lIns="0" tIns="0" rIns="0" bIns="0" anchor="ctr" anchorCtr="0">
            <a:noAutofit/>
          </a:bodyPr>
          <a:lstStyle/>
          <a:p>
            <a:pPr>
              <a:lnSpc>
                <a:spcPct val="115000"/>
              </a:lnSpc>
              <a:spcAft>
                <a:spcPts val="0"/>
              </a:spcAft>
            </a:pPr>
            <a:r>
              <a:rPr lang="it-IT" sz="1600" dirty="0" err="1" smtClean="0">
                <a:effectLst/>
                <a:latin typeface="Times New Roman" panose="02020603050405020304" pitchFamily="18" charset="0"/>
                <a:ea typeface="Calibri"/>
                <a:cs typeface="Times New Roman" panose="02020603050405020304" pitchFamily="18" charset="0"/>
              </a:rPr>
              <a:t>selection</a:t>
            </a:r>
            <a:r>
              <a:rPr lang="it-IT" sz="1600" dirty="0" smtClean="0">
                <a:effectLst/>
                <a:latin typeface="Times New Roman" panose="02020603050405020304" pitchFamily="18" charset="0"/>
                <a:ea typeface="Calibri"/>
                <a:cs typeface="Times New Roman" panose="02020603050405020304" pitchFamily="18" charset="0"/>
              </a:rPr>
              <a:t> of non </a:t>
            </a:r>
            <a:r>
              <a:rPr lang="it-IT" sz="1600" dirty="0" err="1" smtClean="0">
                <a:effectLst/>
                <a:latin typeface="Times New Roman" panose="02020603050405020304" pitchFamily="18" charset="0"/>
                <a:ea typeface="Calibri"/>
                <a:cs typeface="Times New Roman" panose="02020603050405020304" pitchFamily="18" charset="0"/>
              </a:rPr>
              <a:t>response</a:t>
            </a:r>
            <a:r>
              <a:rPr lang="it-IT" sz="1600" dirty="0" smtClean="0">
                <a:effectLst/>
                <a:latin typeface="Times New Roman" panose="02020603050405020304" pitchFamily="18" charset="0"/>
                <a:ea typeface="Calibri"/>
                <a:cs typeface="Times New Roman" panose="02020603050405020304" pitchFamily="18" charset="0"/>
              </a:rPr>
              <a:t> </a:t>
            </a:r>
          </a:p>
          <a:p>
            <a:pPr>
              <a:lnSpc>
                <a:spcPct val="115000"/>
              </a:lnSpc>
              <a:spcAft>
                <a:spcPts val="0"/>
              </a:spcAft>
            </a:pPr>
            <a:r>
              <a:rPr lang="it-IT" sz="1600" dirty="0" smtClean="0">
                <a:effectLst/>
                <a:latin typeface="Times New Roman" panose="02020603050405020304" pitchFamily="18" charset="0"/>
                <a:ea typeface="Calibri"/>
                <a:cs typeface="Times New Roman" panose="02020603050405020304" pitchFamily="18" charset="0"/>
              </a:rPr>
              <a:t>in </a:t>
            </a:r>
            <a:r>
              <a:rPr lang="it-IT" sz="1600" dirty="0" err="1" smtClean="0">
                <a:effectLst/>
                <a:latin typeface="Times New Roman" panose="02020603050405020304" pitchFamily="18" charset="0"/>
                <a:ea typeface="Calibri"/>
                <a:cs typeface="Times New Roman" panose="02020603050405020304" pitchFamily="18" charset="0"/>
              </a:rPr>
              <a:t>critical</a:t>
            </a:r>
            <a:r>
              <a:rPr lang="it-IT" sz="1600" dirty="0" smtClean="0">
                <a:effectLst/>
                <a:latin typeface="Times New Roman" panose="02020603050405020304" pitchFamily="18" charset="0"/>
                <a:ea typeface="Calibri"/>
                <a:cs typeface="Times New Roman" panose="02020603050405020304" pitchFamily="18" charset="0"/>
              </a:rPr>
              <a:t> </a:t>
            </a:r>
            <a:r>
              <a:rPr lang="it-IT" sz="1600" dirty="0" err="1" smtClean="0">
                <a:effectLst/>
                <a:latin typeface="Times New Roman" panose="02020603050405020304" pitchFamily="18" charset="0"/>
                <a:ea typeface="Calibri"/>
                <a:cs typeface="Times New Roman" panose="02020603050405020304" pitchFamily="18" charset="0"/>
              </a:rPr>
              <a:t>strata</a:t>
            </a:r>
            <a:endParaRPr lang="it-IT" sz="1600" dirty="0" smtClean="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dirty="0" err="1" smtClean="0">
                <a:latin typeface="Times New Roman" panose="02020603050405020304" pitchFamily="18" charset="0"/>
                <a:ea typeface="Calibri"/>
                <a:cs typeface="Times New Roman" panose="02020603050405020304" pitchFamily="18" charset="0"/>
              </a:rPr>
              <a:t>Estimation</a:t>
            </a:r>
            <a:r>
              <a:rPr lang="it-IT" sz="1600" dirty="0" smtClean="0">
                <a:latin typeface="Times New Roman" panose="02020603050405020304" pitchFamily="18" charset="0"/>
                <a:ea typeface="Calibri"/>
                <a:cs typeface="Times New Roman" panose="02020603050405020304" pitchFamily="18" charset="0"/>
              </a:rPr>
              <a:t> of </a:t>
            </a:r>
            <a:r>
              <a:rPr lang="it-IT" sz="1600" dirty="0" err="1" smtClean="0">
                <a:latin typeface="Times New Roman" panose="02020603050405020304" pitchFamily="18" charset="0"/>
                <a:ea typeface="Calibri"/>
                <a:cs typeface="Times New Roman" panose="02020603050405020304" pitchFamily="18" charset="0"/>
              </a:rPr>
              <a:t>basic</a:t>
            </a:r>
            <a:r>
              <a:rPr lang="it-IT" sz="1600" dirty="0" smtClean="0">
                <a:latin typeface="Times New Roman" panose="02020603050405020304" pitchFamily="18" charset="0"/>
                <a:ea typeface="Calibri"/>
                <a:cs typeface="Times New Roman" panose="02020603050405020304" pitchFamily="18" charset="0"/>
              </a:rPr>
              <a:t> </a:t>
            </a:r>
            <a:r>
              <a:rPr lang="it-IT" sz="1600" dirty="0" err="1" smtClean="0">
                <a:latin typeface="Times New Roman" panose="02020603050405020304" pitchFamily="18" charset="0"/>
                <a:ea typeface="Calibri"/>
                <a:cs typeface="Times New Roman" panose="02020603050405020304" pitchFamily="18" charset="0"/>
              </a:rPr>
              <a:t>variable</a:t>
            </a:r>
            <a:r>
              <a:rPr lang="it-IT" sz="1600" dirty="0" smtClean="0">
                <a:latin typeface="Times New Roman" panose="02020603050405020304" pitchFamily="18" charset="0"/>
                <a:ea typeface="Calibri"/>
                <a:cs typeface="Times New Roman" panose="02020603050405020304" pitchFamily="18" charset="0"/>
              </a:rPr>
              <a:t> </a:t>
            </a:r>
          </a:p>
          <a:p>
            <a:pPr>
              <a:lnSpc>
                <a:spcPct val="115000"/>
              </a:lnSpc>
              <a:spcAft>
                <a:spcPts val="0"/>
              </a:spcAft>
            </a:pPr>
            <a:r>
              <a:rPr lang="it-IT" sz="1600" dirty="0" smtClean="0">
                <a:latin typeface="Times New Roman" panose="02020603050405020304" pitchFamily="18" charset="0"/>
                <a:ea typeface="Calibri"/>
                <a:cs typeface="Times New Roman" panose="02020603050405020304" pitchFamily="18" charset="0"/>
              </a:rPr>
              <a:t>by </a:t>
            </a:r>
            <a:r>
              <a:rPr lang="it-IT" sz="1600" dirty="0" err="1" smtClean="0">
                <a:latin typeface="Times New Roman" panose="02020603050405020304" pitchFamily="18" charset="0"/>
                <a:ea typeface="Calibri"/>
                <a:cs typeface="Times New Roman" panose="02020603050405020304" pitchFamily="18" charset="0"/>
              </a:rPr>
              <a:t>admisnitrative</a:t>
            </a:r>
            <a:endParaRPr lang="it-IT" sz="1600" dirty="0" smtClean="0">
              <a:latin typeface="Times New Roman" panose="02020603050405020304" pitchFamily="18" charset="0"/>
              <a:ea typeface="Calibri"/>
              <a:cs typeface="Times New Roman" panose="02020603050405020304" pitchFamily="18" charset="0"/>
            </a:endParaRPr>
          </a:p>
        </p:txBody>
      </p:sp>
      <p:sp>
        <p:nvSpPr>
          <p:cNvPr id="54" name="Preparazione 53"/>
          <p:cNvSpPr/>
          <p:nvPr/>
        </p:nvSpPr>
        <p:spPr>
          <a:xfrm>
            <a:off x="6113701" y="2833586"/>
            <a:ext cx="3030300" cy="1392143"/>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sz="1600"/>
          </a:p>
        </p:txBody>
      </p:sp>
      <p:cxnSp>
        <p:nvCxnSpPr>
          <p:cNvPr id="55" name="Connettore 4 54"/>
          <p:cNvCxnSpPr>
            <a:stCxn id="50" idx="6"/>
            <a:endCxn id="54" idx="0"/>
          </p:cNvCxnSpPr>
          <p:nvPr/>
        </p:nvCxnSpPr>
        <p:spPr>
          <a:xfrm>
            <a:off x="7255396" y="713216"/>
            <a:ext cx="373455" cy="212037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Connettore 4 55"/>
          <p:cNvCxnSpPr>
            <a:stCxn id="54" idx="2"/>
            <a:endCxn id="22" idx="4"/>
          </p:cNvCxnSpPr>
          <p:nvPr/>
        </p:nvCxnSpPr>
        <p:spPr>
          <a:xfrm rot="5400000">
            <a:off x="5365748" y="4133160"/>
            <a:ext cx="2170534" cy="235567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CasellaDiTesto 78"/>
          <p:cNvSpPr txBox="1"/>
          <p:nvPr/>
        </p:nvSpPr>
        <p:spPr>
          <a:xfrm>
            <a:off x="3735660" y="171283"/>
            <a:ext cx="1790939" cy="400110"/>
          </a:xfrm>
          <a:prstGeom prst="rect">
            <a:avLst/>
          </a:prstGeom>
          <a:noFill/>
        </p:spPr>
        <p:txBody>
          <a:bodyPr wrap="square" rtlCol="0">
            <a:spAutoFit/>
          </a:bodyPr>
          <a:lstStyle/>
          <a:p>
            <a:r>
              <a:rPr lang="it-IT" sz="2000" b="1" i="1" dirty="0" smtClean="0">
                <a:latin typeface="Times New Roman" panose="02020603050405020304" pitchFamily="18" charset="0"/>
                <a:cs typeface="Times New Roman" panose="02020603050405020304" pitchFamily="18" charset="0"/>
              </a:rPr>
              <a:t>sample</a:t>
            </a:r>
            <a:endParaRPr lang="en-GB" sz="2000" b="1" i="1" dirty="0">
              <a:latin typeface="Times New Roman" panose="02020603050405020304" pitchFamily="18" charset="0"/>
              <a:cs typeface="Times New Roman" panose="02020603050405020304" pitchFamily="18" charset="0"/>
            </a:endParaRPr>
          </a:p>
        </p:txBody>
      </p:sp>
      <p:cxnSp>
        <p:nvCxnSpPr>
          <p:cNvPr id="84" name="Connettore 4 83"/>
          <p:cNvCxnSpPr>
            <a:stCxn id="31" idx="4"/>
            <a:endCxn id="14" idx="0"/>
          </p:cNvCxnSpPr>
          <p:nvPr/>
        </p:nvCxnSpPr>
        <p:spPr>
          <a:xfrm rot="5400000">
            <a:off x="2690576" y="625614"/>
            <a:ext cx="446324" cy="96672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Connettore 4 85"/>
          <p:cNvCxnSpPr>
            <a:stCxn id="31" idx="4"/>
            <a:endCxn id="13" idx="0"/>
          </p:cNvCxnSpPr>
          <p:nvPr/>
        </p:nvCxnSpPr>
        <p:spPr>
          <a:xfrm rot="16200000" flipH="1">
            <a:off x="3486792" y="796126"/>
            <a:ext cx="438069" cy="61744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Connettore 4 89"/>
          <p:cNvCxnSpPr>
            <a:stCxn id="31" idx="4"/>
            <a:endCxn id="12" idx="0"/>
          </p:cNvCxnSpPr>
          <p:nvPr/>
        </p:nvCxnSpPr>
        <p:spPr>
          <a:xfrm rot="16200000" flipH="1">
            <a:off x="4276641" y="6276"/>
            <a:ext cx="446324" cy="220540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Connettore 4 110"/>
          <p:cNvCxnSpPr>
            <a:stCxn id="14" idx="2"/>
            <a:endCxn id="16" idx="0"/>
          </p:cNvCxnSpPr>
          <p:nvPr/>
        </p:nvCxnSpPr>
        <p:spPr>
          <a:xfrm rot="16200000" flipH="1">
            <a:off x="2617800" y="1403158"/>
            <a:ext cx="356824" cy="73167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Connettore 4 112"/>
          <p:cNvCxnSpPr>
            <a:stCxn id="13" idx="2"/>
            <a:endCxn id="16" idx="0"/>
          </p:cNvCxnSpPr>
          <p:nvPr/>
        </p:nvCxnSpPr>
        <p:spPr>
          <a:xfrm rot="5400000">
            <a:off x="3405762" y="1338620"/>
            <a:ext cx="365079" cy="85249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Connettore 4 125"/>
          <p:cNvCxnSpPr>
            <a:stCxn id="24" idx="3"/>
            <a:endCxn id="21" idx="0"/>
          </p:cNvCxnSpPr>
          <p:nvPr/>
        </p:nvCxnSpPr>
        <p:spPr>
          <a:xfrm>
            <a:off x="5910940" y="4496114"/>
            <a:ext cx="239275" cy="66081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Connettore 4 127"/>
          <p:cNvCxnSpPr>
            <a:stCxn id="24" idx="1"/>
          </p:cNvCxnSpPr>
          <p:nvPr/>
        </p:nvCxnSpPr>
        <p:spPr>
          <a:xfrm rot="10800000" flipV="1">
            <a:off x="1954659" y="4496114"/>
            <a:ext cx="561771" cy="62968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Connettore 4 129"/>
          <p:cNvCxnSpPr>
            <a:stCxn id="25" idx="2"/>
            <a:endCxn id="22" idx="1"/>
          </p:cNvCxnSpPr>
          <p:nvPr/>
        </p:nvCxnSpPr>
        <p:spPr>
          <a:xfrm rot="16200000" flipH="1">
            <a:off x="3090924" y="4761791"/>
            <a:ext cx="503285" cy="198397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79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4"/>
                                        </p:tgtEl>
                                        <p:attrNameLst>
                                          <p:attrName>style.visibility</p:attrName>
                                        </p:attrNameLst>
                                      </p:cBhvr>
                                      <p:to>
                                        <p:strVal val="visible"/>
                                      </p:to>
                                    </p:set>
                                    <p:animEffect transition="in" filter="fade">
                                      <p:cBhvr>
                                        <p:cTn id="25" dur="500"/>
                                        <p:tgtEl>
                                          <p:spTgt spid="84"/>
                                        </p:tgtEl>
                                      </p:cBhvr>
                                    </p:animEffect>
                                  </p:childTnLst>
                                </p:cTn>
                              </p:par>
                              <p:par>
                                <p:cTn id="26" presetID="10" presetClass="entr" presetSubtype="0" fill="hold" nodeType="with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500"/>
                                        <p:tgtEl>
                                          <p:spTgt spid="86"/>
                                        </p:tgtEl>
                                      </p:cBhvr>
                                    </p:animEffect>
                                  </p:childTnLst>
                                </p:cTn>
                              </p:par>
                              <p:par>
                                <p:cTn id="29" presetID="10" presetClass="entr" presetSubtype="0" fill="hold" nodeType="with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fade">
                                      <p:cBhvr>
                                        <p:cTn id="31" dur="500"/>
                                        <p:tgtEl>
                                          <p:spTgt spid="90"/>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circle(in)">
                                      <p:cBhvr>
                                        <p:cTn id="36" dur="2000"/>
                                        <p:tgtEl>
                                          <p:spTgt spid="12"/>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circle(in)">
                                      <p:cBhvr>
                                        <p:cTn id="39" dur="2000"/>
                                        <p:tgtEl>
                                          <p:spTgt spid="13"/>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ircle(in)">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13"/>
                                        </p:tgtEl>
                                        <p:attrNameLst>
                                          <p:attrName>style.visibility</p:attrName>
                                        </p:attrNameLst>
                                      </p:cBhvr>
                                      <p:to>
                                        <p:strVal val="visible"/>
                                      </p:to>
                                    </p:set>
                                    <p:animEffect transition="in" filter="wipe(up)">
                                      <p:cBhvr>
                                        <p:cTn id="47" dur="500"/>
                                        <p:tgtEl>
                                          <p:spTgt spid="113"/>
                                        </p:tgtEl>
                                      </p:cBhvr>
                                    </p:animEffect>
                                  </p:childTnLst>
                                </p:cTn>
                              </p:par>
                              <p:par>
                                <p:cTn id="48" presetID="22" presetClass="entr" presetSubtype="1" fill="hold" nodeType="withEffect">
                                  <p:stCondLst>
                                    <p:cond delay="0"/>
                                  </p:stCondLst>
                                  <p:childTnLst>
                                    <p:set>
                                      <p:cBhvr>
                                        <p:cTn id="49" dur="1" fill="hold">
                                          <p:stCondLst>
                                            <p:cond delay="0"/>
                                          </p:stCondLst>
                                        </p:cTn>
                                        <p:tgtEl>
                                          <p:spTgt spid="111"/>
                                        </p:tgtEl>
                                        <p:attrNameLst>
                                          <p:attrName>style.visibility</p:attrName>
                                        </p:attrNameLst>
                                      </p:cBhvr>
                                      <p:to>
                                        <p:strVal val="visible"/>
                                      </p:to>
                                    </p:set>
                                    <p:animEffect transition="in" filter="wipe(up)">
                                      <p:cBhvr>
                                        <p:cTn id="50" dur="500"/>
                                        <p:tgtEl>
                                          <p:spTgt spid="111"/>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22" presetClass="entr" presetSubtype="1"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up)">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3"/>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0"/>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39"/>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1"/>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nodeType="click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up)">
                                      <p:cBhvr>
                                        <p:cTn id="88" dur="500"/>
                                        <p:tgtEl>
                                          <p:spTgt spid="35"/>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wipe(up)">
                                      <p:cBhvr>
                                        <p:cTn id="91" dur="500"/>
                                        <p:tgtEl>
                                          <p:spTgt spid="9"/>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ipe(up)">
                                      <p:cBhvr>
                                        <p:cTn id="94" dur="500"/>
                                        <p:tgtEl>
                                          <p:spTgt spid="8"/>
                                        </p:tgtEl>
                                      </p:cBhvr>
                                    </p:animEffect>
                                  </p:childTnLst>
                                </p:cTn>
                              </p:par>
                              <p:par>
                                <p:cTn id="95" presetID="22" presetClass="entr" presetSubtype="1" fill="hold" nodeType="withEffect">
                                  <p:stCondLst>
                                    <p:cond delay="0"/>
                                  </p:stCondLst>
                                  <p:childTnLst>
                                    <p:set>
                                      <p:cBhvr>
                                        <p:cTn id="96" dur="1" fill="hold">
                                          <p:stCondLst>
                                            <p:cond delay="0"/>
                                          </p:stCondLst>
                                        </p:cTn>
                                        <p:tgtEl>
                                          <p:spTgt spid="49"/>
                                        </p:tgtEl>
                                        <p:attrNameLst>
                                          <p:attrName>style.visibility</p:attrName>
                                        </p:attrNameLst>
                                      </p:cBhvr>
                                      <p:to>
                                        <p:strVal val="visible"/>
                                      </p:to>
                                    </p:set>
                                    <p:animEffect transition="in" filter="wipe(up)">
                                      <p:cBhvr>
                                        <p:cTn id="97" dur="500"/>
                                        <p:tgtEl>
                                          <p:spTgt spid="49"/>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44"/>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24"/>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20"/>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1" fill="hold" grpId="0" nodeType="click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wipe(up)">
                                      <p:cBhvr>
                                        <p:cTn id="110" dur="500"/>
                                        <p:tgtEl>
                                          <p:spTgt spid="27"/>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28"/>
                                        </p:tgtEl>
                                        <p:attrNameLst>
                                          <p:attrName>style.visibility</p:attrName>
                                        </p:attrNameLst>
                                      </p:cBhvr>
                                      <p:to>
                                        <p:strVal val="visible"/>
                                      </p:to>
                                    </p:set>
                                    <p:animEffect transition="in" filter="wipe(up)">
                                      <p:cBhvr>
                                        <p:cTn id="113" dur="500"/>
                                        <p:tgtEl>
                                          <p:spTgt spid="28"/>
                                        </p:tgtEl>
                                      </p:cBhvr>
                                    </p:animEffect>
                                  </p:childTnLst>
                                </p:cTn>
                              </p:par>
                              <p:par>
                                <p:cTn id="114" presetID="22" presetClass="entr" presetSubtype="1" fill="hold" nodeType="withEffect">
                                  <p:stCondLst>
                                    <p:cond delay="0"/>
                                  </p:stCondLst>
                                  <p:childTnLst>
                                    <p:set>
                                      <p:cBhvr>
                                        <p:cTn id="115" dur="1" fill="hold">
                                          <p:stCondLst>
                                            <p:cond delay="0"/>
                                          </p:stCondLst>
                                        </p:cTn>
                                        <p:tgtEl>
                                          <p:spTgt spid="128"/>
                                        </p:tgtEl>
                                        <p:attrNameLst>
                                          <p:attrName>style.visibility</p:attrName>
                                        </p:attrNameLst>
                                      </p:cBhvr>
                                      <p:to>
                                        <p:strVal val="visible"/>
                                      </p:to>
                                    </p:set>
                                    <p:animEffect transition="in" filter="wipe(up)">
                                      <p:cBhvr>
                                        <p:cTn id="116" dur="500"/>
                                        <p:tgtEl>
                                          <p:spTgt spid="128"/>
                                        </p:tgtEl>
                                      </p:cBhvr>
                                    </p:animEffec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6"/>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5"/>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126"/>
                                        </p:tgtEl>
                                        <p:attrNameLst>
                                          <p:attrName>style.visibility</p:attrName>
                                        </p:attrNameLst>
                                      </p:cBhvr>
                                      <p:to>
                                        <p:strVal val="visible"/>
                                      </p:to>
                                    </p:set>
                                    <p:animEffect transition="in" filter="wipe(up)">
                                      <p:cBhvr>
                                        <p:cTn id="127" dur="500"/>
                                        <p:tgtEl>
                                          <p:spTgt spid="126"/>
                                        </p:tgtEl>
                                      </p:cBhvr>
                                    </p:animEffect>
                                  </p:childTnLst>
                                </p:cTn>
                              </p:par>
                              <p:par>
                                <p:cTn id="128" presetID="22" presetClass="entr" presetSubtype="1" fill="hold" grpId="0" nodeType="withEffect">
                                  <p:stCondLst>
                                    <p:cond delay="0"/>
                                  </p:stCondLst>
                                  <p:childTnLst>
                                    <p:set>
                                      <p:cBhvr>
                                        <p:cTn id="129" dur="1" fill="hold">
                                          <p:stCondLst>
                                            <p:cond delay="0"/>
                                          </p:stCondLst>
                                        </p:cTn>
                                        <p:tgtEl>
                                          <p:spTgt spid="29"/>
                                        </p:tgtEl>
                                        <p:attrNameLst>
                                          <p:attrName>style.visibility</p:attrName>
                                        </p:attrNameLst>
                                      </p:cBhvr>
                                      <p:to>
                                        <p:strVal val="visible"/>
                                      </p:to>
                                    </p:set>
                                    <p:animEffect transition="in" filter="wipe(up)">
                                      <p:cBhvr>
                                        <p:cTn id="130" dur="500"/>
                                        <p:tgtEl>
                                          <p:spTgt spid="29"/>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wipe(up)">
                                      <p:cBhvr>
                                        <p:cTn id="133" dur="500"/>
                                        <p:tgtEl>
                                          <p:spTgt spid="30"/>
                                        </p:tgtEl>
                                      </p:cBhvr>
                                    </p:animEffec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21"/>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19"/>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130"/>
                                        </p:tgtEl>
                                        <p:attrNameLst>
                                          <p:attrName>style.visibility</p:attrName>
                                        </p:attrNameLst>
                                      </p:cBhvr>
                                      <p:to>
                                        <p:strVal val="visible"/>
                                      </p:to>
                                    </p:set>
                                    <p:animEffect transition="in" filter="fade">
                                      <p:cBhvr>
                                        <p:cTn id="144" dur="500"/>
                                        <p:tgtEl>
                                          <p:spTgt spid="130"/>
                                        </p:tgtEl>
                                      </p:cBhvr>
                                    </p:animEffect>
                                  </p:childTnLst>
                                </p:cTn>
                              </p:par>
                              <p:par>
                                <p:cTn id="145" presetID="10" presetClass="entr" presetSubtype="0" fill="hold" nodeType="withEffect">
                                  <p:stCondLst>
                                    <p:cond delay="0"/>
                                  </p:stCondLst>
                                  <p:childTnLst>
                                    <p:set>
                                      <p:cBhvr>
                                        <p:cTn id="146" dur="1" fill="hold">
                                          <p:stCondLst>
                                            <p:cond delay="0"/>
                                          </p:stCondLst>
                                        </p:cTn>
                                        <p:tgtEl>
                                          <p:spTgt spid="48"/>
                                        </p:tgtEl>
                                        <p:attrNameLst>
                                          <p:attrName>style.visibility</p:attrName>
                                        </p:attrNameLst>
                                      </p:cBhvr>
                                      <p:to>
                                        <p:strVal val="visible"/>
                                      </p:to>
                                    </p:set>
                                    <p:animEffect transition="in" filter="fade">
                                      <p:cBhvr>
                                        <p:cTn id="147" dur="500"/>
                                        <p:tgtEl>
                                          <p:spTgt spid="48"/>
                                        </p:tgtEl>
                                      </p:cBhvr>
                                    </p:animEffec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22"/>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23"/>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22" presetClass="entr" presetSubtype="1" fill="hold" nodeType="clickEffect">
                                  <p:stCondLst>
                                    <p:cond delay="0"/>
                                  </p:stCondLst>
                                  <p:childTnLst>
                                    <p:set>
                                      <p:cBhvr>
                                        <p:cTn id="157" dur="1" fill="hold">
                                          <p:stCondLst>
                                            <p:cond delay="0"/>
                                          </p:stCondLst>
                                        </p:cTn>
                                        <p:tgtEl>
                                          <p:spTgt spid="55"/>
                                        </p:tgtEl>
                                        <p:attrNameLst>
                                          <p:attrName>style.visibility</p:attrName>
                                        </p:attrNameLst>
                                      </p:cBhvr>
                                      <p:to>
                                        <p:strVal val="visible"/>
                                      </p:to>
                                    </p:set>
                                    <p:animEffect transition="in" filter="wipe(up)">
                                      <p:cBhvr>
                                        <p:cTn id="158" dur="500"/>
                                        <p:tgtEl>
                                          <p:spTgt spid="55"/>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53"/>
                                        </p:tgtEl>
                                        <p:attrNameLst>
                                          <p:attrName>style.visibility</p:attrName>
                                        </p:attrNameLst>
                                      </p:cBhvr>
                                      <p:to>
                                        <p:strVal val="visible"/>
                                      </p:to>
                                    </p:set>
                                    <p:animEffect transition="in" filter="wipe(up)">
                                      <p:cBhvr>
                                        <p:cTn id="161" dur="500"/>
                                        <p:tgtEl>
                                          <p:spTgt spid="53"/>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54"/>
                                        </p:tgtEl>
                                        <p:attrNameLst>
                                          <p:attrName>style.visibility</p:attrName>
                                        </p:attrNameLst>
                                      </p:cBhvr>
                                      <p:to>
                                        <p:strVal val="visible"/>
                                      </p:to>
                                    </p:set>
                                    <p:animEffect transition="in" filter="wipe(up)">
                                      <p:cBhvr>
                                        <p:cTn id="164" dur="500"/>
                                        <p:tgtEl>
                                          <p:spTgt spid="54"/>
                                        </p:tgtEl>
                                      </p:cBhvr>
                                    </p:animEffect>
                                  </p:childTnLst>
                                </p:cTn>
                              </p:par>
                              <p:par>
                                <p:cTn id="165" presetID="22" presetClass="entr" presetSubtype="1" fill="hold" nodeType="withEffect">
                                  <p:stCondLst>
                                    <p:cond delay="0"/>
                                  </p:stCondLst>
                                  <p:childTnLst>
                                    <p:set>
                                      <p:cBhvr>
                                        <p:cTn id="166" dur="1" fill="hold">
                                          <p:stCondLst>
                                            <p:cond delay="0"/>
                                          </p:stCondLst>
                                        </p:cTn>
                                        <p:tgtEl>
                                          <p:spTgt spid="56"/>
                                        </p:tgtEl>
                                        <p:attrNameLst>
                                          <p:attrName>style.visibility</p:attrName>
                                        </p:attrNameLst>
                                      </p:cBhvr>
                                      <p:to>
                                        <p:strVal val="visible"/>
                                      </p:to>
                                    </p:set>
                                    <p:animEffect transition="in" filter="wipe(up)">
                                      <p:cBhvr>
                                        <p:cTn id="16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2" grpId="0" animBg="1"/>
      <p:bldP spid="13" grpId="0" animBg="1"/>
      <p:bldP spid="14" grpId="0" animBg="1"/>
      <p:bldP spid="15" grpId="0" animBg="1"/>
      <p:bldP spid="16" grpId="0" animBg="1"/>
      <p:bldP spid="17" grpId="0" animBg="1"/>
      <p:bldP spid="18" grpId="0"/>
      <p:bldP spid="19" grpId="0" animBg="1"/>
      <p:bldP spid="20" grpId="0" animBg="1"/>
      <p:bldP spid="21" grpId="0"/>
      <p:bldP spid="22" grpId="0" animBg="1"/>
      <p:bldP spid="23" grpId="0"/>
      <p:bldP spid="24" grpId="0" animBg="1"/>
      <p:bldP spid="25" grpId="0" animBg="1"/>
      <p:bldP spid="26" grpId="0"/>
      <p:bldP spid="27" grpId="0" animBg="1"/>
      <p:bldP spid="28" grpId="0"/>
      <p:bldP spid="29" grpId="0" animBg="1"/>
      <p:bldP spid="30" grpId="0"/>
      <p:bldP spid="31" grpId="1" animBg="1"/>
      <p:bldP spid="32" grpId="1"/>
      <p:bldP spid="40" grpId="0" animBg="1"/>
      <p:bldP spid="41" grpId="0"/>
      <p:bldP spid="42" grpId="0" animBg="1"/>
      <p:bldP spid="43" grpId="0"/>
      <p:bldP spid="50" grpId="1" animBg="1"/>
      <p:bldP spid="51" grpId="1"/>
      <p:bldP spid="53" grpId="0" animBg="1"/>
      <p:bldP spid="54" grpId="0" animBg="1"/>
      <p:bldP spid="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bwMode="auto">
          <a:xfrm>
            <a:off x="431032" y="257681"/>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smtClean="0">
                <a:solidFill>
                  <a:srgbClr val="C00000"/>
                </a:solidFill>
                <a:latin typeface="Times New Roman" panose="02020603050405020304" pitchFamily="18" charset="0"/>
                <a:cs typeface="Times New Roman" panose="02020603050405020304" pitchFamily="18" charset="0"/>
              </a:rPr>
              <a:t>Direct </a:t>
            </a:r>
            <a:r>
              <a:rPr lang="it-IT" sz="3600" dirty="0" err="1" smtClean="0">
                <a:solidFill>
                  <a:srgbClr val="C00000"/>
                </a:solidFill>
                <a:latin typeface="Times New Roman" panose="02020603050405020304" pitchFamily="18" charset="0"/>
                <a:cs typeface="Times New Roman" panose="02020603050405020304" pitchFamily="18" charset="0"/>
              </a:rPr>
              <a:t>survey</a:t>
            </a:r>
            <a:r>
              <a:rPr lang="it-IT" sz="3600" dirty="0" smtClean="0">
                <a:solidFill>
                  <a:srgbClr val="C00000"/>
                </a:solidFill>
                <a:latin typeface="Times New Roman" panose="02020603050405020304" pitchFamily="18" charset="0"/>
                <a:cs typeface="Times New Roman" panose="02020603050405020304" pitchFamily="18" charset="0"/>
              </a:rPr>
              <a:t>: </a:t>
            </a:r>
            <a:r>
              <a:rPr lang="it-IT" sz="3600" dirty="0" err="1" smtClean="0">
                <a:solidFill>
                  <a:srgbClr val="C00000"/>
                </a:solidFill>
                <a:latin typeface="Times New Roman" panose="02020603050405020304" pitchFamily="18" charset="0"/>
                <a:cs typeface="Times New Roman" panose="02020603050405020304" pitchFamily="18" charset="0"/>
              </a:rPr>
              <a:t>coverage</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4" name="Rettangolo 3"/>
          <p:cNvSpPr/>
          <p:nvPr/>
        </p:nvSpPr>
        <p:spPr>
          <a:xfrm>
            <a:off x="755576" y="1156102"/>
            <a:ext cx="3414140" cy="369332"/>
          </a:xfrm>
          <a:prstGeom prst="rect">
            <a:avLst/>
          </a:prstGeom>
        </p:spPr>
        <p:txBody>
          <a:bodyPr wrap="none">
            <a:spAutoFit/>
          </a:bodyPr>
          <a:lstStyle/>
          <a:p>
            <a:r>
              <a:rPr lang="en-GB" i="1" dirty="0">
                <a:latin typeface="Times New Roman" panose="02020603050405020304" pitchFamily="18" charset="0"/>
                <a:cs typeface="Times New Roman" panose="02020603050405020304" pitchFamily="18" charset="0"/>
              </a:rPr>
              <a:t>Questionnaire by sector and mode </a:t>
            </a:r>
            <a:endParaRPr lang="en-GB" dirty="0">
              <a:latin typeface="Times New Roman" panose="02020603050405020304" pitchFamily="18" charset="0"/>
              <a:cs typeface="Times New Roman" panose="02020603050405020304" pitchFamily="18" charset="0"/>
            </a:endParaRPr>
          </a:p>
        </p:txBody>
      </p:sp>
      <p:sp>
        <p:nvSpPr>
          <p:cNvPr id="8" name="CasellaDiTesto 7"/>
          <p:cNvSpPr txBox="1"/>
          <p:nvPr/>
        </p:nvSpPr>
        <p:spPr>
          <a:xfrm>
            <a:off x="7236296" y="1920679"/>
            <a:ext cx="648072" cy="369332"/>
          </a:xfrm>
          <a:prstGeom prst="rect">
            <a:avLst/>
          </a:prstGeom>
          <a:noFill/>
          <a:ln w="38100" cap="rnd" cmpd="tri">
            <a:gradFill>
              <a:gsLst>
                <a:gs pos="10000">
                  <a:srgbClr val="000000"/>
                </a:gs>
                <a:gs pos="34000">
                  <a:srgbClr val="0A128C"/>
                </a:gs>
                <a:gs pos="62000">
                  <a:srgbClr val="181CC7"/>
                </a:gs>
                <a:gs pos="79000">
                  <a:srgbClr val="7005D4"/>
                </a:gs>
                <a:gs pos="100000">
                  <a:srgbClr val="8C3D91"/>
                </a:gs>
              </a:gsLst>
              <a:lin ang="5400000" scaled="0"/>
            </a:gradFill>
            <a:prstDash val="sysDot"/>
          </a:ln>
          <a:effectLst>
            <a:glow rad="63500">
              <a:schemeClr val="accent1">
                <a:alpha val="40000"/>
              </a:schemeClr>
            </a:glow>
            <a:outerShdw blurRad="50800" dist="50800" dir="5400000" algn="ctr" rotWithShape="0">
              <a:srgbClr val="000000">
                <a:alpha val="82000"/>
              </a:srgbClr>
            </a:outerShdw>
          </a:effectLst>
          <a:scene3d>
            <a:camera prst="orthographicFront">
              <a:rot lat="0" lon="0" rev="0"/>
            </a:camera>
            <a:lightRig rig="threePt" dir="t"/>
          </a:scene3d>
        </p:spPr>
        <p:txBody>
          <a:bodyPr wrap="square" rtlCol="0">
            <a:spAutoFit/>
          </a:bodyPr>
          <a:lstStyle/>
          <a:p>
            <a:r>
              <a:rPr lang="it-IT" dirty="0" smtClean="0">
                <a:latin typeface="Times New Roman" panose="02020603050405020304" pitchFamily="18" charset="0"/>
                <a:cs typeface="Times New Roman" panose="02020603050405020304" pitchFamily="18" charset="0"/>
              </a:rPr>
              <a:t>42%</a:t>
            </a:r>
            <a:endParaRPr lang="en-GB" dirty="0">
              <a:latin typeface="Times New Roman" panose="02020603050405020304" pitchFamily="18" charset="0"/>
              <a:cs typeface="Times New Roman" panose="02020603050405020304" pitchFamily="18" charset="0"/>
            </a:endParaRPr>
          </a:p>
        </p:txBody>
      </p:sp>
      <p:sp>
        <p:nvSpPr>
          <p:cNvPr id="12" name="CasellaDiTesto 11"/>
          <p:cNvSpPr txBox="1"/>
          <p:nvPr/>
        </p:nvSpPr>
        <p:spPr>
          <a:xfrm>
            <a:off x="7236296" y="2714719"/>
            <a:ext cx="648072" cy="369332"/>
          </a:xfrm>
          <a:prstGeom prst="rect">
            <a:avLst/>
          </a:prstGeom>
          <a:noFill/>
          <a:ln w="38100" cap="rnd" cmpd="tri">
            <a:gradFill>
              <a:gsLst>
                <a:gs pos="10000">
                  <a:srgbClr val="000000"/>
                </a:gs>
                <a:gs pos="34000">
                  <a:srgbClr val="0A128C"/>
                </a:gs>
                <a:gs pos="62000">
                  <a:srgbClr val="181CC7"/>
                </a:gs>
                <a:gs pos="79000">
                  <a:srgbClr val="7005D4"/>
                </a:gs>
                <a:gs pos="100000">
                  <a:srgbClr val="8C3D91"/>
                </a:gs>
              </a:gsLst>
              <a:lin ang="5400000" scaled="0"/>
            </a:gradFill>
            <a:prstDash val="sysDot"/>
          </a:ln>
          <a:effectLst>
            <a:glow rad="63500">
              <a:schemeClr val="accent1">
                <a:alpha val="40000"/>
              </a:schemeClr>
            </a:glow>
            <a:outerShdw blurRad="50800" dist="50800" dir="5400000" algn="ctr" rotWithShape="0">
              <a:srgbClr val="000000">
                <a:alpha val="82000"/>
              </a:srgbClr>
            </a:outerShdw>
          </a:effectLst>
          <a:scene3d>
            <a:camera prst="orthographicFront">
              <a:rot lat="0" lon="0" rev="0"/>
            </a:camera>
            <a:lightRig rig="threePt" dir="t"/>
          </a:scene3d>
        </p:spPr>
        <p:txBody>
          <a:bodyPr wrap="square" rtlCol="0">
            <a:spAutoFit/>
          </a:bodyPr>
          <a:lstStyle/>
          <a:p>
            <a:r>
              <a:rPr lang="it-IT" dirty="0" smtClean="0">
                <a:latin typeface="Times New Roman" panose="02020603050405020304" pitchFamily="18" charset="0"/>
                <a:cs typeface="Times New Roman" panose="02020603050405020304" pitchFamily="18" charset="0"/>
              </a:rPr>
              <a:t>51%</a:t>
            </a:r>
            <a:endParaRPr lang="en-GB" dirty="0">
              <a:latin typeface="Times New Roman" panose="02020603050405020304" pitchFamily="18" charset="0"/>
              <a:cs typeface="Times New Roman" panose="02020603050405020304" pitchFamily="18" charset="0"/>
            </a:endParaRPr>
          </a:p>
        </p:txBody>
      </p:sp>
      <p:sp>
        <p:nvSpPr>
          <p:cNvPr id="9" name="Rettangolo 8"/>
          <p:cNvSpPr/>
          <p:nvPr/>
        </p:nvSpPr>
        <p:spPr>
          <a:xfrm>
            <a:off x="431031" y="5373216"/>
            <a:ext cx="7669360" cy="1015663"/>
          </a:xfrm>
          <a:prstGeom prst="rect">
            <a:avLst/>
          </a:prstGeom>
        </p:spPr>
        <p:txBody>
          <a:bodyPr wrap="square">
            <a:spAutoFit/>
          </a:bodyPr>
          <a:lstStyle/>
          <a:p>
            <a:r>
              <a:rPr lang="en-GB" sz="2000" dirty="0">
                <a:latin typeface="Times New Roman" panose="02020603050405020304" pitchFamily="18" charset="0"/>
                <a:cs typeface="Times New Roman" panose="02020603050405020304" pitchFamily="18" charset="0"/>
              </a:rPr>
              <a:t>in most cases the full answer were gain about the sample of employees resulting in a very huge amount of </a:t>
            </a:r>
            <a:r>
              <a:rPr lang="en-GB" sz="2000" dirty="0" err="1">
                <a:latin typeface="Times New Roman" panose="02020603050405020304" pitchFamily="18" charset="0"/>
                <a:cs typeface="Times New Roman" panose="02020603050405020304" pitchFamily="18" charset="0"/>
              </a:rPr>
              <a:t>microdata</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 </a:t>
            </a:r>
            <a:r>
              <a:rPr lang="en-GB" sz="2000" i="1" u="sng" dirty="0" smtClean="0">
                <a:latin typeface="Times New Roman" panose="02020603050405020304" pitchFamily="18" charset="0"/>
                <a:cs typeface="Times New Roman" panose="02020603050405020304" pitchFamily="18" charset="0"/>
              </a:rPr>
              <a:t>about </a:t>
            </a:r>
            <a:r>
              <a:rPr lang="en-GB" sz="2000" i="1" u="sng" dirty="0">
                <a:latin typeface="Times New Roman" panose="02020603050405020304" pitchFamily="18" charset="0"/>
                <a:cs typeface="Times New Roman" panose="02020603050405020304" pitchFamily="18" charset="0"/>
              </a:rPr>
              <a:t>240.000</a:t>
            </a:r>
            <a:r>
              <a:rPr lang="en-GB" sz="2000" dirty="0">
                <a:latin typeface="Times New Roman" panose="02020603050405020304" pitchFamily="18" charset="0"/>
                <a:cs typeface="Times New Roman" panose="02020603050405020304" pitchFamily="18" charset="0"/>
              </a:rPr>
              <a:t>, compared to the 160.000 of the previous session of the </a:t>
            </a:r>
            <a:r>
              <a:rPr lang="en-GB" sz="2000" dirty="0" smtClean="0">
                <a:latin typeface="Times New Roman" panose="02020603050405020304" pitchFamily="18" charset="0"/>
                <a:cs typeface="Times New Roman" panose="02020603050405020304" pitchFamily="18" charset="0"/>
              </a:rPr>
              <a:t>survey </a:t>
            </a:r>
            <a:endParaRPr lang="en-GB" sz="2000" dirty="0">
              <a:latin typeface="Times New Roman" panose="02020603050405020304" pitchFamily="18" charset="0"/>
              <a:cs typeface="Times New Roman" panose="02020603050405020304" pitchFamily="18" charset="0"/>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96303"/>
            <a:ext cx="5976664" cy="1316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627" y="3956455"/>
            <a:ext cx="7352749" cy="1241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988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1029"/>
                                        </p:tgtEl>
                                        <p:attrNameLst>
                                          <p:attrName>style.visibility</p:attrName>
                                        </p:attrNameLst>
                                      </p:cBhvr>
                                      <p:to>
                                        <p:strVal val="visible"/>
                                      </p:to>
                                    </p:set>
                                    <p:anim calcmode="lin" valueType="num">
                                      <p:cBhvr>
                                        <p:cTn id="12" dur="2000" fill="hold"/>
                                        <p:tgtEl>
                                          <p:spTgt spid="1029"/>
                                        </p:tgtEl>
                                        <p:attrNameLst>
                                          <p:attrName>ppt_w</p:attrName>
                                        </p:attrNameLst>
                                      </p:cBhvr>
                                      <p:tavLst>
                                        <p:tav tm="0">
                                          <p:val>
                                            <p:fltVal val="0"/>
                                          </p:val>
                                        </p:tav>
                                        <p:tav tm="100000">
                                          <p:val>
                                            <p:strVal val="#ppt_w"/>
                                          </p:val>
                                        </p:tav>
                                      </p:tavLst>
                                    </p:anim>
                                    <p:anim calcmode="lin" valueType="num">
                                      <p:cBhvr>
                                        <p:cTn id="13" dur="2000" fill="hold"/>
                                        <p:tgtEl>
                                          <p:spTgt spid="1029"/>
                                        </p:tgtEl>
                                        <p:attrNameLst>
                                          <p:attrName>ppt_h</p:attrName>
                                        </p:attrNameLst>
                                      </p:cBhvr>
                                      <p:tavLst>
                                        <p:tav tm="0">
                                          <p:val>
                                            <p:fltVal val="0"/>
                                          </p:val>
                                        </p:tav>
                                        <p:tav tm="100000">
                                          <p:val>
                                            <p:strVal val="#ppt_h"/>
                                          </p:val>
                                        </p:tav>
                                      </p:tavLst>
                                    </p:anim>
                                    <p:animEffect transition="in" filter="fade">
                                      <p:cBhvr>
                                        <p:cTn id="14" dur="2000"/>
                                        <p:tgtEl>
                                          <p:spTgt spid="102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mph" presetSubtype="0" fill="hold" grpId="1" nodeType="clickEffect">
                                  <p:stCondLst>
                                    <p:cond delay="0"/>
                                  </p:stCondLst>
                                  <p:childTnLst>
                                    <p:animEffect transition="out" filter="fade">
                                      <p:cBhvr>
                                        <p:cTn id="25" dur="500" tmFilter="0, 0; .2, .5; .8, .5; 1, 0"/>
                                        <p:tgtEl>
                                          <p:spTgt spid="8"/>
                                        </p:tgtEl>
                                      </p:cBhvr>
                                    </p:animEffect>
                                    <p:animScale>
                                      <p:cBhvr>
                                        <p:cTn id="26" dur="250" autoRev="1" fill="hold"/>
                                        <p:tgtEl>
                                          <p:spTgt spid="8"/>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mph" presetSubtype="0" fill="hold" grpId="1" nodeType="clickEffect">
                                  <p:stCondLst>
                                    <p:cond delay="0"/>
                                  </p:stCondLst>
                                  <p:childTnLst>
                                    <p:animEffect transition="out" filter="fade">
                                      <p:cBhvr>
                                        <p:cTn id="37" dur="500" tmFilter="0, 0; .2, .5; .8, .5; 1, 0"/>
                                        <p:tgtEl>
                                          <p:spTgt spid="12"/>
                                        </p:tgtEl>
                                      </p:cBhvr>
                                    </p:animEffect>
                                    <p:animScale>
                                      <p:cBhvr>
                                        <p:cTn id="38" dur="250" autoRev="1" fill="hold"/>
                                        <p:tgtEl>
                                          <p:spTgt spid="12"/>
                                        </p:tgtEl>
                                      </p:cBhvr>
                                      <p:by x="105000" y="105000"/>
                                    </p:animScale>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2" nodeType="clickEffect">
                                  <p:stCondLst>
                                    <p:cond delay="0"/>
                                  </p:stCondLst>
                                  <p:childTnLst>
                                    <p:set>
                                      <p:cBhvr>
                                        <p:cTn id="42" dur="1" fill="hold">
                                          <p:stCondLst>
                                            <p:cond delay="0"/>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1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par>
                                <p:cTn id="52" presetID="10" presetClass="entr" presetSubtype="0" fill="hold" nodeType="withEffect">
                                  <p:stCondLst>
                                    <p:cond delay="0"/>
                                  </p:stCondLst>
                                  <p:childTnLst>
                                    <p:set>
                                      <p:cBhvr>
                                        <p:cTn id="53" dur="1" fill="hold">
                                          <p:stCondLst>
                                            <p:cond delay="0"/>
                                          </p:stCondLst>
                                        </p:cTn>
                                        <p:tgtEl>
                                          <p:spTgt spid="1030"/>
                                        </p:tgtEl>
                                        <p:attrNameLst>
                                          <p:attrName>style.visibility</p:attrName>
                                        </p:attrNameLst>
                                      </p:cBhvr>
                                      <p:to>
                                        <p:strVal val="visible"/>
                                      </p:to>
                                    </p:set>
                                    <p:animEffect transition="in" filter="fade">
                                      <p:cBhvr>
                                        <p:cTn id="54"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8" grpId="1" animBg="1"/>
      <p:bldP spid="8" grpId="2" animBg="1"/>
      <p:bldP spid="12" grpId="0" animBg="1"/>
      <p:bldP spid="12" grpId="1" animBg="1"/>
      <p:bldP spid="12" grpId="2"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txBox="1">
            <a:spLocks/>
          </p:cNvSpPr>
          <p:nvPr/>
        </p:nvSpPr>
        <p:spPr bwMode="auto">
          <a:xfrm>
            <a:off x="431032" y="257681"/>
            <a:ext cx="8712968" cy="553998"/>
          </a:xfrm>
          <a:prstGeom prst="rect">
            <a:avLst/>
          </a:prstGeom>
          <a:noFill/>
          <a:ln w="9525">
            <a:noFill/>
            <a:miter lim="800000"/>
            <a:headEnd/>
            <a:tailEnd/>
          </a:ln>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t-IT" sz="3600" dirty="0" smtClean="0">
                <a:solidFill>
                  <a:srgbClr val="C00000"/>
                </a:solidFill>
                <a:latin typeface="Times New Roman" panose="02020603050405020304" pitchFamily="18" charset="0"/>
                <a:cs typeface="Times New Roman" panose="02020603050405020304" pitchFamily="18" charset="0"/>
              </a:rPr>
              <a:t> </a:t>
            </a:r>
            <a:r>
              <a:rPr lang="it-IT" sz="3600" dirty="0" err="1" smtClean="0">
                <a:solidFill>
                  <a:srgbClr val="C00000"/>
                </a:solidFill>
                <a:latin typeface="Times New Roman" panose="02020603050405020304" pitchFamily="18" charset="0"/>
                <a:cs typeface="Times New Roman" panose="02020603050405020304" pitchFamily="18" charset="0"/>
              </a:rPr>
              <a:t>final</a:t>
            </a:r>
            <a:r>
              <a:rPr lang="it-IT" sz="3600" dirty="0" smtClean="0">
                <a:solidFill>
                  <a:srgbClr val="C00000"/>
                </a:solidFill>
                <a:latin typeface="Times New Roman" panose="02020603050405020304" pitchFamily="18" charset="0"/>
                <a:cs typeface="Times New Roman" panose="02020603050405020304" pitchFamily="18" charset="0"/>
              </a:rPr>
              <a:t> </a:t>
            </a:r>
            <a:r>
              <a:rPr lang="it-IT" sz="3600" dirty="0" err="1" smtClean="0">
                <a:solidFill>
                  <a:srgbClr val="C00000"/>
                </a:solidFill>
                <a:latin typeface="Times New Roman" panose="02020603050405020304" pitchFamily="18" charset="0"/>
                <a:cs typeface="Times New Roman" panose="02020603050405020304" pitchFamily="18" charset="0"/>
              </a:rPr>
              <a:t>coverage</a:t>
            </a:r>
            <a:r>
              <a:rPr lang="it-IT" sz="3600" dirty="0" smtClean="0">
                <a:solidFill>
                  <a:srgbClr val="C00000"/>
                </a:solidFill>
                <a:latin typeface="Times New Roman" panose="02020603050405020304" pitchFamily="18" charset="0"/>
                <a:cs typeface="Times New Roman" panose="02020603050405020304" pitchFamily="18" charset="0"/>
              </a:rPr>
              <a:t> by </a:t>
            </a:r>
            <a:r>
              <a:rPr lang="it-IT" sz="3600" dirty="0" err="1" smtClean="0">
                <a:solidFill>
                  <a:srgbClr val="C00000"/>
                </a:solidFill>
                <a:latin typeface="Times New Roman" panose="02020603050405020304" pitchFamily="18" charset="0"/>
                <a:cs typeface="Times New Roman" panose="02020603050405020304" pitchFamily="18" charset="0"/>
              </a:rPr>
              <a:t>imputaion</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12" name="Ovale 11"/>
          <p:cNvSpPr/>
          <p:nvPr/>
        </p:nvSpPr>
        <p:spPr>
          <a:xfrm>
            <a:off x="6012160" y="4581128"/>
            <a:ext cx="1800200" cy="485933"/>
          </a:xfrm>
          <a:prstGeom prst="ellipse">
            <a:avLst/>
          </a:prstGeom>
          <a:noFill/>
          <a:ln>
            <a:prstDash val="sysDot"/>
          </a:ln>
          <a:effectLst>
            <a:outerShdw blurRad="50800" dist="50800" dir="5400000" algn="ctr" rotWithShape="0">
              <a:srgbClr val="000000">
                <a:alpha val="5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ttangolo 9"/>
          <p:cNvSpPr/>
          <p:nvPr/>
        </p:nvSpPr>
        <p:spPr>
          <a:xfrm>
            <a:off x="792088" y="1196752"/>
            <a:ext cx="7668344" cy="369332"/>
          </a:xfrm>
          <a:prstGeom prst="rect">
            <a:avLst/>
          </a:prstGeom>
        </p:spPr>
        <p:txBody>
          <a:bodyPr wrap="square">
            <a:spAutoFit/>
          </a:bodyPr>
          <a:lstStyle/>
          <a:p>
            <a:r>
              <a:rPr lang="en-US" i="1" dirty="0">
                <a:latin typeface="Times New Roman" panose="02020603050405020304" pitchFamily="18" charset="0"/>
                <a:cs typeface="Times New Roman" panose="02020603050405020304" pitchFamily="18" charset="0"/>
              </a:rPr>
              <a:t>Imputed enterprises by administrative data by size class and geographical area </a:t>
            </a:r>
            <a:endParaRPr lang="en-GB" dirty="0">
              <a:latin typeface="Times New Roman" panose="02020603050405020304" pitchFamily="18" charset="0"/>
              <a:cs typeface="Times New Roman" panose="02020603050405020304" pitchFamily="18" charset="0"/>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641" y="1844824"/>
            <a:ext cx="8325571" cy="3166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e 10"/>
          <p:cNvSpPr/>
          <p:nvPr/>
        </p:nvSpPr>
        <p:spPr>
          <a:xfrm>
            <a:off x="8460432" y="2924944"/>
            <a:ext cx="432048" cy="648072"/>
          </a:xfrm>
          <a:prstGeom prst="ellipse">
            <a:avLst/>
          </a:prstGeom>
          <a:noFill/>
          <a:ln w="38100">
            <a:prstDash val="sysDot"/>
          </a:ln>
          <a:effectLst>
            <a:outerShdw blurRad="50800" dist="50800" dir="5400000" algn="ctr" rotWithShape="0">
              <a:srgbClr val="000000">
                <a:alpha val="5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230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animEffect transition="in" filter="circle(in)">
                                      <p:cBhvr>
                                        <p:cTn id="11" dur="2000"/>
                                        <p:tgtEl>
                                          <p:spTgt spid="2052"/>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2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heel(1)">
                                      <p:cBhvr>
                                        <p:cTn id="2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p:bldP spid="11"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98765221C388E44991E809755B2CC9FC" ma:contentTypeVersion="0" ma:contentTypeDescription="Creare un nuovo documento." ma:contentTypeScope="" ma:versionID="4a638e94f354277651a1f7c0fc1ab338">
  <xsd:schema xmlns:xsd="http://www.w3.org/2001/XMLSchema" xmlns:xs="http://www.w3.org/2001/XMLSchema" xmlns:p="http://schemas.microsoft.com/office/2006/metadata/properties" targetNamespace="http://schemas.microsoft.com/office/2006/metadata/properties" ma:root="true" ma:fieldsID="a3eec16d3e841ebf650196acacb84cc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85B6F0-3BB0-45F8-BBC3-DA983946E8F3}">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www.w3.org/XML/1998/namespace"/>
  </ds:schemaRefs>
</ds:datastoreItem>
</file>

<file path=customXml/itemProps2.xml><?xml version="1.0" encoding="utf-8"?>
<ds:datastoreItem xmlns:ds="http://schemas.openxmlformats.org/officeDocument/2006/customXml" ds:itemID="{4D591E86-28B2-40C4-9449-E8B2580F17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D5FB18E-537A-48EC-AEF7-DAB3A01D42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1397</TotalTime>
  <Words>1205</Words>
  <Application>Microsoft Office PowerPoint</Application>
  <PresentationFormat>Presentazione su schermo (4:3)</PresentationFormat>
  <Paragraphs>146</Paragraphs>
  <Slides>19</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19</vt:i4>
      </vt:variant>
    </vt:vector>
  </HeadingPairs>
  <TitlesOfParts>
    <vt:vector size="27" baseType="lpstr">
      <vt:lpstr>Arial</vt:lpstr>
      <vt:lpstr>Bell MT</vt:lpstr>
      <vt:lpstr>Brush Script MT</vt:lpstr>
      <vt:lpstr>Calibri</vt:lpstr>
      <vt:lpstr>Symbol</vt:lpstr>
      <vt:lpstr>Times New Roman</vt:lpstr>
      <vt:lpstr>Wingdings</vt:lpstr>
      <vt:lpstr>Tema di Office</vt:lpstr>
      <vt:lpstr>  The challenge of a mixed-mode design survey and new IT tools application: the case of the Italian Structure Earning Surveys   Fabiana Rocci Stefania Cardinleschi Stefanio De Santis  ISTAT </vt:lpstr>
      <vt:lpstr>Presentation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nata la Scuola superiore di statistica e di analisi sociali ed economiche</dc:title>
  <dc:creator>ISTAT</dc:creator>
  <cp:lastModifiedBy>alessandro picchioni</cp:lastModifiedBy>
  <cp:revision>152</cp:revision>
  <dcterms:created xsi:type="dcterms:W3CDTF">2012-05-08T14:41:19Z</dcterms:created>
  <dcterms:modified xsi:type="dcterms:W3CDTF">2014-06-02T16:11:13Z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0x01010098765221C388E44991E809755B2CC9FC</vt:lpwstr>
  </property>
</Properties>
</file>