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62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75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BDD2F2"/>
    <a:srgbClr val="D4E3F7"/>
    <a:srgbClr val="DDDDDD"/>
    <a:srgbClr val="EAEAEA"/>
    <a:srgbClr val="96B8D6"/>
    <a:srgbClr val="B4CCE2"/>
    <a:srgbClr val="0067A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1" autoAdjust="0"/>
    <p:restoredTop sz="94660"/>
  </p:normalViewPr>
  <p:slideViewPr>
    <p:cSldViewPr snapToGrid="0">
      <p:cViewPr>
        <p:scale>
          <a:sx n="100" d="100"/>
          <a:sy n="100" d="100"/>
        </p:scale>
        <p:origin x="-1620" y="-258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sk-SK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sk-S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Click to edit Master text styles</a:t>
            </a:r>
          </a:p>
          <a:p>
            <a:pPr lvl="1"/>
            <a:r>
              <a:rPr lang="en-GB" altLang="sk-SK" smtClean="0"/>
              <a:t>Second level</a:t>
            </a:r>
          </a:p>
          <a:p>
            <a:pPr lvl="2"/>
            <a:r>
              <a:rPr lang="en-GB" altLang="sk-SK" smtClean="0"/>
              <a:t>Third level</a:t>
            </a:r>
          </a:p>
          <a:p>
            <a:pPr lvl="3"/>
            <a:r>
              <a:rPr lang="en-GB" altLang="sk-SK" smtClean="0"/>
              <a:t>Fourth level</a:t>
            </a:r>
          </a:p>
          <a:p>
            <a:pPr lvl="4"/>
            <a:r>
              <a:rPr lang="en-GB" altLang="sk-SK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sk-SK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B107F75A-1E78-4C41-BE8C-9B101B42CEB3}" type="slidenum">
              <a:rPr lang="en-GB" altLang="sk-SK"/>
              <a:pPr/>
              <a:t>‹#›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4290467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D6EE9-D693-4788-982B-27499462952D}" type="slidenum">
              <a:rPr lang="en-GB" altLang="sk-SK"/>
              <a:pPr/>
              <a:t>1</a:t>
            </a:fld>
            <a:endParaRPr lang="en-GB" altLang="sk-SK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10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11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12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13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14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15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16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17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18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19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20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21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22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23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24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25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26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27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3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4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5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6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7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8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2363F-DABD-42CB-A613-55A3EE7BDD69}" type="slidenum">
              <a:rPr lang="en-GB" altLang="sk-SK"/>
              <a:pPr/>
              <a:t>9</a:t>
            </a:fld>
            <a:endParaRPr lang="en-GB" altLang="sk-SK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21" descr="stuf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k-SK" smtClean="0"/>
              <a:t>www.</a:t>
            </a:r>
            <a:r>
              <a:rPr lang="sk-SK" altLang="sk-SK" smtClean="0"/>
              <a:t>statistics</a:t>
            </a:r>
            <a:r>
              <a:rPr lang="en-US" altLang="sk-SK" smtClean="0"/>
              <a:t>.</a:t>
            </a:r>
            <a:r>
              <a:rPr lang="sk-SK" altLang="sk-SK" smtClean="0"/>
              <a:t>sk</a:t>
            </a:r>
            <a:endParaRPr lang="fr-FR" altLang="sk-SK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sk-SK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sk-SK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59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20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grafu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39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393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2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723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7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19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02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3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6992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704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stuf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sk-SK" smtClean="0"/>
              <a:t>Click to edit Master text styles</a:t>
            </a:r>
          </a:p>
          <a:p>
            <a:pPr lvl="1"/>
            <a:r>
              <a:rPr lang="fr-FR" altLang="sk-SK" smtClean="0"/>
              <a:t>Second level</a:t>
            </a:r>
          </a:p>
          <a:p>
            <a:pPr lvl="2"/>
            <a:r>
              <a:rPr lang="fr-FR" altLang="sk-SK" smtClean="0"/>
              <a:t>Third level</a:t>
            </a:r>
          </a:p>
          <a:p>
            <a:pPr lvl="3"/>
            <a:r>
              <a:rPr lang="fr-FR" altLang="sk-SK" smtClean="0"/>
              <a:t>Fourth level</a:t>
            </a:r>
          </a:p>
          <a:p>
            <a:pPr lvl="4"/>
            <a:r>
              <a:rPr lang="fr-FR" altLang="sk-SK" smtClean="0"/>
              <a:t>Fifth level</a:t>
            </a: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k-SK" smtClean="0"/>
              <a:t>www.</a:t>
            </a:r>
            <a:r>
              <a:rPr lang="sk-SK" altLang="sk-SK" smtClean="0"/>
              <a:t>statistics.sk</a:t>
            </a:r>
            <a:endParaRPr lang="fr-FR" altLang="sk-SK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48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49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0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1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2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3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4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5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56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4CCE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4CCE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3025" y="1551084"/>
            <a:ext cx="7086600" cy="28780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GB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Calibration of Weights Using Calmar2 and Calif in the Practice of the Statistical Office of the Slovak </a:t>
            </a:r>
            <a:r>
              <a:rPr lang="en-GB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Republic</a:t>
            </a:r>
            <a:r>
              <a:rPr lang="sk-SK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Helena Glaser-Opitzová, Ľudmila Ivančíková, Boris </a:t>
            </a:r>
            <a: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Frankovič</a:t>
            </a:r>
            <a:b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sk-SK"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sk-SK" sz="1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sp>
        <p:nvSpPr>
          <p:cNvPr id="3" name="BlokTextu 2"/>
          <p:cNvSpPr txBox="1"/>
          <p:nvPr/>
        </p:nvSpPr>
        <p:spPr>
          <a:xfrm>
            <a:off x="1428749" y="5562600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European conference on quality in official statistics 2014</a:t>
            </a:r>
            <a:endParaRPr lang="sk-SK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514974" y="5562600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Vienna</a:t>
            </a:r>
          </a:p>
          <a:p>
            <a:pPr algn="ctr"/>
            <a:r>
              <a:rPr lang="sk-SK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– 5 June 2014</a:t>
            </a:r>
            <a:endParaRPr lang="sk-SK" sz="20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Timeline of calibration at SO SR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238376"/>
            <a:ext cx="7229475" cy="3743324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in the past</a:t>
            </a: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				     heuristic and simple 				procedures</a:t>
            </a: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3074" name="Picture 2" descr="D:\Users\frank2\Documents\CALMAR\Q2014\prezentacia\freeimage-8123258-we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276475"/>
            <a:ext cx="2636997" cy="36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Timeline of calibration at SO SR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238376"/>
            <a:ext cx="7572375" cy="3743324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up to now</a:t>
            </a: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				     	   calibration of 					       weights in CALMAR2</a:t>
            </a: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4098" name="Picture 2" descr="D:\Users\frank2\Documents\CALMAR\Q2014\prezentacia\weight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14" y="2933699"/>
            <a:ext cx="4274987" cy="28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Timeline of calibration at SO SR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238376"/>
            <a:ext cx="7229475" cy="3743324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in the future</a:t>
            </a: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				     Calif (?)</a:t>
            </a: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383" y="3063475"/>
            <a:ext cx="3335542" cy="253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Calif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258050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free R based code for calibration of weights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written by SO SR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motivations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SAS/IML needed – just 2 licences</a:t>
            </a:r>
            <a:endParaRPr lang="sk-SK" altLang="sk-SK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user-friendly tool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more precise estimates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73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Features of Calif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238375"/>
            <a:ext cx="7258050" cy="3743325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z="2800" smtClean="0">
                <a:latin typeface="Calibri" panose="020F0502020204030204" pitchFamily="34" charset="0"/>
              </a:rPr>
              <a:t>GUI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4 distance functions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stratification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approximate solutions</a:t>
            </a:r>
            <a:endParaRPr lang="sk-SK" altLang="sk-SK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several optimization functions implemented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nice outputs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4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Features of Calif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258050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package </a:t>
            </a:r>
            <a:r>
              <a:rPr lang="sk-SK" altLang="sk-SK" i="1" smtClean="0">
                <a:latin typeface="Calibri" panose="020F0502020204030204" pitchFamily="34" charset="0"/>
              </a:rPr>
              <a:t>fgui</a:t>
            </a:r>
            <a:r>
              <a:rPr lang="sk-SK" altLang="sk-SK" smtClean="0">
                <a:latin typeface="Calibri" panose="020F0502020204030204" pitchFamily="34" charset="0"/>
              </a:rPr>
              <a:t> was used for creating the GUI</a:t>
            </a:r>
            <a:endParaRPr lang="sk-SK" altLang="sk-SK" sz="2000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nonlinear </a:t>
            </a:r>
            <a:r>
              <a:rPr lang="sk-SK" altLang="sk-SK">
                <a:latin typeface="Calibri" panose="020F0502020204030204" pitchFamily="34" charset="0"/>
                <a:ea typeface="Cambria Math" panose="02040503050406030204" pitchFamily="18" charset="0"/>
              </a:rPr>
              <a:t>equation system </a:t>
            </a: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solvers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functions </a:t>
            </a:r>
            <a:r>
              <a:rPr lang="sk-SK" altLang="sk-SK" sz="2400" i="1" smtClean="0">
                <a:latin typeface="Calibri" panose="020F0502020204030204" pitchFamily="34" charset="0"/>
                <a:ea typeface="Cambria Math" panose="02040503050406030204" pitchFamily="18" charset="0"/>
              </a:rPr>
              <a:t>BBsolve</a:t>
            </a: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 and </a:t>
            </a:r>
            <a:r>
              <a:rPr lang="sk-SK" altLang="sk-SK" sz="2400" i="1" smtClean="0">
                <a:latin typeface="Calibri" panose="020F0502020204030204" pitchFamily="34" charset="0"/>
                <a:ea typeface="Cambria Math" panose="02040503050406030204" pitchFamily="18" charset="0"/>
              </a:rPr>
              <a:t>dfsane </a:t>
            </a: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from package </a:t>
            </a:r>
            <a:r>
              <a:rPr lang="sk-SK" altLang="sk-SK" sz="2400" i="1" smtClean="0">
                <a:latin typeface="Calibri" panose="020F0502020204030204" pitchFamily="34" charset="0"/>
                <a:ea typeface="Cambria Math" panose="02040503050406030204" pitchFamily="18" charset="0"/>
              </a:rPr>
              <a:t>BB</a:t>
            </a:r>
            <a:endParaRPr lang="sk-SK" altLang="sk-SK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function </a:t>
            </a:r>
            <a:r>
              <a:rPr lang="sk-SK" altLang="sk-SK" sz="2400" i="1" smtClean="0">
                <a:latin typeface="Calibri" panose="020F0502020204030204" pitchFamily="34" charset="0"/>
                <a:ea typeface="Cambria Math" panose="02040503050406030204" pitchFamily="18" charset="0"/>
              </a:rPr>
              <a:t>nleqslv</a:t>
            </a: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 from package </a:t>
            </a:r>
            <a:r>
              <a:rPr lang="sk-SK" altLang="sk-SK" sz="2400" i="1" smtClean="0">
                <a:latin typeface="Calibri" panose="020F0502020204030204" pitchFamily="34" charset="0"/>
                <a:ea typeface="Cambria Math" panose="02040503050406030204" pitchFamily="18" charset="0"/>
              </a:rPr>
              <a:t>nleqslv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function </a:t>
            </a:r>
            <a:r>
              <a:rPr lang="sk-SK" altLang="sk-SK" i="1" smtClean="0">
                <a:latin typeface="Calibri" panose="020F0502020204030204" pitchFamily="34" charset="0"/>
                <a:ea typeface="Cambria Math" panose="02040503050406030204" pitchFamily="18" charset="0"/>
              </a:rPr>
              <a:t>calib</a:t>
            </a: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 from package </a:t>
            </a:r>
            <a:r>
              <a:rPr lang="sk-SK" altLang="sk-SK" i="1" smtClean="0">
                <a:latin typeface="Calibri" panose="020F0502020204030204" pitchFamily="34" charset="0"/>
                <a:ea typeface="Cambria Math" panose="02040503050406030204" pitchFamily="18" charset="0"/>
              </a:rPr>
              <a:t>sampling</a:t>
            </a: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 also implemented</a:t>
            </a:r>
          </a:p>
          <a:p>
            <a:pPr marL="457200" lvl="1" indent="0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400" i="1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253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9" y="5334"/>
            <a:ext cx="6791325" cy="68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Calif pros and cons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258050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Pros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free environment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GUI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free data structure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stratification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approximate solutions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large tables with many auxiliary variables are solvable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801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Calif pros and cons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258050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Cons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no GREG estimator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no multi-stage calibration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only .csv and .txt formats are supported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extended computational time when using </a:t>
            </a:r>
            <a:r>
              <a:rPr lang="sk-SK" altLang="sk-SK" sz="2400" i="1" smtClean="0">
                <a:latin typeface="Calibri" panose="020F0502020204030204" pitchFamily="34" charset="0"/>
                <a:ea typeface="Cambria Math" panose="02040503050406030204" pitchFamily="18" charset="0"/>
              </a:rPr>
              <a:t>BBsolve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sk-SK" altLang="sk-SK" sz="2400" smtClean="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sp>
        <p:nvSpPr>
          <p:cNvPr id="3" name="BlokTextu 2"/>
          <p:cNvSpPr txBox="1"/>
          <p:nvPr/>
        </p:nvSpPr>
        <p:spPr>
          <a:xfrm>
            <a:off x="5276850" y="3362324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400" b="0" smtClean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yet</a:t>
            </a:r>
            <a:endParaRPr lang="sk-SK" sz="2400" b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of EU-SILC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515224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calibrated at two levels – households and individuals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sample of individuals is turned into a sample of households – auxiliary variables are summed within particular households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EU-SILC 2012 – 15463 members within 5291 households</a:t>
            </a:r>
            <a:endParaRPr lang="sk-SK" altLang="sk-SK" i="1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NUTS3 stratification (8 strata)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62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Outline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609849"/>
            <a:ext cx="7258050" cy="3371849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2800" smtClean="0">
                <a:latin typeface="Calibri" panose="020F0502020204030204" pitchFamily="34" charset="0"/>
              </a:rPr>
              <a:t>calibration estimator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2800">
                <a:latin typeface="Calibri" panose="020F0502020204030204" pitchFamily="34" charset="0"/>
              </a:rPr>
              <a:t>calibration in SO SR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2800" smtClean="0">
                <a:latin typeface="Calibri" panose="020F0502020204030204" pitchFamily="34" charset="0"/>
              </a:rPr>
              <a:t>aspects of Calif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2800" smtClean="0">
                <a:latin typeface="Calibri" panose="020F0502020204030204" pitchFamily="34" charset="0"/>
              </a:rPr>
              <a:t>EU-SILC</a:t>
            </a:r>
            <a:endParaRPr lang="sk-SK" altLang="sk-SK" sz="280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altLang="sk-SK">
              <a:latin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of EU-SILC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258050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auxiliary variables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households by members (5 categories)</a:t>
            </a:r>
            <a:endParaRPr lang="sk-SK" altLang="sk-SK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sex + age groups (2*6 categories)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5 additional variables related to economic activity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sk-SK" altLang="sk-SK" sz="2400" smtClean="0">
                <a:latin typeface="Calibri" panose="020F0502020204030204" pitchFamily="34" charset="0"/>
                <a:ea typeface="Cambria Math" panose="02040503050406030204" pitchFamily="18" charset="0"/>
              </a:rPr>
              <a:t>22 variables all together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calibration with CALMAR2 a little bit exhausting</a:t>
            </a:r>
            <a:endParaRPr lang="sk-SK" altLang="sk-SK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400" i="1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66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of EU-SILC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85876" y="2114551"/>
                <a:ext cx="7258050" cy="4333874"/>
              </a:xfrm>
              <a:noFill/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altLang="sk-SK">
                    <a:latin typeface="Calibri" panose="020F0502020204030204" pitchFamily="34" charset="0"/>
                  </a:rPr>
                  <a:t>CALMAR2 is not able to find approximate solution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altLang="sk-SK">
                    <a:latin typeface="Calibri" panose="020F0502020204030204" pitchFamily="34" charset="0"/>
                    <a:ea typeface="Cambria Math" panose="02040503050406030204" pitchFamily="18" charset="0"/>
                  </a:rPr>
                  <a:t>exact solution did not exist  </a:t>
                </a:r>
                <a14:m>
                  <m:oMath xmlns:m="http://schemas.openxmlformats.org/officeDocument/2006/math">
                    <m:r>
                      <a:rPr lang="sk-SK" altLang="sk-SK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sk-SK" altLang="sk-SK">
                    <a:latin typeface="Calibri" panose="020F0502020204030204" pitchFamily="34" charset="0"/>
                    <a:ea typeface="Cambria Math" panose="02040503050406030204" pitchFamily="18" charset="0"/>
                  </a:rPr>
                  <a:t>  no solution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altLang="sk-SK">
                    <a:latin typeface="Calibri" panose="020F0502020204030204" pitchFamily="34" charset="0"/>
                    <a:ea typeface="Cambria Math" panose="02040503050406030204" pitchFamily="18" charset="0"/>
                  </a:rPr>
                  <a:t>iterative procedure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k-SK" altLang="sk-SK" sz="240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calibrate few variables and take resulting weights as design weights</a:t>
                </a:r>
                <a:endParaRPr lang="sk-SK" altLang="sk-SK" smtClean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k-SK" altLang="sk-SK" sz="240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repeat several times for each strata with another group of variables</a:t>
                </a:r>
                <a:endParaRPr lang="sk-SK" altLang="sk-SK" sz="2400" smtClean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k-SK" altLang="sk-SK" sz="240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CALMAR2 run over 100 times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sk-SK" altLang="sk-SK" sz="240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some kind of approximate solution</a:t>
                </a:r>
                <a:endParaRPr lang="sk-SK" altLang="sk-SK" sz="2400" smtClean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85876" y="2114551"/>
                <a:ext cx="7258050" cy="4333874"/>
              </a:xfrm>
              <a:blipFill rotWithShape="1">
                <a:blip r:embed="rId3"/>
                <a:stretch>
                  <a:fillRect l="-1343" t="-126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74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of EU-SILC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258050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results by CALMAR2 and Calif were the same for small tables (about 3 auxiliary variables)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for the whole EU-SILC, the solution by CALMAR was within bounds 0,34 and 2,72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just 24 totals calibrated exactly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others varied between 75,4% and 126,9%</a:t>
            </a:r>
            <a:endParaRPr lang="sk-SK" altLang="sk-SK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400" i="1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71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of EU-SILC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6" y="2362200"/>
            <a:ext cx="7258050" cy="36195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Calif gave result directly in 3 minutes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function </a:t>
            </a:r>
            <a:r>
              <a:rPr lang="sk-SK" altLang="sk-SK" i="1" smtClean="0">
                <a:latin typeface="Calibri" panose="020F0502020204030204" pitchFamily="34" charset="0"/>
                <a:ea typeface="Cambria Math" panose="02040503050406030204" pitchFamily="18" charset="0"/>
              </a:rPr>
              <a:t>calib</a:t>
            </a: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 from package </a:t>
            </a:r>
            <a:r>
              <a:rPr lang="sk-SK" altLang="sk-SK" i="1" smtClean="0">
                <a:latin typeface="Calibri" panose="020F0502020204030204" pitchFamily="34" charset="0"/>
                <a:ea typeface="Cambria Math" panose="02040503050406030204" pitchFamily="18" charset="0"/>
              </a:rPr>
              <a:t>sampling</a:t>
            </a: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 was used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solution within bounds 0,3 and 3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153 out of 176 totals calibrated exactly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others varied between 96,3% and 101,3%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sk-SK" altLang="sk-SK" smtClean="0">
                <a:latin typeface="Calibri" panose="020F0502020204030204" pitchFamily="34" charset="0"/>
                <a:ea typeface="Cambria Math" panose="02040503050406030204" pitchFamily="18" charset="0"/>
              </a:rPr>
              <a:t>totals matched on both individual and household level</a:t>
            </a:r>
            <a:endParaRPr lang="sk-SK" altLang="sk-SK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400" i="1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08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Appropriate word for Calif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238376"/>
            <a:ext cx="7229475" cy="3743324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great?</a:t>
            </a:r>
            <a:endParaRPr lang="sk-SK" altLang="sk-SK" sz="3200" b="1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				     </a:t>
            </a: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probably not</a:t>
            </a: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732" y="3029042"/>
            <a:ext cx="3296843" cy="26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Appropriate word for Calif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238376"/>
            <a:ext cx="7229475" cy="3743324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useless</a:t>
            </a:r>
            <a:r>
              <a:rPr lang="sk-SK" altLang="sk-SK" sz="3200" b="1" smtClean="0">
                <a:latin typeface="Calibri" panose="020F0502020204030204" pitchFamily="34" charset="0"/>
              </a:rPr>
              <a:t>?</a:t>
            </a:r>
            <a:endParaRPr lang="sk-SK" altLang="sk-SK" sz="3200" b="1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				     </a:t>
            </a: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hope not</a:t>
            </a: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732" y="3094112"/>
            <a:ext cx="3296843" cy="24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Appropriate word for Calif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238376"/>
            <a:ext cx="7229475" cy="3743324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promising</a:t>
            </a:r>
            <a:r>
              <a:rPr lang="sk-SK" altLang="sk-SK" sz="3200" b="1" smtClean="0">
                <a:latin typeface="Calibri" panose="020F0502020204030204" pitchFamily="34" charset="0"/>
              </a:rPr>
              <a:t>?</a:t>
            </a:r>
            <a:endParaRPr lang="sk-SK" altLang="sk-SK" sz="3200" b="1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				     </a:t>
            </a: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maybe</a:t>
            </a: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4007" y="3130302"/>
            <a:ext cx="3766872" cy="23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do you think?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739" y="3276600"/>
            <a:ext cx="7229475" cy="2686049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Thank you for your attention</a:t>
            </a:r>
            <a:endParaRPr lang="sk-SK" altLang="sk-SK" sz="3200" b="1" smtClean="0">
              <a:latin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51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Introduction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409825"/>
            <a:ext cx="7248526" cy="3571874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sampling estimates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design weights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auxiliary variables and totals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modified weights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enhanced precision and consistence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smaller variance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mtClean="0">
                <a:latin typeface="Calibri" panose="020F0502020204030204" pitchFamily="34" charset="0"/>
              </a:rPr>
              <a:t>Deville and Särndal (1992)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77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estimator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95400" y="2190750"/>
                <a:ext cx="7248526" cy="3790949"/>
              </a:xfrm>
              <a:noFill/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</a:rPr>
                  <a:t>population </a:t>
                </a:r>
                <a14:m>
                  <m:oMath xmlns:m="http://schemas.openxmlformats.org/officeDocument/2006/math">
                    <m:r>
                      <a:rPr lang="sk-SK" altLang="sk-SK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sk-SK" altLang="sk-SK" smtClean="0">
                    <a:latin typeface="Calibri" panose="020F0502020204030204" pitchFamily="34" charset="0"/>
                  </a:rPr>
                  <a:t>, sample </a:t>
                </a:r>
                <a14:m>
                  <m:oMath xmlns:m="http://schemas.openxmlformats.org/officeDocument/2006/math">
                    <m:r>
                      <a:rPr lang="sk-SK" altLang="sk-SK" b="0" i="1" smtClean="0">
                        <a:latin typeface="Cambria Math"/>
                      </a:rPr>
                      <m:t>𝑆</m:t>
                    </m:r>
                  </m:oMath>
                </a14:m>
                <a:endParaRPr lang="sk-SK" altLang="sk-SK" smtClean="0">
                  <a:latin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</a:rPr>
                  <a:t>design weights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altLang="sk-S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altLang="sk-SK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sk-SK" altLang="sk-SK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sk-SK" altLang="sk-S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k-SK" altLang="sk-SK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altLang="sk-S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sk-SK" altLang="sk-SK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altLang="sk-SK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sk-SK" altLang="sk-SK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sk-SK" altLang="sk-SK" smtClean="0">
                  <a:latin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</a:rPr>
                  <a:t>total of study variable </a:t>
                </a:r>
                <a14:m>
                  <m:oMath xmlns:m="http://schemas.openxmlformats.org/officeDocument/2006/math">
                    <m:r>
                      <a:rPr lang="sk-SK" altLang="sk-SK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sk-SK" altLang="sk-SK" smtClean="0">
                    <a:latin typeface="Calibri" panose="020F0502020204030204" pitchFamily="34" charset="0"/>
                  </a:rPr>
                  <a:t> is estimated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</a:rPr>
                  <a:t>unbiased H-T estimator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k-SK">
                                <a:latin typeface="Cambria Math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sk-SK">
                            <a:latin typeface="Cambria Math"/>
                            <a:ea typeface="Cambria Math" panose="02040503050406030204" pitchFamily="18" charset="0"/>
                          </a:rPr>
                          <m:t>𝐻𝑇</m:t>
                        </m:r>
                      </m:sub>
                    </m:sSub>
                    <m:r>
                      <a:rPr lang="sk-SK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sk-SK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k-SK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sk-SK">
                            <a:latin typeface="Cambria Math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sk-SK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>
                                <a:latin typeface="Cambria Math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k-SK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sk-SK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>
                                <a:latin typeface="Cambria Math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k-SK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sk-SK" altLang="sk-SK" smtClean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population totals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altLang="sk-SK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altLang="sk-SK" b="0" i="1" smtClean="0">
                            <a:latin typeface="Cambria Math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sk-SK" altLang="sk-SK" b="0" i="1" smtClean="0">
                            <a:latin typeface="Cambria Math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k-SK" altLang="sk-SK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sk-SK" altLang="sk-SK" b="0" i="1" smtClean="0">
                        <a:latin typeface="Cambria Math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altLang="sk-SK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auxiliary variables are known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it is obvious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sk-SK" i="1">
                            <a:latin typeface="Cambria Math"/>
                          </a:rPr>
                        </m:ctrlPr>
                      </m:naryPr>
                      <m:sub>
                        <m:r>
                          <a:rPr lang="sk-SK" i="1">
                            <a:latin typeface="Cambria Math"/>
                          </a:rPr>
                          <m:t>𝑘</m:t>
                        </m:r>
                        <m:r>
                          <a:rPr lang="sk-SK" i="1">
                            <a:latin typeface="Cambria Math"/>
                          </a:rPr>
                          <m:t>∈</m:t>
                        </m:r>
                        <m:r>
                          <a:rPr lang="sk-SK" i="1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</m:e>
                    </m:nary>
                    <m:r>
                      <a:rPr lang="sk-SK" i="1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sk-SK" i="1">
                            <a:latin typeface="Cambria Math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sk-S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sk-SK"/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sk-SK" altLang="sk-SK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95400" y="2190750"/>
                <a:ext cx="7248526" cy="3790949"/>
              </a:xfrm>
              <a:blipFill rotWithShape="1">
                <a:blip r:embed="rId3"/>
                <a:stretch>
                  <a:fillRect l="-1346" t="-1447" r="-84" b="-1205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5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estimator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85876" y="2314575"/>
                <a:ext cx="7258050" cy="3667124"/>
              </a:xfrm>
              <a:noFill/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</a:rPr>
                  <a:t>calibration weights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altLang="sk-S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altLang="sk-SK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sk-SK" altLang="sk-SK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sk-SK" altLang="sk-SK" smtClean="0">
                    <a:latin typeface="Calibri" panose="020F0502020204030204" pitchFamily="34" charset="0"/>
                  </a:rPr>
                  <a:t> so that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sk-SK" i="1">
                              <a:latin typeface="Cambria Math"/>
                            </a:rPr>
                            <m:t>𝑘</m:t>
                          </m:r>
                          <m:r>
                            <a:rPr lang="sk-SK" i="1">
                              <a:latin typeface="Cambria Math"/>
                            </a:rPr>
                            <m:t>∈</m:t>
                          </m:r>
                          <m:r>
                            <a:rPr lang="sk-SK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k-SK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i="1">
                                  <a:latin typeface="Cambria Math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  <m:r>
                        <a:rPr lang="sk-SK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k-SK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sk-SK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sk-SK" smtClean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sk-SK" smtClean="0">
                    <a:latin typeface="Calibri" panose="020F0502020204030204" pitchFamily="34" charset="0"/>
                  </a:rPr>
                  <a:t>estimate of survey aggregate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sk-SK" i="1">
                              <a:latin typeface="Cambria Math"/>
                            </a:rPr>
                            <m:t>𝐶𝐴𝐿</m:t>
                          </m:r>
                        </m:sub>
                      </m:sSub>
                      <m:r>
                        <a:rPr lang="sk-SK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sk-SK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sk-SK" i="1">
                              <a:latin typeface="Cambria Math"/>
                            </a:rPr>
                            <m:t>𝑘</m:t>
                          </m:r>
                          <m:r>
                            <a:rPr lang="sk-SK" i="1">
                              <a:latin typeface="Cambria Math"/>
                            </a:rPr>
                            <m:t>∈</m:t>
                          </m:r>
                          <m:r>
                            <a:rPr lang="sk-SK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k-SK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k-SK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k-SK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85876" y="2314575"/>
                <a:ext cx="7258050" cy="3667124"/>
              </a:xfrm>
              <a:blipFill rotWithShape="1">
                <a:blip r:embed="rId3"/>
                <a:stretch>
                  <a:fillRect l="-1343" t="-149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871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estimator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85876" y="2247900"/>
                <a:ext cx="7258050" cy="3733799"/>
              </a:xfrm>
              <a:noFill/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sk-SK" altLang="sk-SK" smtClean="0">
                    <a:latin typeface="Calibri" panose="020F0502020204030204" pitchFamily="34" charset="0"/>
                  </a:rPr>
                  <a:t>calibration weights differ minimally from design weights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sk-SK" smtClean="0">
                    <a:latin typeface="Calibri" panose="020F0502020204030204" pitchFamily="34" charset="0"/>
                  </a:rPr>
                  <a:t>difference is measured by distance functions = functions 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sk-SK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sk-SK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k-S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k-SK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k-SK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sk-SK" smtClean="0"/>
                  <a:t> </a:t>
                </a:r>
                <a:r>
                  <a:rPr lang="sk-SK" smtClean="0">
                    <a:latin typeface="Calibri" panose="020F0502020204030204" pitchFamily="34" charset="0"/>
                  </a:rPr>
                  <a:t>nonnegative, konvex with minimum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sk-S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k-SK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sk-SK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sk-SK"/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k-SK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sk-SK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k-SK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sk-SK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sk-SK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sk-SK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sk-SK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sk-SK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k-SK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  <a:tabLst>
                    <a:tab pos="361950" algn="l"/>
                  </a:tabLst>
                </a:pPr>
                <a:r>
                  <a:rPr lang="sk-SK" smtClean="0"/>
                  <a:t>	</a:t>
                </a:r>
                <a:r>
                  <a:rPr lang="sk-SK" smtClean="0">
                    <a:latin typeface="Calibri" panose="020F0502020204030204" pitchFamily="34" charset="0"/>
                  </a:rPr>
                  <a:t>where</a:t>
                </a:r>
                <a:r>
                  <a:rPr lang="sk-SK" smtClean="0"/>
                  <a:t>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/>
                      </a:rPr>
                      <m:t>𝐹</m:t>
                    </m:r>
                    <m:r>
                      <a:rPr lang="sk-SK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k-SK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k-SK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k-SK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sk-SK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sk-SK" i="1">
                                    <a:latin typeface="Cambria Math"/>
                                  </a:rPr>
                                  <m:t>𝐺</m:t>
                                </m:r>
                              </m:num>
                              <m:den>
                                <m:r>
                                  <a:rPr lang="sk-SK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sk-SK" i="1">
                                    <a:latin typeface="Cambria Math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k-SK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sk-SK"/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sk-SK" altLang="sk-SK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85876" y="2247900"/>
                <a:ext cx="7258050" cy="3733799"/>
              </a:xfrm>
              <a:blipFill rotWithShape="1">
                <a:blip r:embed="rId3"/>
                <a:stretch>
                  <a:fillRect l="-1343" t="-147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18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Calibration estimator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285876" y="2238376"/>
                <a:ext cx="7258050" cy="3743324"/>
              </a:xfrm>
              <a:noFill/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smtClean="0">
                    <a:latin typeface="Calibri" panose="020F0502020204030204" pitchFamily="34" charset="0"/>
                  </a:rPr>
                  <a:t>4 distance functions commonly used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i="1" smtClean="0">
                    <a:latin typeface="Calibri" panose="020F0502020204030204" pitchFamily="34" charset="0"/>
                  </a:rPr>
                  <a:t>linear</a:t>
                </a:r>
                <a:r>
                  <a:rPr lang="sk-SK" smtClean="0">
                    <a:latin typeface="Calibri" panose="020F0502020204030204" pitchFamily="34" charset="0"/>
                  </a:rPr>
                  <a:t> – easy to find solution, but negative weights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i="1" smtClean="0">
                    <a:latin typeface="Calibri" panose="020F0502020204030204" pitchFamily="34" charset="0"/>
                  </a:rPr>
                  <a:t>raking ratio – </a:t>
                </a:r>
                <a:r>
                  <a:rPr lang="sk-SK" smtClean="0">
                    <a:latin typeface="Calibri" panose="020F0502020204030204" pitchFamily="34" charset="0"/>
                  </a:rPr>
                  <a:t>negative weights eliminated, but weights below 1 can appear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i="1" smtClean="0">
                    <a:latin typeface="Calibri" panose="020F0502020204030204" pitchFamily="34" charset="0"/>
                  </a:rPr>
                  <a:t>logit</a:t>
                </a:r>
                <a:r>
                  <a:rPr lang="sk-SK" smtClean="0">
                    <a:latin typeface="Calibri" panose="020F0502020204030204" pitchFamily="34" charset="0"/>
                  </a:rPr>
                  <a:t> – bounded version of raking ratio, lower and upper bound 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k-SK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sk-SK" i="1" smtClean="0"/>
                  <a:t>  </a:t>
                </a:r>
                <a:r>
                  <a:rPr lang="sk-SK" smtClean="0">
                    <a:latin typeface="Calibri" panose="020F0502020204030204" pitchFamily="34" charset="0"/>
                  </a:rPr>
                  <a:t>are specified</a:t>
                </a:r>
              </a:p>
              <a:p>
                <a:pPr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sk-SK" i="1" smtClean="0">
                    <a:latin typeface="Calibri" panose="020F0502020204030204" pitchFamily="34" charset="0"/>
                  </a:rPr>
                  <a:t>bounded linear</a:t>
                </a:r>
                <a:endParaRPr lang="sk-SK" i="1">
                  <a:latin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sk-SK" altLang="sk-SK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85876" y="2238376"/>
                <a:ext cx="7258050" cy="3743324"/>
              </a:xfrm>
              <a:blipFill rotWithShape="1">
                <a:blip r:embed="rId3"/>
                <a:stretch>
                  <a:fillRect l="-1343" t="-146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98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Software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114550"/>
            <a:ext cx="7229475" cy="38671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</a:rPr>
              <a:t>CALMAR2</a:t>
            </a:r>
            <a:r>
              <a:rPr lang="sk-SK" altLang="sk-SK" sz="1800" smtClean="0">
                <a:latin typeface="Calibri" panose="020F0502020204030204" pitchFamily="34" charset="0"/>
              </a:rPr>
              <a:t> – SAS macro, INSEE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g-Calib 2 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– written in SPSS, Statistics Belgium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GES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 – SAS application, Statistics Canada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Bascula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 – Delphi tool by Statistics Netherlands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Caljack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 – extension of Calmar, Statistics Canada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CALWGT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 – free program in S-Plus for Unix by Li-Chun Zhang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CLAN97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 – Statistics Sweden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calib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 – function in R package </a:t>
            </a: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sampling</a:t>
            </a:r>
            <a:endParaRPr lang="sk-SK" altLang="sk-SK" sz="1800" smtClean="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calibrate</a:t>
            </a:r>
            <a:r>
              <a:rPr lang="sk-SK" altLang="sk-SK" sz="1800" smtClean="0">
                <a:latin typeface="Calibri" panose="020F0502020204030204" pitchFamily="34" charset="0"/>
                <a:ea typeface="Cambria Math" panose="02040503050406030204" pitchFamily="18" charset="0"/>
              </a:rPr>
              <a:t> – function in R package </a:t>
            </a:r>
            <a:r>
              <a:rPr lang="sk-SK" altLang="sk-SK" sz="1800" i="1" smtClean="0">
                <a:latin typeface="Calibri" panose="020F0502020204030204" pitchFamily="34" charset="0"/>
                <a:ea typeface="Cambria Math" panose="02040503050406030204" pitchFamily="18" charset="0"/>
              </a:rPr>
              <a:t>survey</a:t>
            </a:r>
            <a:endParaRPr lang="sk-SK" altLang="sk-SK" sz="1800" i="1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58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6" y="1373284"/>
            <a:ext cx="7839074" cy="581025"/>
          </a:xfrm>
        </p:spPr>
        <p:txBody>
          <a:bodyPr/>
          <a:lstStyle/>
          <a:p>
            <a:r>
              <a:rPr lang="sk-SK" alt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Timeline of calibration at SO SR</a:t>
            </a:r>
            <a:endParaRPr lang="en-US" altLang="sk-SK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238376"/>
            <a:ext cx="7229475" cy="3743324"/>
          </a:xfrm>
          <a:noFill/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3200" b="1" smtClean="0">
                <a:latin typeface="Calibri" panose="020F0502020204030204" pitchFamily="34" charset="0"/>
              </a:rPr>
              <a:t>in the distant past</a:t>
            </a: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None/>
            </a:pPr>
            <a:r>
              <a:rPr lang="sk-SK" altLang="sk-SK" sz="2800" smtClean="0">
                <a:latin typeface="Calibri" panose="020F0502020204030204" pitchFamily="34" charset="0"/>
                <a:ea typeface="Cambria Math" panose="02040503050406030204" pitchFamily="18" charset="0"/>
              </a:rPr>
              <a:t>				     no calibration</a:t>
            </a:r>
            <a:endParaRPr lang="sk-SK" altLang="sk-SK" sz="2800"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5" y="132052"/>
            <a:ext cx="778194" cy="124123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39000"/>
              </a:schemeClr>
            </a:glow>
          </a:effectLst>
        </p:spPr>
      </p:pic>
      <p:pic>
        <p:nvPicPr>
          <p:cNvPr id="9" name="Picture 7" descr="D:\Users\frank2\AppData\Local\Microsoft\Windows\Temporary Internet Files\Content.IE5\JE3GJLJR\MC9004124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83" y="3029042"/>
            <a:ext cx="3335542" cy="26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sk-SK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sk-SK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826</Words>
  <Application>Microsoft Office PowerPoint</Application>
  <PresentationFormat>Prezentácia na obrazovke (4:3)</PresentationFormat>
  <Paragraphs>174</Paragraphs>
  <Slides>27</Slides>
  <Notes>27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Default Design</vt:lpstr>
      <vt:lpstr>The Calibration of Weights Using Calmar2 and Calif in the Practice of the Statistical Office of the Slovak Republic  Helena Glaser-Opitzová, Ľudmila Ivančíková, Boris Frankovič         </vt:lpstr>
      <vt:lpstr>Outline</vt:lpstr>
      <vt:lpstr>Introduction</vt:lpstr>
      <vt:lpstr>Calibration estimator</vt:lpstr>
      <vt:lpstr>Calibration estimator</vt:lpstr>
      <vt:lpstr>Calibration estimator</vt:lpstr>
      <vt:lpstr>Calibration estimator</vt:lpstr>
      <vt:lpstr>Software</vt:lpstr>
      <vt:lpstr>Timeline of calibration at SO SR</vt:lpstr>
      <vt:lpstr>Timeline of calibration at SO SR</vt:lpstr>
      <vt:lpstr>Timeline of calibration at SO SR</vt:lpstr>
      <vt:lpstr>Timeline of calibration at SO SR</vt:lpstr>
      <vt:lpstr>Calif</vt:lpstr>
      <vt:lpstr>Features of Calif</vt:lpstr>
      <vt:lpstr>Features of Calif</vt:lpstr>
      <vt:lpstr>Prezentácia programu PowerPoint</vt:lpstr>
      <vt:lpstr>Calif pros and cons</vt:lpstr>
      <vt:lpstr>Calif pros and cons</vt:lpstr>
      <vt:lpstr>Calibration of EU-SILC</vt:lpstr>
      <vt:lpstr>Calibration of EU-SILC</vt:lpstr>
      <vt:lpstr>Calibration of EU-SILC</vt:lpstr>
      <vt:lpstr>Calibration of EU-SILC</vt:lpstr>
      <vt:lpstr>Calibration of EU-SILC</vt:lpstr>
      <vt:lpstr>Appropriate word for Calif</vt:lpstr>
      <vt:lpstr>Appropriate word for Calif</vt:lpstr>
      <vt:lpstr>Appropriate word for Calif</vt:lpstr>
      <vt:lpstr>What do you think?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Frenkie</cp:lastModifiedBy>
  <cp:revision>81</cp:revision>
  <dcterms:created xsi:type="dcterms:W3CDTF">2005-02-28T14:06:28Z</dcterms:created>
  <dcterms:modified xsi:type="dcterms:W3CDTF">2014-05-15T21:38:31Z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