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341" r:id="rId3"/>
    <p:sldId id="317" r:id="rId4"/>
    <p:sldId id="320" r:id="rId5"/>
    <p:sldId id="309" r:id="rId6"/>
    <p:sldId id="280" r:id="rId7"/>
    <p:sldId id="310" r:id="rId8"/>
    <p:sldId id="328" r:id="rId9"/>
    <p:sldId id="319" r:id="rId10"/>
    <p:sldId id="331" r:id="rId11"/>
    <p:sldId id="322" r:id="rId12"/>
    <p:sldId id="311" r:id="rId13"/>
    <p:sldId id="338" r:id="rId14"/>
    <p:sldId id="325" r:id="rId15"/>
    <p:sldId id="329" r:id="rId16"/>
    <p:sldId id="295" r:id="rId17"/>
    <p:sldId id="326" r:id="rId18"/>
    <p:sldId id="339" r:id="rId19"/>
    <p:sldId id="335" r:id="rId20"/>
    <p:sldId id="337" r:id="rId21"/>
    <p:sldId id="340" r:id="rId22"/>
    <p:sldId id="316" r:id="rId23"/>
    <p:sldId id="299" r:id="rId24"/>
    <p:sldId id="277" r:id="rId25"/>
  </p:sldIdLst>
  <p:sldSz cx="9144000" cy="6858000" type="screen4x3"/>
  <p:notesSz cx="6669088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AMER Eva-Maria" initials="AE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7" autoAdjust="0"/>
    <p:restoredTop sz="94660" autoAdjust="0"/>
  </p:normalViewPr>
  <p:slideViewPr>
    <p:cSldViewPr>
      <p:cViewPr varScale="1">
        <p:scale>
          <a:sx n="106" d="100"/>
          <a:sy n="106" d="100"/>
        </p:scale>
        <p:origin x="12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177486-321F-4625-8761-231E94739AC2}" type="doc">
      <dgm:prSet loTypeId="urn:microsoft.com/office/officeart/2005/8/layout/hProcess9" loCatId="process" qsTypeId="urn:microsoft.com/office/officeart/2005/8/quickstyle/3d5" qsCatId="3D" csTypeId="urn:microsoft.com/office/officeart/2005/8/colors/accent2_2" csCatId="accent2" phldr="1"/>
      <dgm:spPr>
        <a:scene3d>
          <a:camera prst="isometricOffAxis2Left" zoom="95000">
            <a:rot lat="1080000" lon="2400000" rev="0"/>
          </a:camera>
          <a:lightRig rig="flat" dir="t">
            <a:rot lat="0" lon="0" rev="0"/>
          </a:lightRig>
        </a:scene3d>
      </dgm:spPr>
    </dgm:pt>
    <dgm:pt modelId="{DA1CD263-C17B-4AAF-9C4B-84AA122FA496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de-AT" dirty="0" smtClean="0"/>
            <a:t>RAW</a:t>
          </a:r>
          <a:endParaRPr lang="de-AT" dirty="0"/>
        </a:p>
      </dgm:t>
    </dgm:pt>
    <dgm:pt modelId="{E3B98F29-3DA0-4908-8B7E-B00DCBD30A4F}" type="parTrans" cxnId="{0C550E4D-7622-48D2-9448-B8B3C762B134}">
      <dgm:prSet/>
      <dgm:spPr/>
      <dgm:t>
        <a:bodyPr/>
        <a:lstStyle/>
        <a:p>
          <a:endParaRPr lang="de-AT"/>
        </a:p>
      </dgm:t>
    </dgm:pt>
    <dgm:pt modelId="{F8B04B35-B0DD-4398-8BAF-F6BBDDADCB06}" type="sibTrans" cxnId="{0C550E4D-7622-48D2-9448-B8B3C762B134}">
      <dgm:prSet/>
      <dgm:spPr/>
      <dgm:t>
        <a:bodyPr/>
        <a:lstStyle/>
        <a:p>
          <a:endParaRPr lang="de-AT"/>
        </a:p>
      </dgm:t>
    </dgm:pt>
    <dgm:pt modelId="{5A313A38-CAC1-4786-BD8E-E8BED4DBB478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de-AT" dirty="0" smtClean="0"/>
            <a:t>CDB</a:t>
          </a:r>
          <a:endParaRPr lang="de-AT" dirty="0"/>
        </a:p>
      </dgm:t>
    </dgm:pt>
    <dgm:pt modelId="{094CF8FE-BF46-45F9-BC95-90EB3AA265C6}" type="parTrans" cxnId="{C1A3163C-36B3-4FCE-A6BA-9CE9FAF71B1E}">
      <dgm:prSet/>
      <dgm:spPr/>
      <dgm:t>
        <a:bodyPr/>
        <a:lstStyle/>
        <a:p>
          <a:endParaRPr lang="de-AT"/>
        </a:p>
      </dgm:t>
    </dgm:pt>
    <dgm:pt modelId="{95D0658C-02E3-4153-8C67-72F779E4D7AA}" type="sibTrans" cxnId="{C1A3163C-36B3-4FCE-A6BA-9CE9FAF71B1E}">
      <dgm:prSet/>
      <dgm:spPr/>
      <dgm:t>
        <a:bodyPr/>
        <a:lstStyle/>
        <a:p>
          <a:endParaRPr lang="de-AT"/>
        </a:p>
      </dgm:t>
    </dgm:pt>
    <dgm:pt modelId="{D359A7C1-4CBD-4B45-9233-32C71C95F406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de-AT" dirty="0" smtClean="0"/>
            <a:t>FDP</a:t>
          </a:r>
        </a:p>
      </dgm:t>
    </dgm:pt>
    <dgm:pt modelId="{14AD604C-7DF4-4B03-A8B5-2F172914919E}" type="parTrans" cxnId="{CC5F989C-DCF8-4252-AA3B-0F535D1EADB3}">
      <dgm:prSet/>
      <dgm:spPr/>
      <dgm:t>
        <a:bodyPr/>
        <a:lstStyle/>
        <a:p>
          <a:endParaRPr lang="de-AT"/>
        </a:p>
      </dgm:t>
    </dgm:pt>
    <dgm:pt modelId="{9D8EAC94-25D2-4262-8C16-6C9FC3126A1A}" type="sibTrans" cxnId="{CC5F989C-DCF8-4252-AA3B-0F535D1EADB3}">
      <dgm:prSet/>
      <dgm:spPr/>
      <dgm:t>
        <a:bodyPr/>
        <a:lstStyle/>
        <a:p>
          <a:endParaRPr lang="de-AT"/>
        </a:p>
      </dgm:t>
    </dgm:pt>
    <dgm:pt modelId="{3AD74191-BBB8-4B39-B3ED-031584715FBC}" type="pres">
      <dgm:prSet presAssocID="{A1177486-321F-4625-8761-231E94739AC2}" presName="CompostProcess" presStyleCnt="0">
        <dgm:presLayoutVars>
          <dgm:dir/>
          <dgm:resizeHandles val="exact"/>
        </dgm:presLayoutVars>
      </dgm:prSet>
      <dgm:spPr/>
    </dgm:pt>
    <dgm:pt modelId="{E1B4A7EA-0F25-4EA5-8B5A-5B6665D9D757}" type="pres">
      <dgm:prSet presAssocID="{A1177486-321F-4625-8761-231E94739AC2}" presName="arrow" presStyleLbl="bgShp" presStyleIdx="0" presStyleCnt="1" custLinFactNeighborX="-1916" custLinFactNeighborY="352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de-AT"/>
        </a:p>
      </dgm:t>
    </dgm:pt>
    <dgm:pt modelId="{C63F48DD-17C3-429F-A8BB-BFBD8771C5D6}" type="pres">
      <dgm:prSet presAssocID="{A1177486-321F-4625-8761-231E94739AC2}" presName="linearProcess" presStyleCnt="0"/>
      <dgm:spPr/>
    </dgm:pt>
    <dgm:pt modelId="{9E88987C-E1BC-4D38-9373-9C14D0130C91}" type="pres">
      <dgm:prSet presAssocID="{DA1CD263-C17B-4AAF-9C4B-84AA122FA49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B02B24EA-BE93-41E5-933D-42515EB37255}" type="pres">
      <dgm:prSet presAssocID="{F8B04B35-B0DD-4398-8BAF-F6BBDDADCB06}" presName="sibTrans" presStyleCnt="0"/>
      <dgm:spPr/>
    </dgm:pt>
    <dgm:pt modelId="{D7A94F4E-DA80-4C06-BD90-3C6CBE00CAF4}" type="pres">
      <dgm:prSet presAssocID="{5A313A38-CAC1-4786-BD8E-E8BED4DBB478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1F8A9BD4-365F-4D5C-9D75-7D812EA6A34F}" type="pres">
      <dgm:prSet presAssocID="{95D0658C-02E3-4153-8C67-72F779E4D7AA}" presName="sibTrans" presStyleCnt="0"/>
      <dgm:spPr/>
    </dgm:pt>
    <dgm:pt modelId="{660839B0-FF91-470C-8E38-6C2D61BA1E56}" type="pres">
      <dgm:prSet presAssocID="{D359A7C1-4CBD-4B45-9233-32C71C95F40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83FD822A-B7ED-4EBE-9E4E-D7EBD059C3EF}" type="presOf" srcId="{D359A7C1-4CBD-4B45-9233-32C71C95F406}" destId="{660839B0-FF91-470C-8E38-6C2D61BA1E56}" srcOrd="0" destOrd="0" presId="urn:microsoft.com/office/officeart/2005/8/layout/hProcess9"/>
    <dgm:cxn modelId="{5EAD7B37-041E-4426-A2E5-F30A8FB0F000}" type="presOf" srcId="{A1177486-321F-4625-8761-231E94739AC2}" destId="{3AD74191-BBB8-4B39-B3ED-031584715FBC}" srcOrd="0" destOrd="0" presId="urn:microsoft.com/office/officeart/2005/8/layout/hProcess9"/>
    <dgm:cxn modelId="{317B3338-CC56-4D7C-973F-9849CC58B6BB}" type="presOf" srcId="{DA1CD263-C17B-4AAF-9C4B-84AA122FA496}" destId="{9E88987C-E1BC-4D38-9373-9C14D0130C91}" srcOrd="0" destOrd="0" presId="urn:microsoft.com/office/officeart/2005/8/layout/hProcess9"/>
    <dgm:cxn modelId="{CC5F989C-DCF8-4252-AA3B-0F535D1EADB3}" srcId="{A1177486-321F-4625-8761-231E94739AC2}" destId="{D359A7C1-4CBD-4B45-9233-32C71C95F406}" srcOrd="2" destOrd="0" parTransId="{14AD604C-7DF4-4B03-A8B5-2F172914919E}" sibTransId="{9D8EAC94-25D2-4262-8C16-6C9FC3126A1A}"/>
    <dgm:cxn modelId="{C1A3163C-36B3-4FCE-A6BA-9CE9FAF71B1E}" srcId="{A1177486-321F-4625-8761-231E94739AC2}" destId="{5A313A38-CAC1-4786-BD8E-E8BED4DBB478}" srcOrd="1" destOrd="0" parTransId="{094CF8FE-BF46-45F9-BC95-90EB3AA265C6}" sibTransId="{95D0658C-02E3-4153-8C67-72F779E4D7AA}"/>
    <dgm:cxn modelId="{0C550E4D-7622-48D2-9448-B8B3C762B134}" srcId="{A1177486-321F-4625-8761-231E94739AC2}" destId="{DA1CD263-C17B-4AAF-9C4B-84AA122FA496}" srcOrd="0" destOrd="0" parTransId="{E3B98F29-3DA0-4908-8B7E-B00DCBD30A4F}" sibTransId="{F8B04B35-B0DD-4398-8BAF-F6BBDDADCB06}"/>
    <dgm:cxn modelId="{CE961C44-7EF6-40ED-98AC-C18473E7FDA0}" type="presOf" srcId="{5A313A38-CAC1-4786-BD8E-E8BED4DBB478}" destId="{D7A94F4E-DA80-4C06-BD90-3C6CBE00CAF4}" srcOrd="0" destOrd="0" presId="urn:microsoft.com/office/officeart/2005/8/layout/hProcess9"/>
    <dgm:cxn modelId="{44CE3594-71BA-4358-A4BE-E8255A165D49}" type="presParOf" srcId="{3AD74191-BBB8-4B39-B3ED-031584715FBC}" destId="{E1B4A7EA-0F25-4EA5-8B5A-5B6665D9D757}" srcOrd="0" destOrd="0" presId="urn:microsoft.com/office/officeart/2005/8/layout/hProcess9"/>
    <dgm:cxn modelId="{19CAA4C2-0A0F-4E1D-B77F-DA5BA3035085}" type="presParOf" srcId="{3AD74191-BBB8-4B39-B3ED-031584715FBC}" destId="{C63F48DD-17C3-429F-A8BB-BFBD8771C5D6}" srcOrd="1" destOrd="0" presId="urn:microsoft.com/office/officeart/2005/8/layout/hProcess9"/>
    <dgm:cxn modelId="{FA34164E-FEC4-4CED-A591-51D9FFD7861D}" type="presParOf" srcId="{C63F48DD-17C3-429F-A8BB-BFBD8771C5D6}" destId="{9E88987C-E1BC-4D38-9373-9C14D0130C91}" srcOrd="0" destOrd="0" presId="urn:microsoft.com/office/officeart/2005/8/layout/hProcess9"/>
    <dgm:cxn modelId="{605999B6-E046-4D62-A2BD-7E0CC5A74639}" type="presParOf" srcId="{C63F48DD-17C3-429F-A8BB-BFBD8771C5D6}" destId="{B02B24EA-BE93-41E5-933D-42515EB37255}" srcOrd="1" destOrd="0" presId="urn:microsoft.com/office/officeart/2005/8/layout/hProcess9"/>
    <dgm:cxn modelId="{31D64406-418F-422D-9748-F57346CECFFC}" type="presParOf" srcId="{C63F48DD-17C3-429F-A8BB-BFBD8771C5D6}" destId="{D7A94F4E-DA80-4C06-BD90-3C6CBE00CAF4}" srcOrd="2" destOrd="0" presId="urn:microsoft.com/office/officeart/2005/8/layout/hProcess9"/>
    <dgm:cxn modelId="{9545691E-F56C-4080-80DE-16E7F7FF2DCF}" type="presParOf" srcId="{C63F48DD-17C3-429F-A8BB-BFBD8771C5D6}" destId="{1F8A9BD4-365F-4D5C-9D75-7D812EA6A34F}" srcOrd="3" destOrd="0" presId="urn:microsoft.com/office/officeart/2005/8/layout/hProcess9"/>
    <dgm:cxn modelId="{80CCA935-2066-4769-A2E0-7E7E712EC92C}" type="presParOf" srcId="{C63F48DD-17C3-429F-A8BB-BFBD8771C5D6}" destId="{660839B0-FF91-470C-8E38-6C2D61BA1E5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C7F25D-0577-4076-9464-248A08A5A142}" type="doc">
      <dgm:prSet loTypeId="urn:microsoft.com/office/officeart/2005/8/layout/funnel1" loCatId="process" qsTypeId="urn:microsoft.com/office/officeart/2005/8/quickstyle/simple1#1" qsCatId="simple" csTypeId="urn:microsoft.com/office/officeart/2005/8/colors/accent2_2" csCatId="accent2" phldr="1"/>
      <dgm:spPr/>
      <dgm:t>
        <a:bodyPr/>
        <a:lstStyle/>
        <a:p>
          <a:endParaRPr lang="de-AT"/>
        </a:p>
      </dgm:t>
    </dgm:pt>
    <dgm:pt modelId="{0F52B98A-A081-4C35-8AE5-8AFF848FE2B3}">
      <dgm:prSet phldrT="[Text]"/>
      <dgm:spPr/>
      <dgm:t>
        <a:bodyPr/>
        <a:lstStyle/>
        <a:p>
          <a:r>
            <a:rPr lang="de-AT" b="1" dirty="0" smtClean="0"/>
            <a:t>SEX_Reg1</a:t>
          </a:r>
          <a:endParaRPr lang="de-AT" b="1" dirty="0"/>
        </a:p>
      </dgm:t>
    </dgm:pt>
    <dgm:pt modelId="{564F204D-5A8A-40F8-B079-076A163359BA}" type="parTrans" cxnId="{4EAF0C30-EC2C-4B85-8875-85EFEB972E03}">
      <dgm:prSet/>
      <dgm:spPr/>
      <dgm:t>
        <a:bodyPr/>
        <a:lstStyle/>
        <a:p>
          <a:endParaRPr lang="de-AT"/>
        </a:p>
      </dgm:t>
    </dgm:pt>
    <dgm:pt modelId="{2D5A1DF2-ACF9-4A83-94C2-6EAFAE7FF8A5}" type="sibTrans" cxnId="{4EAF0C30-EC2C-4B85-8875-85EFEB972E03}">
      <dgm:prSet/>
      <dgm:spPr/>
      <dgm:t>
        <a:bodyPr/>
        <a:lstStyle/>
        <a:p>
          <a:endParaRPr lang="de-AT"/>
        </a:p>
      </dgm:t>
    </dgm:pt>
    <dgm:pt modelId="{D6674373-8BA6-4CB2-8814-3DD967418920}">
      <dgm:prSet phldrT="[Text]"/>
      <dgm:spPr/>
      <dgm:t>
        <a:bodyPr/>
        <a:lstStyle/>
        <a:p>
          <a:r>
            <a:rPr lang="de-AT" b="1" dirty="0" smtClean="0"/>
            <a:t>SEX_Reg2</a:t>
          </a:r>
          <a:endParaRPr lang="de-AT" b="1" dirty="0"/>
        </a:p>
      </dgm:t>
    </dgm:pt>
    <dgm:pt modelId="{07F8DEED-43CA-4370-85F0-D00502272D5C}" type="parTrans" cxnId="{C7BE8730-336B-4A23-BD08-70E262A72FE1}">
      <dgm:prSet/>
      <dgm:spPr/>
      <dgm:t>
        <a:bodyPr/>
        <a:lstStyle/>
        <a:p>
          <a:endParaRPr lang="de-AT"/>
        </a:p>
      </dgm:t>
    </dgm:pt>
    <dgm:pt modelId="{B11529FD-E439-4220-84A2-EE25BAEB3F5D}" type="sibTrans" cxnId="{C7BE8730-336B-4A23-BD08-70E262A72FE1}">
      <dgm:prSet/>
      <dgm:spPr/>
      <dgm:t>
        <a:bodyPr/>
        <a:lstStyle/>
        <a:p>
          <a:endParaRPr lang="de-AT"/>
        </a:p>
      </dgm:t>
    </dgm:pt>
    <dgm:pt modelId="{A4460546-8C4E-42B6-94CD-91911BCEB96E}">
      <dgm:prSet phldrT="[Text]"/>
      <dgm:spPr/>
      <dgm:t>
        <a:bodyPr/>
        <a:lstStyle/>
        <a:p>
          <a:r>
            <a:rPr lang="de-AT" b="1" dirty="0" smtClean="0"/>
            <a:t>SEX_Reg3</a:t>
          </a:r>
          <a:endParaRPr lang="de-AT" b="1" dirty="0"/>
        </a:p>
      </dgm:t>
    </dgm:pt>
    <dgm:pt modelId="{516B17CD-D9F3-42A8-ABD1-115586CAF433}" type="parTrans" cxnId="{F5E79B1B-9F44-4952-AFE2-1561AF17D3B7}">
      <dgm:prSet/>
      <dgm:spPr/>
      <dgm:t>
        <a:bodyPr/>
        <a:lstStyle/>
        <a:p>
          <a:endParaRPr lang="de-AT"/>
        </a:p>
      </dgm:t>
    </dgm:pt>
    <dgm:pt modelId="{42AADBB1-CD56-4B85-9010-C12207960BB8}" type="sibTrans" cxnId="{F5E79B1B-9F44-4952-AFE2-1561AF17D3B7}">
      <dgm:prSet/>
      <dgm:spPr/>
      <dgm:t>
        <a:bodyPr/>
        <a:lstStyle/>
        <a:p>
          <a:endParaRPr lang="de-AT"/>
        </a:p>
      </dgm:t>
    </dgm:pt>
    <dgm:pt modelId="{E240A2A6-4BB6-4F11-A1DF-77AEDCAF6CEE}">
      <dgm:prSet phldrT="[Text]"/>
      <dgm:spPr/>
      <dgm:t>
        <a:bodyPr/>
        <a:lstStyle/>
        <a:p>
          <a:endParaRPr lang="de-AT" dirty="0"/>
        </a:p>
      </dgm:t>
    </dgm:pt>
    <dgm:pt modelId="{DFBB3958-D828-4B2F-9655-110510127D9C}" type="sibTrans" cxnId="{D8E85B17-49A3-4AC9-9C72-77F24184EB69}">
      <dgm:prSet/>
      <dgm:spPr/>
      <dgm:t>
        <a:bodyPr/>
        <a:lstStyle/>
        <a:p>
          <a:endParaRPr lang="de-AT"/>
        </a:p>
      </dgm:t>
    </dgm:pt>
    <dgm:pt modelId="{C8B59F6E-3218-478D-BDA9-A9CA094725A3}" type="parTrans" cxnId="{D8E85B17-49A3-4AC9-9C72-77F24184EB69}">
      <dgm:prSet/>
      <dgm:spPr/>
      <dgm:t>
        <a:bodyPr/>
        <a:lstStyle/>
        <a:p>
          <a:endParaRPr lang="de-AT"/>
        </a:p>
      </dgm:t>
    </dgm:pt>
    <dgm:pt modelId="{6CCB3A6D-3FD0-4F69-AFFE-8E09E1AC3A64}" type="pres">
      <dgm:prSet presAssocID="{CBC7F25D-0577-4076-9464-248A08A5A14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B36FE595-809E-4CD0-B80D-E026FE7CE6D8}" type="pres">
      <dgm:prSet presAssocID="{CBC7F25D-0577-4076-9464-248A08A5A142}" presName="ellipse" presStyleLbl="trBgShp" presStyleIdx="0" presStyleCnt="1" custLinFactNeighborY="291"/>
      <dgm:spPr/>
      <dgm:t>
        <a:bodyPr/>
        <a:lstStyle/>
        <a:p>
          <a:endParaRPr lang="de-AT"/>
        </a:p>
      </dgm:t>
    </dgm:pt>
    <dgm:pt modelId="{64C25BED-B8B0-4627-8642-1D316C6D2AE1}" type="pres">
      <dgm:prSet presAssocID="{CBC7F25D-0577-4076-9464-248A08A5A142}" presName="arrow1" presStyleLbl="fgShp" presStyleIdx="0" presStyleCnt="1" custLinFactNeighborY="-20368"/>
      <dgm:spPr/>
      <dgm:t>
        <a:bodyPr/>
        <a:lstStyle/>
        <a:p>
          <a:endParaRPr lang="de-AT"/>
        </a:p>
      </dgm:t>
    </dgm:pt>
    <dgm:pt modelId="{8A05E452-C288-4B77-BEF7-EB9A80E54250}" type="pres">
      <dgm:prSet presAssocID="{CBC7F25D-0577-4076-9464-248A08A5A142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05143596-FC61-4F61-842D-27B4519DAB72}" type="pres">
      <dgm:prSet presAssocID="{D6674373-8BA6-4CB2-8814-3DD967418920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9A432E45-1EE4-46D8-A66B-2B675F06C982}" type="pres">
      <dgm:prSet presAssocID="{A4460546-8C4E-42B6-94CD-91911BCEB96E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1CC1BA47-4AE1-4A2B-969A-149F43431880}" type="pres">
      <dgm:prSet presAssocID="{E240A2A6-4BB6-4F11-A1DF-77AEDCAF6CEE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3711B6C9-4FBB-47CA-B04D-6ADFC26E60D8}" type="pres">
      <dgm:prSet presAssocID="{CBC7F25D-0577-4076-9464-248A08A5A142}" presName="funnel" presStyleLbl="trAlignAcc1" presStyleIdx="0" presStyleCnt="1" custLinFactNeighborX="420" custLinFactNeighborY="-893"/>
      <dgm:spPr/>
      <dgm:t>
        <a:bodyPr/>
        <a:lstStyle/>
        <a:p>
          <a:endParaRPr lang="de-AT"/>
        </a:p>
      </dgm:t>
    </dgm:pt>
  </dgm:ptLst>
  <dgm:cxnLst>
    <dgm:cxn modelId="{D98BF411-D36A-4BF6-80E3-45401B80B462}" type="presOf" srcId="{CBC7F25D-0577-4076-9464-248A08A5A142}" destId="{6CCB3A6D-3FD0-4F69-AFFE-8E09E1AC3A64}" srcOrd="0" destOrd="0" presId="urn:microsoft.com/office/officeart/2005/8/layout/funnel1"/>
    <dgm:cxn modelId="{D8E85B17-49A3-4AC9-9C72-77F24184EB69}" srcId="{CBC7F25D-0577-4076-9464-248A08A5A142}" destId="{E240A2A6-4BB6-4F11-A1DF-77AEDCAF6CEE}" srcOrd="3" destOrd="0" parTransId="{C8B59F6E-3218-478D-BDA9-A9CA094725A3}" sibTransId="{DFBB3958-D828-4B2F-9655-110510127D9C}"/>
    <dgm:cxn modelId="{4EAF0C30-EC2C-4B85-8875-85EFEB972E03}" srcId="{CBC7F25D-0577-4076-9464-248A08A5A142}" destId="{0F52B98A-A081-4C35-8AE5-8AFF848FE2B3}" srcOrd="0" destOrd="0" parTransId="{564F204D-5A8A-40F8-B079-076A163359BA}" sibTransId="{2D5A1DF2-ACF9-4A83-94C2-6EAFAE7FF8A5}"/>
    <dgm:cxn modelId="{F5E79B1B-9F44-4952-AFE2-1561AF17D3B7}" srcId="{CBC7F25D-0577-4076-9464-248A08A5A142}" destId="{A4460546-8C4E-42B6-94CD-91911BCEB96E}" srcOrd="2" destOrd="0" parTransId="{516B17CD-D9F3-42A8-ABD1-115586CAF433}" sibTransId="{42AADBB1-CD56-4B85-9010-C12207960BB8}"/>
    <dgm:cxn modelId="{8A6A842E-4F49-4CF0-9294-BBB5EB8E7AB3}" type="presOf" srcId="{E240A2A6-4BB6-4F11-A1DF-77AEDCAF6CEE}" destId="{8A05E452-C288-4B77-BEF7-EB9A80E54250}" srcOrd="0" destOrd="0" presId="urn:microsoft.com/office/officeart/2005/8/layout/funnel1"/>
    <dgm:cxn modelId="{C7BE8730-336B-4A23-BD08-70E262A72FE1}" srcId="{CBC7F25D-0577-4076-9464-248A08A5A142}" destId="{D6674373-8BA6-4CB2-8814-3DD967418920}" srcOrd="1" destOrd="0" parTransId="{07F8DEED-43CA-4370-85F0-D00502272D5C}" sibTransId="{B11529FD-E439-4220-84A2-EE25BAEB3F5D}"/>
    <dgm:cxn modelId="{72128A5C-85B8-4B8A-A283-62F3E6886A34}" type="presOf" srcId="{A4460546-8C4E-42B6-94CD-91911BCEB96E}" destId="{05143596-FC61-4F61-842D-27B4519DAB72}" srcOrd="0" destOrd="0" presId="urn:microsoft.com/office/officeart/2005/8/layout/funnel1"/>
    <dgm:cxn modelId="{4AA8F34C-A7CC-46FE-BE70-67EA97D778ED}" type="presOf" srcId="{0F52B98A-A081-4C35-8AE5-8AFF848FE2B3}" destId="{1CC1BA47-4AE1-4A2B-969A-149F43431880}" srcOrd="0" destOrd="0" presId="urn:microsoft.com/office/officeart/2005/8/layout/funnel1"/>
    <dgm:cxn modelId="{47A64F41-1011-4B12-8492-8464AC44F1F8}" type="presOf" srcId="{D6674373-8BA6-4CB2-8814-3DD967418920}" destId="{9A432E45-1EE4-46D8-A66B-2B675F06C982}" srcOrd="0" destOrd="0" presId="urn:microsoft.com/office/officeart/2005/8/layout/funnel1"/>
    <dgm:cxn modelId="{7FC15E8D-E795-462D-A273-870FC529D52A}" type="presParOf" srcId="{6CCB3A6D-3FD0-4F69-AFFE-8E09E1AC3A64}" destId="{B36FE595-809E-4CD0-B80D-E026FE7CE6D8}" srcOrd="0" destOrd="0" presId="urn:microsoft.com/office/officeart/2005/8/layout/funnel1"/>
    <dgm:cxn modelId="{95463793-6538-45AD-AC0B-7B912A0512B7}" type="presParOf" srcId="{6CCB3A6D-3FD0-4F69-AFFE-8E09E1AC3A64}" destId="{64C25BED-B8B0-4627-8642-1D316C6D2AE1}" srcOrd="1" destOrd="0" presId="urn:microsoft.com/office/officeart/2005/8/layout/funnel1"/>
    <dgm:cxn modelId="{5212420F-D444-4DAC-AE2F-FFA0FE29953D}" type="presParOf" srcId="{6CCB3A6D-3FD0-4F69-AFFE-8E09E1AC3A64}" destId="{8A05E452-C288-4B77-BEF7-EB9A80E54250}" srcOrd="2" destOrd="0" presId="urn:microsoft.com/office/officeart/2005/8/layout/funnel1"/>
    <dgm:cxn modelId="{8C110C1D-56EE-4E66-9B4A-571CDF5DCF42}" type="presParOf" srcId="{6CCB3A6D-3FD0-4F69-AFFE-8E09E1AC3A64}" destId="{05143596-FC61-4F61-842D-27B4519DAB72}" srcOrd="3" destOrd="0" presId="urn:microsoft.com/office/officeart/2005/8/layout/funnel1"/>
    <dgm:cxn modelId="{52165F09-52E9-4697-AFCD-5B262CA3D2DA}" type="presParOf" srcId="{6CCB3A6D-3FD0-4F69-AFFE-8E09E1AC3A64}" destId="{9A432E45-1EE4-46D8-A66B-2B675F06C982}" srcOrd="4" destOrd="0" presId="urn:microsoft.com/office/officeart/2005/8/layout/funnel1"/>
    <dgm:cxn modelId="{6878ABBF-BD82-480C-B73B-ED663FAD0820}" type="presParOf" srcId="{6CCB3A6D-3FD0-4F69-AFFE-8E09E1AC3A64}" destId="{1CC1BA47-4AE1-4A2B-969A-149F43431880}" srcOrd="5" destOrd="0" presId="urn:microsoft.com/office/officeart/2005/8/layout/funnel1"/>
    <dgm:cxn modelId="{5BF3E2B6-16EB-40B5-91A1-2A6240ACF335}" type="presParOf" srcId="{6CCB3A6D-3FD0-4F69-AFFE-8E09E1AC3A64}" destId="{3711B6C9-4FBB-47CA-B04D-6ADFC26E60D8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1B9BBE-D207-4ACD-A808-C4937838BC53}" type="doc">
      <dgm:prSet loTypeId="urn:microsoft.com/office/officeart/2005/8/layout/equation2" loCatId="process" qsTypeId="urn:microsoft.com/office/officeart/2005/8/quickstyle/simple1#2" qsCatId="simple" csTypeId="urn:microsoft.com/office/officeart/2005/8/colors/accent2_2" csCatId="accent2" phldr="1"/>
      <dgm:spPr/>
    </dgm:pt>
    <dgm:pt modelId="{5D551000-315A-4B8B-B86E-C697A57723C0}">
      <dgm:prSet phldrT="[Text]"/>
      <dgm:spPr/>
      <dgm:t>
        <a:bodyPr/>
        <a:lstStyle/>
        <a:p>
          <a:r>
            <a:rPr lang="de-AT" b="1" dirty="0" smtClean="0"/>
            <a:t>Attrib1</a:t>
          </a:r>
          <a:endParaRPr lang="de-AT" b="1" dirty="0"/>
        </a:p>
      </dgm:t>
    </dgm:pt>
    <dgm:pt modelId="{FB64953F-AB00-4A8B-9B24-A75CF6EA0749}" type="parTrans" cxnId="{09EAF81D-625D-4B9A-AB24-6804A1227CF3}">
      <dgm:prSet/>
      <dgm:spPr/>
      <dgm:t>
        <a:bodyPr/>
        <a:lstStyle/>
        <a:p>
          <a:endParaRPr lang="de-AT"/>
        </a:p>
      </dgm:t>
    </dgm:pt>
    <dgm:pt modelId="{4C8C0DE1-7F43-434A-B850-5FC6EF9E1D09}" type="sibTrans" cxnId="{09EAF81D-625D-4B9A-AB24-6804A1227CF3}">
      <dgm:prSet/>
      <dgm:spPr/>
      <dgm:t>
        <a:bodyPr/>
        <a:lstStyle/>
        <a:p>
          <a:endParaRPr lang="de-AT"/>
        </a:p>
      </dgm:t>
    </dgm:pt>
    <dgm:pt modelId="{747610BA-33DF-44DE-99B5-C0D6F4A13ED7}">
      <dgm:prSet phldrT="[Text]"/>
      <dgm:spPr/>
      <dgm:t>
        <a:bodyPr/>
        <a:lstStyle/>
        <a:p>
          <a:r>
            <a:rPr lang="de-AT" b="1" dirty="0" smtClean="0"/>
            <a:t>Attrib2</a:t>
          </a:r>
          <a:endParaRPr lang="de-AT" b="1" dirty="0"/>
        </a:p>
      </dgm:t>
    </dgm:pt>
    <dgm:pt modelId="{90D93E7E-9586-4033-85BE-8A6C08FD399F}" type="parTrans" cxnId="{3958B8B3-C9A7-4D36-9E35-BE0254F5F8AA}">
      <dgm:prSet/>
      <dgm:spPr/>
      <dgm:t>
        <a:bodyPr/>
        <a:lstStyle/>
        <a:p>
          <a:endParaRPr lang="de-AT"/>
        </a:p>
      </dgm:t>
    </dgm:pt>
    <dgm:pt modelId="{20B5C8D6-9247-44E9-9F58-D4B806C47D35}" type="sibTrans" cxnId="{3958B8B3-C9A7-4D36-9E35-BE0254F5F8AA}">
      <dgm:prSet/>
      <dgm:spPr/>
      <dgm:t>
        <a:bodyPr/>
        <a:lstStyle/>
        <a:p>
          <a:endParaRPr lang="de-AT"/>
        </a:p>
      </dgm:t>
    </dgm:pt>
    <dgm:pt modelId="{22244752-305B-4E46-AA4E-757C6E325C58}">
      <dgm:prSet phldrT="[Text]" custT="1"/>
      <dgm:spPr/>
      <dgm:t>
        <a:bodyPr/>
        <a:lstStyle/>
        <a:p>
          <a:r>
            <a:rPr lang="de-AT" sz="1600" b="1" dirty="0" err="1" smtClean="0"/>
            <a:t>Derived</a:t>
          </a:r>
          <a:r>
            <a:rPr lang="de-AT" sz="1600" b="1" dirty="0" smtClean="0"/>
            <a:t> Attribute</a:t>
          </a:r>
          <a:endParaRPr lang="de-AT" sz="1600" b="1" dirty="0"/>
        </a:p>
      </dgm:t>
    </dgm:pt>
    <dgm:pt modelId="{F4BCB3DB-2089-4034-B3A8-27269ABC66AA}" type="parTrans" cxnId="{71C149E6-FDCE-4C71-8EBA-9DDEE2092ED1}">
      <dgm:prSet/>
      <dgm:spPr/>
      <dgm:t>
        <a:bodyPr/>
        <a:lstStyle/>
        <a:p>
          <a:endParaRPr lang="de-AT"/>
        </a:p>
      </dgm:t>
    </dgm:pt>
    <dgm:pt modelId="{D922EF5D-9C74-42A8-8343-15EABA8CA96B}" type="sibTrans" cxnId="{71C149E6-FDCE-4C71-8EBA-9DDEE2092ED1}">
      <dgm:prSet/>
      <dgm:spPr/>
      <dgm:t>
        <a:bodyPr/>
        <a:lstStyle/>
        <a:p>
          <a:endParaRPr lang="de-AT"/>
        </a:p>
      </dgm:t>
    </dgm:pt>
    <dgm:pt modelId="{1523CF66-4E18-41CE-8212-028FC72E100A}" type="pres">
      <dgm:prSet presAssocID="{6D1B9BBE-D207-4ACD-A808-C4937838BC53}" presName="Name0" presStyleCnt="0">
        <dgm:presLayoutVars>
          <dgm:dir/>
          <dgm:resizeHandles val="exact"/>
        </dgm:presLayoutVars>
      </dgm:prSet>
      <dgm:spPr/>
    </dgm:pt>
    <dgm:pt modelId="{49955975-4371-497E-B722-505FF3A29888}" type="pres">
      <dgm:prSet presAssocID="{6D1B9BBE-D207-4ACD-A808-C4937838BC53}" presName="vNodes" presStyleCnt="0"/>
      <dgm:spPr/>
    </dgm:pt>
    <dgm:pt modelId="{F94F81E1-96D2-4800-83B1-27CBAF6EF21C}" type="pres">
      <dgm:prSet presAssocID="{5D551000-315A-4B8B-B86E-C697A57723C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D14AAC52-8C5D-45A2-89AF-887E9253CBA8}" type="pres">
      <dgm:prSet presAssocID="{4C8C0DE1-7F43-434A-B850-5FC6EF9E1D09}" presName="spacerT" presStyleCnt="0"/>
      <dgm:spPr/>
    </dgm:pt>
    <dgm:pt modelId="{2FF9EE63-E2E7-4ADD-8305-93184B2AA726}" type="pres">
      <dgm:prSet presAssocID="{4C8C0DE1-7F43-434A-B850-5FC6EF9E1D09}" presName="sibTrans" presStyleLbl="sibTrans2D1" presStyleIdx="0" presStyleCnt="2"/>
      <dgm:spPr/>
      <dgm:t>
        <a:bodyPr/>
        <a:lstStyle/>
        <a:p>
          <a:endParaRPr lang="de-AT"/>
        </a:p>
      </dgm:t>
    </dgm:pt>
    <dgm:pt modelId="{5AEC816E-51B7-4841-88C7-DE46ED3684AB}" type="pres">
      <dgm:prSet presAssocID="{4C8C0DE1-7F43-434A-B850-5FC6EF9E1D09}" presName="spacerB" presStyleCnt="0"/>
      <dgm:spPr/>
    </dgm:pt>
    <dgm:pt modelId="{AC0E64AA-04B9-4E72-B658-466372707DB6}" type="pres">
      <dgm:prSet presAssocID="{747610BA-33DF-44DE-99B5-C0D6F4A13ED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4DBF6BAD-B2E0-4E39-B2F3-4C586EDBF02C}" type="pres">
      <dgm:prSet presAssocID="{6D1B9BBE-D207-4ACD-A808-C4937838BC53}" presName="sibTransLast" presStyleLbl="sibTrans2D1" presStyleIdx="1" presStyleCnt="2"/>
      <dgm:spPr/>
      <dgm:t>
        <a:bodyPr/>
        <a:lstStyle/>
        <a:p>
          <a:endParaRPr lang="de-AT"/>
        </a:p>
      </dgm:t>
    </dgm:pt>
    <dgm:pt modelId="{C96BEEF4-6F60-48E5-9ACC-B8E1652B476B}" type="pres">
      <dgm:prSet presAssocID="{6D1B9BBE-D207-4ACD-A808-C4937838BC53}" presName="connectorText" presStyleLbl="sibTrans2D1" presStyleIdx="1" presStyleCnt="2"/>
      <dgm:spPr/>
      <dgm:t>
        <a:bodyPr/>
        <a:lstStyle/>
        <a:p>
          <a:endParaRPr lang="de-AT"/>
        </a:p>
      </dgm:t>
    </dgm:pt>
    <dgm:pt modelId="{44EE7099-4DA5-4E4F-BEC8-7250003FABE8}" type="pres">
      <dgm:prSet presAssocID="{6D1B9BBE-D207-4ACD-A808-C4937838BC53}" presName="lastNode" presStyleLbl="node1" presStyleIdx="2" presStyleCnt="3" custScaleX="71424" custScaleY="68610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0A0A880E-75CC-4A52-89E6-05DB4BBB6973}" type="presOf" srcId="{747610BA-33DF-44DE-99B5-C0D6F4A13ED7}" destId="{AC0E64AA-04B9-4E72-B658-466372707DB6}" srcOrd="0" destOrd="0" presId="urn:microsoft.com/office/officeart/2005/8/layout/equation2"/>
    <dgm:cxn modelId="{3958B8B3-C9A7-4D36-9E35-BE0254F5F8AA}" srcId="{6D1B9BBE-D207-4ACD-A808-C4937838BC53}" destId="{747610BA-33DF-44DE-99B5-C0D6F4A13ED7}" srcOrd="1" destOrd="0" parTransId="{90D93E7E-9586-4033-85BE-8A6C08FD399F}" sibTransId="{20B5C8D6-9247-44E9-9F58-D4B806C47D35}"/>
    <dgm:cxn modelId="{09EAF81D-625D-4B9A-AB24-6804A1227CF3}" srcId="{6D1B9BBE-D207-4ACD-A808-C4937838BC53}" destId="{5D551000-315A-4B8B-B86E-C697A57723C0}" srcOrd="0" destOrd="0" parTransId="{FB64953F-AB00-4A8B-9B24-A75CF6EA0749}" sibTransId="{4C8C0DE1-7F43-434A-B850-5FC6EF9E1D09}"/>
    <dgm:cxn modelId="{39611E60-B491-4063-9862-AB059BC06218}" type="presOf" srcId="{22244752-305B-4E46-AA4E-757C6E325C58}" destId="{44EE7099-4DA5-4E4F-BEC8-7250003FABE8}" srcOrd="0" destOrd="0" presId="urn:microsoft.com/office/officeart/2005/8/layout/equation2"/>
    <dgm:cxn modelId="{4AD23E12-3F5B-42D7-BA5D-5885AC1980ED}" type="presOf" srcId="{20B5C8D6-9247-44E9-9F58-D4B806C47D35}" destId="{C96BEEF4-6F60-48E5-9ACC-B8E1652B476B}" srcOrd="1" destOrd="0" presId="urn:microsoft.com/office/officeart/2005/8/layout/equation2"/>
    <dgm:cxn modelId="{06FB2B0A-92BB-4729-8980-E8972BA2B01D}" type="presOf" srcId="{5D551000-315A-4B8B-B86E-C697A57723C0}" destId="{F94F81E1-96D2-4800-83B1-27CBAF6EF21C}" srcOrd="0" destOrd="0" presId="urn:microsoft.com/office/officeart/2005/8/layout/equation2"/>
    <dgm:cxn modelId="{F56DAFE0-28D0-4317-99DC-4CBE9C403573}" type="presOf" srcId="{6D1B9BBE-D207-4ACD-A808-C4937838BC53}" destId="{1523CF66-4E18-41CE-8212-028FC72E100A}" srcOrd="0" destOrd="0" presId="urn:microsoft.com/office/officeart/2005/8/layout/equation2"/>
    <dgm:cxn modelId="{1AF6CB08-39F6-4C3C-8E96-8A1191577124}" type="presOf" srcId="{4C8C0DE1-7F43-434A-B850-5FC6EF9E1D09}" destId="{2FF9EE63-E2E7-4ADD-8305-93184B2AA726}" srcOrd="0" destOrd="0" presId="urn:microsoft.com/office/officeart/2005/8/layout/equation2"/>
    <dgm:cxn modelId="{71C149E6-FDCE-4C71-8EBA-9DDEE2092ED1}" srcId="{6D1B9BBE-D207-4ACD-A808-C4937838BC53}" destId="{22244752-305B-4E46-AA4E-757C6E325C58}" srcOrd="2" destOrd="0" parTransId="{F4BCB3DB-2089-4034-B3A8-27269ABC66AA}" sibTransId="{D922EF5D-9C74-42A8-8343-15EABA8CA96B}"/>
    <dgm:cxn modelId="{9A63AE96-3542-4355-861E-377C94479948}" type="presOf" srcId="{20B5C8D6-9247-44E9-9F58-D4B806C47D35}" destId="{4DBF6BAD-B2E0-4E39-B2F3-4C586EDBF02C}" srcOrd="0" destOrd="0" presId="urn:microsoft.com/office/officeart/2005/8/layout/equation2"/>
    <dgm:cxn modelId="{D2241475-4F7A-49B0-B3B2-4B51B512D655}" type="presParOf" srcId="{1523CF66-4E18-41CE-8212-028FC72E100A}" destId="{49955975-4371-497E-B722-505FF3A29888}" srcOrd="0" destOrd="0" presId="urn:microsoft.com/office/officeart/2005/8/layout/equation2"/>
    <dgm:cxn modelId="{B4C1C3FD-15F9-4349-A32B-475CEB723F03}" type="presParOf" srcId="{49955975-4371-497E-B722-505FF3A29888}" destId="{F94F81E1-96D2-4800-83B1-27CBAF6EF21C}" srcOrd="0" destOrd="0" presId="urn:microsoft.com/office/officeart/2005/8/layout/equation2"/>
    <dgm:cxn modelId="{BDEAB172-51F9-4E0D-BE28-91BA6E7869B6}" type="presParOf" srcId="{49955975-4371-497E-B722-505FF3A29888}" destId="{D14AAC52-8C5D-45A2-89AF-887E9253CBA8}" srcOrd="1" destOrd="0" presId="urn:microsoft.com/office/officeart/2005/8/layout/equation2"/>
    <dgm:cxn modelId="{6EEF3219-90A0-46C2-8ACB-6759CD31F6E9}" type="presParOf" srcId="{49955975-4371-497E-B722-505FF3A29888}" destId="{2FF9EE63-E2E7-4ADD-8305-93184B2AA726}" srcOrd="2" destOrd="0" presId="urn:microsoft.com/office/officeart/2005/8/layout/equation2"/>
    <dgm:cxn modelId="{F9AF5590-9B76-41EB-A7B9-183B0A9BE242}" type="presParOf" srcId="{49955975-4371-497E-B722-505FF3A29888}" destId="{5AEC816E-51B7-4841-88C7-DE46ED3684AB}" srcOrd="3" destOrd="0" presId="urn:microsoft.com/office/officeart/2005/8/layout/equation2"/>
    <dgm:cxn modelId="{15E75EFD-0DD8-4D62-87CB-AE6B8AE53AA6}" type="presParOf" srcId="{49955975-4371-497E-B722-505FF3A29888}" destId="{AC0E64AA-04B9-4E72-B658-466372707DB6}" srcOrd="4" destOrd="0" presId="urn:microsoft.com/office/officeart/2005/8/layout/equation2"/>
    <dgm:cxn modelId="{9A84CE96-F015-4163-8E38-13310F00B65B}" type="presParOf" srcId="{1523CF66-4E18-41CE-8212-028FC72E100A}" destId="{4DBF6BAD-B2E0-4E39-B2F3-4C586EDBF02C}" srcOrd="1" destOrd="0" presId="urn:microsoft.com/office/officeart/2005/8/layout/equation2"/>
    <dgm:cxn modelId="{1FEF540B-12C2-40FC-B94E-2FD9D1BAC924}" type="presParOf" srcId="{4DBF6BAD-B2E0-4E39-B2F3-4C586EDBF02C}" destId="{C96BEEF4-6F60-48E5-9ACC-B8E1652B476B}" srcOrd="0" destOrd="0" presId="urn:microsoft.com/office/officeart/2005/8/layout/equation2"/>
    <dgm:cxn modelId="{0A9CF701-29A5-4448-8D6F-0CC1708FFF07}" type="presParOf" srcId="{1523CF66-4E18-41CE-8212-028FC72E100A}" destId="{44EE7099-4DA5-4E4F-BEC8-7250003FABE8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177486-321F-4625-8761-231E94739AC2}" type="doc">
      <dgm:prSet loTypeId="urn:microsoft.com/office/officeart/2005/8/layout/hProcess9" loCatId="process" qsTypeId="urn:microsoft.com/office/officeart/2005/8/quickstyle/3d5" qsCatId="3D" csTypeId="urn:microsoft.com/office/officeart/2005/8/colors/accent2_2" csCatId="accent2" phldr="1"/>
      <dgm:spPr>
        <a:scene3d>
          <a:camera prst="isometricOffAxis2Left" zoom="95000">
            <a:rot lat="1080000" lon="2400000" rev="0"/>
          </a:camera>
          <a:lightRig rig="flat" dir="t">
            <a:rot lat="0" lon="0" rev="0"/>
          </a:lightRig>
        </a:scene3d>
      </dgm:spPr>
    </dgm:pt>
    <dgm:pt modelId="{DA1CD263-C17B-4AAF-9C4B-84AA122FA496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de-AT" dirty="0" smtClean="0"/>
            <a:t>RAW</a:t>
          </a:r>
          <a:endParaRPr lang="de-AT" dirty="0"/>
        </a:p>
      </dgm:t>
    </dgm:pt>
    <dgm:pt modelId="{E3B98F29-3DA0-4908-8B7E-B00DCBD30A4F}" type="parTrans" cxnId="{0C550E4D-7622-48D2-9448-B8B3C762B134}">
      <dgm:prSet/>
      <dgm:spPr/>
      <dgm:t>
        <a:bodyPr/>
        <a:lstStyle/>
        <a:p>
          <a:endParaRPr lang="de-AT"/>
        </a:p>
      </dgm:t>
    </dgm:pt>
    <dgm:pt modelId="{F8B04B35-B0DD-4398-8BAF-F6BBDDADCB06}" type="sibTrans" cxnId="{0C550E4D-7622-48D2-9448-B8B3C762B134}">
      <dgm:prSet/>
      <dgm:spPr/>
      <dgm:t>
        <a:bodyPr/>
        <a:lstStyle/>
        <a:p>
          <a:endParaRPr lang="de-AT"/>
        </a:p>
      </dgm:t>
    </dgm:pt>
    <dgm:pt modelId="{5A313A38-CAC1-4786-BD8E-E8BED4DBB478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de-AT" dirty="0" smtClean="0"/>
            <a:t>CDB</a:t>
          </a:r>
          <a:endParaRPr lang="de-AT" dirty="0"/>
        </a:p>
      </dgm:t>
    </dgm:pt>
    <dgm:pt modelId="{094CF8FE-BF46-45F9-BC95-90EB3AA265C6}" type="parTrans" cxnId="{C1A3163C-36B3-4FCE-A6BA-9CE9FAF71B1E}">
      <dgm:prSet/>
      <dgm:spPr/>
      <dgm:t>
        <a:bodyPr/>
        <a:lstStyle/>
        <a:p>
          <a:endParaRPr lang="de-AT"/>
        </a:p>
      </dgm:t>
    </dgm:pt>
    <dgm:pt modelId="{95D0658C-02E3-4153-8C67-72F779E4D7AA}" type="sibTrans" cxnId="{C1A3163C-36B3-4FCE-A6BA-9CE9FAF71B1E}">
      <dgm:prSet/>
      <dgm:spPr/>
      <dgm:t>
        <a:bodyPr/>
        <a:lstStyle/>
        <a:p>
          <a:endParaRPr lang="de-AT"/>
        </a:p>
      </dgm:t>
    </dgm:pt>
    <dgm:pt modelId="{D359A7C1-4CBD-4B45-9233-32C71C95F406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de-AT" dirty="0" smtClean="0"/>
            <a:t>FDP</a:t>
          </a:r>
        </a:p>
      </dgm:t>
    </dgm:pt>
    <dgm:pt modelId="{14AD604C-7DF4-4B03-A8B5-2F172914919E}" type="parTrans" cxnId="{CC5F989C-DCF8-4252-AA3B-0F535D1EADB3}">
      <dgm:prSet/>
      <dgm:spPr/>
      <dgm:t>
        <a:bodyPr/>
        <a:lstStyle/>
        <a:p>
          <a:endParaRPr lang="de-AT"/>
        </a:p>
      </dgm:t>
    </dgm:pt>
    <dgm:pt modelId="{9D8EAC94-25D2-4262-8C16-6C9FC3126A1A}" type="sibTrans" cxnId="{CC5F989C-DCF8-4252-AA3B-0F535D1EADB3}">
      <dgm:prSet/>
      <dgm:spPr/>
      <dgm:t>
        <a:bodyPr/>
        <a:lstStyle/>
        <a:p>
          <a:endParaRPr lang="de-AT"/>
        </a:p>
      </dgm:t>
    </dgm:pt>
    <dgm:pt modelId="{3AD74191-BBB8-4B39-B3ED-031584715FBC}" type="pres">
      <dgm:prSet presAssocID="{A1177486-321F-4625-8761-231E94739AC2}" presName="CompostProcess" presStyleCnt="0">
        <dgm:presLayoutVars>
          <dgm:dir/>
          <dgm:resizeHandles val="exact"/>
        </dgm:presLayoutVars>
      </dgm:prSet>
      <dgm:spPr/>
    </dgm:pt>
    <dgm:pt modelId="{E1B4A7EA-0F25-4EA5-8B5A-5B6665D9D757}" type="pres">
      <dgm:prSet presAssocID="{A1177486-321F-4625-8761-231E94739AC2}" presName="arrow" presStyleLbl="bgShp" presStyleIdx="0" presStyleCnt="1" custLinFactNeighborX="-1916" custLinFactNeighborY="352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de-AT"/>
        </a:p>
      </dgm:t>
    </dgm:pt>
    <dgm:pt modelId="{C63F48DD-17C3-429F-A8BB-BFBD8771C5D6}" type="pres">
      <dgm:prSet presAssocID="{A1177486-321F-4625-8761-231E94739AC2}" presName="linearProcess" presStyleCnt="0"/>
      <dgm:spPr/>
    </dgm:pt>
    <dgm:pt modelId="{9E88987C-E1BC-4D38-9373-9C14D0130C91}" type="pres">
      <dgm:prSet presAssocID="{DA1CD263-C17B-4AAF-9C4B-84AA122FA49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B02B24EA-BE93-41E5-933D-42515EB37255}" type="pres">
      <dgm:prSet presAssocID="{F8B04B35-B0DD-4398-8BAF-F6BBDDADCB06}" presName="sibTrans" presStyleCnt="0"/>
      <dgm:spPr/>
    </dgm:pt>
    <dgm:pt modelId="{D7A94F4E-DA80-4C06-BD90-3C6CBE00CAF4}" type="pres">
      <dgm:prSet presAssocID="{5A313A38-CAC1-4786-BD8E-E8BED4DBB478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1F8A9BD4-365F-4D5C-9D75-7D812EA6A34F}" type="pres">
      <dgm:prSet presAssocID="{95D0658C-02E3-4153-8C67-72F779E4D7AA}" presName="sibTrans" presStyleCnt="0"/>
      <dgm:spPr/>
    </dgm:pt>
    <dgm:pt modelId="{660839B0-FF91-470C-8E38-6C2D61BA1E56}" type="pres">
      <dgm:prSet presAssocID="{D359A7C1-4CBD-4B45-9233-32C71C95F40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4FAD3939-811A-42A9-89A8-2E3219C81DD7}" type="presOf" srcId="{5A313A38-CAC1-4786-BD8E-E8BED4DBB478}" destId="{D7A94F4E-DA80-4C06-BD90-3C6CBE00CAF4}" srcOrd="0" destOrd="0" presId="urn:microsoft.com/office/officeart/2005/8/layout/hProcess9"/>
    <dgm:cxn modelId="{23FBA5B8-717D-4194-96D7-041ED352A553}" type="presOf" srcId="{D359A7C1-4CBD-4B45-9233-32C71C95F406}" destId="{660839B0-FF91-470C-8E38-6C2D61BA1E56}" srcOrd="0" destOrd="0" presId="urn:microsoft.com/office/officeart/2005/8/layout/hProcess9"/>
    <dgm:cxn modelId="{CC5F989C-DCF8-4252-AA3B-0F535D1EADB3}" srcId="{A1177486-321F-4625-8761-231E94739AC2}" destId="{D359A7C1-4CBD-4B45-9233-32C71C95F406}" srcOrd="2" destOrd="0" parTransId="{14AD604C-7DF4-4B03-A8B5-2F172914919E}" sibTransId="{9D8EAC94-25D2-4262-8C16-6C9FC3126A1A}"/>
    <dgm:cxn modelId="{893C2F45-744B-45B8-882A-7E0B8FE4BE38}" type="presOf" srcId="{DA1CD263-C17B-4AAF-9C4B-84AA122FA496}" destId="{9E88987C-E1BC-4D38-9373-9C14D0130C91}" srcOrd="0" destOrd="0" presId="urn:microsoft.com/office/officeart/2005/8/layout/hProcess9"/>
    <dgm:cxn modelId="{951F73CE-151C-4AA5-BFA9-0914C7F7E47A}" type="presOf" srcId="{A1177486-321F-4625-8761-231E94739AC2}" destId="{3AD74191-BBB8-4B39-B3ED-031584715FBC}" srcOrd="0" destOrd="0" presId="urn:microsoft.com/office/officeart/2005/8/layout/hProcess9"/>
    <dgm:cxn modelId="{C1A3163C-36B3-4FCE-A6BA-9CE9FAF71B1E}" srcId="{A1177486-321F-4625-8761-231E94739AC2}" destId="{5A313A38-CAC1-4786-BD8E-E8BED4DBB478}" srcOrd="1" destOrd="0" parTransId="{094CF8FE-BF46-45F9-BC95-90EB3AA265C6}" sibTransId="{95D0658C-02E3-4153-8C67-72F779E4D7AA}"/>
    <dgm:cxn modelId="{0C550E4D-7622-48D2-9448-B8B3C762B134}" srcId="{A1177486-321F-4625-8761-231E94739AC2}" destId="{DA1CD263-C17B-4AAF-9C4B-84AA122FA496}" srcOrd="0" destOrd="0" parTransId="{E3B98F29-3DA0-4908-8B7E-B00DCBD30A4F}" sibTransId="{F8B04B35-B0DD-4398-8BAF-F6BBDDADCB06}"/>
    <dgm:cxn modelId="{C85D6C3D-E4F1-40F8-9B82-1376EB70C017}" type="presParOf" srcId="{3AD74191-BBB8-4B39-B3ED-031584715FBC}" destId="{E1B4A7EA-0F25-4EA5-8B5A-5B6665D9D757}" srcOrd="0" destOrd="0" presId="urn:microsoft.com/office/officeart/2005/8/layout/hProcess9"/>
    <dgm:cxn modelId="{3BBBF5E9-D3FC-4091-BA9B-20C4E816A798}" type="presParOf" srcId="{3AD74191-BBB8-4B39-B3ED-031584715FBC}" destId="{C63F48DD-17C3-429F-A8BB-BFBD8771C5D6}" srcOrd="1" destOrd="0" presId="urn:microsoft.com/office/officeart/2005/8/layout/hProcess9"/>
    <dgm:cxn modelId="{C2D5842C-EE66-4B78-9B07-6F2140995F92}" type="presParOf" srcId="{C63F48DD-17C3-429F-A8BB-BFBD8771C5D6}" destId="{9E88987C-E1BC-4D38-9373-9C14D0130C91}" srcOrd="0" destOrd="0" presId="urn:microsoft.com/office/officeart/2005/8/layout/hProcess9"/>
    <dgm:cxn modelId="{F5201B8C-7931-474C-89BE-BC7D205A0A21}" type="presParOf" srcId="{C63F48DD-17C3-429F-A8BB-BFBD8771C5D6}" destId="{B02B24EA-BE93-41E5-933D-42515EB37255}" srcOrd="1" destOrd="0" presId="urn:microsoft.com/office/officeart/2005/8/layout/hProcess9"/>
    <dgm:cxn modelId="{267994B3-7805-438C-863C-337B4A6FDDAD}" type="presParOf" srcId="{C63F48DD-17C3-429F-A8BB-BFBD8771C5D6}" destId="{D7A94F4E-DA80-4C06-BD90-3C6CBE00CAF4}" srcOrd="2" destOrd="0" presId="urn:microsoft.com/office/officeart/2005/8/layout/hProcess9"/>
    <dgm:cxn modelId="{05322B3B-A5C6-4CFB-B444-3B4D4D6DF2D5}" type="presParOf" srcId="{C63F48DD-17C3-429F-A8BB-BFBD8771C5D6}" destId="{1F8A9BD4-365F-4D5C-9D75-7D812EA6A34F}" srcOrd="3" destOrd="0" presId="urn:microsoft.com/office/officeart/2005/8/layout/hProcess9"/>
    <dgm:cxn modelId="{429C38A7-8B4E-4E4B-A4E4-803733331D39}" type="presParOf" srcId="{C63F48DD-17C3-429F-A8BB-BFBD8771C5D6}" destId="{660839B0-FF91-470C-8E38-6C2D61BA1E5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B4A7EA-0F25-4EA5-8B5A-5B6665D9D757}">
      <dsp:nvSpPr>
        <dsp:cNvPr id="0" name=""/>
        <dsp:cNvSpPr/>
      </dsp:nvSpPr>
      <dsp:spPr>
        <a:xfrm>
          <a:off x="217705" y="0"/>
          <a:ext cx="3151718" cy="2232248"/>
        </a:xfrm>
        <a:prstGeom prst="rightArrow">
          <a:avLst/>
        </a:prstGeom>
        <a:solidFill>
          <a:schemeClr val="accent2">
            <a:lumMod val="7500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88987C-E1BC-4D38-9373-9C14D0130C91}">
      <dsp:nvSpPr>
        <dsp:cNvPr id="0" name=""/>
        <dsp:cNvSpPr/>
      </dsp:nvSpPr>
      <dsp:spPr>
        <a:xfrm>
          <a:off x="2364" y="669674"/>
          <a:ext cx="1170058" cy="892899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isometricOffAxis2Left" zoom="95000">
            <a:rot lat="1080000" lon="2400000" rev="0"/>
          </a:camera>
          <a:lightRig rig="flat" dir="t">
            <a:rot lat="0" lon="0" rev="0"/>
          </a:lightRig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3300" kern="1200" dirty="0" smtClean="0"/>
            <a:t>RAW</a:t>
          </a:r>
          <a:endParaRPr lang="de-AT" sz="3300" kern="1200" dirty="0"/>
        </a:p>
      </dsp:txBody>
      <dsp:txXfrm>
        <a:off x="45952" y="713262"/>
        <a:ext cx="1082882" cy="805723"/>
      </dsp:txXfrm>
    </dsp:sp>
    <dsp:sp modelId="{D7A94F4E-DA80-4C06-BD90-3C6CBE00CAF4}">
      <dsp:nvSpPr>
        <dsp:cNvPr id="0" name=""/>
        <dsp:cNvSpPr/>
      </dsp:nvSpPr>
      <dsp:spPr>
        <a:xfrm>
          <a:off x="1268922" y="669674"/>
          <a:ext cx="1170058" cy="892899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isometricOffAxis2Left" zoom="95000">
            <a:rot lat="1080000" lon="2400000" rev="0"/>
          </a:camera>
          <a:lightRig rig="flat" dir="t">
            <a:rot lat="0" lon="0" rev="0"/>
          </a:lightRig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3300" kern="1200" dirty="0" smtClean="0"/>
            <a:t>CDB</a:t>
          </a:r>
          <a:endParaRPr lang="de-AT" sz="3300" kern="1200" dirty="0"/>
        </a:p>
      </dsp:txBody>
      <dsp:txXfrm>
        <a:off x="1312510" y="713262"/>
        <a:ext cx="1082882" cy="805723"/>
      </dsp:txXfrm>
    </dsp:sp>
    <dsp:sp modelId="{660839B0-FF91-470C-8E38-6C2D61BA1E56}">
      <dsp:nvSpPr>
        <dsp:cNvPr id="0" name=""/>
        <dsp:cNvSpPr/>
      </dsp:nvSpPr>
      <dsp:spPr>
        <a:xfrm>
          <a:off x="2535480" y="669674"/>
          <a:ext cx="1170058" cy="892899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isometricOffAxis2Left" zoom="95000">
            <a:rot lat="1080000" lon="2400000" rev="0"/>
          </a:camera>
          <a:lightRig rig="flat" dir="t">
            <a:rot lat="0" lon="0" rev="0"/>
          </a:lightRig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3300" kern="1200" dirty="0" smtClean="0"/>
            <a:t>FDP</a:t>
          </a:r>
        </a:p>
      </dsp:txBody>
      <dsp:txXfrm>
        <a:off x="2579068" y="713262"/>
        <a:ext cx="1082882" cy="8057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FE595-809E-4CD0-B80D-E026FE7CE6D8}">
      <dsp:nvSpPr>
        <dsp:cNvPr id="0" name=""/>
        <dsp:cNvSpPr/>
      </dsp:nvSpPr>
      <dsp:spPr>
        <a:xfrm>
          <a:off x="594156" y="101455"/>
          <a:ext cx="1973919" cy="685516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C25BED-B8B0-4627-8642-1D316C6D2AE1}">
      <dsp:nvSpPr>
        <dsp:cNvPr id="0" name=""/>
        <dsp:cNvSpPr/>
      </dsp:nvSpPr>
      <dsp:spPr>
        <a:xfrm>
          <a:off x="1392904" y="1728191"/>
          <a:ext cx="382542" cy="244827"/>
        </a:xfrm>
        <a:prstGeom prst="down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05E452-C288-4B77-BEF7-EB9A80E54250}">
      <dsp:nvSpPr>
        <dsp:cNvPr id="0" name=""/>
        <dsp:cNvSpPr/>
      </dsp:nvSpPr>
      <dsp:spPr>
        <a:xfrm>
          <a:off x="666073" y="1973919"/>
          <a:ext cx="1836204" cy="459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1600" kern="1200" dirty="0"/>
        </a:p>
      </dsp:txBody>
      <dsp:txXfrm>
        <a:off x="666073" y="1973919"/>
        <a:ext cx="1836204" cy="459051"/>
      </dsp:txXfrm>
    </dsp:sp>
    <dsp:sp modelId="{05143596-FC61-4F61-842D-27B4519DAB72}">
      <dsp:nvSpPr>
        <dsp:cNvPr id="0" name=""/>
        <dsp:cNvSpPr/>
      </dsp:nvSpPr>
      <dsp:spPr>
        <a:xfrm>
          <a:off x="1311805" y="837921"/>
          <a:ext cx="688576" cy="68857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900" b="1" kern="1200" dirty="0" smtClean="0"/>
            <a:t>SEX_Reg3</a:t>
          </a:r>
          <a:endParaRPr lang="de-AT" sz="900" b="1" kern="1200" dirty="0"/>
        </a:p>
      </dsp:txBody>
      <dsp:txXfrm>
        <a:off x="1412645" y="938761"/>
        <a:ext cx="486896" cy="486896"/>
      </dsp:txXfrm>
    </dsp:sp>
    <dsp:sp modelId="{9A432E45-1EE4-46D8-A66B-2B675F06C982}">
      <dsp:nvSpPr>
        <dsp:cNvPr id="0" name=""/>
        <dsp:cNvSpPr/>
      </dsp:nvSpPr>
      <dsp:spPr>
        <a:xfrm>
          <a:off x="819090" y="321335"/>
          <a:ext cx="688576" cy="68857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900" b="1" kern="1200" dirty="0" smtClean="0"/>
            <a:t>SEX_Reg2</a:t>
          </a:r>
          <a:endParaRPr lang="de-AT" sz="900" b="1" kern="1200" dirty="0"/>
        </a:p>
      </dsp:txBody>
      <dsp:txXfrm>
        <a:off x="919930" y="422175"/>
        <a:ext cx="486896" cy="486896"/>
      </dsp:txXfrm>
    </dsp:sp>
    <dsp:sp modelId="{1CC1BA47-4AE1-4A2B-969A-149F43431880}">
      <dsp:nvSpPr>
        <dsp:cNvPr id="0" name=""/>
        <dsp:cNvSpPr/>
      </dsp:nvSpPr>
      <dsp:spPr>
        <a:xfrm>
          <a:off x="1522969" y="154853"/>
          <a:ext cx="688576" cy="68857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900" b="1" kern="1200" dirty="0" smtClean="0"/>
            <a:t>SEX_Reg1</a:t>
          </a:r>
          <a:endParaRPr lang="de-AT" sz="900" b="1" kern="1200" dirty="0"/>
        </a:p>
      </dsp:txBody>
      <dsp:txXfrm>
        <a:off x="1623809" y="255693"/>
        <a:ext cx="486896" cy="486896"/>
      </dsp:txXfrm>
    </dsp:sp>
    <dsp:sp modelId="{3711B6C9-4FBB-47CA-B04D-6ADFC26E60D8}">
      <dsp:nvSpPr>
        <dsp:cNvPr id="0" name=""/>
        <dsp:cNvSpPr/>
      </dsp:nvSpPr>
      <dsp:spPr>
        <a:xfrm>
          <a:off x="522054" y="0"/>
          <a:ext cx="2142238" cy="171379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4F81E1-96D2-4800-83B1-27CBAF6EF21C}">
      <dsp:nvSpPr>
        <dsp:cNvPr id="0" name=""/>
        <dsp:cNvSpPr/>
      </dsp:nvSpPr>
      <dsp:spPr>
        <a:xfrm>
          <a:off x="133401" y="1413"/>
          <a:ext cx="839202" cy="83920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500" b="1" kern="1200" dirty="0" smtClean="0"/>
            <a:t>Attrib1</a:t>
          </a:r>
          <a:endParaRPr lang="de-AT" sz="1500" b="1" kern="1200" dirty="0"/>
        </a:p>
      </dsp:txBody>
      <dsp:txXfrm>
        <a:off x="256299" y="124311"/>
        <a:ext cx="593406" cy="593406"/>
      </dsp:txXfrm>
    </dsp:sp>
    <dsp:sp modelId="{2FF9EE63-E2E7-4ADD-8305-93184B2AA726}">
      <dsp:nvSpPr>
        <dsp:cNvPr id="0" name=""/>
        <dsp:cNvSpPr/>
      </dsp:nvSpPr>
      <dsp:spPr>
        <a:xfrm>
          <a:off x="309634" y="908759"/>
          <a:ext cx="486737" cy="486737"/>
        </a:xfrm>
        <a:prstGeom prst="mathPl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800" kern="1200"/>
        </a:p>
      </dsp:txBody>
      <dsp:txXfrm>
        <a:off x="374151" y="1094887"/>
        <a:ext cx="357703" cy="114481"/>
      </dsp:txXfrm>
    </dsp:sp>
    <dsp:sp modelId="{AC0E64AA-04B9-4E72-B658-466372707DB6}">
      <dsp:nvSpPr>
        <dsp:cNvPr id="0" name=""/>
        <dsp:cNvSpPr/>
      </dsp:nvSpPr>
      <dsp:spPr>
        <a:xfrm>
          <a:off x="133401" y="1463640"/>
          <a:ext cx="839202" cy="83920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500" b="1" kern="1200" dirty="0" smtClean="0"/>
            <a:t>Attrib2</a:t>
          </a:r>
          <a:endParaRPr lang="de-AT" sz="1500" b="1" kern="1200" dirty="0"/>
        </a:p>
      </dsp:txBody>
      <dsp:txXfrm>
        <a:off x="256299" y="1586538"/>
        <a:ext cx="593406" cy="593406"/>
      </dsp:txXfrm>
    </dsp:sp>
    <dsp:sp modelId="{4DBF6BAD-B2E0-4E39-B2F3-4C586EDBF02C}">
      <dsp:nvSpPr>
        <dsp:cNvPr id="0" name=""/>
        <dsp:cNvSpPr/>
      </dsp:nvSpPr>
      <dsp:spPr>
        <a:xfrm>
          <a:off x="1098484" y="996036"/>
          <a:ext cx="266866" cy="3121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1200" kern="1200"/>
        </a:p>
      </dsp:txBody>
      <dsp:txXfrm>
        <a:off x="1098484" y="1058473"/>
        <a:ext cx="186806" cy="187309"/>
      </dsp:txXfrm>
    </dsp:sp>
    <dsp:sp modelId="{44EE7099-4DA5-4E4F-BEC8-7250003FABE8}">
      <dsp:nvSpPr>
        <dsp:cNvPr id="0" name=""/>
        <dsp:cNvSpPr/>
      </dsp:nvSpPr>
      <dsp:spPr>
        <a:xfrm>
          <a:off x="1476126" y="576351"/>
          <a:ext cx="1198784" cy="115155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600" b="1" kern="1200" dirty="0" err="1" smtClean="0"/>
            <a:t>Derived</a:t>
          </a:r>
          <a:r>
            <a:rPr lang="de-AT" sz="1600" b="1" kern="1200" dirty="0" smtClean="0"/>
            <a:t> Attribute</a:t>
          </a:r>
          <a:endParaRPr lang="de-AT" sz="1600" b="1" kern="1200" dirty="0"/>
        </a:p>
      </dsp:txBody>
      <dsp:txXfrm>
        <a:off x="1651684" y="744992"/>
        <a:ext cx="847668" cy="8142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B4A7EA-0F25-4EA5-8B5A-5B6665D9D757}">
      <dsp:nvSpPr>
        <dsp:cNvPr id="0" name=""/>
        <dsp:cNvSpPr/>
      </dsp:nvSpPr>
      <dsp:spPr>
        <a:xfrm>
          <a:off x="251528" y="0"/>
          <a:ext cx="3641372" cy="2680965"/>
        </a:xfrm>
        <a:prstGeom prst="rightArrow">
          <a:avLst/>
        </a:prstGeom>
        <a:solidFill>
          <a:schemeClr val="accent2">
            <a:lumMod val="7500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88987C-E1BC-4D38-9373-9C14D0130C91}">
      <dsp:nvSpPr>
        <dsp:cNvPr id="0" name=""/>
        <dsp:cNvSpPr/>
      </dsp:nvSpPr>
      <dsp:spPr>
        <a:xfrm>
          <a:off x="2523" y="804289"/>
          <a:ext cx="1343472" cy="1072386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isometricOffAxis2Left" zoom="95000">
            <a:rot lat="1080000" lon="2400000" rev="0"/>
          </a:camera>
          <a:lightRig rig="flat" dir="t">
            <a:rot lat="0" lon="0" rev="0"/>
          </a:lightRig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3700" kern="1200" dirty="0" smtClean="0"/>
            <a:t>RAW</a:t>
          </a:r>
          <a:endParaRPr lang="de-AT" sz="3700" kern="1200" dirty="0"/>
        </a:p>
      </dsp:txBody>
      <dsp:txXfrm>
        <a:off x="54873" y="856639"/>
        <a:ext cx="1238772" cy="967686"/>
      </dsp:txXfrm>
    </dsp:sp>
    <dsp:sp modelId="{D7A94F4E-DA80-4C06-BD90-3C6CBE00CAF4}">
      <dsp:nvSpPr>
        <dsp:cNvPr id="0" name=""/>
        <dsp:cNvSpPr/>
      </dsp:nvSpPr>
      <dsp:spPr>
        <a:xfrm>
          <a:off x="1470247" y="804289"/>
          <a:ext cx="1343472" cy="1072386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isometricOffAxis2Left" zoom="95000">
            <a:rot lat="1080000" lon="2400000" rev="0"/>
          </a:camera>
          <a:lightRig rig="flat" dir="t">
            <a:rot lat="0" lon="0" rev="0"/>
          </a:lightRig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3700" kern="1200" dirty="0" smtClean="0"/>
            <a:t>CDB</a:t>
          </a:r>
          <a:endParaRPr lang="de-AT" sz="3700" kern="1200" dirty="0"/>
        </a:p>
      </dsp:txBody>
      <dsp:txXfrm>
        <a:off x="1522597" y="856639"/>
        <a:ext cx="1238772" cy="967686"/>
      </dsp:txXfrm>
    </dsp:sp>
    <dsp:sp modelId="{660839B0-FF91-470C-8E38-6C2D61BA1E56}">
      <dsp:nvSpPr>
        <dsp:cNvPr id="0" name=""/>
        <dsp:cNvSpPr/>
      </dsp:nvSpPr>
      <dsp:spPr>
        <a:xfrm>
          <a:off x="2937972" y="804289"/>
          <a:ext cx="1343472" cy="1072386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isometricOffAxis2Left" zoom="95000">
            <a:rot lat="1080000" lon="2400000" rev="0"/>
          </a:camera>
          <a:lightRig rig="flat" dir="t">
            <a:rot lat="0" lon="0" rev="0"/>
          </a:lightRig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3700" kern="1200" dirty="0" smtClean="0"/>
            <a:t>FDP</a:t>
          </a:r>
        </a:p>
      </dsp:txBody>
      <dsp:txXfrm>
        <a:off x="2990322" y="856639"/>
        <a:ext cx="1238772" cy="9676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0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0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1DAB14A-DF8F-404A-90FB-FD8CBBBCDEDC}" type="datetimeFigureOut">
              <a:rPr lang="de-AT"/>
              <a:pPr>
                <a:defRPr/>
              </a:pPr>
              <a:t>05.06.2014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521"/>
            <a:ext cx="2889250" cy="4960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8250" y="9430521"/>
            <a:ext cx="2889250" cy="4960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E768C7F-1026-4D59-9215-760201EF4262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24105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0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0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59C01-E424-4064-874A-F269290AD522}" type="datetimeFigureOut">
              <a:rPr lang="de-AT" smtClean="0"/>
              <a:t>05.06.2014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750" y="4715260"/>
            <a:ext cx="5335588" cy="44680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521"/>
            <a:ext cx="2889250" cy="4960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8250" y="9430521"/>
            <a:ext cx="2889250" cy="4960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8F55F-E3DD-4EFB-B390-DD2C64091971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36176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2" descr="Haus_blau_1.jpg"/>
          <p:cNvPicPr>
            <a:picLocks noChangeAspect="1"/>
          </p:cNvPicPr>
          <p:nvPr/>
        </p:nvPicPr>
        <p:blipFill>
          <a:blip r:embed="rId2" cstate="print"/>
          <a:srcRect l="175" t="4765" r="195" b="8505"/>
          <a:stretch>
            <a:fillRect/>
          </a:stretch>
        </p:blipFill>
        <p:spPr bwMode="auto">
          <a:xfrm>
            <a:off x="188913" y="927100"/>
            <a:ext cx="873760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13"/>
          <p:cNvSpPr/>
          <p:nvPr/>
        </p:nvSpPr>
        <p:spPr>
          <a:xfrm>
            <a:off x="3432175" y="1963738"/>
            <a:ext cx="5502275" cy="2663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6" name="Rechteck 14"/>
          <p:cNvSpPr/>
          <p:nvPr/>
        </p:nvSpPr>
        <p:spPr>
          <a:xfrm>
            <a:off x="9525" y="1963738"/>
            <a:ext cx="3359150" cy="2663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cxnSp>
        <p:nvCxnSpPr>
          <p:cNvPr id="7" name="Gerade Verbindung 15"/>
          <p:cNvCxnSpPr/>
          <p:nvPr/>
        </p:nvCxnSpPr>
        <p:spPr>
          <a:xfrm>
            <a:off x="192088" y="876300"/>
            <a:ext cx="8726487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16"/>
          <p:cNvCxnSpPr/>
          <p:nvPr/>
        </p:nvCxnSpPr>
        <p:spPr>
          <a:xfrm>
            <a:off x="190500" y="6323013"/>
            <a:ext cx="8726488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120650" y="6389688"/>
            <a:ext cx="2071688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500" dirty="0">
                <a:solidFill>
                  <a:srgbClr val="AE002C"/>
                </a:solidFill>
                <a:latin typeface="+mn-lt"/>
                <a:cs typeface="+mn-cs"/>
              </a:rPr>
              <a:t>www.statistik.at</a:t>
            </a:r>
            <a:endParaRPr lang="de-AT" sz="1500" dirty="0">
              <a:solidFill>
                <a:srgbClr val="AE002C"/>
              </a:solidFill>
              <a:latin typeface="+mn-lt"/>
              <a:cs typeface="+mn-cs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711825" y="6389688"/>
            <a:ext cx="3311525" cy="32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500" dirty="0" err="1">
                <a:solidFill>
                  <a:srgbClr val="AE002C"/>
                </a:solidFill>
                <a:latin typeface="+mn-lt"/>
                <a:cs typeface="+mn-cs"/>
              </a:rPr>
              <a:t>We</a:t>
            </a:r>
            <a:r>
              <a:rPr lang="de-DE" sz="1500" dirty="0">
                <a:solidFill>
                  <a:srgbClr val="AE002C"/>
                </a:solidFill>
                <a:latin typeface="+mn-lt"/>
                <a:cs typeface="+mn-cs"/>
              </a:rPr>
              <a:t> </a:t>
            </a:r>
            <a:r>
              <a:rPr lang="de-DE" sz="1500" dirty="0" err="1">
                <a:solidFill>
                  <a:srgbClr val="AE002C"/>
                </a:solidFill>
                <a:latin typeface="+mn-lt"/>
                <a:cs typeface="+mn-cs"/>
              </a:rPr>
              <a:t>provide</a:t>
            </a:r>
            <a:r>
              <a:rPr lang="de-DE" sz="1500" dirty="0">
                <a:solidFill>
                  <a:srgbClr val="AE002C"/>
                </a:solidFill>
                <a:latin typeface="+mn-lt"/>
                <a:cs typeface="+mn-cs"/>
              </a:rPr>
              <a:t> </a:t>
            </a:r>
            <a:r>
              <a:rPr lang="de-DE" sz="1500" dirty="0" err="1">
                <a:solidFill>
                  <a:srgbClr val="AE002C"/>
                </a:solidFill>
                <a:latin typeface="+mn-lt"/>
                <a:cs typeface="+mn-cs"/>
              </a:rPr>
              <a:t>information</a:t>
            </a:r>
            <a:endParaRPr lang="de-AT" sz="1500" dirty="0">
              <a:solidFill>
                <a:srgbClr val="AE002C"/>
              </a:solidFill>
              <a:latin typeface="+mn-lt"/>
              <a:cs typeface="+mn-cs"/>
            </a:endParaRPr>
          </a:p>
        </p:txBody>
      </p:sp>
      <p:pic>
        <p:nvPicPr>
          <p:cNvPr id="11" name="Grafik 17" descr="logo_eng_4C.e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4088" y="52388"/>
            <a:ext cx="16605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32824" y="2060849"/>
            <a:ext cx="5256584" cy="1323439"/>
          </a:xfrm>
          <a:noFill/>
        </p:spPr>
        <p:txBody>
          <a:bodyPr rtlCol="0">
            <a:spAutoFit/>
          </a:bodyPr>
          <a:lstStyle>
            <a:lvl1pPr algn="l">
              <a:defRPr lang="de-AT" sz="4000" baseline="0">
                <a:solidFill>
                  <a:srgbClr val="AE002C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532824" y="3296288"/>
            <a:ext cx="5215640" cy="1015663"/>
          </a:xfrm>
          <a:noFill/>
        </p:spPr>
        <p:txBody>
          <a:bodyPr rtlCol="0">
            <a:spAutoFit/>
          </a:bodyPr>
          <a:lstStyle>
            <a:lvl1pPr marL="0" indent="0">
              <a:buNone/>
              <a:defRPr lang="de-AT" sz="3000" baseline="0" dirty="0">
                <a:solidFill>
                  <a:srgbClr val="AE002C"/>
                </a:solidFill>
              </a:defRPr>
            </a:lvl1pPr>
          </a:lstStyle>
          <a:p>
            <a:pPr lvl="0"/>
            <a:r>
              <a:rPr lang="de-DE" dirty="0" err="1" smtClean="0"/>
              <a:t>Formatvorlage des Untertitelmasters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69FB0-D066-4586-A172-3DA06740C34D}" type="datetimeFigureOut">
              <a:rPr lang="de-AT"/>
              <a:pPr>
                <a:defRPr/>
              </a:pPr>
              <a:t>05.06.2014</a:t>
            </a:fld>
            <a:endParaRPr lang="de-AT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F3941-8069-49E2-A690-70F93F82DFDC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A4B02-2788-4145-84F8-C3E57161B4E5}" type="datetimeFigureOut">
              <a:rPr lang="de-AT"/>
              <a:pPr>
                <a:defRPr/>
              </a:pPr>
              <a:t>05.06.2014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3D9FA-9867-47C9-B383-C7A7CC8FB051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7BD96-8EC5-4DB5-AFBF-F7DA5336AC9E}" type="datetimeFigureOut">
              <a:rPr lang="de-AT"/>
              <a:pPr>
                <a:defRPr/>
              </a:pPr>
              <a:t>05.06.2014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D02BB-B803-4A4D-B474-83C626A1C19C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7"/>
          <p:cNvSpPr txBox="1"/>
          <p:nvPr/>
        </p:nvSpPr>
        <p:spPr>
          <a:xfrm>
            <a:off x="120650" y="6389688"/>
            <a:ext cx="2071688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500" dirty="0">
                <a:solidFill>
                  <a:srgbClr val="AE002C"/>
                </a:solidFill>
                <a:latin typeface="+mn-lt"/>
                <a:cs typeface="+mn-cs"/>
              </a:rPr>
              <a:t>www.statistik.at</a:t>
            </a:r>
            <a:endParaRPr lang="de-AT" sz="1500" dirty="0">
              <a:solidFill>
                <a:srgbClr val="AE002C"/>
              </a:solidFill>
              <a:latin typeface="+mn-lt"/>
              <a:cs typeface="+mn-cs"/>
            </a:endParaRPr>
          </a:p>
        </p:txBody>
      </p:sp>
      <p:sp>
        <p:nvSpPr>
          <p:cNvPr id="5" name="Textfeld 8"/>
          <p:cNvSpPr txBox="1"/>
          <p:nvPr/>
        </p:nvSpPr>
        <p:spPr>
          <a:xfrm>
            <a:off x="5711825" y="6389688"/>
            <a:ext cx="3311525" cy="32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500" dirty="0" err="1">
                <a:solidFill>
                  <a:srgbClr val="AE002C"/>
                </a:solidFill>
                <a:latin typeface="+mn-lt"/>
                <a:cs typeface="+mn-cs"/>
              </a:rPr>
              <a:t>slide</a:t>
            </a:r>
            <a:r>
              <a:rPr lang="de-DE" sz="1500" dirty="0">
                <a:solidFill>
                  <a:srgbClr val="AE002C"/>
                </a:solidFill>
                <a:latin typeface="+mn-lt"/>
                <a:cs typeface="+mn-cs"/>
              </a:rPr>
              <a:t> </a:t>
            </a:r>
            <a:fld id="{72B46D2B-643A-4277-B98C-60D3F1C26EEE}" type="slidenum">
              <a:rPr lang="de-DE" sz="1500">
                <a:solidFill>
                  <a:srgbClr val="AE002C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de-DE" sz="1500" dirty="0">
                <a:solidFill>
                  <a:srgbClr val="AE002C"/>
                </a:solidFill>
                <a:latin typeface="+mn-lt"/>
                <a:cs typeface="+mn-cs"/>
              </a:rPr>
              <a:t>  | </a:t>
            </a:r>
            <a:r>
              <a:rPr lang="de-DE" sz="1500" baseline="0" dirty="0" smtClean="0">
                <a:solidFill>
                  <a:srgbClr val="AE002C"/>
                </a:solidFill>
                <a:latin typeface="+mn-lt"/>
                <a:cs typeface="+mn-cs"/>
              </a:rPr>
              <a:t>  </a:t>
            </a:r>
            <a:r>
              <a:rPr lang="en-US" sz="1500" baseline="0" dirty="0" smtClean="0">
                <a:solidFill>
                  <a:srgbClr val="AE002C"/>
                </a:solidFill>
                <a:latin typeface="+mn-lt"/>
                <a:cs typeface="+mn-cs"/>
              </a:rPr>
              <a:t>4</a:t>
            </a:r>
            <a:r>
              <a:rPr lang="en-US" sz="1500" dirty="0" smtClean="0">
                <a:solidFill>
                  <a:srgbClr val="AE002C"/>
                </a:solidFill>
                <a:latin typeface="+mn-lt"/>
                <a:cs typeface="+mn-cs"/>
              </a:rPr>
              <a:t>.6.2014</a:t>
            </a:r>
            <a:endParaRPr lang="de-AT" sz="1500" dirty="0">
              <a:solidFill>
                <a:srgbClr val="AE002C"/>
              </a:solidFill>
              <a:latin typeface="+mn-lt"/>
              <a:cs typeface="+mn-cs"/>
            </a:endParaRPr>
          </a:p>
        </p:txBody>
      </p:sp>
      <p:cxnSp>
        <p:nvCxnSpPr>
          <p:cNvPr id="6" name="Gerade Verbindung 11"/>
          <p:cNvCxnSpPr/>
          <p:nvPr/>
        </p:nvCxnSpPr>
        <p:spPr>
          <a:xfrm>
            <a:off x="192088" y="876300"/>
            <a:ext cx="8726487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12"/>
          <p:cNvCxnSpPr/>
          <p:nvPr/>
        </p:nvCxnSpPr>
        <p:spPr>
          <a:xfrm>
            <a:off x="190500" y="6323013"/>
            <a:ext cx="8726488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9" descr="logo_eng_4C.e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3925" y="52388"/>
            <a:ext cx="16605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32414"/>
            <a:ext cx="6972828" cy="482440"/>
          </a:xfrm>
          <a:noFill/>
        </p:spPr>
        <p:txBody>
          <a:bodyPr rtlCol="0">
            <a:spAutoFit/>
          </a:bodyPr>
          <a:lstStyle>
            <a:lvl1pPr marL="0" algn="l" defTabSz="914400" rtl="0" eaLnBrk="1" latinLnBrk="0" hangingPunct="1">
              <a:lnSpc>
                <a:spcPts val="3000"/>
              </a:lnSpc>
              <a:defRPr lang="de-AT" sz="3000" kern="1200" dirty="0">
                <a:solidFill>
                  <a:srgbClr val="AE002C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180528" y="1107328"/>
            <a:ext cx="8928992" cy="4525963"/>
          </a:xfrm>
        </p:spPr>
        <p:txBody>
          <a:bodyPr/>
          <a:lstStyle>
            <a:lvl1pPr>
              <a:spcAft>
                <a:spcPts val="2600"/>
              </a:spcAft>
              <a:buClr>
                <a:schemeClr val="bg1"/>
              </a:buClr>
              <a:defRPr sz="2600">
                <a:solidFill>
                  <a:srgbClr val="333333"/>
                </a:solidFill>
              </a:defRPr>
            </a:lvl1pPr>
            <a:lvl2pPr marL="720000" indent="-324000">
              <a:buSzPct val="75000"/>
              <a:buFont typeface="Wingdings" pitchFamily="2" charset="2"/>
              <a:buChar char="Ø"/>
              <a:defRPr sz="2600">
                <a:solidFill>
                  <a:srgbClr val="333333"/>
                </a:solidFill>
              </a:defRPr>
            </a:lvl2pPr>
            <a:lvl3pPr marL="1044000" indent="-324000">
              <a:defRPr>
                <a:solidFill>
                  <a:srgbClr val="333333"/>
                </a:solidFill>
              </a:defRPr>
            </a:lvl3pPr>
            <a:lvl4pPr marL="1440000" indent="-324000">
              <a:buSzPct val="85000"/>
              <a:defRPr>
                <a:solidFill>
                  <a:srgbClr val="333333"/>
                </a:solidFill>
              </a:defRPr>
            </a:lvl4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7"/>
          <p:cNvSpPr txBox="1"/>
          <p:nvPr/>
        </p:nvSpPr>
        <p:spPr>
          <a:xfrm>
            <a:off x="120650" y="6389688"/>
            <a:ext cx="2071688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500" dirty="0">
                <a:solidFill>
                  <a:srgbClr val="AE002C"/>
                </a:solidFill>
                <a:latin typeface="+mn-lt"/>
                <a:cs typeface="+mn-cs"/>
              </a:rPr>
              <a:t>www.statistik.at</a:t>
            </a:r>
            <a:endParaRPr lang="de-AT" sz="1500" dirty="0">
              <a:solidFill>
                <a:srgbClr val="AE002C"/>
              </a:solidFill>
              <a:latin typeface="+mn-lt"/>
              <a:cs typeface="+mn-cs"/>
            </a:endParaRPr>
          </a:p>
        </p:txBody>
      </p:sp>
      <p:sp>
        <p:nvSpPr>
          <p:cNvPr id="3" name="Textfeld 8"/>
          <p:cNvSpPr txBox="1"/>
          <p:nvPr/>
        </p:nvSpPr>
        <p:spPr>
          <a:xfrm>
            <a:off x="5711825" y="6389688"/>
            <a:ext cx="3311525" cy="32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500" dirty="0" err="1">
                <a:solidFill>
                  <a:srgbClr val="AE002C"/>
                </a:solidFill>
                <a:latin typeface="+mn-lt"/>
                <a:cs typeface="+mn-cs"/>
              </a:rPr>
              <a:t>slide</a:t>
            </a:r>
            <a:r>
              <a:rPr lang="de-DE" sz="1500" dirty="0">
                <a:solidFill>
                  <a:srgbClr val="AE002C"/>
                </a:solidFill>
                <a:latin typeface="+mn-lt"/>
                <a:cs typeface="+mn-cs"/>
              </a:rPr>
              <a:t> </a:t>
            </a:r>
            <a:fld id="{A85E7A48-1E6B-4302-9F4C-D39E6AF2FBD7}" type="slidenum">
              <a:rPr lang="de-DE" sz="1500">
                <a:solidFill>
                  <a:srgbClr val="AE002C"/>
                </a:solidFill>
                <a:latin typeface="+mn-lt"/>
                <a:cs typeface="+mn-cs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de-DE" sz="1500" dirty="0">
                <a:solidFill>
                  <a:srgbClr val="AE002C"/>
                </a:solidFill>
                <a:latin typeface="+mn-lt"/>
                <a:cs typeface="+mn-cs"/>
              </a:rPr>
              <a:t>  | 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E002C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13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E002C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.12. - 14.12.2012</a:t>
            </a:r>
            <a:endParaRPr lang="de-AT" sz="1500" dirty="0">
              <a:solidFill>
                <a:srgbClr val="AE002C"/>
              </a:solidFill>
              <a:latin typeface="+mn-lt"/>
              <a:cs typeface="+mn-cs"/>
            </a:endParaRPr>
          </a:p>
        </p:txBody>
      </p:sp>
      <p:cxnSp>
        <p:nvCxnSpPr>
          <p:cNvPr id="4" name="Gerade Verbindung 11"/>
          <p:cNvCxnSpPr/>
          <p:nvPr/>
        </p:nvCxnSpPr>
        <p:spPr>
          <a:xfrm>
            <a:off x="192088" y="876300"/>
            <a:ext cx="8726487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12"/>
          <p:cNvCxnSpPr/>
          <p:nvPr/>
        </p:nvCxnSpPr>
        <p:spPr>
          <a:xfrm>
            <a:off x="190500" y="6323013"/>
            <a:ext cx="8726488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9" descr="Haus_blau_2.jpg"/>
          <p:cNvPicPr>
            <a:picLocks noChangeAspect="1"/>
          </p:cNvPicPr>
          <p:nvPr/>
        </p:nvPicPr>
        <p:blipFill>
          <a:blip r:embed="rId2" cstate="print"/>
          <a:srcRect t="4820" b="8055"/>
          <a:stretch>
            <a:fillRect/>
          </a:stretch>
        </p:blipFill>
        <p:spPr bwMode="auto">
          <a:xfrm>
            <a:off x="207963" y="923925"/>
            <a:ext cx="8710612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14"/>
          <p:cNvSpPr/>
          <p:nvPr/>
        </p:nvSpPr>
        <p:spPr>
          <a:xfrm>
            <a:off x="3432175" y="1963738"/>
            <a:ext cx="5502275" cy="2663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8" name="Rechteck 15"/>
          <p:cNvSpPr/>
          <p:nvPr/>
        </p:nvSpPr>
        <p:spPr>
          <a:xfrm>
            <a:off x="9525" y="1963738"/>
            <a:ext cx="3359150" cy="2663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pic>
        <p:nvPicPr>
          <p:cNvPr id="9" name="Grafik 10" descr="logo_eng_4C.e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3925" y="52388"/>
            <a:ext cx="16605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F905F-F40C-4F2B-A7BB-9123BA5149C9}" type="datetimeFigureOut">
              <a:rPr lang="de-AT"/>
              <a:pPr>
                <a:defRPr/>
              </a:pPr>
              <a:t>05.06.2014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F5C10-DFA6-498F-9E02-2AE6A17ADB33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BE708-B4AB-4900-9E4B-687315E01D29}" type="datetimeFigureOut">
              <a:rPr lang="de-AT"/>
              <a:pPr>
                <a:defRPr/>
              </a:pPr>
              <a:t>05.06.2014</a:t>
            </a:fld>
            <a:endParaRPr lang="de-AT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C8BE7-B378-449D-954E-0D6D876E1E59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F15CB-E01C-431B-9212-136B273A3F8E}" type="datetimeFigureOut">
              <a:rPr lang="de-AT"/>
              <a:pPr>
                <a:defRPr/>
              </a:pPr>
              <a:t>05.06.2014</a:t>
            </a:fld>
            <a:endParaRPr lang="de-AT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D5AD8-CBC2-4E74-B77A-735A2CB7BAED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4F0F3-5566-410A-9BEF-A04AB1375ADA}" type="datetimeFigureOut">
              <a:rPr lang="de-AT"/>
              <a:pPr>
                <a:defRPr/>
              </a:pPr>
              <a:t>05.06.2014</a:t>
            </a:fld>
            <a:endParaRPr lang="de-AT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8F125-BE24-4FCA-9C97-16F8061276E9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95F9C-C93E-44C6-B98C-199F2F57809A}" type="datetimeFigureOut">
              <a:rPr lang="de-AT"/>
              <a:pPr>
                <a:defRPr/>
              </a:pPr>
              <a:t>05.06.2014</a:t>
            </a:fld>
            <a:endParaRPr lang="de-AT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7D863-4E32-4C72-9602-34E49365EC26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CB257-D11F-40F6-9E30-E8B27E0B26B0}" type="datetimeFigureOut">
              <a:rPr lang="de-AT"/>
              <a:pPr>
                <a:defRPr/>
              </a:pPr>
              <a:t>05.06.2014</a:t>
            </a:fld>
            <a:endParaRPr lang="de-AT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F29B4-5C69-4ECC-A656-4322E8D3AF1B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AT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9D59B9-81C2-4535-8D49-AAD4AE03F564}" type="datetimeFigureOut">
              <a:rPr lang="de-AT"/>
              <a:pPr>
                <a:defRPr/>
              </a:pPr>
              <a:t>05.06.2014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F46CC7-8217-4769-AC28-49E22CBAC28A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ros-portal.eu/sites/default/files/S13P1.pdf" TargetMode="External"/><Relationship Id="rId3" Type="http://schemas.openxmlformats.org/officeDocument/2006/relationships/hyperlink" Target="http://onlinelibrary.wiley.com/doi/10.1111/j.1467-9574.2011.00506.x/pdf" TargetMode="External"/><Relationship Id="rId7" Type="http://schemas.openxmlformats.org/officeDocument/2006/relationships/hyperlink" Target="http://isi2011.congressplanner.eu/pdfs/650199.pdf" TargetMode="External"/><Relationship Id="rId2" Type="http://schemas.openxmlformats.org/officeDocument/2006/relationships/hyperlink" Target="http://www.stat.tugraz.at/AJS/ausg104/104Berka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q2010.stat.fi/media/presentations/session-26/fiedler_quality-in-official-statistics_statisticsaustria_paper.pdf" TargetMode="External"/><Relationship Id="rId11" Type="http://schemas.openxmlformats.org/officeDocument/2006/relationships/hyperlink" Target="http://www.q2012.gr/articlefiles/sessions/21.2_Manuela%20Lenk%20_A%20quality%20monitoring%20system.pdf" TargetMode="External"/><Relationship Id="rId5" Type="http://schemas.openxmlformats.org/officeDocument/2006/relationships/hyperlink" Target="http://www.ine.es/e/essnetdi_ws2011/ppts/Lenk.pdf" TargetMode="External"/><Relationship Id="rId10" Type="http://schemas.openxmlformats.org/officeDocument/2006/relationships/hyperlink" Target="http://www.ntts2011.eu/" TargetMode="External"/><Relationship Id="rId4" Type="http://schemas.openxmlformats.org/officeDocument/2006/relationships/hyperlink" Target="http://www.unece.org/fileadmin/DAM/stats/documents/ece/ces/ge.44/2012/41_Austria_Kausl.pdf" TargetMode="External"/><Relationship Id="rId9" Type="http://schemas.openxmlformats.org/officeDocument/2006/relationships/hyperlink" Target="http://live.unece.org/fileadmin/DAM/stats/documents/ece/ces/ge.41/2010/wp.4.e.pdf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492500" y="2204154"/>
            <a:ext cx="5400675" cy="120032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600" dirty="0" smtClean="0"/>
              <a:t>Quality </a:t>
            </a:r>
            <a:r>
              <a:rPr sz="3600" dirty="0" err="1" smtClean="0"/>
              <a:t>assessment</a:t>
            </a:r>
            <a:r>
              <a:rPr sz="3600" dirty="0" smtClean="0"/>
              <a:t> </a:t>
            </a:r>
            <a:r>
              <a:rPr sz="3600" dirty="0" err="1" smtClean="0"/>
              <a:t>for</a:t>
            </a:r>
            <a:r>
              <a:rPr sz="3600" dirty="0" smtClean="0"/>
              <a:t> register-</a:t>
            </a:r>
            <a:r>
              <a:rPr sz="3600" dirty="0" err="1" smtClean="0"/>
              <a:t>based</a:t>
            </a:r>
            <a:r>
              <a:rPr sz="3600" dirty="0" smtClean="0"/>
              <a:t> </a:t>
            </a:r>
            <a:r>
              <a:rPr sz="3600" dirty="0" err="1" smtClean="0"/>
              <a:t>statistics</a:t>
            </a:r>
            <a:r>
              <a:rPr sz="3600" dirty="0" smtClean="0"/>
              <a:t> </a:t>
            </a:r>
            <a:endParaRPr sz="3600" dirty="0"/>
          </a:p>
        </p:txBody>
      </p:sp>
      <p:sp>
        <p:nvSpPr>
          <p:cNvPr id="15362" name="Untertitel 2"/>
          <p:cNvSpPr>
            <a:spLocks noGrp="1"/>
          </p:cNvSpPr>
          <p:nvPr>
            <p:ph type="subTitle" idx="1"/>
          </p:nvPr>
        </p:nvSpPr>
        <p:spPr>
          <a:xfrm>
            <a:off x="3563938" y="3644900"/>
            <a:ext cx="5214937" cy="461665"/>
          </a:xfrm>
        </p:spPr>
        <p:txBody>
          <a:bodyPr/>
          <a:lstStyle/>
          <a:p>
            <a:pPr eaLnBrk="1" hangingPunct="1"/>
            <a:r>
              <a:rPr lang="en-US" sz="2400" dirty="0"/>
              <a:t>Results for the Austrian census 2011</a:t>
            </a:r>
            <a:endParaRPr lang="en-US" sz="2400" dirty="0" smtClean="0"/>
          </a:p>
        </p:txBody>
      </p:sp>
      <p:sp>
        <p:nvSpPr>
          <p:cNvPr id="15363" name="Textfeld 4"/>
          <p:cNvSpPr txBox="1">
            <a:spLocks noChangeArrowheads="1"/>
          </p:cNvSpPr>
          <p:nvPr/>
        </p:nvSpPr>
        <p:spPr bwMode="auto">
          <a:xfrm>
            <a:off x="320874" y="2132856"/>
            <a:ext cx="30003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 b="1" dirty="0" smtClean="0">
                <a:solidFill>
                  <a:srgbClr val="666666"/>
                </a:solidFill>
                <a:latin typeface="Calibri" pitchFamily="34" charset="0"/>
              </a:rPr>
              <a:t>Eva-Maria Asamer </a:t>
            </a:r>
          </a:p>
          <a:p>
            <a:pPr algn="r"/>
            <a:r>
              <a:rPr lang="en-US" sz="1400" dirty="0" smtClean="0">
                <a:solidFill>
                  <a:srgbClr val="666666"/>
                </a:solidFill>
                <a:latin typeface="Calibri" pitchFamily="34" charset="0"/>
              </a:rPr>
              <a:t>Statistics Austria</a:t>
            </a:r>
          </a:p>
          <a:p>
            <a:pPr algn="r"/>
            <a:r>
              <a:rPr lang="en-US" sz="1400" dirty="0">
                <a:solidFill>
                  <a:srgbClr val="666666"/>
                </a:solidFill>
                <a:latin typeface="Calibri" pitchFamily="34" charset="0"/>
              </a:rPr>
              <a:t>Registers, Classifications and Methods Division</a:t>
            </a:r>
          </a:p>
          <a:p>
            <a:pPr algn="r"/>
            <a:endParaRPr lang="en-US" sz="1400" dirty="0" smtClean="0">
              <a:solidFill>
                <a:srgbClr val="666666"/>
              </a:solidFill>
              <a:latin typeface="Calibri" pitchFamily="34" charset="0"/>
            </a:endParaRPr>
          </a:p>
          <a:p>
            <a:pPr algn="r"/>
            <a:r>
              <a:rPr lang="en-US" sz="2000" dirty="0" smtClean="0">
                <a:solidFill>
                  <a:srgbClr val="666666"/>
                </a:solidFill>
                <a:latin typeface="Calibri" pitchFamily="34" charset="0"/>
              </a:rPr>
              <a:t>4</a:t>
            </a:r>
            <a:r>
              <a:rPr lang="en-US" sz="2000" baseline="30000" dirty="0" smtClean="0">
                <a:solidFill>
                  <a:srgbClr val="666666"/>
                </a:solidFill>
                <a:latin typeface="Calibri" pitchFamily="34" charset="0"/>
              </a:rPr>
              <a:t>th</a:t>
            </a:r>
            <a:r>
              <a:rPr lang="en-US" sz="2000" dirty="0" smtClean="0">
                <a:solidFill>
                  <a:srgbClr val="666666"/>
                </a:solidFill>
                <a:latin typeface="Calibri" pitchFamily="34" charset="0"/>
              </a:rPr>
              <a:t> June 2014</a:t>
            </a:r>
            <a:endParaRPr lang="en-US" sz="2000" dirty="0">
              <a:solidFill>
                <a:srgbClr val="666666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hlinkClick r:id="rId2" action="ppaction://hlinksldjump"/>
          </p:cNvPr>
          <p:cNvSpPr/>
          <p:nvPr/>
        </p:nvSpPr>
        <p:spPr>
          <a:xfrm>
            <a:off x="83468" y="944724"/>
            <a:ext cx="9036496" cy="540060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Hyperdimension </a:t>
            </a:r>
            <a:r>
              <a:rPr lang="de-DE" dirty="0" err="1" smtClean="0"/>
              <a:t>Documentation</a:t>
            </a:r>
            <a:endParaRPr lang="de-AT" dirty="0"/>
          </a:p>
        </p:txBody>
      </p:sp>
      <p:pic>
        <p:nvPicPr>
          <p:cNvPr id="6" name="Inhaltsplatzhalter 5" descr="hdd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504" y="1052736"/>
            <a:ext cx="8890008" cy="5112568"/>
          </a:xfrm>
        </p:spPr>
      </p:pic>
      <p:sp>
        <p:nvSpPr>
          <p:cNvPr id="4" name="Wolke 3"/>
          <p:cNvSpPr/>
          <p:nvPr/>
        </p:nvSpPr>
        <p:spPr>
          <a:xfrm>
            <a:off x="4427984" y="2204864"/>
            <a:ext cx="4464496" cy="1440160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Textfeld 4"/>
          <p:cNvSpPr txBox="1"/>
          <p:nvPr/>
        </p:nvSpPr>
        <p:spPr>
          <a:xfrm>
            <a:off x="4860032" y="2395509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/>
              <a:t>Data </a:t>
            </a:r>
            <a:r>
              <a:rPr lang="de-DE" sz="1600" dirty="0" err="1" smtClean="0"/>
              <a:t>base</a:t>
            </a:r>
            <a:r>
              <a:rPr lang="de-DE" sz="1600" dirty="0" smtClean="0"/>
              <a:t> </a:t>
            </a:r>
            <a:r>
              <a:rPr lang="de-DE" sz="1600" dirty="0" err="1" smtClean="0"/>
              <a:t>contains</a:t>
            </a:r>
            <a:r>
              <a:rPr lang="de-DE" sz="1600" dirty="0" smtClean="0"/>
              <a:t> </a:t>
            </a:r>
            <a:r>
              <a:rPr lang="de-DE" sz="1600" dirty="0" err="1" smtClean="0"/>
              <a:t>information</a:t>
            </a:r>
            <a:r>
              <a:rPr lang="de-DE" sz="1600" dirty="0" smtClean="0"/>
              <a:t> on </a:t>
            </a:r>
            <a:r>
              <a:rPr lang="de-DE" sz="1600" dirty="0" err="1" smtClean="0"/>
              <a:t>date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delivery</a:t>
            </a:r>
            <a:r>
              <a:rPr lang="de-DE" sz="1600" dirty="0" smtClean="0"/>
              <a:t>, </a:t>
            </a:r>
            <a:r>
              <a:rPr lang="de-DE" sz="1600" dirty="0" err="1" smtClean="0"/>
              <a:t>contact</a:t>
            </a:r>
            <a:r>
              <a:rPr lang="de-DE" sz="1600" dirty="0" smtClean="0"/>
              <a:t> </a:t>
            </a:r>
            <a:r>
              <a:rPr lang="de-DE" sz="1600" dirty="0" err="1" smtClean="0"/>
              <a:t>person</a:t>
            </a:r>
            <a:r>
              <a:rPr lang="de-DE" sz="1600" dirty="0" smtClean="0"/>
              <a:t>, </a:t>
            </a:r>
            <a:r>
              <a:rPr lang="de-DE" sz="1600" dirty="0" err="1" smtClean="0"/>
              <a:t>attributes</a:t>
            </a:r>
            <a:r>
              <a:rPr lang="de-DE" sz="1600" dirty="0" smtClean="0"/>
              <a:t>,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quality</a:t>
            </a:r>
            <a:r>
              <a:rPr lang="de-DE" sz="1600" dirty="0" smtClean="0"/>
              <a:t> </a:t>
            </a:r>
            <a:r>
              <a:rPr lang="de-DE" sz="1600" dirty="0" err="1" smtClean="0"/>
              <a:t>related</a:t>
            </a:r>
            <a:r>
              <a:rPr lang="de-DE" sz="1600" dirty="0" smtClean="0"/>
              <a:t> </a:t>
            </a:r>
            <a:r>
              <a:rPr lang="de-DE" sz="1600" dirty="0" err="1" smtClean="0"/>
              <a:t>information</a:t>
            </a:r>
            <a:endParaRPr lang="de-AT" sz="1600" dirty="0"/>
          </a:p>
        </p:txBody>
      </p:sp>
      <p:sp>
        <p:nvSpPr>
          <p:cNvPr id="7" name="Abgerundete rechteckige Legende 6"/>
          <p:cNvSpPr/>
          <p:nvPr/>
        </p:nvSpPr>
        <p:spPr>
          <a:xfrm>
            <a:off x="3635896" y="5517232"/>
            <a:ext cx="2808312" cy="792088"/>
          </a:xfrm>
          <a:prstGeom prst="wedgeRoundRectCallout">
            <a:avLst>
              <a:gd name="adj1" fmla="val -44693"/>
              <a:gd name="adj2" fmla="val -9248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Textfeld 7"/>
          <p:cNvSpPr txBox="1"/>
          <p:nvPr/>
        </p:nvSpPr>
        <p:spPr>
          <a:xfrm>
            <a:off x="3651342" y="5507805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/>
              <a:t>Information </a:t>
            </a:r>
            <a:r>
              <a:rPr lang="de-DE" sz="1600" dirty="0" err="1" smtClean="0"/>
              <a:t>from</a:t>
            </a:r>
            <a:r>
              <a:rPr lang="de-DE" sz="1600" dirty="0" smtClean="0"/>
              <a:t> </a:t>
            </a:r>
            <a:r>
              <a:rPr lang="de-DE" sz="1600" dirty="0" err="1" smtClean="0"/>
              <a:t>phone</a:t>
            </a:r>
            <a:r>
              <a:rPr lang="de-DE" sz="1600" dirty="0" smtClean="0"/>
              <a:t> </a:t>
            </a:r>
            <a:r>
              <a:rPr lang="de-DE" sz="1600" dirty="0" err="1" smtClean="0"/>
              <a:t>interviews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</a:t>
            </a:r>
            <a:r>
              <a:rPr lang="de-DE" sz="1600" dirty="0" err="1" smtClean="0"/>
              <a:t>experts</a:t>
            </a:r>
            <a:r>
              <a:rPr lang="de-DE" sz="1600" dirty="0" smtClean="0"/>
              <a:t> at administrative data </a:t>
            </a:r>
            <a:r>
              <a:rPr lang="de-DE" sz="1600" dirty="0" err="1" smtClean="0"/>
              <a:t>holders</a:t>
            </a:r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404212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Hyperdimension </a:t>
            </a:r>
            <a:r>
              <a:rPr lang="de-DE" dirty="0" err="1" smtClean="0"/>
              <a:t>Documentation</a:t>
            </a:r>
            <a:r>
              <a:rPr lang="de-DE" dirty="0" smtClean="0"/>
              <a:t> LMS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7268" y="1166018"/>
            <a:ext cx="8928992" cy="4525963"/>
          </a:xfrm>
        </p:spPr>
        <p:txBody>
          <a:bodyPr/>
          <a:lstStyle/>
          <a:p>
            <a:endParaRPr lang="de-AT" dirty="0"/>
          </a:p>
          <a:p>
            <a:endParaRPr lang="de-A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9" y="1614385"/>
            <a:ext cx="9109273" cy="3857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06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Hyperdimension </a:t>
            </a:r>
            <a:r>
              <a:rPr lang="de-AT" dirty="0" err="1" smtClean="0"/>
              <a:t>Pre-processing</a:t>
            </a:r>
            <a:r>
              <a:rPr lang="de-AT" dirty="0" smtClean="0"/>
              <a:t> (HD</a:t>
            </a:r>
            <a:r>
              <a:rPr lang="de-AT" baseline="30000" dirty="0" smtClean="0"/>
              <a:t>P</a:t>
            </a:r>
            <a:r>
              <a:rPr lang="de-AT" dirty="0" smtClean="0"/>
              <a:t>)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180528" y="1107328"/>
            <a:ext cx="8928992" cy="5129984"/>
          </a:xfrm>
        </p:spPr>
        <p:txBody>
          <a:bodyPr/>
          <a:lstStyle/>
          <a:p>
            <a:pPr lvl="2"/>
            <a:r>
              <a:rPr lang="en-US" dirty="0" smtClean="0">
                <a:latin typeface="Calibri" pitchFamily="34" charset="0"/>
              </a:rPr>
              <a:t>Detection of formal errors, like missing primary keys, out-of-range values and item non-response </a:t>
            </a:r>
          </a:p>
          <a:p>
            <a:pPr lvl="2"/>
            <a:endParaRPr lang="en-US" sz="1000" dirty="0" smtClean="0">
              <a:latin typeface="Calibri" pitchFamily="34" charset="0"/>
            </a:endParaRPr>
          </a:p>
          <a:p>
            <a:pPr lvl="2"/>
            <a:r>
              <a:rPr lang="en-US" dirty="0" smtClean="0">
                <a:latin typeface="Calibri" pitchFamily="34" charset="0"/>
              </a:rPr>
              <a:t>Quality indicator:</a:t>
            </a:r>
          </a:p>
          <a:p>
            <a:pPr lvl="1"/>
            <a:endParaRPr lang="en-US" sz="1600" b="1" dirty="0" smtClean="0">
              <a:latin typeface="Calibri" pitchFamily="34" charset="0"/>
            </a:endParaRPr>
          </a:p>
          <a:p>
            <a:pPr lvl="2"/>
            <a:endParaRPr lang="de-AT" dirty="0"/>
          </a:p>
        </p:txBody>
      </p:sp>
      <p:grpSp>
        <p:nvGrpSpPr>
          <p:cNvPr id="6" name="Gruppieren 14"/>
          <p:cNvGrpSpPr/>
          <p:nvPr/>
        </p:nvGrpSpPr>
        <p:grpSpPr>
          <a:xfrm>
            <a:off x="3889541" y="2010906"/>
            <a:ext cx="2557110" cy="594648"/>
            <a:chOff x="2843808" y="4355812"/>
            <a:chExt cx="2557110" cy="594648"/>
          </a:xfrm>
        </p:grpSpPr>
        <p:sp>
          <p:nvSpPr>
            <p:cNvPr id="7" name="Textfeld 6"/>
            <p:cNvSpPr txBox="1"/>
            <p:nvPr/>
          </p:nvSpPr>
          <p:spPr>
            <a:xfrm>
              <a:off x="2843808" y="4581128"/>
              <a:ext cx="2557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i="1" dirty="0" smtClean="0">
                  <a:solidFill>
                    <a:srgbClr val="333333"/>
                  </a:solidFill>
                </a:rPr>
                <a:t>total </a:t>
              </a:r>
              <a:r>
                <a:rPr lang="de-AT" i="1" dirty="0" err="1" smtClean="0">
                  <a:solidFill>
                    <a:srgbClr val="333333"/>
                  </a:solidFill>
                </a:rPr>
                <a:t>number</a:t>
              </a:r>
              <a:r>
                <a:rPr lang="de-AT" i="1" dirty="0" smtClean="0">
                  <a:solidFill>
                    <a:srgbClr val="333333"/>
                  </a:solidFill>
                </a:rPr>
                <a:t> </a:t>
              </a:r>
              <a:r>
                <a:rPr lang="de-AT" i="1" dirty="0" err="1" smtClean="0">
                  <a:solidFill>
                    <a:srgbClr val="333333"/>
                  </a:solidFill>
                </a:rPr>
                <a:t>of</a:t>
              </a:r>
              <a:r>
                <a:rPr lang="de-AT" i="1" dirty="0" smtClean="0">
                  <a:solidFill>
                    <a:srgbClr val="333333"/>
                  </a:solidFill>
                </a:rPr>
                <a:t> </a:t>
              </a:r>
              <a:r>
                <a:rPr lang="de-AT" i="1" dirty="0" err="1" smtClean="0">
                  <a:solidFill>
                    <a:srgbClr val="333333"/>
                  </a:solidFill>
                </a:rPr>
                <a:t>records</a:t>
              </a:r>
              <a:endParaRPr lang="de-AT" i="1" dirty="0">
                <a:solidFill>
                  <a:srgbClr val="333333"/>
                </a:solidFill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3275856" y="4355812"/>
              <a:ext cx="16979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i="1" dirty="0" err="1" smtClean="0">
                  <a:solidFill>
                    <a:srgbClr val="333333"/>
                  </a:solidFill>
                </a:rPr>
                <a:t>usable</a:t>
              </a:r>
              <a:r>
                <a:rPr lang="de-DE" i="1" dirty="0" smtClean="0">
                  <a:solidFill>
                    <a:srgbClr val="333333"/>
                  </a:solidFill>
                </a:rPr>
                <a:t> </a:t>
              </a:r>
              <a:r>
                <a:rPr lang="de-DE" i="1" dirty="0" err="1" smtClean="0">
                  <a:solidFill>
                    <a:srgbClr val="333333"/>
                  </a:solidFill>
                </a:rPr>
                <a:t>records</a:t>
              </a:r>
              <a:endParaRPr lang="de-AT" i="1" dirty="0">
                <a:solidFill>
                  <a:srgbClr val="333333"/>
                </a:solidFill>
              </a:endParaRPr>
            </a:p>
          </p:txBody>
        </p:sp>
        <p:cxnSp>
          <p:nvCxnSpPr>
            <p:cNvPr id="9" name="Gerade Verbindung 8"/>
            <p:cNvCxnSpPr/>
            <p:nvPr/>
          </p:nvCxnSpPr>
          <p:spPr>
            <a:xfrm>
              <a:off x="2915816" y="4653136"/>
              <a:ext cx="2448272" cy="0"/>
            </a:xfrm>
            <a:prstGeom prst="line">
              <a:avLst/>
            </a:prstGeom>
            <a:ln w="12700">
              <a:solidFill>
                <a:srgbClr val="33333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8"/>
          <a:stretch/>
        </p:blipFill>
        <p:spPr bwMode="auto">
          <a:xfrm>
            <a:off x="333389" y="2636912"/>
            <a:ext cx="8559092" cy="37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Hyperdimension </a:t>
            </a:r>
            <a:r>
              <a:rPr lang="de-AT" dirty="0" err="1" smtClean="0"/>
              <a:t>External</a:t>
            </a:r>
            <a:r>
              <a:rPr lang="de-AT" dirty="0" smtClean="0"/>
              <a:t> Source (HD</a:t>
            </a:r>
            <a:r>
              <a:rPr lang="de-AT" baseline="30000" dirty="0" smtClean="0"/>
              <a:t>E</a:t>
            </a:r>
            <a:r>
              <a:rPr lang="de-AT" dirty="0" smtClean="0"/>
              <a:t>)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180528" y="1107328"/>
            <a:ext cx="8928992" cy="5129984"/>
          </a:xfrm>
        </p:spPr>
        <p:txBody>
          <a:bodyPr/>
          <a:lstStyle/>
          <a:p>
            <a:pPr lvl="2"/>
            <a:r>
              <a:rPr lang="en-US" dirty="0" smtClean="0">
                <a:latin typeface="Calibri" pitchFamily="34" charset="0"/>
              </a:rPr>
              <a:t>The accuracy of the data is checked, by a comparison with existing representative surveys</a:t>
            </a:r>
          </a:p>
          <a:p>
            <a:pPr lvl="2"/>
            <a:endParaRPr lang="en-US" sz="1000" dirty="0" smtClean="0">
              <a:latin typeface="Calibri" pitchFamily="34" charset="0"/>
            </a:endParaRPr>
          </a:p>
          <a:p>
            <a:pPr lvl="2"/>
            <a:r>
              <a:rPr lang="en-US" dirty="0" smtClean="0">
                <a:latin typeface="Calibri" pitchFamily="34" charset="0"/>
              </a:rPr>
              <a:t>Quality indicator: </a:t>
            </a:r>
          </a:p>
          <a:p>
            <a:pPr lvl="2"/>
            <a:endParaRPr lang="de-AT" dirty="0"/>
          </a:p>
        </p:txBody>
      </p:sp>
      <p:grpSp>
        <p:nvGrpSpPr>
          <p:cNvPr id="11" name="Gruppieren 14"/>
          <p:cNvGrpSpPr/>
          <p:nvPr/>
        </p:nvGrpSpPr>
        <p:grpSpPr>
          <a:xfrm>
            <a:off x="3394889" y="2024925"/>
            <a:ext cx="3279744" cy="594648"/>
            <a:chOff x="2843808" y="4355812"/>
            <a:chExt cx="3279744" cy="594648"/>
          </a:xfrm>
        </p:grpSpPr>
        <p:sp>
          <p:nvSpPr>
            <p:cNvPr id="12" name="Textfeld 11"/>
            <p:cNvSpPr txBox="1"/>
            <p:nvPr/>
          </p:nvSpPr>
          <p:spPr>
            <a:xfrm>
              <a:off x="2843808" y="4581128"/>
              <a:ext cx="32797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i="1" dirty="0" smtClean="0">
                  <a:solidFill>
                    <a:srgbClr val="333333"/>
                  </a:solidFill>
                </a:rPr>
                <a:t>total </a:t>
              </a:r>
              <a:r>
                <a:rPr lang="de-AT" i="1" dirty="0" err="1" smtClean="0">
                  <a:solidFill>
                    <a:srgbClr val="333333"/>
                  </a:solidFill>
                </a:rPr>
                <a:t>number</a:t>
              </a:r>
              <a:r>
                <a:rPr lang="de-AT" i="1" dirty="0" smtClean="0">
                  <a:solidFill>
                    <a:srgbClr val="333333"/>
                  </a:solidFill>
                </a:rPr>
                <a:t> </a:t>
              </a:r>
              <a:r>
                <a:rPr lang="de-AT" i="1" dirty="0" err="1" smtClean="0">
                  <a:solidFill>
                    <a:srgbClr val="333333"/>
                  </a:solidFill>
                </a:rPr>
                <a:t>of</a:t>
              </a:r>
              <a:r>
                <a:rPr lang="de-AT" i="1" dirty="0" smtClean="0">
                  <a:solidFill>
                    <a:srgbClr val="333333"/>
                  </a:solidFill>
                </a:rPr>
                <a:t> </a:t>
              </a:r>
              <a:r>
                <a:rPr lang="de-AT" i="1" dirty="0" err="1" smtClean="0">
                  <a:solidFill>
                    <a:srgbClr val="333333"/>
                  </a:solidFill>
                </a:rPr>
                <a:t>linked</a:t>
              </a:r>
              <a:r>
                <a:rPr lang="de-AT" i="1" dirty="0" smtClean="0">
                  <a:solidFill>
                    <a:srgbClr val="333333"/>
                  </a:solidFill>
                </a:rPr>
                <a:t> </a:t>
              </a:r>
              <a:r>
                <a:rPr lang="de-AT" i="1" dirty="0" err="1" smtClean="0">
                  <a:solidFill>
                    <a:srgbClr val="333333"/>
                  </a:solidFill>
                </a:rPr>
                <a:t>records</a:t>
              </a:r>
              <a:endParaRPr lang="de-AT" i="1" dirty="0">
                <a:solidFill>
                  <a:srgbClr val="333333"/>
                </a:solidFill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2882905" y="4355812"/>
              <a:ext cx="30572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i="1" dirty="0" err="1" smtClean="0">
                  <a:solidFill>
                    <a:srgbClr val="333333"/>
                  </a:solidFill>
                </a:rPr>
                <a:t>number</a:t>
              </a:r>
              <a:r>
                <a:rPr lang="de-DE" i="1" dirty="0" smtClean="0">
                  <a:solidFill>
                    <a:srgbClr val="333333"/>
                  </a:solidFill>
                </a:rPr>
                <a:t> </a:t>
              </a:r>
              <a:r>
                <a:rPr lang="de-DE" i="1" dirty="0" err="1" smtClean="0">
                  <a:solidFill>
                    <a:srgbClr val="333333"/>
                  </a:solidFill>
                </a:rPr>
                <a:t>of</a:t>
              </a:r>
              <a:r>
                <a:rPr lang="de-DE" i="1" dirty="0" smtClean="0">
                  <a:solidFill>
                    <a:srgbClr val="333333"/>
                  </a:solidFill>
                </a:rPr>
                <a:t> </a:t>
              </a:r>
              <a:r>
                <a:rPr lang="de-DE" i="1" dirty="0" err="1" smtClean="0">
                  <a:solidFill>
                    <a:srgbClr val="333333"/>
                  </a:solidFill>
                </a:rPr>
                <a:t>consistent</a:t>
              </a:r>
              <a:r>
                <a:rPr lang="de-DE" i="1" dirty="0" smtClean="0">
                  <a:solidFill>
                    <a:srgbClr val="333333"/>
                  </a:solidFill>
                </a:rPr>
                <a:t> </a:t>
              </a:r>
              <a:r>
                <a:rPr lang="de-DE" i="1" dirty="0" err="1" smtClean="0">
                  <a:solidFill>
                    <a:srgbClr val="333333"/>
                  </a:solidFill>
                </a:rPr>
                <a:t>values</a:t>
              </a:r>
              <a:endParaRPr lang="de-AT" i="1" dirty="0">
                <a:solidFill>
                  <a:srgbClr val="333333"/>
                </a:solidFill>
              </a:endParaRPr>
            </a:p>
          </p:txBody>
        </p:sp>
        <p:cxnSp>
          <p:nvCxnSpPr>
            <p:cNvPr id="14" name="Gerade Verbindung 13"/>
            <p:cNvCxnSpPr/>
            <p:nvPr/>
          </p:nvCxnSpPr>
          <p:spPr>
            <a:xfrm>
              <a:off x="2915816" y="4653136"/>
              <a:ext cx="3024336" cy="0"/>
            </a:xfrm>
            <a:prstGeom prst="line">
              <a:avLst/>
            </a:prstGeom>
            <a:ln w="12700">
              <a:solidFill>
                <a:srgbClr val="33333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7"/>
          <a:stretch/>
        </p:blipFill>
        <p:spPr bwMode="auto">
          <a:xfrm>
            <a:off x="395536" y="2564904"/>
            <a:ext cx="8467951" cy="3693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65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Raw</a:t>
            </a:r>
            <a:r>
              <a:rPr lang="de-DE" dirty="0" smtClean="0"/>
              <a:t> data </a:t>
            </a:r>
            <a:r>
              <a:rPr lang="de-DE" dirty="0" err="1" smtClean="0"/>
              <a:t>level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 LMS</a:t>
            </a:r>
            <a:endParaRPr lang="de-A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42988"/>
            <a:ext cx="899160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10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Central Data Base</a:t>
            </a:r>
            <a:endParaRPr lang="de-AT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20"/>
          <a:stretch/>
        </p:blipFill>
        <p:spPr bwMode="auto">
          <a:xfrm>
            <a:off x="609601" y="908720"/>
            <a:ext cx="78676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bgerundetes Rechteck 6"/>
          <p:cNvSpPr/>
          <p:nvPr/>
        </p:nvSpPr>
        <p:spPr>
          <a:xfrm>
            <a:off x="2987824" y="905744"/>
            <a:ext cx="2232248" cy="5184576"/>
          </a:xfrm>
          <a:prstGeom prst="round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5457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388" y="236538"/>
            <a:ext cx="6972300" cy="47307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Quality assessment of the CDB</a:t>
            </a:r>
          </a:p>
        </p:txBody>
      </p:sp>
      <p:sp>
        <p:nvSpPr>
          <p:cNvPr id="20482" name="Inhaltsplatzhalter 2"/>
          <p:cNvSpPr>
            <a:spLocks noGrp="1"/>
          </p:cNvSpPr>
          <p:nvPr>
            <p:ph idx="1"/>
          </p:nvPr>
        </p:nvSpPr>
        <p:spPr>
          <a:xfrm>
            <a:off x="250825" y="1125538"/>
            <a:ext cx="5473700" cy="5129212"/>
          </a:xfrm>
        </p:spPr>
        <p:txBody>
          <a:bodyPr/>
          <a:lstStyle/>
          <a:p>
            <a:pPr marL="395288" lvl="1" indent="0" eaLnBrk="1" hangingPunct="1">
              <a:buNone/>
            </a:pPr>
            <a:r>
              <a:rPr lang="en-US" b="1" dirty="0" smtClean="0"/>
              <a:t>Unique Attributes</a:t>
            </a:r>
          </a:p>
          <a:p>
            <a:pPr marL="715963" lvl="3" indent="-1588" eaLnBrk="1" hangingPunct="1">
              <a:spcAft>
                <a:spcPts val="1800"/>
              </a:spcAft>
              <a:buFont typeface="Arial" charset="0"/>
              <a:buNone/>
            </a:pPr>
            <a:r>
              <a:rPr lang="en-US" i="1" dirty="0" smtClean="0"/>
              <a:t>Attribute exists in only one register,                                                               directly  transferred to the CDB                                                                          (e.g. highest level of education)</a:t>
            </a:r>
          </a:p>
          <a:p>
            <a:pPr marL="395288" lvl="1" indent="0" eaLnBrk="1" hangingPunct="1">
              <a:buNone/>
            </a:pPr>
            <a:r>
              <a:rPr lang="en-US" b="1" dirty="0" smtClean="0"/>
              <a:t>Multiple Attributes</a:t>
            </a:r>
          </a:p>
          <a:p>
            <a:pPr marL="715963" lvl="3" indent="-1588" eaLnBrk="1" hangingPunct="1">
              <a:spcAft>
                <a:spcPts val="1800"/>
              </a:spcAft>
              <a:buFont typeface="Arial" charset="0"/>
              <a:buNone/>
            </a:pPr>
            <a:r>
              <a:rPr lang="en-US" i="1" dirty="0" smtClean="0"/>
              <a:t>Attribute exists in more than one                                                                  register, combined in the CDB using                                                    certain decision rules (e.g.                                                                   demographic attributes)</a:t>
            </a:r>
          </a:p>
          <a:p>
            <a:pPr marL="395288" lvl="1" indent="0" eaLnBrk="1" hangingPunct="1">
              <a:buNone/>
            </a:pPr>
            <a:r>
              <a:rPr lang="en-US" b="1" dirty="0" smtClean="0"/>
              <a:t>Derived Attributes</a:t>
            </a:r>
          </a:p>
          <a:p>
            <a:pPr marL="715963" lvl="3" indent="-1588" eaLnBrk="1" hangingPunct="1">
              <a:spcAft>
                <a:spcPts val="1800"/>
              </a:spcAft>
              <a:buFont typeface="Arial" charset="0"/>
              <a:buNone/>
            </a:pPr>
            <a:r>
              <a:rPr lang="en-US" i="1" dirty="0" smtClean="0"/>
              <a:t>Attribute is created based on                                                                    other attributes (e.g. type of commuter)</a:t>
            </a:r>
          </a:p>
          <a:p>
            <a:pPr marL="719138" lvl="1" indent="-323850" eaLnBrk="1" hangingPunct="1">
              <a:buFont typeface="Wingdings" pitchFamily="2" charset="2"/>
              <a:buNone/>
            </a:pPr>
            <a:endParaRPr lang="en-US" sz="1800" dirty="0" smtClean="0"/>
          </a:p>
          <a:p>
            <a:pPr marL="719138" lvl="1" indent="-323850" eaLnBrk="1" hangingPunct="1"/>
            <a:endParaRPr lang="en-US" sz="1000" dirty="0" smtClean="0"/>
          </a:p>
          <a:p>
            <a:pPr marL="1042988" lvl="2" indent="-323850" eaLnBrk="1" hangingPunct="1"/>
            <a:endParaRPr lang="en-US" sz="2000" dirty="0" smtClean="0"/>
          </a:p>
          <a:p>
            <a:pPr marL="1042988" lvl="2" indent="-323850" eaLnBrk="1" hangingPunct="1"/>
            <a:endParaRPr lang="en-US" sz="2000" dirty="0" smtClean="0"/>
          </a:p>
          <a:p>
            <a:pPr marL="1042988" lvl="2" indent="-323850" eaLnBrk="1" hangingPunct="1"/>
            <a:endParaRPr lang="en-US" dirty="0" smtClean="0"/>
          </a:p>
          <a:p>
            <a:pPr marL="719138" lvl="1" indent="-323850" eaLnBrk="1" hangingPunct="1">
              <a:buFont typeface="Wingdings" pitchFamily="2" charset="2"/>
              <a:buNone/>
            </a:pPr>
            <a:endParaRPr lang="en-GB" dirty="0" smtClean="0"/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AT">
              <a:latin typeface="Calibri" pitchFamily="34" charset="0"/>
            </a:endParaRPr>
          </a:p>
        </p:txBody>
      </p:sp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AT">
              <a:latin typeface="Calibri" pitchFamily="34" charset="0"/>
            </a:endParaRPr>
          </a:p>
        </p:txBody>
      </p:sp>
      <p:graphicFrame>
        <p:nvGraphicFramePr>
          <p:cNvPr id="6" name="Inhaltsplatzhalter 3"/>
          <p:cNvGraphicFramePr>
            <a:graphicFrameLocks/>
          </p:cNvGraphicFramePr>
          <p:nvPr/>
        </p:nvGraphicFramePr>
        <p:xfrm>
          <a:off x="5364088" y="1052736"/>
          <a:ext cx="3168352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m 6"/>
          <p:cNvGraphicFramePr/>
          <p:nvPr/>
        </p:nvGraphicFramePr>
        <p:xfrm>
          <a:off x="5652120" y="4005064"/>
          <a:ext cx="2808312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Ellipse 7"/>
          <p:cNvSpPr/>
          <p:nvPr/>
        </p:nvSpPr>
        <p:spPr>
          <a:xfrm>
            <a:off x="5508625" y="3068638"/>
            <a:ext cx="2879725" cy="4318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600" b="1" dirty="0"/>
              <a:t>Multiple Attribute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Quality Central Database LMS</a:t>
            </a:r>
            <a:endParaRPr lang="de-AT" dirty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250824" y="1125538"/>
            <a:ext cx="8209607" cy="2015430"/>
          </a:xfrm>
        </p:spPr>
        <p:txBody>
          <a:bodyPr/>
          <a:lstStyle/>
          <a:p>
            <a:pPr marL="395288" lvl="1" indent="0" eaLnBrk="1" hangingPunct="1">
              <a:buNone/>
            </a:pPr>
            <a:r>
              <a:rPr lang="en-US" b="1" dirty="0" smtClean="0"/>
              <a:t>Multiple Attribute</a:t>
            </a:r>
          </a:p>
          <a:p>
            <a:pPr marL="395288" lvl="1" indent="0" eaLnBrk="1" hangingPunct="1">
              <a:buNone/>
            </a:pPr>
            <a:r>
              <a:rPr lang="en-US" b="1" dirty="0"/>
              <a:t>	</a:t>
            </a:r>
            <a:r>
              <a:rPr lang="en-US" sz="2400" dirty="0">
                <a:latin typeface="Calibri" pitchFamily="34" charset="0"/>
              </a:rPr>
              <a:t>Quality </a:t>
            </a:r>
            <a:r>
              <a:rPr lang="en-US" sz="2400" dirty="0" smtClean="0">
                <a:latin typeface="Calibri" pitchFamily="34" charset="0"/>
              </a:rPr>
              <a:t>Assessment using </a:t>
            </a:r>
            <a:r>
              <a:rPr lang="en-US" sz="2400" dirty="0" err="1" smtClean="0">
                <a:latin typeface="Calibri" pitchFamily="34" charset="0"/>
              </a:rPr>
              <a:t>Dempster</a:t>
            </a:r>
            <a:r>
              <a:rPr lang="en-US" sz="2400" dirty="0" smtClean="0">
                <a:latin typeface="Calibri" pitchFamily="34" charset="0"/>
              </a:rPr>
              <a:t>-Shafer Theory for the Combination of Evidence</a:t>
            </a:r>
            <a:endParaRPr lang="en-US" sz="2400" dirty="0">
              <a:latin typeface="Calibri" pitchFamily="34" charset="0"/>
            </a:endParaRPr>
          </a:p>
          <a:p>
            <a:pPr marL="719138" lvl="1" indent="-323850" eaLnBrk="1" hangingPunct="1">
              <a:buFont typeface="Wingdings" pitchFamily="2" charset="2"/>
              <a:buNone/>
            </a:pPr>
            <a:endParaRPr lang="en-US" sz="1800" dirty="0" smtClean="0"/>
          </a:p>
          <a:p>
            <a:pPr marL="719138" lvl="1" indent="-323850" eaLnBrk="1" hangingPunct="1"/>
            <a:endParaRPr lang="en-US" sz="1000" dirty="0" smtClean="0"/>
          </a:p>
          <a:p>
            <a:pPr marL="1042988" lvl="2" indent="-323850" eaLnBrk="1" hangingPunct="1"/>
            <a:endParaRPr lang="en-US" sz="2000" dirty="0" smtClean="0"/>
          </a:p>
          <a:p>
            <a:pPr marL="1042988" lvl="2" indent="-323850" eaLnBrk="1" hangingPunct="1"/>
            <a:endParaRPr lang="en-US" sz="2000" dirty="0" smtClean="0"/>
          </a:p>
          <a:p>
            <a:pPr marL="1042988" lvl="2" indent="-323850" eaLnBrk="1" hangingPunct="1"/>
            <a:endParaRPr lang="en-US" dirty="0" smtClean="0"/>
          </a:p>
          <a:p>
            <a:pPr marL="719138" lvl="1" indent="-323850" eaLnBrk="1" hangingPunct="1">
              <a:buFont typeface="Wingdings" pitchFamily="2" charset="2"/>
              <a:buNone/>
            </a:pPr>
            <a:endParaRPr lang="en-GB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132559"/>
            <a:ext cx="61912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643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Final Data Pool</a:t>
            </a:r>
            <a:endParaRPr lang="de-AT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20"/>
          <a:stretch/>
        </p:blipFill>
        <p:spPr bwMode="auto">
          <a:xfrm>
            <a:off x="616075" y="908720"/>
            <a:ext cx="78676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bgerundetes Rechteck 6"/>
          <p:cNvSpPr/>
          <p:nvPr/>
        </p:nvSpPr>
        <p:spPr>
          <a:xfrm>
            <a:off x="5220071" y="905744"/>
            <a:ext cx="3263654" cy="5184576"/>
          </a:xfrm>
          <a:prstGeom prst="round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0477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437" y="4293096"/>
            <a:ext cx="4054771" cy="210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-108520" y="1035320"/>
            <a:ext cx="8928992" cy="512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96000" marR="0" lvl="1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tabLst/>
              <a:defRPr/>
            </a:pPr>
            <a:r>
              <a:rPr kumimoji="0" lang="de-D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Classification rate </a:t>
            </a:r>
            <a:r>
              <a:rPr kumimoji="0" lang="de-DE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measures</a:t>
            </a:r>
            <a:r>
              <a:rPr kumimoji="0" lang="de-D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de-D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„</a:t>
            </a:r>
            <a:r>
              <a:rPr kumimoji="0" lang="de-DE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hit</a:t>
            </a:r>
            <a:r>
              <a:rPr kumimoji="0" lang="de-D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ratio</a:t>
            </a:r>
            <a:r>
              <a:rPr kumimoji="0" lang="de-D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endParaRPr kumimoji="0" lang="de-DE" sz="2600" b="1" i="0" u="none" strike="noStrike" kern="1200" cap="none" spc="0" normalizeH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77200" lvl="2" indent="-324000" eaLnBrk="0" hangingPunct="0">
              <a:spcBef>
                <a:spcPct val="20000"/>
              </a:spcBef>
              <a:buSzPct val="75000"/>
              <a:buFont typeface="Arial" pitchFamily="34" charset="0"/>
              <a:buChar char="•"/>
            </a:pPr>
            <a:r>
              <a:rPr lang="de-DE" sz="2400" dirty="0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The </a:t>
            </a:r>
            <a:r>
              <a:rPr lang="de-DE" sz="2400" dirty="0" err="1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imputation</a:t>
            </a:r>
            <a:r>
              <a:rPr lang="de-DE" sz="2400" dirty="0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 </a:t>
            </a:r>
            <a:r>
              <a:rPr lang="de-DE" sz="2400" dirty="0" err="1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model</a:t>
            </a:r>
            <a:r>
              <a:rPr lang="de-DE" sz="2400" dirty="0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 </a:t>
            </a:r>
            <a:r>
              <a:rPr lang="de-DE" sz="2400" dirty="0" err="1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is</a:t>
            </a:r>
            <a:r>
              <a:rPr lang="de-DE" sz="2400" dirty="0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 </a:t>
            </a:r>
            <a:r>
              <a:rPr lang="de-DE" sz="2400" dirty="0" err="1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applied</a:t>
            </a:r>
            <a:r>
              <a:rPr lang="de-DE" sz="2400" dirty="0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 on </a:t>
            </a:r>
            <a:r>
              <a:rPr lang="de-DE" sz="2400" dirty="0" err="1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already</a:t>
            </a:r>
            <a:r>
              <a:rPr lang="de-DE" sz="2400" dirty="0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 </a:t>
            </a:r>
            <a:r>
              <a:rPr lang="de-DE" sz="2400" dirty="0" err="1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existing</a:t>
            </a:r>
            <a:r>
              <a:rPr lang="de-DE" sz="2400" dirty="0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 </a:t>
            </a:r>
            <a:r>
              <a:rPr lang="de-DE" sz="2400" dirty="0" err="1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data</a:t>
            </a:r>
            <a:endParaRPr lang="de-DE" sz="2400" dirty="0" smtClean="0">
              <a:solidFill>
                <a:srgbClr val="333333"/>
              </a:solidFill>
              <a:latin typeface="Calibri" pitchFamily="34" charset="0"/>
              <a:cs typeface="+mn-cs"/>
            </a:endParaRPr>
          </a:p>
          <a:p>
            <a:pPr marL="1177200" lvl="2" indent="-324000" eaLnBrk="0" hangingPunct="0">
              <a:spcBef>
                <a:spcPct val="20000"/>
              </a:spcBef>
              <a:buSzPct val="75000"/>
              <a:buFont typeface="Arial" pitchFamily="34" charset="0"/>
              <a:buChar char="•"/>
            </a:pPr>
            <a:r>
              <a:rPr lang="de-DE" sz="2400" dirty="0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H</a:t>
            </a:r>
            <a:r>
              <a:rPr lang="de-AT" sz="2400" dirty="0" err="1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ow</a:t>
            </a:r>
            <a:r>
              <a:rPr lang="de-AT" sz="2400" dirty="0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 </a:t>
            </a:r>
            <a:r>
              <a:rPr lang="de-AT" sz="2400" dirty="0" err="1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many</a:t>
            </a:r>
            <a:r>
              <a:rPr lang="de-AT" sz="2400" dirty="0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 </a:t>
            </a:r>
            <a:r>
              <a:rPr lang="de-AT" sz="2400" dirty="0" err="1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estimated</a:t>
            </a:r>
            <a:r>
              <a:rPr lang="de-AT" sz="2400" dirty="0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 </a:t>
            </a:r>
            <a:r>
              <a:rPr lang="de-AT" sz="2400" dirty="0" err="1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values</a:t>
            </a:r>
            <a:r>
              <a:rPr lang="de-AT" sz="2400" dirty="0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 </a:t>
            </a:r>
            <a:r>
              <a:rPr lang="de-AT" sz="2400" dirty="0" err="1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match</a:t>
            </a:r>
            <a:r>
              <a:rPr lang="de-AT" sz="2400" dirty="0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 </a:t>
            </a:r>
            <a:r>
              <a:rPr lang="de-AT" sz="2400" dirty="0" err="1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with</a:t>
            </a:r>
            <a:r>
              <a:rPr lang="de-AT" sz="2400" dirty="0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 </a:t>
            </a:r>
            <a:r>
              <a:rPr lang="de-AT" sz="2400" dirty="0" err="1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the</a:t>
            </a:r>
            <a:r>
              <a:rPr lang="de-AT" sz="2400" dirty="0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 </a:t>
            </a:r>
            <a:r>
              <a:rPr lang="de-AT" sz="2400" dirty="0" err="1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true</a:t>
            </a:r>
            <a:r>
              <a:rPr lang="de-AT" sz="2400" dirty="0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 </a:t>
            </a:r>
            <a:r>
              <a:rPr lang="de-AT" sz="2400" dirty="0" err="1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data</a:t>
            </a:r>
            <a:r>
              <a:rPr lang="de-AT" sz="2400" dirty="0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?</a:t>
            </a:r>
          </a:p>
          <a:p>
            <a:pPr marL="396000" marR="0" lvl="1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tabLst/>
              <a:defRPr/>
            </a:pPr>
            <a:r>
              <a:rPr kumimoji="0" lang="de-AT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Classification</a:t>
            </a:r>
            <a:r>
              <a:rPr kumimoji="0" lang="de-AT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rate </a:t>
            </a:r>
            <a:r>
              <a:rPr kumimoji="0" lang="de-AT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  <a:r>
              <a:rPr kumimoji="0" lang="de-AT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AT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categorical</a:t>
            </a:r>
            <a:r>
              <a:rPr kumimoji="0" lang="de-AT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variables</a:t>
            </a:r>
          </a:p>
          <a:p>
            <a:pPr marL="396000" marR="0" lvl="1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tabLst/>
              <a:defRPr/>
            </a:pPr>
            <a:endParaRPr lang="de-DE" sz="2600" b="1" dirty="0">
              <a:solidFill>
                <a:srgbClr val="333333"/>
              </a:solidFill>
              <a:latin typeface="+mn-lt"/>
              <a:cs typeface="+mn-cs"/>
            </a:endParaRPr>
          </a:p>
          <a:p>
            <a:pPr marL="396000" marR="0" lvl="1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tabLst/>
              <a:defRPr/>
            </a:pPr>
            <a:endParaRPr lang="de-DE" sz="2600" b="1" dirty="0" smtClean="0">
              <a:solidFill>
                <a:srgbClr val="333333"/>
              </a:solidFill>
              <a:latin typeface="+mn-lt"/>
              <a:cs typeface="+mn-cs"/>
            </a:endParaRPr>
          </a:p>
          <a:p>
            <a:pPr marL="396000" marR="0" lvl="1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tabLst/>
              <a:defRPr/>
            </a:pPr>
            <a:endParaRPr lang="de-DE" sz="1600" b="1" dirty="0">
              <a:solidFill>
                <a:srgbClr val="333333"/>
              </a:solidFill>
              <a:latin typeface="+mn-lt"/>
              <a:cs typeface="+mn-cs"/>
            </a:endParaRPr>
          </a:p>
          <a:p>
            <a:pPr marL="396000" marR="0" lvl="1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tabLst/>
              <a:defRPr/>
            </a:pPr>
            <a:r>
              <a:rPr lang="de-DE" sz="2600" b="1" dirty="0" err="1" smtClean="0">
                <a:solidFill>
                  <a:srgbClr val="333333"/>
                </a:solidFill>
                <a:latin typeface="+mn-lt"/>
                <a:cs typeface="+mn-cs"/>
              </a:rPr>
              <a:t>Combined</a:t>
            </a:r>
            <a:r>
              <a:rPr lang="de-DE" sz="2600" b="1" dirty="0" smtClean="0">
                <a:solidFill>
                  <a:srgbClr val="333333"/>
                </a:solidFill>
                <a:latin typeface="+mn-lt"/>
                <a:cs typeface="+mn-cs"/>
              </a:rPr>
              <a:t> </a:t>
            </a:r>
            <a:r>
              <a:rPr lang="de-DE" sz="2600" b="1" dirty="0" err="1" smtClean="0">
                <a:solidFill>
                  <a:srgbClr val="333333"/>
                </a:solidFill>
                <a:latin typeface="+mn-lt"/>
                <a:cs typeface="+mn-cs"/>
              </a:rPr>
              <a:t>with</a:t>
            </a:r>
            <a:r>
              <a:rPr lang="de-DE" sz="2600" b="1" dirty="0" smtClean="0">
                <a:solidFill>
                  <a:srgbClr val="333333"/>
                </a:solidFill>
                <a:latin typeface="+mn-lt"/>
                <a:cs typeface="+mn-cs"/>
              </a:rPr>
              <a:t> </a:t>
            </a:r>
            <a:r>
              <a:rPr lang="de-DE" sz="2600" b="1" dirty="0">
                <a:solidFill>
                  <a:srgbClr val="333333"/>
                </a:solidFill>
                <a:latin typeface="+mn-lt"/>
                <a:cs typeface="+mn-cs"/>
              </a:rPr>
              <a:t>q</a:t>
            </a:r>
            <a:r>
              <a:rPr kumimoji="0" lang="de-DE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ualtity</a:t>
            </a:r>
            <a:r>
              <a:rPr kumimoji="0" lang="de-DE" sz="2600" b="1" i="0" u="none" strike="noStrike" kern="120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de-DE" sz="2600" b="1" i="0" u="none" strike="noStrike" kern="120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input</a:t>
            </a:r>
            <a:r>
              <a:rPr kumimoji="0" lang="de-DE" sz="2600" b="1" i="0" u="none" strike="noStrike" kern="120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variables</a:t>
            </a:r>
            <a:endParaRPr kumimoji="0" lang="de-DE" sz="2600" b="1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Hyperdimension </a:t>
            </a:r>
            <a:r>
              <a:rPr lang="de-DE" dirty="0" err="1" smtClean="0"/>
              <a:t>Imputation</a:t>
            </a:r>
            <a:r>
              <a:rPr lang="de-DE" dirty="0" smtClean="0"/>
              <a:t> (HD</a:t>
            </a:r>
            <a:r>
              <a:rPr lang="de-DE" baseline="30000" dirty="0" smtClean="0"/>
              <a:t>I</a:t>
            </a:r>
            <a:r>
              <a:rPr lang="de-DE" dirty="0" smtClean="0"/>
              <a:t>)</a:t>
            </a:r>
            <a:endParaRPr lang="de-A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4805" t="22973" r="11168" b="53585"/>
          <a:stretch>
            <a:fillRect/>
          </a:stretch>
        </p:blipFill>
        <p:spPr bwMode="auto">
          <a:xfrm>
            <a:off x="2267744" y="2892300"/>
            <a:ext cx="4392488" cy="111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994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772000" y="1962000"/>
            <a:ext cx="1368152" cy="26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536" y="2261771"/>
            <a:ext cx="84249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Authors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r>
              <a:rPr lang="de-DE" dirty="0" smtClean="0"/>
              <a:t>Eva-Maria Asamer, Manuela Lenk, Henrik </a:t>
            </a:r>
            <a:r>
              <a:rPr lang="de-DE" dirty="0" err="1" smtClean="0"/>
              <a:t>Rechta</a:t>
            </a:r>
            <a:endParaRPr lang="de-DE" dirty="0" smtClean="0"/>
          </a:p>
          <a:p>
            <a:r>
              <a:rPr lang="de-DE" dirty="0"/>
              <a:t>	</a:t>
            </a:r>
            <a:r>
              <a:rPr lang="de-DE" sz="1400" dirty="0" err="1">
                <a:solidFill>
                  <a:srgbClr val="666666"/>
                </a:solidFill>
                <a:latin typeface="Calibri" pitchFamily="34" charset="0"/>
              </a:rPr>
              <a:t>Statistics</a:t>
            </a:r>
            <a:r>
              <a:rPr lang="de-DE" sz="1400" dirty="0">
                <a:solidFill>
                  <a:srgbClr val="666666"/>
                </a:solidFill>
                <a:latin typeface="Calibri" pitchFamily="34" charset="0"/>
              </a:rPr>
              <a:t> Austria, Unit Register-</a:t>
            </a:r>
            <a:r>
              <a:rPr lang="de-DE" sz="1400" dirty="0" err="1">
                <a:solidFill>
                  <a:srgbClr val="666666"/>
                </a:solidFill>
                <a:latin typeface="Calibri" pitchFamily="34" charset="0"/>
              </a:rPr>
              <a:t>based</a:t>
            </a:r>
            <a:r>
              <a:rPr lang="de-DE" sz="1400" dirty="0">
                <a:solidFill>
                  <a:srgbClr val="666666"/>
                </a:solidFill>
                <a:latin typeface="Calibri" pitchFamily="34" charset="0"/>
              </a:rPr>
              <a:t> </a:t>
            </a:r>
            <a:r>
              <a:rPr lang="de-DE" sz="1400" dirty="0" err="1">
                <a:solidFill>
                  <a:srgbClr val="666666"/>
                </a:solidFill>
                <a:latin typeface="Calibri" pitchFamily="34" charset="0"/>
              </a:rPr>
              <a:t>Census</a:t>
            </a:r>
            <a:endParaRPr lang="de-DE" sz="1400" dirty="0">
              <a:solidFill>
                <a:srgbClr val="666666"/>
              </a:solidFill>
              <a:latin typeface="Calibri" pitchFamily="34" charset="0"/>
            </a:endParaRPr>
          </a:p>
          <a:p>
            <a:endParaRPr lang="de-DE" dirty="0" smtClean="0"/>
          </a:p>
          <a:p>
            <a:r>
              <a:rPr lang="de-DE" dirty="0" smtClean="0"/>
              <a:t>Franz Astleithner, Predrag </a:t>
            </a:r>
            <a:r>
              <a:rPr lang="de-DE" dirty="0" err="1" smtClean="0"/>
              <a:t>Ćetković</a:t>
            </a:r>
            <a:r>
              <a:rPr lang="de-DE" dirty="0" smtClean="0"/>
              <a:t>, Stefan Humer, Mathias Moser</a:t>
            </a:r>
          </a:p>
          <a:p>
            <a:r>
              <a:rPr lang="de-DE" dirty="0"/>
              <a:t>	</a:t>
            </a:r>
            <a:r>
              <a:rPr lang="de-DE" sz="1400" dirty="0">
                <a:solidFill>
                  <a:srgbClr val="666666"/>
                </a:solidFill>
                <a:latin typeface="Calibri" pitchFamily="34" charset="0"/>
              </a:rPr>
              <a:t>Vienna University </a:t>
            </a:r>
            <a:r>
              <a:rPr lang="de-DE" sz="1400" dirty="0" err="1">
                <a:solidFill>
                  <a:srgbClr val="666666"/>
                </a:solidFill>
                <a:latin typeface="Calibri" pitchFamily="34" charset="0"/>
              </a:rPr>
              <a:t>of</a:t>
            </a:r>
            <a:r>
              <a:rPr lang="de-DE" sz="1400" dirty="0">
                <a:solidFill>
                  <a:srgbClr val="666666"/>
                </a:solidFill>
                <a:latin typeface="Calibri" pitchFamily="34" charset="0"/>
              </a:rPr>
              <a:t> Economics </a:t>
            </a:r>
            <a:r>
              <a:rPr lang="de-DE" sz="1400" dirty="0" err="1">
                <a:solidFill>
                  <a:srgbClr val="666666"/>
                </a:solidFill>
                <a:latin typeface="Calibri" pitchFamily="34" charset="0"/>
              </a:rPr>
              <a:t>and</a:t>
            </a:r>
            <a:r>
              <a:rPr lang="de-DE" sz="1400" dirty="0">
                <a:solidFill>
                  <a:srgbClr val="666666"/>
                </a:solidFill>
                <a:latin typeface="Calibri" pitchFamily="34" charset="0"/>
              </a:rPr>
              <a:t> Business, Department </a:t>
            </a:r>
            <a:r>
              <a:rPr lang="de-DE" sz="1400" dirty="0" err="1">
                <a:solidFill>
                  <a:srgbClr val="666666"/>
                </a:solidFill>
                <a:latin typeface="Calibri" pitchFamily="34" charset="0"/>
              </a:rPr>
              <a:t>of</a:t>
            </a:r>
            <a:r>
              <a:rPr lang="de-DE" sz="1400" dirty="0">
                <a:solidFill>
                  <a:srgbClr val="666666"/>
                </a:solidFill>
                <a:latin typeface="Calibri" pitchFamily="34" charset="0"/>
              </a:rPr>
              <a:t> Economics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179512" y="212024"/>
            <a:ext cx="69728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AT" sz="4000" kern="1200" baseline="0">
                <a:solidFill>
                  <a:srgbClr val="AE002C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/>
              <a:t>Quality assessment for register-based statistics 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21083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2"/>
          <a:stretch/>
        </p:blipFill>
        <p:spPr bwMode="auto">
          <a:xfrm>
            <a:off x="685799" y="971550"/>
            <a:ext cx="7036573" cy="458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in Final data pool LMS</a:t>
            </a:r>
            <a:endParaRPr lang="en-US" dirty="0"/>
          </a:p>
        </p:txBody>
      </p:sp>
      <p:sp>
        <p:nvSpPr>
          <p:cNvPr id="7" name="Abgerundete rechteckige Legende 6"/>
          <p:cNvSpPr/>
          <p:nvPr/>
        </p:nvSpPr>
        <p:spPr>
          <a:xfrm>
            <a:off x="7596336" y="1052736"/>
            <a:ext cx="1368152" cy="3528392"/>
          </a:xfrm>
          <a:prstGeom prst="wedgeRoundRectCallout">
            <a:avLst>
              <a:gd name="adj1" fmla="val -70397"/>
              <a:gd name="adj2" fmla="val -1050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After the process of imputation the overall-quality is higher .</a:t>
            </a:r>
            <a:endParaRPr lang="en-US" dirty="0"/>
          </a:p>
        </p:txBody>
      </p:sp>
      <p:sp>
        <p:nvSpPr>
          <p:cNvPr id="8" name="Abgerundete rechteckige Legende 7"/>
          <p:cNvSpPr/>
          <p:nvPr/>
        </p:nvSpPr>
        <p:spPr>
          <a:xfrm>
            <a:off x="107504" y="4941168"/>
            <a:ext cx="3528392" cy="1224136"/>
          </a:xfrm>
          <a:prstGeom prst="wedgeRoundRectCallout">
            <a:avLst>
              <a:gd name="adj1" fmla="val -2815"/>
              <a:gd name="adj2" fmla="val -8424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 the CDB the quality of missing values (ID004)  is zero.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9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Final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Census</a:t>
            </a:r>
            <a:r>
              <a:rPr lang="de-DE" dirty="0" smtClean="0"/>
              <a:t> 2011</a:t>
            </a:r>
            <a:endParaRPr lang="de-A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6" y="1124744"/>
            <a:ext cx="8923800" cy="431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537321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 smtClean="0"/>
              <a:t>Imputations</a:t>
            </a:r>
            <a:r>
              <a:rPr lang="de-AT" dirty="0" smtClean="0"/>
              <a:t> </a:t>
            </a:r>
            <a:r>
              <a:rPr lang="de-AT" dirty="0" err="1" smtClean="0"/>
              <a:t>contain</a:t>
            </a:r>
            <a:r>
              <a:rPr lang="de-AT" dirty="0" smtClean="0"/>
              <a:t> also </a:t>
            </a:r>
            <a:r>
              <a:rPr lang="de-AT" dirty="0" err="1" smtClean="0"/>
              <a:t>deterministic</a:t>
            </a:r>
            <a:r>
              <a:rPr lang="de-AT" dirty="0" smtClean="0"/>
              <a:t> </a:t>
            </a:r>
            <a:r>
              <a:rPr lang="de-AT" dirty="0" err="1" smtClean="0"/>
              <a:t>editing</a:t>
            </a:r>
            <a:r>
              <a:rPr lang="de-AT" dirty="0" smtClean="0"/>
              <a:t> due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evaluation</a:t>
            </a:r>
            <a:r>
              <a:rPr lang="de-AT" dirty="0" smtClean="0"/>
              <a:t> parallel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process</a:t>
            </a:r>
            <a:r>
              <a:rPr lang="de-AT" dirty="0" smtClean="0"/>
              <a:t> </a:t>
            </a:r>
            <a:r>
              <a:rPr lang="de-AT" dirty="0" err="1" smtClean="0"/>
              <a:t>flow</a:t>
            </a:r>
            <a:r>
              <a:rPr lang="de-AT" dirty="0" smtClean="0"/>
              <a:t> (</a:t>
            </a:r>
            <a:r>
              <a:rPr lang="de-AT" dirty="0" err="1" smtClean="0"/>
              <a:t>for</a:t>
            </a:r>
            <a:r>
              <a:rPr lang="de-AT" dirty="0" smtClean="0"/>
              <a:t> LMS 220.823 </a:t>
            </a:r>
            <a:r>
              <a:rPr lang="de-AT" dirty="0" err="1" smtClean="0"/>
              <a:t>are</a:t>
            </a:r>
            <a:r>
              <a:rPr lang="de-AT" dirty="0" smtClean="0"/>
              <a:t> real </a:t>
            </a:r>
            <a:r>
              <a:rPr lang="de-AT" dirty="0" err="1" smtClean="0"/>
              <a:t>estimations</a:t>
            </a:r>
            <a:r>
              <a:rPr lang="de-AT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77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Usability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251520" y="1055633"/>
            <a:ext cx="7848872" cy="46166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tx2">
                    <a:lumMod val="75000"/>
                  </a:schemeClr>
                </a:solidFill>
              </a:rPr>
              <a:t>Raw data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333333"/>
                </a:solidFill>
              </a:rPr>
              <a:t> Which register delivers a certain attribute with the highest quality indicator?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333333"/>
                </a:solidFill>
              </a:rPr>
              <a:t> Is there a register with a below-average quality for all delivered attributes?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333333"/>
                </a:solidFill>
              </a:rPr>
              <a:t> Is the quality indicator of a certain attribute worse than in the last delivery?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333333"/>
                </a:solidFill>
              </a:rPr>
              <a:t> Results of the </a:t>
            </a:r>
            <a:r>
              <a:rPr lang="en-US" dirty="0" err="1" smtClean="0">
                <a:solidFill>
                  <a:srgbClr val="333333"/>
                </a:solidFill>
              </a:rPr>
              <a:t>hyperdimensions</a:t>
            </a:r>
            <a:r>
              <a:rPr lang="en-US" dirty="0" smtClean="0">
                <a:solidFill>
                  <a:srgbClr val="333333"/>
                </a:solidFill>
              </a:rPr>
              <a:t> on this level for quality reports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rgbClr val="333333"/>
              </a:solidFill>
            </a:endParaRPr>
          </a:p>
          <a:p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</a:rPr>
              <a:t>Central Database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333333"/>
                </a:solidFill>
              </a:rPr>
              <a:t> Is there any advancement of data quality by the use of multiple data sources?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333333"/>
                </a:solidFill>
              </a:rPr>
              <a:t> Comparison with prior data on this stage –  plausibility checks</a:t>
            </a: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rgbClr val="333333"/>
              </a:solidFill>
            </a:endParaRPr>
          </a:p>
          <a:p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</a:rPr>
              <a:t>Final Data Pool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333333"/>
                </a:solidFill>
              </a:rPr>
              <a:t> Quality reports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333333"/>
                </a:solidFill>
              </a:rPr>
              <a:t> Comparison of attributes for further advancement</a:t>
            </a:r>
            <a:endParaRPr lang="en-US" dirty="0" smtClean="0">
              <a:solidFill>
                <a:srgbClr val="333333"/>
              </a:solidFill>
              <a:sym typeface="Wingdings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333333"/>
                </a:solidFill>
              </a:rPr>
              <a:t> Comparison of results over time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333333"/>
                </a:solidFill>
              </a:rPr>
              <a:t> </a:t>
            </a:r>
            <a:r>
              <a:rPr lang="en-US" dirty="0" smtClean="0">
                <a:solidFill>
                  <a:srgbClr val="333333"/>
                </a:solidFill>
              </a:rPr>
              <a:t>Quality assessment for subgroups</a:t>
            </a:r>
            <a:endParaRPr lang="en-US" dirty="0">
              <a:solidFill>
                <a:srgbClr val="333333"/>
              </a:solidFill>
            </a:endParaRP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</p:nvPr>
        </p:nvGraphicFramePr>
        <p:xfrm>
          <a:off x="5004048" y="3873883"/>
          <a:ext cx="4283968" cy="2680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388" y="231775"/>
            <a:ext cx="6972300" cy="482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mtClean="0"/>
              <a:t>Further Information</a:t>
            </a:r>
            <a:endParaRPr lang="en-GB"/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0" y="980728"/>
            <a:ext cx="8928992" cy="53285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47500" lnSpcReduction="20000"/>
          </a:bodyPr>
          <a:lstStyle/>
          <a:p>
            <a:pPr marL="720000" marR="0" lvl="1" indent="-3240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Pct val="75000"/>
              <a:buFont typeface="Wingdings" pitchFamily="2" charset="2"/>
              <a:buChar char="Ø"/>
              <a:tabLst/>
              <a:defRPr/>
            </a:pPr>
            <a:r>
              <a:rPr kumimoji="0" lang="en-GB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Journal of Official</a:t>
            </a:r>
            <a:r>
              <a:rPr kumimoji="0" lang="en-GB" sz="2900" b="0" i="0" u="none" strike="noStrike" kern="120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Statistics (in press) – Quality measurement in administrative statistics </a:t>
            </a:r>
            <a:br>
              <a:rPr kumimoji="0" lang="en-GB" sz="2900" b="0" i="0" u="none" strike="noStrike" kern="120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2900" b="0" i="0" u="none" strike="noStrike" kern="120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the assessment of imputations</a:t>
            </a:r>
            <a:endParaRPr kumimoji="0" lang="en-GB" sz="2900" b="0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0" marR="0" lvl="1" indent="-3240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Pct val="75000"/>
              <a:buFont typeface="Wingdings" pitchFamily="2" charset="2"/>
              <a:buChar char="Ø"/>
              <a:tabLst/>
              <a:defRPr/>
            </a:pPr>
            <a:r>
              <a:rPr kumimoji="0" lang="en-GB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Austrian Journal of Statistics, Volume 39 (2010), Number 4</a:t>
            </a:r>
          </a:p>
          <a:p>
            <a:pPr marL="1044000" marR="0" lvl="2" indent="-3240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http://www.stat.tugraz.at/AJS/ausg104/104Berka.pdf</a:t>
            </a: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44000" marR="0" lvl="2" indent="-3240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0" marR="0" lvl="1" indent="-3240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Pct val="75000"/>
              <a:buFont typeface="Wingdings" pitchFamily="2" charset="2"/>
              <a:buChar char="Ø"/>
              <a:tabLst/>
              <a:defRPr/>
            </a:pPr>
            <a:r>
              <a:rPr kumimoji="0" lang="en-GB" sz="2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Statistica</a:t>
            </a:r>
            <a:r>
              <a:rPr kumimoji="0" lang="en-GB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Neerlandica</a:t>
            </a:r>
            <a:r>
              <a:rPr kumimoji="0" lang="en-GB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Volume 66 (2012), Issue 1</a:t>
            </a:r>
          </a:p>
          <a:p>
            <a:pPr marL="1044000" marR="0" lvl="2" indent="-3240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e-A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http://onlinelibrary.wiley.com/doi/10.1111/j.1467-9574.2011.00506.x/pdf</a:t>
            </a:r>
            <a:r>
              <a:rPr kumimoji="0" lang="de-A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 </a:t>
            </a:r>
          </a:p>
          <a:p>
            <a:pPr marL="1044000" marR="0" lvl="2" indent="-3240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0" lvl="1" indent="-324000" eaLnBrk="0" hangingPunct="0">
              <a:spcBef>
                <a:spcPct val="20000"/>
              </a:spcBef>
              <a:spcAft>
                <a:spcPts val="600"/>
              </a:spcAft>
              <a:buSzPct val="75000"/>
              <a:buFont typeface="Wingdings" pitchFamily="2" charset="2"/>
              <a:buChar char="Ø"/>
              <a:defRPr/>
            </a:pPr>
            <a:r>
              <a:rPr lang="de-DE" sz="2900" dirty="0">
                <a:solidFill>
                  <a:srgbClr val="333333"/>
                </a:solidFill>
                <a:latin typeface="+mn-lt"/>
                <a:cs typeface="+mn-cs"/>
              </a:rPr>
              <a:t>UNECE Work Session on Statistical Data </a:t>
            </a:r>
            <a:r>
              <a:rPr lang="de-DE" sz="2900" dirty="0" err="1">
                <a:solidFill>
                  <a:srgbClr val="333333"/>
                </a:solidFill>
                <a:latin typeface="+mn-lt"/>
                <a:cs typeface="+mn-cs"/>
              </a:rPr>
              <a:t>Editing</a:t>
            </a:r>
            <a:r>
              <a:rPr lang="de-DE" sz="2900" dirty="0">
                <a:solidFill>
                  <a:srgbClr val="333333"/>
                </a:solidFill>
                <a:latin typeface="+mn-lt"/>
                <a:cs typeface="+mn-cs"/>
              </a:rPr>
              <a:t> 2012, Oslo</a:t>
            </a:r>
          </a:p>
          <a:p>
            <a:pPr marL="1044000" lvl="2" indent="-3240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de-DE" sz="1900" dirty="0">
                <a:solidFill>
                  <a:srgbClr val="333333"/>
                </a:solidFill>
                <a:latin typeface="+mn-lt"/>
                <a:cs typeface="+mn-cs"/>
                <a:hlinkClick r:id="rId4"/>
              </a:rPr>
              <a:t>http://www.unece.org/fileadmin/DAM/stats/documents/ece/ces/ge.44/2012/41_Austria_Kausl.pdf</a:t>
            </a:r>
          </a:p>
          <a:p>
            <a:pPr marL="396000" marR="0" lvl="1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tabLst/>
              <a:defRPr/>
            </a:pPr>
            <a:endParaRPr lang="en-GB" sz="1200" dirty="0">
              <a:solidFill>
                <a:srgbClr val="333333"/>
              </a:solidFill>
              <a:hlinkClick r:id="rId3"/>
            </a:endParaRPr>
          </a:p>
          <a:p>
            <a:pPr marL="720000" marR="0" lvl="1" indent="-3240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Ø"/>
              <a:tabLst/>
              <a:defRPr/>
            </a:pPr>
            <a:r>
              <a:rPr lang="de-AT" sz="2900" dirty="0" err="1">
                <a:solidFill>
                  <a:srgbClr val="333333"/>
                </a:solidFill>
                <a:latin typeface="+mn-lt"/>
                <a:cs typeface="+mn-cs"/>
              </a:rPr>
              <a:t>ESSnet</a:t>
            </a:r>
            <a:r>
              <a:rPr lang="de-AT" sz="2900" dirty="0">
                <a:solidFill>
                  <a:srgbClr val="333333"/>
                </a:solidFill>
                <a:latin typeface="+mn-lt"/>
                <a:cs typeface="+mn-cs"/>
              </a:rPr>
              <a:t> on Data Integration 2011, Madrid</a:t>
            </a:r>
            <a:endParaRPr lang="en-GB" sz="2900" dirty="0">
              <a:solidFill>
                <a:srgbClr val="333333"/>
              </a:solidFill>
              <a:latin typeface="+mn-lt"/>
              <a:cs typeface="+mn-cs"/>
            </a:endParaRPr>
          </a:p>
          <a:p>
            <a:pPr marL="1044000" marR="0" lvl="2" indent="-3240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e-A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http://www.ine.es/e/essnetdi_ws2011/ppts/Lenk.pdf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cs"/>
              <a:hlinkClick r:id="rId3"/>
            </a:endParaRPr>
          </a:p>
          <a:p>
            <a:pPr marL="1044000" marR="0" lvl="2" indent="-3240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0" marR="0" lvl="1" indent="-3240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Ø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ISI World Statistics Congress STS50 - Methods and quality of administrative data used in a census 2011, Dublin</a:t>
            </a:r>
            <a:endParaRPr kumimoji="0" lang="en-GB" sz="2900" b="0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cs"/>
              <a:hlinkClick r:id="rId6"/>
            </a:endParaRPr>
          </a:p>
          <a:p>
            <a:pPr marL="1044000" marR="0" lvl="2" indent="-3240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e-A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7"/>
              </a:rPr>
              <a:t>http://isi2011.congressplanner.eu/pdfs/650199.pdf</a:t>
            </a:r>
            <a:r>
              <a:rPr kumimoji="0" lang="de-A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 </a:t>
            </a:r>
          </a:p>
          <a:p>
            <a:pPr marL="1044000" marR="0" lvl="2" indent="-3240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0" marR="0" lvl="1" indent="-3240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Ø"/>
              <a:tabLst/>
              <a:defRPr/>
            </a:pPr>
            <a:r>
              <a:rPr kumimoji="0" lang="en-GB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NTTS Conference 2011, Brussels</a:t>
            </a:r>
          </a:p>
          <a:p>
            <a:pPr marL="1044000" marR="0" lvl="2" indent="-3240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e-A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8"/>
              </a:rPr>
              <a:t>http://www.cros-portal.eu/sites/default/files/S13P1.pdf</a:t>
            </a:r>
            <a:r>
              <a:rPr kumimoji="0" lang="de-A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7"/>
              </a:rPr>
              <a:t> 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cs"/>
              <a:hlinkClick r:id="rId7"/>
            </a:endParaRPr>
          </a:p>
          <a:p>
            <a:pPr marL="1044000" marR="0" lvl="2" indent="-3240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0" lvl="1" indent="-324000" eaLnBrk="0" hangingPunct="0">
              <a:spcBef>
                <a:spcPct val="20000"/>
              </a:spcBef>
              <a:buSzPct val="75000"/>
              <a:buFont typeface="Wingdings" pitchFamily="2" charset="2"/>
              <a:buChar char="Ø"/>
              <a:defRPr/>
            </a:pPr>
            <a:r>
              <a:rPr lang="en-US" sz="2900" dirty="0">
                <a:solidFill>
                  <a:srgbClr val="333333"/>
                </a:solidFill>
                <a:latin typeface="+mn-lt"/>
                <a:cs typeface="+mn-cs"/>
              </a:rPr>
              <a:t>UNECE/</a:t>
            </a:r>
            <a:r>
              <a:rPr lang="en-US" sz="2900" dirty="0" err="1">
                <a:solidFill>
                  <a:srgbClr val="333333"/>
                </a:solidFill>
                <a:latin typeface="+mn-lt"/>
                <a:cs typeface="+mn-cs"/>
              </a:rPr>
              <a:t>Eurostat</a:t>
            </a:r>
            <a:r>
              <a:rPr lang="en-US" sz="2900" dirty="0">
                <a:solidFill>
                  <a:srgbClr val="333333"/>
                </a:solidFill>
                <a:latin typeface="+mn-lt"/>
                <a:cs typeface="+mn-cs"/>
              </a:rPr>
              <a:t> Expert Group Meeting on Register-Based Censuses 2010, The Hague</a:t>
            </a:r>
            <a:endParaRPr lang="en-GB" sz="2900" dirty="0">
              <a:solidFill>
                <a:srgbClr val="333333"/>
              </a:solidFill>
              <a:latin typeface="+mn-lt"/>
              <a:cs typeface="+mn-cs"/>
              <a:hlinkClick r:id="rId6"/>
            </a:endParaRPr>
          </a:p>
          <a:p>
            <a:pPr marL="1044000" marR="0" lvl="2" indent="-3240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e-A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9"/>
              </a:rPr>
              <a:t>http://live.unece.org/fileadmin/DAM/stats/documents/ece/ces/ge.41/2010/wp.4.e.pdf</a:t>
            </a:r>
            <a:r>
              <a:rPr kumimoji="0" lang="de-A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0"/>
              </a:rPr>
              <a:t> </a:t>
            </a:r>
          </a:p>
          <a:p>
            <a:pPr marL="1044000" marR="0" lvl="2" indent="-3240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0" marR="0" lvl="1" indent="-3240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Ø"/>
              <a:tabLst/>
              <a:defRPr/>
            </a:pPr>
            <a:r>
              <a:rPr kumimoji="0" lang="en-GB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European Conference on Quality in Official Statistics 2010, Helsinki</a:t>
            </a:r>
            <a:endParaRPr kumimoji="0" lang="en-GB" sz="2900" b="0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cs"/>
              <a:hlinkClick r:id="rId6"/>
            </a:endParaRPr>
          </a:p>
          <a:p>
            <a:pPr marL="1044000" marR="0" lvl="2" indent="-3240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6"/>
              </a:rPr>
              <a:t>http://q2010.stat.fi/media//presentations/session-26/fiedler_quality-in-official-statistics_statisticsaustria_paper.pdf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cs"/>
              <a:hlinkClick r:id="rId9"/>
            </a:endParaRPr>
          </a:p>
          <a:p>
            <a:pPr marL="1044000" marR="0" lvl="2" indent="-3240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0" marR="0" lvl="1" indent="-3240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Ø"/>
              <a:tabLst/>
              <a:defRPr/>
            </a:pPr>
            <a:r>
              <a:rPr kumimoji="0" lang="de-DE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European Conference on Quality in Official </a:t>
            </a:r>
            <a:r>
              <a:rPr kumimoji="0" lang="de-DE" sz="2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Statistics</a:t>
            </a:r>
            <a:r>
              <a:rPr kumimoji="0" lang="de-DE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June 2012</a:t>
            </a:r>
          </a:p>
          <a:p>
            <a:pPr marL="1044000" marR="0" lvl="2" indent="-3240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1"/>
              </a:rPr>
              <a:t>http://www.q2012.gr/articlefiles/sessions/21.2_Manuela%20Lenk%20_A%20quality%20monitoring%20system.pdf</a:t>
            </a:r>
            <a:endParaRPr lang="en-GB" sz="2900" dirty="0">
              <a:solidFill>
                <a:srgbClr val="333333"/>
              </a:solidFill>
              <a:latin typeface="+mn-lt"/>
              <a:cs typeface="+mn-cs"/>
            </a:endParaRPr>
          </a:p>
          <a:p>
            <a:pPr marL="1044000" marR="0" lvl="2" indent="-3240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feld 1"/>
          <p:cNvSpPr txBox="1">
            <a:spLocks noChangeArrowheads="1"/>
          </p:cNvSpPr>
          <p:nvPr/>
        </p:nvSpPr>
        <p:spPr bwMode="auto">
          <a:xfrm>
            <a:off x="323850" y="2060575"/>
            <a:ext cx="2867025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500" i="1" dirty="0">
                <a:solidFill>
                  <a:srgbClr val="AE002C"/>
                </a:solidFill>
                <a:latin typeface="Calibri" pitchFamily="34" charset="0"/>
              </a:rPr>
              <a:t>Please address queries to:</a:t>
            </a:r>
          </a:p>
          <a:p>
            <a:pPr algn="r"/>
            <a:r>
              <a:rPr lang="de-DE" sz="1500" i="1" dirty="0" smtClean="0">
                <a:solidFill>
                  <a:srgbClr val="6E8080"/>
                </a:solidFill>
                <a:latin typeface="Calibri" pitchFamily="34" charset="0"/>
              </a:rPr>
              <a:t>Eva-Maria Asamer</a:t>
            </a:r>
            <a:endParaRPr lang="de-DE" sz="1500" i="1" dirty="0">
              <a:solidFill>
                <a:srgbClr val="6E8080"/>
              </a:solidFill>
              <a:latin typeface="Calibri" pitchFamily="34" charset="0"/>
            </a:endParaRPr>
          </a:p>
          <a:p>
            <a:pPr algn="r"/>
            <a:r>
              <a:rPr lang="en-US" sz="1400" dirty="0" smtClean="0">
                <a:solidFill>
                  <a:srgbClr val="666666"/>
                </a:solidFill>
                <a:latin typeface="Calibri" pitchFamily="34" charset="0"/>
              </a:rPr>
              <a:t>Registers, Classifications and Methods Division</a:t>
            </a:r>
            <a:endParaRPr lang="en-US" sz="1600" dirty="0" smtClean="0">
              <a:solidFill>
                <a:srgbClr val="666666"/>
              </a:solidFill>
              <a:latin typeface="Calibri" pitchFamily="34" charset="0"/>
            </a:endParaRPr>
          </a:p>
          <a:p>
            <a:pPr algn="r"/>
            <a:endParaRPr lang="en-US" sz="1500" i="1" dirty="0">
              <a:solidFill>
                <a:srgbClr val="6E8080"/>
              </a:solidFill>
              <a:latin typeface="Calibri" pitchFamily="34" charset="0"/>
            </a:endParaRPr>
          </a:p>
          <a:p>
            <a:pPr algn="r"/>
            <a:r>
              <a:rPr lang="en-US" sz="1500" i="1" dirty="0">
                <a:solidFill>
                  <a:srgbClr val="AE002C"/>
                </a:solidFill>
                <a:latin typeface="Calibri" pitchFamily="34" charset="0"/>
              </a:rPr>
              <a:t>Contact information:</a:t>
            </a:r>
          </a:p>
          <a:p>
            <a:pPr algn="r"/>
            <a:r>
              <a:rPr lang="en-US" sz="1500" i="1" dirty="0" err="1">
                <a:solidFill>
                  <a:srgbClr val="6E8080"/>
                </a:solidFill>
                <a:latin typeface="Calibri" pitchFamily="34" charset="0"/>
              </a:rPr>
              <a:t>Guglgasse</a:t>
            </a:r>
            <a:r>
              <a:rPr lang="en-US" sz="1500" i="1" dirty="0">
                <a:solidFill>
                  <a:srgbClr val="6E8080"/>
                </a:solidFill>
                <a:latin typeface="Calibri" pitchFamily="34" charset="0"/>
              </a:rPr>
              <a:t> 13, 1110 Vienna</a:t>
            </a:r>
          </a:p>
          <a:p>
            <a:pPr algn="r"/>
            <a:r>
              <a:rPr lang="en-US" sz="1500" i="1" dirty="0">
                <a:solidFill>
                  <a:srgbClr val="6E8080"/>
                </a:solidFill>
                <a:latin typeface="Calibri" pitchFamily="34" charset="0"/>
              </a:rPr>
              <a:t>phone: +43 (1) </a:t>
            </a:r>
            <a:r>
              <a:rPr lang="en-US" sz="1500" i="1" dirty="0" smtClean="0">
                <a:solidFill>
                  <a:srgbClr val="6E8080"/>
                </a:solidFill>
                <a:latin typeface="Calibri" pitchFamily="34" charset="0"/>
              </a:rPr>
              <a:t>71128-7922</a:t>
            </a:r>
            <a:endParaRPr lang="en-US" sz="1500" i="1" dirty="0">
              <a:solidFill>
                <a:srgbClr val="6E8080"/>
              </a:solidFill>
              <a:latin typeface="Calibri" pitchFamily="34" charset="0"/>
            </a:endParaRPr>
          </a:p>
          <a:p>
            <a:pPr algn="r"/>
            <a:r>
              <a:rPr lang="en-US" sz="1500" i="1" dirty="0">
                <a:solidFill>
                  <a:srgbClr val="6E8080"/>
                </a:solidFill>
                <a:latin typeface="Calibri" pitchFamily="34" charset="0"/>
              </a:rPr>
              <a:t>fax: +43 (1) 71128-7445</a:t>
            </a:r>
          </a:p>
          <a:p>
            <a:pPr algn="r"/>
            <a:r>
              <a:rPr lang="en-US" sz="1500" i="1" dirty="0" smtClean="0">
                <a:solidFill>
                  <a:srgbClr val="6E8080"/>
                </a:solidFill>
                <a:latin typeface="Calibri" pitchFamily="34" charset="0"/>
              </a:rPr>
              <a:t>Eva-maria.asamer@statistik.gv.at</a:t>
            </a:r>
            <a:endParaRPr lang="en-US" sz="1500" i="1" dirty="0">
              <a:solidFill>
                <a:srgbClr val="6E8080"/>
              </a:solidFill>
              <a:latin typeface="Calibri" pitchFamily="34" charset="0"/>
            </a:endParaRPr>
          </a:p>
        </p:txBody>
      </p:sp>
      <p:sp>
        <p:nvSpPr>
          <p:cNvPr id="29698" name="Titel 1"/>
          <p:cNvSpPr txBox="1">
            <a:spLocks/>
          </p:cNvSpPr>
          <p:nvPr/>
        </p:nvSpPr>
        <p:spPr bwMode="auto">
          <a:xfrm>
            <a:off x="3492500" y="1927225"/>
            <a:ext cx="54006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dirty="0">
                <a:solidFill>
                  <a:srgbClr val="AE002C"/>
                </a:solidFill>
                <a:latin typeface="Calibri" pitchFamily="34" charset="0"/>
              </a:rPr>
              <a:t>Quality assessment for register-based statistics </a:t>
            </a:r>
            <a:endParaRPr lang="de-AT" sz="3600" dirty="0">
              <a:solidFill>
                <a:srgbClr val="AE002C"/>
              </a:solidFill>
              <a:latin typeface="Calibri" pitchFamily="34" charset="0"/>
            </a:endParaRPr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3563938" y="3644900"/>
            <a:ext cx="5214937" cy="1274763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en-US" sz="2400" dirty="0">
                <a:solidFill>
                  <a:srgbClr val="AE002C"/>
                </a:solidFill>
                <a:latin typeface="Calibri"/>
                <a:cs typeface="+mn-cs"/>
              </a:rPr>
              <a:t>Results for the Austrian census 2011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Census</a:t>
            </a:r>
            <a:r>
              <a:rPr lang="de-DE" dirty="0" smtClean="0"/>
              <a:t> 2011</a:t>
            </a:r>
            <a:endParaRPr lang="de-AT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179512" y="836712"/>
            <a:ext cx="8568952" cy="5472608"/>
          </a:xfrm>
        </p:spPr>
        <p:txBody>
          <a:bodyPr/>
          <a:lstStyle/>
          <a:p>
            <a:pPr marL="720000" lvl="2" indent="0" defTabSz="1080000">
              <a:buClr>
                <a:schemeClr val="tx1"/>
              </a:buClr>
              <a:buNone/>
            </a:pPr>
            <a:endParaRPr lang="en-US" dirty="0" smtClean="0"/>
          </a:p>
          <a:p>
            <a:endParaRPr lang="de-AT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222176" y="980728"/>
            <a:ext cx="6264696" cy="4104456"/>
          </a:xfrm>
          <a:prstGeom prst="rect">
            <a:avLst/>
          </a:prstGeom>
          <a:ln w="25400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ts val="2600"/>
              </a:spcAft>
              <a:buClr>
                <a:schemeClr val="bg1"/>
              </a:buClr>
              <a:buFont typeface="Arial" charset="0"/>
              <a:buChar char="•"/>
              <a:defRPr sz="2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20000" indent="-3240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Ø"/>
              <a:defRPr sz="2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44000" indent="-3240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440000" indent="-3240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Arial" charset="0"/>
              <a:buChar char="–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defTabSz="1080000">
              <a:spcAft>
                <a:spcPts val="672"/>
              </a:spcAft>
              <a:buClr>
                <a:schemeClr val="tx1"/>
              </a:buClr>
              <a:buNone/>
            </a:pPr>
            <a:r>
              <a:rPr lang="en-US" b="1" dirty="0"/>
              <a:t>Register </a:t>
            </a:r>
            <a:r>
              <a:rPr lang="en-US" b="1" dirty="0" smtClean="0"/>
              <a:t>based</a:t>
            </a:r>
          </a:p>
          <a:p>
            <a:pPr marL="0" lvl="2" indent="0" defTabSz="1080000">
              <a:spcAft>
                <a:spcPts val="672"/>
              </a:spcAft>
              <a:buClr>
                <a:schemeClr val="tx1"/>
              </a:buClr>
              <a:buNone/>
            </a:pPr>
            <a:r>
              <a:rPr lang="en-US" sz="2000" dirty="0" smtClean="0"/>
              <a:t>More than 50 data holders</a:t>
            </a:r>
            <a:endParaRPr lang="en-US" sz="2000" dirty="0"/>
          </a:p>
          <a:p>
            <a:pPr marL="0" lvl="2" indent="0" defTabSz="1080000">
              <a:spcAft>
                <a:spcPts val="672"/>
              </a:spcAft>
              <a:buClr>
                <a:schemeClr val="tx1"/>
              </a:buClr>
              <a:buFont typeface="Arial" charset="0"/>
              <a:buNone/>
            </a:pPr>
            <a:r>
              <a:rPr lang="en-US" b="1" dirty="0" smtClean="0"/>
              <a:t>Integrated Data Base</a:t>
            </a:r>
          </a:p>
          <a:p>
            <a:pPr marL="0" lvl="2" indent="0" defTabSz="1080000">
              <a:spcAft>
                <a:spcPts val="672"/>
              </a:spcAft>
              <a:buClr>
                <a:schemeClr val="tx1"/>
              </a:buClr>
              <a:buNone/>
            </a:pPr>
            <a:r>
              <a:rPr lang="en-US" sz="2000" dirty="0" smtClean="0"/>
              <a:t>Persons, Families, Households, Buildings and Dwellings, Locations of Work</a:t>
            </a:r>
          </a:p>
          <a:p>
            <a:pPr marL="0" lvl="2" indent="0" defTabSz="1080000">
              <a:spcAft>
                <a:spcPts val="672"/>
              </a:spcAft>
              <a:buClr>
                <a:schemeClr val="tx1"/>
              </a:buClr>
              <a:buFont typeface="Arial" charset="0"/>
              <a:buNone/>
            </a:pPr>
            <a:r>
              <a:rPr lang="en-US" b="1" dirty="0" smtClean="0"/>
              <a:t>Data availability </a:t>
            </a:r>
          </a:p>
          <a:p>
            <a:pPr marL="0" lvl="3" indent="0" defTabSz="1080000">
              <a:spcAft>
                <a:spcPts val="672"/>
              </a:spcAft>
              <a:buClr>
                <a:schemeClr val="tx1"/>
              </a:buClr>
              <a:buNone/>
            </a:pPr>
            <a:r>
              <a:rPr lang="en-US" dirty="0" smtClean="0"/>
              <a:t>Municipalities, Geo-Information</a:t>
            </a:r>
          </a:p>
          <a:p>
            <a:pPr marL="0" lvl="3" indent="0" defTabSz="1080000">
              <a:spcAft>
                <a:spcPts val="672"/>
              </a:spcAft>
              <a:buClr>
                <a:schemeClr val="tx1"/>
              </a:buClr>
              <a:buNone/>
            </a:pPr>
            <a:r>
              <a:rPr lang="en-US" dirty="0" smtClean="0"/>
              <a:t>Statistical Database</a:t>
            </a:r>
          </a:p>
          <a:p>
            <a:pPr marL="0" lvl="3" indent="0" defTabSz="1080000">
              <a:spcAft>
                <a:spcPts val="672"/>
              </a:spcAft>
              <a:buClr>
                <a:schemeClr val="tx1"/>
              </a:buClr>
              <a:buNone/>
            </a:pPr>
            <a:r>
              <a:rPr lang="en-US" dirty="0" smtClean="0"/>
              <a:t>Interactive Maps</a:t>
            </a:r>
          </a:p>
          <a:p>
            <a:pPr marL="0" lvl="3" indent="0" defTabSz="1080000">
              <a:spcAft>
                <a:spcPts val="672"/>
              </a:spcAft>
              <a:buClr>
                <a:schemeClr val="tx1"/>
              </a:buClr>
              <a:buNone/>
            </a:pPr>
            <a:endParaRPr lang="en-US" dirty="0" smtClean="0"/>
          </a:p>
          <a:p>
            <a:pPr marL="0" lvl="3" indent="0" defTabSz="1080000">
              <a:spcAft>
                <a:spcPts val="672"/>
              </a:spcAft>
              <a:buClr>
                <a:schemeClr val="tx1"/>
              </a:buClr>
              <a:buNone/>
            </a:pPr>
            <a:endParaRPr lang="en-US" dirty="0" smtClean="0"/>
          </a:p>
        </p:txBody>
      </p:sp>
      <p:pic>
        <p:nvPicPr>
          <p:cNvPr id="5" name="Grafik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824" y="2964954"/>
            <a:ext cx="5256664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quality</a:t>
            </a:r>
            <a:r>
              <a:rPr lang="de-DE" dirty="0" smtClean="0"/>
              <a:t> </a:t>
            </a:r>
            <a:r>
              <a:rPr lang="de-DE" dirty="0" err="1" smtClean="0"/>
              <a:t>framework</a:t>
            </a:r>
            <a:endParaRPr lang="de-AT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179512" y="836712"/>
            <a:ext cx="8568952" cy="5472608"/>
          </a:xfrm>
        </p:spPr>
        <p:txBody>
          <a:bodyPr/>
          <a:lstStyle/>
          <a:p>
            <a:pPr marL="396000" lvl="1" indent="0" defTabSz="1080000">
              <a:buClr>
                <a:schemeClr val="tx1"/>
              </a:buClr>
              <a:buNone/>
            </a:pPr>
            <a:endParaRPr lang="en-US" b="1" dirty="0" smtClean="0"/>
          </a:p>
          <a:p>
            <a:pPr marL="396000" lvl="1" indent="0" defTabSz="1080000">
              <a:buClr>
                <a:schemeClr val="tx1"/>
              </a:buClr>
              <a:buNone/>
            </a:pPr>
            <a:r>
              <a:rPr lang="en-US" b="1" dirty="0" smtClean="0"/>
              <a:t>Initial considerations</a:t>
            </a:r>
          </a:p>
          <a:p>
            <a:pPr lvl="2" defTabSz="1080000">
              <a:buClr>
                <a:schemeClr val="tx1"/>
              </a:buClr>
            </a:pPr>
            <a:r>
              <a:rPr lang="en-US" sz="2300" dirty="0" smtClean="0"/>
              <a:t>Contemporary statistics based on administrative data take use of the principle of redundancy </a:t>
            </a:r>
          </a:p>
          <a:p>
            <a:pPr lvl="3" defTabSz="1080000">
              <a:buClr>
                <a:schemeClr val="tx1"/>
              </a:buClr>
            </a:pPr>
            <a:r>
              <a:rPr lang="en-US" dirty="0" smtClean="0"/>
              <a:t>The required information is collected from several data sources (e.g. base registers and comparison registers)</a:t>
            </a:r>
          </a:p>
          <a:p>
            <a:pPr lvl="2" defTabSz="1080000">
              <a:buClr>
                <a:schemeClr val="tx1"/>
              </a:buClr>
            </a:pPr>
            <a:r>
              <a:rPr lang="en-US" sz="2300" dirty="0" smtClean="0"/>
              <a:t>How are we able to assess the quality of all data sources and evaluate the process of combining the different sources as well?</a:t>
            </a:r>
          </a:p>
          <a:p>
            <a:pPr lvl="2" defTabSz="1080000">
              <a:buClr>
                <a:schemeClr val="tx1"/>
              </a:buClr>
            </a:pPr>
            <a:r>
              <a:rPr lang="en-US" sz="2300" dirty="0" smtClean="0"/>
              <a:t>6 Quality Dimensions</a:t>
            </a:r>
          </a:p>
          <a:p>
            <a:pPr lvl="2" defTabSz="1080000">
              <a:buClr>
                <a:schemeClr val="tx1"/>
              </a:buClr>
            </a:pPr>
            <a:r>
              <a:rPr lang="en-US" sz="2300" dirty="0" smtClean="0"/>
              <a:t>Our focus on measuring </a:t>
            </a:r>
            <a:r>
              <a:rPr lang="en-US" sz="2300" b="1" dirty="0" smtClean="0"/>
              <a:t>Accuracy and Reliability</a:t>
            </a:r>
          </a:p>
          <a:p>
            <a:pPr lvl="2" defTabSz="1080000">
              <a:buClr>
                <a:schemeClr val="tx1"/>
              </a:buClr>
            </a:pPr>
            <a:endParaRPr lang="en-US" sz="2300" dirty="0" smtClean="0"/>
          </a:p>
          <a:p>
            <a:pPr marL="720000" lvl="2" indent="0" defTabSz="1080000">
              <a:buClr>
                <a:schemeClr val="tx1"/>
              </a:buClr>
              <a:buNone/>
            </a:pPr>
            <a:endParaRPr lang="en-US" dirty="0" smtClean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610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Quality </a:t>
            </a:r>
            <a:r>
              <a:rPr lang="de-AT" dirty="0" err="1" smtClean="0"/>
              <a:t>assessment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980728"/>
            <a:ext cx="8496944" cy="5400600"/>
          </a:xfrm>
        </p:spPr>
        <p:txBody>
          <a:bodyPr/>
          <a:lstStyle/>
          <a:p>
            <a:pPr marL="396000" lvl="1" indent="0">
              <a:buNone/>
            </a:pPr>
            <a:r>
              <a:rPr lang="en-US" b="1" dirty="0" smtClean="0"/>
              <a:t>Application of a quality framework</a:t>
            </a:r>
          </a:p>
          <a:p>
            <a:pPr lvl="2"/>
            <a:r>
              <a:rPr lang="en-US" dirty="0" smtClean="0"/>
              <a:t>The framework is independent from data processing, allowing the application on all statistical projects based on administrative data</a:t>
            </a:r>
          </a:p>
          <a:p>
            <a:pPr lvl="2"/>
            <a:r>
              <a:rPr lang="en-US" dirty="0" smtClean="0">
                <a:latin typeface="Calibri" pitchFamily="34" charset="0"/>
              </a:rPr>
              <a:t>Data processes can be evaluated without influencing them</a:t>
            </a:r>
          </a:p>
          <a:p>
            <a:pPr marL="396000" lvl="1" indent="0">
              <a:buNone/>
            </a:pPr>
            <a:r>
              <a:rPr lang="en-US" b="1" dirty="0" smtClean="0">
                <a:latin typeface="Calibri" pitchFamily="34" charset="0"/>
              </a:rPr>
              <a:t>Three stages of quality evaluation</a:t>
            </a:r>
          </a:p>
          <a:p>
            <a:pPr lvl="2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Raw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data</a:t>
            </a:r>
          </a:p>
          <a:p>
            <a:pPr lvl="3"/>
            <a:r>
              <a:rPr lang="en-US" dirty="0" smtClean="0">
                <a:latin typeface="Calibri" pitchFamily="34" charset="0"/>
              </a:rPr>
              <a:t>Registers provided by the data holders</a:t>
            </a:r>
          </a:p>
          <a:p>
            <a:pPr lvl="2"/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Central Database (CDB)</a:t>
            </a:r>
          </a:p>
          <a:p>
            <a:pPr lvl="3"/>
            <a:r>
              <a:rPr lang="en-US" dirty="0" smtClean="0">
                <a:latin typeface="Calibri" pitchFamily="34" charset="0"/>
              </a:rPr>
              <a:t>Combined information from the registers</a:t>
            </a:r>
          </a:p>
          <a:p>
            <a:pPr lvl="3"/>
            <a:r>
              <a:rPr lang="en-US" dirty="0" smtClean="0">
                <a:latin typeface="Calibri" pitchFamily="34" charset="0"/>
              </a:rPr>
              <a:t>Data is merged by a unique key</a:t>
            </a:r>
          </a:p>
          <a:p>
            <a:pPr lvl="2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Final Data Pool (FDP)</a:t>
            </a:r>
          </a:p>
          <a:p>
            <a:pPr lvl="3"/>
            <a:r>
              <a:rPr lang="en-US" dirty="0" smtClean="0">
                <a:latin typeface="Calibri" pitchFamily="34" charset="0"/>
              </a:rPr>
              <a:t>Final data including imputations</a:t>
            </a:r>
          </a:p>
          <a:p>
            <a:pPr lvl="3"/>
            <a:endParaRPr lang="en-US" dirty="0" smtClean="0">
              <a:latin typeface="Calibri" pitchFamily="34" charset="0"/>
            </a:endParaRPr>
          </a:p>
          <a:p>
            <a:pPr lvl="2"/>
            <a:endParaRPr lang="en-US" dirty="0" smtClean="0">
              <a:latin typeface="Calibri" pitchFamily="34" charset="0"/>
            </a:endParaRPr>
          </a:p>
        </p:txBody>
      </p:sp>
      <p:graphicFrame>
        <p:nvGraphicFramePr>
          <p:cNvPr id="6" name="Inhaltsplatzhalter 6"/>
          <p:cNvGraphicFramePr>
            <a:graphicFrameLocks/>
          </p:cNvGraphicFramePr>
          <p:nvPr/>
        </p:nvGraphicFramePr>
        <p:xfrm>
          <a:off x="5580112" y="3501009"/>
          <a:ext cx="3707904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388" y="236538"/>
            <a:ext cx="6972300" cy="47307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Quality </a:t>
            </a:r>
            <a:r>
              <a:rPr lang="de-DE" dirty="0" err="1" smtClean="0"/>
              <a:t>framework</a:t>
            </a:r>
            <a:r>
              <a:rPr lang="de-DE" dirty="0" smtClean="0"/>
              <a:t> - </a:t>
            </a:r>
            <a:r>
              <a:rPr lang="de-DE" dirty="0" err="1" smtClean="0"/>
              <a:t>Overview</a:t>
            </a:r>
            <a:endParaRPr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20"/>
          <a:stretch/>
        </p:blipFill>
        <p:spPr bwMode="auto">
          <a:xfrm>
            <a:off x="609601" y="908720"/>
            <a:ext cx="78676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Quality </a:t>
            </a:r>
            <a:r>
              <a:rPr lang="de-AT" dirty="0" err="1" smtClean="0"/>
              <a:t>assessment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180528" y="1107328"/>
            <a:ext cx="8928992" cy="5490024"/>
          </a:xfrm>
        </p:spPr>
        <p:txBody>
          <a:bodyPr/>
          <a:lstStyle/>
          <a:p>
            <a:pPr marL="396000" lvl="1" indent="0">
              <a:buNone/>
            </a:pPr>
            <a:r>
              <a:rPr lang="de-AT" b="1" dirty="0" err="1" smtClean="0"/>
              <a:t>Calculation</a:t>
            </a:r>
            <a:r>
              <a:rPr lang="de-AT" b="1" dirty="0" smtClean="0"/>
              <a:t> </a:t>
            </a:r>
            <a:r>
              <a:rPr lang="de-AT" b="1" dirty="0" err="1" smtClean="0"/>
              <a:t>of</a:t>
            </a:r>
            <a:r>
              <a:rPr lang="de-AT" b="1" dirty="0" smtClean="0"/>
              <a:t> </a:t>
            </a:r>
            <a:r>
              <a:rPr lang="de-AT" b="1" dirty="0" err="1" smtClean="0"/>
              <a:t>quality</a:t>
            </a:r>
            <a:r>
              <a:rPr lang="de-AT" b="1" dirty="0" smtClean="0"/>
              <a:t> </a:t>
            </a:r>
            <a:r>
              <a:rPr lang="de-AT" b="1" dirty="0" err="1" smtClean="0"/>
              <a:t>indicators</a:t>
            </a:r>
            <a:r>
              <a:rPr lang="de-AT" b="1" dirty="0" smtClean="0"/>
              <a:t> </a:t>
            </a:r>
            <a:r>
              <a:rPr lang="de-AT" b="1" dirty="0" err="1" smtClean="0"/>
              <a:t>for</a:t>
            </a:r>
            <a:r>
              <a:rPr lang="de-AT" b="1" dirty="0" smtClean="0"/>
              <a:t> </a:t>
            </a:r>
            <a:r>
              <a:rPr lang="de-AT" b="1" dirty="0" err="1" smtClean="0"/>
              <a:t>each</a:t>
            </a:r>
            <a:r>
              <a:rPr lang="de-AT" b="1" dirty="0" smtClean="0"/>
              <a:t> </a:t>
            </a:r>
            <a:r>
              <a:rPr lang="de-AT" b="1" dirty="0" err="1" smtClean="0"/>
              <a:t>stage</a:t>
            </a:r>
            <a:endParaRPr lang="de-AT" b="1" dirty="0" smtClean="0"/>
          </a:p>
          <a:p>
            <a:pPr lvl="2"/>
            <a:r>
              <a:rPr lang="en-US" dirty="0" smtClean="0">
                <a:latin typeface="Calibri" pitchFamily="34" charset="0"/>
              </a:rPr>
              <a:t>Each attribute obtains a quality between 0 and 1 in the stages</a:t>
            </a:r>
          </a:p>
          <a:p>
            <a:pPr lvl="3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Raw data - in a certain register</a:t>
            </a:r>
          </a:p>
          <a:p>
            <a:pPr lvl="3"/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Central Database (CDB)</a:t>
            </a:r>
          </a:p>
          <a:p>
            <a:pPr lvl="3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Final Data Pool (FDP)</a:t>
            </a:r>
          </a:p>
          <a:p>
            <a:pPr lvl="3"/>
            <a:endParaRPr lang="en-US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  <a:p>
            <a:pPr lvl="2"/>
            <a:r>
              <a:rPr lang="en-US" dirty="0" smtClean="0">
                <a:latin typeface="Calibri" pitchFamily="34" charset="0"/>
              </a:rPr>
              <a:t>Quality calculation is based on 4 so-called </a:t>
            </a:r>
            <a:r>
              <a:rPr lang="en-US" dirty="0" err="1" smtClean="0">
                <a:latin typeface="Calibri" pitchFamily="34" charset="0"/>
              </a:rPr>
              <a:t>hyperdimensions</a:t>
            </a:r>
            <a:endParaRPr lang="en-US" dirty="0" smtClean="0">
              <a:latin typeface="Calibri" pitchFamily="34" charset="0"/>
            </a:endParaRPr>
          </a:p>
          <a:p>
            <a:pPr lvl="3"/>
            <a:r>
              <a:rPr lang="en-US" dirty="0" smtClean="0"/>
              <a:t>HD Documentation</a:t>
            </a:r>
          </a:p>
          <a:p>
            <a:pPr lvl="3"/>
            <a:r>
              <a:rPr lang="en-US" dirty="0" smtClean="0"/>
              <a:t>HD Pre-processing</a:t>
            </a:r>
          </a:p>
          <a:p>
            <a:pPr lvl="3"/>
            <a:r>
              <a:rPr lang="en-US" dirty="0" smtClean="0"/>
              <a:t>HD External Source</a:t>
            </a:r>
          </a:p>
          <a:p>
            <a:pPr lvl="3"/>
            <a:r>
              <a:rPr lang="en-US" dirty="0" smtClean="0"/>
              <a:t>HD Imputations</a:t>
            </a:r>
          </a:p>
          <a:p>
            <a:pPr lvl="2">
              <a:buNone/>
            </a:pPr>
            <a:endParaRPr lang="en-US" b="1" dirty="0" smtClean="0">
              <a:latin typeface="Calibri" pitchFamily="34" charset="0"/>
            </a:endParaRPr>
          </a:p>
          <a:p>
            <a:pPr lvl="2">
              <a:buNone/>
            </a:pPr>
            <a:endParaRPr lang="en-US" b="1" dirty="0" smtClean="0">
              <a:latin typeface="Calibri" pitchFamily="34" charset="0"/>
            </a:endParaRPr>
          </a:p>
          <a:p>
            <a:pPr lvl="2"/>
            <a:endParaRPr lang="en-US" dirty="0" smtClean="0">
              <a:latin typeface="Calibri" pitchFamily="34" charset="0"/>
            </a:endParaRPr>
          </a:p>
          <a:p>
            <a:pPr lvl="2"/>
            <a:endParaRPr lang="en-US" dirty="0" smtClean="0">
              <a:latin typeface="Calibri" pitchFamily="34" charset="0"/>
            </a:endParaRPr>
          </a:p>
          <a:p>
            <a:pPr lvl="1"/>
            <a:endParaRPr lang="en-US" dirty="0" smtClean="0">
              <a:latin typeface="Calibri" pitchFamily="34" charset="0"/>
            </a:endParaRPr>
          </a:p>
          <a:p>
            <a:pPr lvl="3"/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20"/>
          <a:stretch/>
        </p:blipFill>
        <p:spPr bwMode="auto">
          <a:xfrm>
            <a:off x="609601" y="908720"/>
            <a:ext cx="78676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Raw</a:t>
            </a:r>
            <a:r>
              <a:rPr lang="de-DE" dirty="0" smtClean="0"/>
              <a:t> data </a:t>
            </a:r>
            <a:r>
              <a:rPr lang="de-DE" dirty="0" err="1" smtClean="0"/>
              <a:t>level</a:t>
            </a:r>
            <a:endParaRPr lang="de-AT" dirty="0"/>
          </a:p>
        </p:txBody>
      </p:sp>
      <p:sp>
        <p:nvSpPr>
          <p:cNvPr id="4" name="Abgerundetes Rechteck 3"/>
          <p:cNvSpPr/>
          <p:nvPr/>
        </p:nvSpPr>
        <p:spPr>
          <a:xfrm>
            <a:off x="539552" y="908720"/>
            <a:ext cx="1728192" cy="5184576"/>
          </a:xfrm>
          <a:prstGeom prst="round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8401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Hyperdimension </a:t>
            </a:r>
            <a:r>
              <a:rPr lang="de-AT" dirty="0" err="1" smtClean="0"/>
              <a:t>Documentation</a:t>
            </a:r>
            <a:r>
              <a:rPr lang="de-AT" dirty="0" smtClean="0"/>
              <a:t> (HD</a:t>
            </a:r>
            <a:r>
              <a:rPr lang="de-AT" baseline="30000" dirty="0" smtClean="0"/>
              <a:t>D</a:t>
            </a:r>
            <a:r>
              <a:rPr lang="de-AT" dirty="0" smtClean="0"/>
              <a:t>)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180528" y="1107328"/>
            <a:ext cx="8928992" cy="5490024"/>
          </a:xfrm>
        </p:spPr>
        <p:txBody>
          <a:bodyPr/>
          <a:lstStyle/>
          <a:p>
            <a:pPr lvl="2"/>
            <a:r>
              <a:rPr lang="en-US" dirty="0" smtClean="0">
                <a:latin typeface="Calibri" pitchFamily="34" charset="0"/>
              </a:rPr>
              <a:t>Focuses on factors which possibly predetermine data quality</a:t>
            </a:r>
          </a:p>
          <a:p>
            <a:pPr lvl="2"/>
            <a:r>
              <a:rPr lang="en-US" dirty="0" smtClean="0">
                <a:latin typeface="Calibri" pitchFamily="34" charset="0"/>
              </a:rPr>
              <a:t>Realized by a questionnaire which is filled out in accordance with the data authority</a:t>
            </a:r>
          </a:p>
          <a:p>
            <a:pPr lvl="3" defTabSz="1080000">
              <a:buClr>
                <a:schemeClr val="tx1"/>
              </a:buClr>
              <a:tabLst>
                <a:tab pos="355600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  <a:tab pos="9339263" algn="l"/>
              </a:tabLst>
            </a:pPr>
            <a:r>
              <a:rPr lang="de-DE" i="1" dirty="0" err="1" smtClean="0"/>
              <a:t>How</a:t>
            </a:r>
            <a:r>
              <a:rPr lang="de-DE" i="1" dirty="0" smtClean="0"/>
              <a:t> </a:t>
            </a:r>
            <a:r>
              <a:rPr lang="de-DE" i="1" dirty="0" err="1" smtClean="0"/>
              <a:t>reliable</a:t>
            </a:r>
            <a:r>
              <a:rPr lang="de-DE" i="1" dirty="0" smtClean="0"/>
              <a:t> </a:t>
            </a:r>
            <a:r>
              <a:rPr lang="de-DE" i="1" dirty="0" err="1" smtClean="0"/>
              <a:t>is</a:t>
            </a:r>
            <a:r>
              <a:rPr lang="de-DE" i="1" dirty="0" smtClean="0"/>
              <a:t> </a:t>
            </a:r>
            <a:r>
              <a:rPr lang="de-DE" i="1" dirty="0" err="1" smtClean="0"/>
              <a:t>the</a:t>
            </a:r>
            <a:r>
              <a:rPr lang="de-DE" i="1" dirty="0" smtClean="0"/>
              <a:t> </a:t>
            </a:r>
            <a:r>
              <a:rPr lang="de-DE" i="1" dirty="0" err="1" smtClean="0"/>
              <a:t>register</a:t>
            </a:r>
            <a:r>
              <a:rPr lang="de-DE" i="1" dirty="0" smtClean="0"/>
              <a:t> </a:t>
            </a:r>
            <a:r>
              <a:rPr lang="de-DE" i="1" dirty="0" err="1" smtClean="0"/>
              <a:t>authority</a:t>
            </a:r>
            <a:r>
              <a:rPr lang="de-DE" i="1" dirty="0" smtClean="0"/>
              <a:t>?</a:t>
            </a:r>
          </a:p>
          <a:p>
            <a:pPr lvl="3" defTabSz="1080000">
              <a:buClr>
                <a:schemeClr val="tx1"/>
              </a:buClr>
              <a:tabLst>
                <a:tab pos="355600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  <a:tab pos="9339263" algn="l"/>
              </a:tabLst>
            </a:pPr>
            <a:r>
              <a:rPr lang="de-DE" i="1" dirty="0" err="1" smtClean="0"/>
              <a:t>How</a:t>
            </a:r>
            <a:r>
              <a:rPr lang="de-DE" i="1" dirty="0" smtClean="0"/>
              <a:t> </a:t>
            </a:r>
            <a:r>
              <a:rPr lang="de-DE" i="1" dirty="0" err="1" smtClean="0"/>
              <a:t>good</a:t>
            </a:r>
            <a:r>
              <a:rPr lang="de-DE" i="1" dirty="0" smtClean="0"/>
              <a:t> </a:t>
            </a:r>
            <a:r>
              <a:rPr lang="de-DE" i="1" dirty="0" err="1" smtClean="0"/>
              <a:t>is</a:t>
            </a:r>
            <a:r>
              <a:rPr lang="de-DE" i="1" dirty="0" smtClean="0"/>
              <a:t> </a:t>
            </a:r>
            <a:r>
              <a:rPr lang="de-DE" i="1" dirty="0" err="1" smtClean="0"/>
              <a:t>the</a:t>
            </a:r>
            <a:r>
              <a:rPr lang="de-DE" i="1" dirty="0" smtClean="0"/>
              <a:t> data </a:t>
            </a:r>
            <a:r>
              <a:rPr lang="de-DE" i="1" dirty="0" err="1" smtClean="0"/>
              <a:t>management</a:t>
            </a:r>
            <a:r>
              <a:rPr lang="de-DE" i="1" dirty="0" smtClean="0"/>
              <a:t> </a:t>
            </a:r>
            <a:r>
              <a:rPr lang="de-DE" i="1" dirty="0" err="1" smtClean="0"/>
              <a:t>at</a:t>
            </a:r>
            <a:r>
              <a:rPr lang="de-DE" i="1" dirty="0" smtClean="0"/>
              <a:t> </a:t>
            </a:r>
            <a:r>
              <a:rPr lang="de-DE" i="1" dirty="0" err="1" smtClean="0"/>
              <a:t>the</a:t>
            </a:r>
            <a:r>
              <a:rPr lang="de-DE" i="1" dirty="0" smtClean="0"/>
              <a:t> </a:t>
            </a:r>
            <a:r>
              <a:rPr lang="de-DE" i="1" dirty="0" err="1" smtClean="0"/>
              <a:t>register</a:t>
            </a:r>
            <a:r>
              <a:rPr lang="de-DE" i="1" dirty="0" smtClean="0"/>
              <a:t> </a:t>
            </a:r>
            <a:r>
              <a:rPr lang="de-DE" i="1" dirty="0" err="1" smtClean="0"/>
              <a:t>authority</a:t>
            </a:r>
            <a:r>
              <a:rPr lang="de-DE" i="1" dirty="0" smtClean="0"/>
              <a:t>?</a:t>
            </a:r>
          </a:p>
          <a:p>
            <a:pPr lvl="3" defTabSz="1080000">
              <a:buClr>
                <a:schemeClr val="tx1"/>
              </a:buClr>
              <a:tabLst>
                <a:tab pos="355600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  <a:tab pos="9339263" algn="l"/>
              </a:tabLst>
            </a:pPr>
            <a:r>
              <a:rPr lang="de-DE" i="1" dirty="0" smtClean="0"/>
              <a:t>Can </a:t>
            </a:r>
            <a:r>
              <a:rPr lang="de-DE" i="1" dirty="0" err="1" smtClean="0"/>
              <a:t>we</a:t>
            </a:r>
            <a:r>
              <a:rPr lang="de-DE" i="1" dirty="0" smtClean="0"/>
              <a:t> </a:t>
            </a:r>
            <a:r>
              <a:rPr lang="de-DE" i="1" dirty="0" err="1" smtClean="0"/>
              <a:t>trace</a:t>
            </a:r>
            <a:r>
              <a:rPr lang="de-DE" i="1" dirty="0" smtClean="0"/>
              <a:t> </a:t>
            </a:r>
            <a:r>
              <a:rPr lang="de-DE" i="1" dirty="0" err="1" smtClean="0"/>
              <a:t>changes</a:t>
            </a:r>
            <a:r>
              <a:rPr lang="de-DE" i="1" dirty="0" smtClean="0"/>
              <a:t> in </a:t>
            </a:r>
            <a:r>
              <a:rPr lang="de-DE" i="1" dirty="0" err="1" smtClean="0"/>
              <a:t>the</a:t>
            </a:r>
            <a:r>
              <a:rPr lang="de-DE" i="1" dirty="0" smtClean="0"/>
              <a:t> </a:t>
            </a:r>
            <a:r>
              <a:rPr lang="de-DE" i="1" dirty="0" err="1" smtClean="0"/>
              <a:t>data</a:t>
            </a:r>
            <a:r>
              <a:rPr lang="de-DE" i="1" dirty="0" smtClean="0"/>
              <a:t> (</a:t>
            </a:r>
            <a:r>
              <a:rPr lang="de-DE" i="1" dirty="0" err="1" smtClean="0"/>
              <a:t>are</a:t>
            </a:r>
            <a:r>
              <a:rPr lang="de-DE" i="1" dirty="0" smtClean="0"/>
              <a:t> </a:t>
            </a:r>
            <a:r>
              <a:rPr lang="de-DE" i="1" dirty="0" err="1" smtClean="0"/>
              <a:t>reference</a:t>
            </a:r>
            <a:r>
              <a:rPr lang="de-DE" i="1" dirty="0" smtClean="0"/>
              <a:t> </a:t>
            </a:r>
            <a:r>
              <a:rPr lang="de-DE" i="1" dirty="0" err="1" smtClean="0"/>
              <a:t>dates</a:t>
            </a:r>
            <a:r>
              <a:rPr lang="de-DE" i="1" dirty="0" smtClean="0"/>
              <a:t> </a:t>
            </a:r>
            <a:r>
              <a:rPr lang="de-DE" i="1" dirty="0" err="1" smtClean="0"/>
              <a:t>available</a:t>
            </a:r>
            <a:r>
              <a:rPr lang="de-DE" i="1" dirty="0" smtClean="0"/>
              <a:t>)?</a:t>
            </a:r>
          </a:p>
          <a:p>
            <a:pPr lvl="3" defTabSz="1080000">
              <a:buClr>
                <a:schemeClr val="tx1"/>
              </a:buClr>
              <a:tabLst>
                <a:tab pos="355600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  <a:tab pos="9339263" algn="l"/>
              </a:tabLst>
            </a:pPr>
            <a:r>
              <a:rPr lang="de-DE" i="1" dirty="0" err="1" smtClean="0"/>
              <a:t>For</a:t>
            </a:r>
            <a:r>
              <a:rPr lang="de-DE" i="1" dirty="0" smtClean="0"/>
              <a:t> </a:t>
            </a:r>
            <a:r>
              <a:rPr lang="de-DE" i="1" dirty="0" err="1" smtClean="0"/>
              <a:t>which</a:t>
            </a:r>
            <a:r>
              <a:rPr lang="de-DE" i="1" dirty="0" smtClean="0"/>
              <a:t> </a:t>
            </a:r>
            <a:r>
              <a:rPr lang="de-DE" i="1" dirty="0" err="1" smtClean="0"/>
              <a:t>purpose</a:t>
            </a:r>
            <a:r>
              <a:rPr lang="de-DE" i="1" dirty="0" smtClean="0"/>
              <a:t> </a:t>
            </a:r>
            <a:r>
              <a:rPr lang="de-DE" i="1" dirty="0" err="1" smtClean="0"/>
              <a:t>is</a:t>
            </a:r>
            <a:r>
              <a:rPr lang="de-DE" i="1" dirty="0" smtClean="0"/>
              <a:t> </a:t>
            </a:r>
            <a:r>
              <a:rPr lang="de-DE" i="1" dirty="0" err="1" smtClean="0"/>
              <a:t>the</a:t>
            </a:r>
            <a:r>
              <a:rPr lang="de-DE" i="1" dirty="0" smtClean="0"/>
              <a:t> </a:t>
            </a:r>
            <a:r>
              <a:rPr lang="de-DE" i="1" dirty="0" err="1" smtClean="0"/>
              <a:t>attribute</a:t>
            </a:r>
            <a:r>
              <a:rPr lang="de-DE" i="1" dirty="0" smtClean="0"/>
              <a:t> </a:t>
            </a:r>
            <a:r>
              <a:rPr lang="de-DE" i="1" dirty="0" err="1" smtClean="0"/>
              <a:t>recorded</a:t>
            </a:r>
            <a:r>
              <a:rPr lang="de-DE" i="1" dirty="0" smtClean="0"/>
              <a:t>?</a:t>
            </a:r>
          </a:p>
          <a:p>
            <a:pPr lvl="3" defTabSz="1080000">
              <a:buClr>
                <a:schemeClr val="tx1"/>
              </a:buClr>
              <a:tabLst>
                <a:tab pos="355600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  <a:tab pos="9339263" algn="l"/>
              </a:tabLst>
            </a:pPr>
            <a:r>
              <a:rPr lang="de-DE" i="1" dirty="0" smtClean="0"/>
              <a:t>Do </a:t>
            </a:r>
            <a:r>
              <a:rPr lang="de-DE" i="1" dirty="0" err="1" smtClean="0"/>
              <a:t>the</a:t>
            </a:r>
            <a:r>
              <a:rPr lang="de-DE" i="1" dirty="0" smtClean="0"/>
              <a:t> </a:t>
            </a:r>
            <a:r>
              <a:rPr lang="de-DE" i="1" dirty="0" err="1" smtClean="0"/>
              <a:t>attribute</a:t>
            </a:r>
            <a:r>
              <a:rPr lang="de-DE" i="1" dirty="0" smtClean="0"/>
              <a:t> </a:t>
            </a:r>
            <a:r>
              <a:rPr lang="de-DE" i="1" dirty="0" err="1" smtClean="0"/>
              <a:t>definitions</a:t>
            </a:r>
            <a:r>
              <a:rPr lang="de-DE" i="1" dirty="0" smtClean="0"/>
              <a:t> </a:t>
            </a:r>
            <a:r>
              <a:rPr lang="de-DE" i="1" dirty="0" err="1" smtClean="0"/>
              <a:t>match</a:t>
            </a:r>
            <a:r>
              <a:rPr lang="de-DE" i="1" dirty="0" smtClean="0"/>
              <a:t> </a:t>
            </a:r>
            <a:r>
              <a:rPr lang="de-DE" i="1" dirty="0" err="1" smtClean="0"/>
              <a:t>those</a:t>
            </a:r>
            <a:r>
              <a:rPr lang="de-DE" i="1" dirty="0" smtClean="0"/>
              <a:t> </a:t>
            </a:r>
            <a:r>
              <a:rPr lang="de-DE" i="1" dirty="0" err="1" smtClean="0"/>
              <a:t>of</a:t>
            </a:r>
            <a:r>
              <a:rPr lang="de-DE" i="1" dirty="0" smtClean="0"/>
              <a:t> </a:t>
            </a:r>
            <a:r>
              <a:rPr lang="de-DE" i="1" dirty="0" err="1" smtClean="0"/>
              <a:t>Statistics</a:t>
            </a:r>
            <a:r>
              <a:rPr lang="de-DE" i="1" dirty="0" smtClean="0"/>
              <a:t> Austria?</a:t>
            </a:r>
          </a:p>
          <a:p>
            <a:pPr lvl="2"/>
            <a:r>
              <a:rPr lang="en-US" dirty="0" smtClean="0">
                <a:latin typeface="Calibri" pitchFamily="34" charset="0"/>
              </a:rPr>
              <a:t>Questions are weighted by their impact on data quality</a:t>
            </a:r>
          </a:p>
          <a:p>
            <a:pPr lvl="2"/>
            <a:r>
              <a:rPr lang="en-US" dirty="0" smtClean="0">
                <a:latin typeface="Calibri" pitchFamily="34" charset="0"/>
              </a:rPr>
              <a:t>Quality indicator: </a:t>
            </a:r>
          </a:p>
          <a:p>
            <a:pPr lvl="3"/>
            <a:endParaRPr lang="de-AT" dirty="0"/>
          </a:p>
        </p:txBody>
      </p:sp>
      <p:grpSp>
        <p:nvGrpSpPr>
          <p:cNvPr id="9" name="Gruppieren 14"/>
          <p:cNvGrpSpPr/>
          <p:nvPr/>
        </p:nvGrpSpPr>
        <p:grpSpPr>
          <a:xfrm>
            <a:off x="3286353" y="5229200"/>
            <a:ext cx="2941831" cy="648072"/>
            <a:chOff x="2843808" y="4355812"/>
            <a:chExt cx="2941831" cy="594648"/>
          </a:xfrm>
        </p:grpSpPr>
        <p:sp>
          <p:nvSpPr>
            <p:cNvPr id="10" name="Textfeld 9"/>
            <p:cNvSpPr txBox="1"/>
            <p:nvPr/>
          </p:nvSpPr>
          <p:spPr>
            <a:xfrm>
              <a:off x="2843808" y="4581128"/>
              <a:ext cx="29418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i="1" dirty="0" err="1" smtClean="0">
                  <a:solidFill>
                    <a:srgbClr val="333333"/>
                  </a:solidFill>
                </a:rPr>
                <a:t>maximum</a:t>
              </a:r>
              <a:r>
                <a:rPr lang="de-AT" i="1" dirty="0" smtClean="0">
                  <a:solidFill>
                    <a:srgbClr val="333333"/>
                  </a:solidFill>
                </a:rPr>
                <a:t> </a:t>
              </a:r>
              <a:r>
                <a:rPr lang="de-AT" i="1" dirty="0" err="1" smtClean="0">
                  <a:solidFill>
                    <a:srgbClr val="333333"/>
                  </a:solidFill>
                </a:rPr>
                <a:t>obtainable</a:t>
              </a:r>
              <a:r>
                <a:rPr lang="de-AT" i="1" dirty="0" smtClean="0">
                  <a:solidFill>
                    <a:srgbClr val="333333"/>
                  </a:solidFill>
                </a:rPr>
                <a:t> score</a:t>
              </a:r>
              <a:endParaRPr lang="de-AT" i="1" dirty="0">
                <a:solidFill>
                  <a:srgbClr val="333333"/>
                </a:solidFill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3470875" y="4355812"/>
              <a:ext cx="1749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i="1" dirty="0" err="1" smtClean="0">
                  <a:solidFill>
                    <a:srgbClr val="333333"/>
                  </a:solidFill>
                </a:rPr>
                <a:t>obtained</a:t>
              </a:r>
              <a:r>
                <a:rPr lang="de-DE" i="1" dirty="0" smtClean="0">
                  <a:solidFill>
                    <a:srgbClr val="333333"/>
                  </a:solidFill>
                </a:rPr>
                <a:t> score</a:t>
              </a:r>
              <a:endParaRPr lang="de-AT" i="1" dirty="0">
                <a:solidFill>
                  <a:srgbClr val="333333"/>
                </a:solidFill>
              </a:endParaRPr>
            </a:p>
          </p:txBody>
        </p:sp>
        <p:cxnSp>
          <p:nvCxnSpPr>
            <p:cNvPr id="12" name="Gerade Verbindung 11"/>
            <p:cNvCxnSpPr/>
            <p:nvPr/>
          </p:nvCxnSpPr>
          <p:spPr>
            <a:xfrm>
              <a:off x="2915816" y="4653136"/>
              <a:ext cx="2808312" cy="0"/>
            </a:xfrm>
            <a:prstGeom prst="line">
              <a:avLst/>
            </a:prstGeom>
            <a:ln w="12700">
              <a:solidFill>
                <a:srgbClr val="33333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ppt_mastervorlage_statistikaustria_englisch_v1 0</Template>
  <TotalTime>0</TotalTime>
  <Words>845</Words>
  <Application>Microsoft Office PowerPoint</Application>
  <PresentationFormat>On-screen Show (4:3)</PresentationFormat>
  <Paragraphs>195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Larissa</vt:lpstr>
      <vt:lpstr>Quality assessment for register-based statistics </vt:lpstr>
      <vt:lpstr>PowerPoint Presentation</vt:lpstr>
      <vt:lpstr>Census 2011</vt:lpstr>
      <vt:lpstr>Motivation for quality framework</vt:lpstr>
      <vt:lpstr>Quality assessment</vt:lpstr>
      <vt:lpstr>Quality framework - Overview</vt:lpstr>
      <vt:lpstr>Quality assessment</vt:lpstr>
      <vt:lpstr>Raw data level</vt:lpstr>
      <vt:lpstr>Hyperdimension Documentation (HDD)</vt:lpstr>
      <vt:lpstr>Hyperdimension Documentation</vt:lpstr>
      <vt:lpstr>Hyperdimension Documentation LMS</vt:lpstr>
      <vt:lpstr>Hyperdimension Pre-processing (HDP)</vt:lpstr>
      <vt:lpstr>Hyperdimension External Source (HDE)</vt:lpstr>
      <vt:lpstr>Raw data level results LMS</vt:lpstr>
      <vt:lpstr>Central Data Base</vt:lpstr>
      <vt:lpstr>Quality assessment of the CDB</vt:lpstr>
      <vt:lpstr>Quality Central Database LMS</vt:lpstr>
      <vt:lpstr>Final Data Pool</vt:lpstr>
      <vt:lpstr>Hyperdimension Imputation (HDI)</vt:lpstr>
      <vt:lpstr>Quality in Final data pool LMS</vt:lpstr>
      <vt:lpstr>Final Results Census 2011</vt:lpstr>
      <vt:lpstr>Usability of the results</vt:lpstr>
      <vt:lpstr>Further Information</vt:lpstr>
      <vt:lpstr>PowerPoint Presentation</vt:lpstr>
    </vt:vector>
  </TitlesOfParts>
  <Company>Statistik Austria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traditional to register- based census in Austria</dc:title>
  <dc:creator>Matthias Schnetzer</dc:creator>
  <cp:lastModifiedBy>XXX</cp:lastModifiedBy>
  <cp:revision>347</cp:revision>
  <cp:lastPrinted>2014-05-15T12:01:00Z</cp:lastPrinted>
  <dcterms:created xsi:type="dcterms:W3CDTF">2012-03-30T09:37:09Z</dcterms:created>
  <dcterms:modified xsi:type="dcterms:W3CDTF">2014-06-05T08:04:10Z</dcterms:modified>
</cp:coreProperties>
</file>