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1" r:id="rId2"/>
    <p:sldId id="377" r:id="rId3"/>
    <p:sldId id="381" r:id="rId4"/>
    <p:sldId id="395" r:id="rId5"/>
    <p:sldId id="407" r:id="rId6"/>
    <p:sldId id="402" r:id="rId7"/>
    <p:sldId id="403" r:id="rId8"/>
    <p:sldId id="417" r:id="rId9"/>
    <p:sldId id="398" r:id="rId10"/>
    <p:sldId id="413" r:id="rId11"/>
    <p:sldId id="414" r:id="rId12"/>
    <p:sldId id="416" r:id="rId13"/>
    <p:sldId id="412" r:id="rId14"/>
  </p:sldIdLst>
  <p:sldSz cx="9906000" cy="6858000" type="A4"/>
  <p:notesSz cx="6780213" cy="9910763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FDD"/>
    <a:srgbClr val="337D4C"/>
    <a:srgbClr val="66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8" autoAdjust="0"/>
    <p:restoredTop sz="94660"/>
  </p:normalViewPr>
  <p:slideViewPr>
    <p:cSldViewPr>
      <p:cViewPr varScale="1">
        <p:scale>
          <a:sx n="74" d="100"/>
          <a:sy n="74" d="100"/>
        </p:scale>
        <p:origin x="774" y="5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US\DATA2\GRP\Projektit\1245_web00\1143_02_webpilotti\tuloksia\figures%20in%20english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YRADIS\DATA2\USR\LARJA\WEB\web02_analyys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Taul1!$C$17</c:f>
              <c:strCache>
                <c:ptCount val="1"/>
                <c:pt idx="0">
                  <c:v>CATI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Taul1!$F$18:$F$21</c:f>
                <c:numCache>
                  <c:formatCode>General</c:formatCode>
                  <c:ptCount val="4"/>
                  <c:pt idx="0">
                    <c:v>60789.330000000082</c:v>
                  </c:pt>
                  <c:pt idx="1">
                    <c:v>32442.309999999994</c:v>
                  </c:pt>
                  <c:pt idx="2">
                    <c:v>58686.180000000168</c:v>
                  </c:pt>
                  <c:pt idx="3">
                    <c:v>56645.600000000086</c:v>
                  </c:pt>
                </c:numCache>
              </c:numRef>
            </c:plus>
            <c:minus>
              <c:numRef>
                <c:f>Taul1!$F$18:$F$21</c:f>
                <c:numCache>
                  <c:formatCode>General</c:formatCode>
                  <c:ptCount val="4"/>
                  <c:pt idx="0">
                    <c:v>60789.330000000082</c:v>
                  </c:pt>
                  <c:pt idx="1">
                    <c:v>32442.309999999994</c:v>
                  </c:pt>
                  <c:pt idx="2">
                    <c:v>58686.180000000168</c:v>
                  </c:pt>
                  <c:pt idx="3">
                    <c:v>56645.600000000086</c:v>
                  </c:pt>
                </c:numCache>
              </c:numRef>
            </c:minus>
            <c:spPr>
              <a:ln w="22225"/>
            </c:spPr>
          </c:errBars>
          <c:cat>
            <c:strRef>
              <c:f>Taul1!$B$18:$B$21</c:f>
              <c:strCache>
                <c:ptCount val="4"/>
                <c:pt idx="0">
                  <c:v>Employed</c:v>
                </c:pt>
                <c:pt idx="1">
                  <c:v>Unemployed</c:v>
                </c:pt>
                <c:pt idx="2">
                  <c:v>Active population</c:v>
                </c:pt>
                <c:pt idx="3">
                  <c:v>Inactive population</c:v>
                </c:pt>
              </c:strCache>
            </c:strRef>
          </c:cat>
          <c:val>
            <c:numRef>
              <c:f>Taul1!$C$18:$C$21</c:f>
              <c:numCache>
                <c:formatCode>#,##0</c:formatCode>
                <c:ptCount val="4"/>
                <c:pt idx="0">
                  <c:v>2182061</c:v>
                </c:pt>
                <c:pt idx="1">
                  <c:v>174628</c:v>
                </c:pt>
                <c:pt idx="2">
                  <c:v>2356690</c:v>
                </c:pt>
                <c:pt idx="3">
                  <c:v>1357893</c:v>
                </c:pt>
              </c:numCache>
            </c:numRef>
          </c:val>
        </c:ser>
        <c:ser>
          <c:idx val="1"/>
          <c:order val="1"/>
          <c:tx>
            <c:strRef>
              <c:f>Taul1!$D$17</c:f>
              <c:strCache>
                <c:ptCount val="1"/>
                <c:pt idx="0">
                  <c:v>WEB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0000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Taul1!$G$18:$G$21</c:f>
                <c:numCache>
                  <c:formatCode>General</c:formatCode>
                  <c:ptCount val="4"/>
                  <c:pt idx="0">
                    <c:v>65427.259999999784</c:v>
                  </c:pt>
                  <c:pt idx="1">
                    <c:v>41140.179999999993</c:v>
                  </c:pt>
                  <c:pt idx="2">
                    <c:v>63656.220000000198</c:v>
                  </c:pt>
                  <c:pt idx="3">
                    <c:v>68042.020000000033</c:v>
                  </c:pt>
                </c:numCache>
              </c:numRef>
            </c:plus>
            <c:minus>
              <c:numRef>
                <c:f>Taul1!$G$18:$G$21</c:f>
                <c:numCache>
                  <c:formatCode>General</c:formatCode>
                  <c:ptCount val="4"/>
                  <c:pt idx="0">
                    <c:v>65427.259999999784</c:v>
                  </c:pt>
                  <c:pt idx="1">
                    <c:v>41140.179999999993</c:v>
                  </c:pt>
                  <c:pt idx="2">
                    <c:v>63656.220000000198</c:v>
                  </c:pt>
                  <c:pt idx="3">
                    <c:v>68042.020000000033</c:v>
                  </c:pt>
                </c:numCache>
              </c:numRef>
            </c:minus>
            <c:spPr>
              <a:ln w="22225"/>
            </c:spPr>
          </c:errBars>
          <c:cat>
            <c:strRef>
              <c:f>Taul1!$B$18:$B$21</c:f>
              <c:strCache>
                <c:ptCount val="4"/>
                <c:pt idx="0">
                  <c:v>Employed</c:v>
                </c:pt>
                <c:pt idx="1">
                  <c:v>Unemployed</c:v>
                </c:pt>
                <c:pt idx="2">
                  <c:v>Active population</c:v>
                </c:pt>
                <c:pt idx="3">
                  <c:v>Inactive population</c:v>
                </c:pt>
              </c:strCache>
            </c:strRef>
          </c:cat>
          <c:val>
            <c:numRef>
              <c:f>Taul1!$D$18:$D$21</c:f>
              <c:numCache>
                <c:formatCode>#,##0</c:formatCode>
                <c:ptCount val="4"/>
                <c:pt idx="0">
                  <c:v>2231019</c:v>
                </c:pt>
                <c:pt idx="1">
                  <c:v>199955</c:v>
                </c:pt>
                <c:pt idx="2">
                  <c:v>2430974</c:v>
                </c:pt>
                <c:pt idx="3">
                  <c:v>1283609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231616"/>
        <c:axId val="139232176"/>
      </c:barChart>
      <c:catAx>
        <c:axId val="13923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9232176"/>
        <c:crosses val="autoZero"/>
        <c:auto val="1"/>
        <c:lblAlgn val="ctr"/>
        <c:lblOffset val="100"/>
        <c:noMultiLvlLbl val="0"/>
      </c:catAx>
      <c:valAx>
        <c:axId val="1392321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92316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86360100218772"/>
          <c:y val="3.0601598907071058E-2"/>
          <c:w val="0.87635870516185477"/>
          <c:h val="0.89719889180519163"/>
        </c:manualLayout>
      </c:layout>
      <c:scatterChart>
        <c:scatterStyle val="lineMarker"/>
        <c:varyColors val="0"/>
        <c:ser>
          <c:idx val="0"/>
          <c:order val="0"/>
          <c:tx>
            <c:strRef>
              <c:f>'TA17 ka'!$E$85</c:f>
              <c:strCache>
                <c:ptCount val="1"/>
                <c:pt idx="0">
                  <c:v>Työtunnit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24"/>
          </c:marker>
          <c:errBars>
            <c:errDir val="y"/>
            <c:errBarType val="both"/>
            <c:errValType val="cust"/>
            <c:noEndCap val="0"/>
            <c:plus>
              <c:numRef>
                <c:f>'TA17 ka'!$F$91:$H$91</c:f>
                <c:numCache>
                  <c:formatCode>General</c:formatCode>
                  <c:ptCount val="3"/>
                  <c:pt idx="0">
                    <c:v>0.89229999999999876</c:v>
                  </c:pt>
                  <c:pt idx="1">
                    <c:v>0.94599999999999795</c:v>
                  </c:pt>
                  <c:pt idx="2">
                    <c:v>0.63606329999999645</c:v>
                  </c:pt>
                </c:numCache>
              </c:numRef>
            </c:plus>
            <c:minus>
              <c:numRef>
                <c:f>'TA17 ka'!$F$91:$H$91</c:f>
                <c:numCache>
                  <c:formatCode>General</c:formatCode>
                  <c:ptCount val="3"/>
                  <c:pt idx="0">
                    <c:v>0.89229999999999876</c:v>
                  </c:pt>
                  <c:pt idx="1">
                    <c:v>0.94599999999999795</c:v>
                  </c:pt>
                  <c:pt idx="2">
                    <c:v>0.63606329999999645</c:v>
                  </c:pt>
                </c:numCache>
              </c:numRef>
            </c:minus>
            <c:spPr>
              <a:ln w="25400">
                <a:solidFill>
                  <a:schemeClr val="tx1"/>
                </a:solidFill>
              </a:ln>
            </c:spPr>
          </c:errBars>
          <c:xVal>
            <c:strRef>
              <c:f>'TA17 ka'!$F$84:$H$84</c:f>
              <c:strCache>
                <c:ptCount val="3"/>
                <c:pt idx="0">
                  <c:v>CAWI-one question</c:v>
                </c:pt>
                <c:pt idx="1">
                  <c:v>CAWI-grid</c:v>
                </c:pt>
                <c:pt idx="2">
                  <c:v>CATI</c:v>
                </c:pt>
              </c:strCache>
            </c:strRef>
          </c:xVal>
          <c:yVal>
            <c:numRef>
              <c:f>'TA17 ka'!$F$85:$H$85</c:f>
              <c:numCache>
                <c:formatCode>General</c:formatCode>
                <c:ptCount val="3"/>
                <c:pt idx="0">
                  <c:v>35.523300000000013</c:v>
                </c:pt>
                <c:pt idx="1">
                  <c:v>36.177400000000006</c:v>
                </c:pt>
                <c:pt idx="2">
                  <c:v>36.230844099999999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234416"/>
        <c:axId val="139234976"/>
      </c:scatterChart>
      <c:valAx>
        <c:axId val="139234416"/>
        <c:scaling>
          <c:orientation val="minMax"/>
        </c:scaling>
        <c:delete val="1"/>
        <c:axPos val="b"/>
        <c:majorTickMark val="out"/>
        <c:minorTickMark val="none"/>
        <c:tickLblPos val="none"/>
        <c:crossAx val="139234976"/>
        <c:crosses val="autoZero"/>
        <c:crossBetween val="midCat"/>
      </c:valAx>
      <c:valAx>
        <c:axId val="139234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fi-FI" sz="2000"/>
                  <a:t>Hours worked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600"/>
            </a:pPr>
            <a:endParaRPr lang="en-US"/>
          </a:p>
        </c:txPr>
        <c:crossAx val="1392344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0.23016</cdr:x>
      <cdr:y>0.86096</cdr:y>
    </cdr:from>
    <cdr:to>
      <cdr:x>0.46974</cdr:x>
      <cdr:y>1</cdr:y>
    </cdr:to>
    <cdr:sp macro="" textlink="">
      <cdr:nvSpPr>
        <cdr:cNvPr id="2" name="Tekstikehys 1"/>
        <cdr:cNvSpPr txBox="1"/>
      </cdr:nvSpPr>
      <cdr:spPr>
        <a:xfrm xmlns:a="http://schemas.openxmlformats.org/drawingml/2006/main">
          <a:off x="2088232" y="4896544"/>
          <a:ext cx="2173711" cy="730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dirty="0" smtClean="0">
              <a:latin typeface="Arial" pitchFamily="34" charset="0"/>
              <a:cs typeface="Arial" pitchFamily="34" charset="0"/>
            </a:rPr>
            <a:t>One</a:t>
          </a:r>
          <a:r>
            <a:rPr lang="en-US" sz="2400" baseline="0" dirty="0" smtClean="0">
              <a:latin typeface="Arial" pitchFamily="34" charset="0"/>
              <a:cs typeface="Arial" pitchFamily="34" charset="0"/>
            </a:rPr>
            <a:t> question (web)</a:t>
          </a:r>
          <a:endParaRPr lang="en-US" sz="24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0.49788</cdr:x>
      <cdr:y>0.76863</cdr:y>
    </cdr:from>
    <cdr:to>
      <cdr:x>0.73747</cdr:x>
      <cdr:y>0.92488</cdr:y>
    </cdr:to>
    <cdr:sp macro="" textlink="">
      <cdr:nvSpPr>
        <cdr:cNvPr id="3" name="Tekstikehys 1"/>
        <cdr:cNvSpPr txBox="1"/>
      </cdr:nvSpPr>
      <cdr:spPr>
        <a:xfrm xmlns:a="http://schemas.openxmlformats.org/drawingml/2006/main">
          <a:off x="2274520" y="2221221"/>
          <a:ext cx="1094544" cy="4515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dirty="0" smtClean="0">
              <a:latin typeface="Arial" pitchFamily="34" charset="0"/>
              <a:cs typeface="Arial" pitchFamily="34" charset="0"/>
            </a:rPr>
            <a:t>Grid</a:t>
          </a:r>
        </a:p>
        <a:p xmlns:a="http://schemas.openxmlformats.org/drawingml/2006/main">
          <a:pPr algn="ctr"/>
          <a:r>
            <a:rPr lang="en-US" sz="2400" dirty="0" smtClean="0">
              <a:latin typeface="Arial" pitchFamily="34" charset="0"/>
              <a:cs typeface="Arial" pitchFamily="34" charset="0"/>
            </a:rPr>
            <a:t>(web)</a:t>
          </a:r>
          <a:endParaRPr lang="en-US" sz="24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0.735</cdr:x>
      <cdr:y>0.64478</cdr:y>
    </cdr:from>
    <cdr:to>
      <cdr:x>0.97458</cdr:x>
      <cdr:y>0.88158</cdr:y>
    </cdr:to>
    <cdr:sp macro="" textlink="">
      <cdr:nvSpPr>
        <cdr:cNvPr id="4" name="Tekstikehys 1"/>
        <cdr:cNvSpPr txBox="1"/>
      </cdr:nvSpPr>
      <cdr:spPr>
        <a:xfrm xmlns:a="http://schemas.openxmlformats.org/drawingml/2006/main">
          <a:off x="6668661" y="3528628"/>
          <a:ext cx="2173711" cy="1295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2400" dirty="0" smtClean="0">
              <a:latin typeface="Arial" pitchFamily="34" charset="0"/>
              <a:cs typeface="Arial" pitchFamily="34" charset="0"/>
            </a:rPr>
            <a:t>One question (telephone interview)</a:t>
          </a:r>
          <a:endParaRPr lang="en-US" sz="24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ctr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6988" y="0"/>
            <a:ext cx="29162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ctr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4988"/>
            <a:ext cx="2916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6988" y="9424988"/>
            <a:ext cx="29162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07" tIns="46003" rIns="92007" bIns="46003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E049828A-407A-493F-9991-68008218BC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133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 algn="r">
              <a:defRPr sz="1200" noProof="1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6438" y="742950"/>
            <a:ext cx="5367337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6938"/>
            <a:ext cx="4973637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1" smtClean="0"/>
              <a:t>Muokkaa tekstin perustyylejä napsauttamalla</a:t>
            </a:r>
          </a:p>
          <a:p>
            <a:pPr lvl="1"/>
            <a:r>
              <a:rPr lang="fi-FI" noProof="1" smtClean="0"/>
              <a:t>toinen taso</a:t>
            </a:r>
          </a:p>
          <a:p>
            <a:pPr lvl="2"/>
            <a:r>
              <a:rPr lang="fi-FI" noProof="1" smtClean="0"/>
              <a:t>kolmas taso</a:t>
            </a:r>
          </a:p>
          <a:p>
            <a:pPr lvl="3"/>
            <a:r>
              <a:rPr lang="fi-FI" noProof="1" smtClean="0"/>
              <a:t>neljäs taso</a:t>
            </a:r>
          </a:p>
          <a:p>
            <a:pPr lvl="4"/>
            <a:r>
              <a:rPr lang="fi-FI" noProof="1" smtClean="0"/>
              <a:t>viides taso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546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b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1546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b" anchorCtr="0" compatLnSpc="1">
            <a:prstTxWarp prst="textNoShape">
              <a:avLst/>
            </a:prstTxWarp>
          </a:bodyPr>
          <a:lstStyle>
            <a:lvl1pPr algn="r">
              <a:defRPr sz="1200" noProof="1"/>
            </a:lvl1pPr>
          </a:lstStyle>
          <a:p>
            <a:pPr>
              <a:defRPr/>
            </a:pPr>
            <a:fld id="{0BCA754C-665C-4235-9170-DD646CFD8B96}" type="slidenum">
              <a:rPr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567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93675" indent="-193675" algn="l" rtl="0" eaLnBrk="0" fontAlgn="base" hangingPunct="0">
      <a:spcBef>
        <a:spcPct val="30000"/>
      </a:spcBef>
      <a:spcAft>
        <a:spcPct val="0"/>
      </a:spcAft>
      <a:buChar char="–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5150" indent="-10795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D:\2004\tp\grafi\kalvopohjat\englant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2672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D:\TP\viestinta\grafi\mallit\pitkapaksuviiva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61113"/>
            <a:ext cx="992663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828800"/>
            <a:ext cx="7315200" cy="1143000"/>
          </a:xfrm>
        </p:spPr>
        <p:txBody>
          <a:bodyPr/>
          <a:lstStyle>
            <a:lvl1pPr>
              <a:defRPr sz="3700"/>
            </a:lvl1pPr>
          </a:lstStyle>
          <a:p>
            <a:r>
              <a:rPr lang="en-GB"/>
              <a:t>Muokkaa otsikon perustyyliä napsauttamalla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048000"/>
            <a:ext cx="7315200" cy="1143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r>
              <a:rPr lang="en-GB"/>
              <a:t>Muokkaa alaotsikon perustyyliä napsauttamalla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Q2014 Vienna </a:t>
            </a:r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 </a:t>
            </a:r>
            <a:fld id="{BFAA2AD1-C9CB-4C9F-964C-7BF83B307D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Kirsti Pohjanpää</a:t>
            </a:r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058025" y="838200"/>
            <a:ext cx="2105025" cy="5257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42950" y="838200"/>
            <a:ext cx="6162675" cy="5257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Q2014 Vienna </a:t>
            </a:r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 </a:t>
            </a:r>
            <a:fld id="{DD5B81D4-0166-4D6D-BFE3-50C8A6F0E9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Kirsti Pohjanpää</a:t>
            </a:r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2950" y="838200"/>
            <a:ext cx="8420100" cy="12192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742950" y="2133600"/>
            <a:ext cx="8420100" cy="3962400"/>
          </a:xfrm>
        </p:spPr>
        <p:txBody>
          <a:bodyPr/>
          <a:lstStyle/>
          <a:p>
            <a:pPr lvl="0"/>
            <a:endParaRPr lang="fi-FI" noProof="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Q2014 Vienna </a:t>
            </a:r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 </a:t>
            </a:r>
            <a:fld id="{E0D55231-6107-41F2-AACB-9BF1AFE7E5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Kirsti Pohjanpää</a:t>
            </a:r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Q2014 Vienna </a:t>
            </a:r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 </a:t>
            </a:r>
            <a:fld id="{62504E43-C2CF-4D05-90FB-67D82B0FCA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Kirsti Pohjanpää</a:t>
            </a:r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Q2014 Vienna </a:t>
            </a:r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 </a:t>
            </a:r>
            <a:fld id="{BDBA2A45-8010-4931-9409-E41945D4F1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Kirsti Pohjanpää</a:t>
            </a:r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42950" y="2133600"/>
            <a:ext cx="413385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29200" y="2133600"/>
            <a:ext cx="413385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Q2014 Vienna </a:t>
            </a: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 </a:t>
            </a:r>
            <a:fld id="{E33296DC-3F60-4084-88B1-ACA4229D66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Kirsti Pohjanpää</a:t>
            </a:r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Q2014 Vienna </a:t>
            </a:r>
            <a:endParaRPr lang="en-GB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 </a:t>
            </a:r>
            <a:fld id="{23862BCA-7E1A-4A48-B283-7B98C3204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Kirsti Pohjanpää</a:t>
            </a:r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Q2014 Vienna </a:t>
            </a:r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 </a:t>
            </a:r>
            <a:fld id="{8E503DED-A224-4897-B41D-2ADA5E8CC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Kirsti Pohjanpää</a:t>
            </a:r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Q2014 Vienna </a:t>
            </a:r>
            <a:endParaRPr lang="en-GB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 </a:t>
            </a:r>
            <a:fld id="{A7CACFAF-58C9-44A8-B328-E6DAB2C2D9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Kirsti Pohjanpää</a:t>
            </a:r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Q2014 Vienna </a:t>
            </a: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 </a:t>
            </a:r>
            <a:fld id="{40675914-F065-4869-B5A7-5F2F55C609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Kirsti Pohjanpää</a:t>
            </a:r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Q2014 Vienna </a:t>
            </a:r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 </a:t>
            </a:r>
            <a:fld id="{4FE02E11-6B48-4AC7-A3B7-C7F618598B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Kirsti Pohjanpää</a:t>
            </a:r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838200"/>
            <a:ext cx="8420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otsikon perustyyliä napsauttamalla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2133600"/>
            <a:ext cx="84201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Muokkaa tekstin perustyylejä napsauttamalla</a:t>
            </a:r>
          </a:p>
          <a:p>
            <a:pPr lvl="1"/>
            <a:r>
              <a:rPr lang="en-GB" smtClean="0"/>
              <a:t>toinen taso</a:t>
            </a:r>
          </a:p>
          <a:p>
            <a:pPr lvl="2"/>
            <a:r>
              <a:rPr lang="en-GB" smtClean="0"/>
              <a:t>kolmas taso</a:t>
            </a:r>
          </a:p>
          <a:p>
            <a:pPr lvl="3"/>
            <a:r>
              <a:rPr lang="en-GB" smtClean="0"/>
              <a:t>neljäs taso</a:t>
            </a:r>
          </a:p>
          <a:p>
            <a:pPr lvl="4"/>
            <a:r>
              <a:rPr lang="en-GB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96200" y="65532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fi-FI" smtClean="0"/>
              <a:t>Q2014 Vienna 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1150" y="6553200"/>
            <a:ext cx="5524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r>
              <a:rPr lang="en-GB"/>
              <a:t>A </a:t>
            </a:r>
            <a:fld id="{EC499888-45E4-48C5-8486-47849B5E38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553200"/>
            <a:ext cx="220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noProof="1"/>
            </a:lvl1pPr>
          </a:lstStyle>
          <a:p>
            <a:pPr>
              <a:defRPr/>
            </a:pPr>
            <a:r>
              <a:rPr lang="fi-FI" smtClean="0"/>
              <a:t>Kirsti Pohjanpää</a:t>
            </a:r>
            <a:endParaRPr lang="fi-FI"/>
          </a:p>
        </p:txBody>
      </p:sp>
      <p:pic>
        <p:nvPicPr>
          <p:cNvPr id="3079" name="Picture 28" descr="D:\TP\viestinta\grafi\mallit\lyhyt viiva.t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59413" y="6516688"/>
            <a:ext cx="4446587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38" descr="D:\2004\tp\grafi\kalvopohjat\englanti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304800"/>
            <a:ext cx="30702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85738" indent="-1857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5150" indent="-184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941388" indent="-1857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330325" indent="-198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4pPr>
      <a:lvl5pPr marL="1719263" indent="-198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5pPr>
      <a:lvl6pPr marL="2176463" indent="-198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6pPr>
      <a:lvl7pPr marL="2633663" indent="-198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7pPr>
      <a:lvl8pPr marL="3090863" indent="-198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8pPr>
      <a:lvl9pPr marL="3548063" indent="-198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/>
          <p:cNvSpPr>
            <a:spLocks noGrp="1"/>
          </p:cNvSpPr>
          <p:nvPr>
            <p:ph type="ctrTitle"/>
          </p:nvPr>
        </p:nvSpPr>
        <p:spPr>
          <a:xfrm>
            <a:off x="3656856" y="2420888"/>
            <a:ext cx="5472608" cy="223224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 smtClean="0"/>
              <a:t>Does mixed-mode data collection have influence to the quality of data of LFS?</a:t>
            </a:r>
            <a:br>
              <a:rPr lang="en-US" sz="2800" dirty="0" smtClean="0"/>
            </a:br>
            <a:r>
              <a:rPr lang="en-US" sz="900" dirty="0" smtClean="0"/>
              <a:t> </a:t>
            </a:r>
            <a:br>
              <a:rPr lang="en-US" sz="900" dirty="0" smtClean="0"/>
            </a:br>
            <a:r>
              <a:rPr lang="en-GB" sz="1800" dirty="0" smtClean="0"/>
              <a:t>The web pilot study of LFS in Statistics Finland</a:t>
            </a:r>
            <a:br>
              <a:rPr lang="en-GB" sz="1800" dirty="0" smtClean="0"/>
            </a:br>
            <a:r>
              <a:rPr lang="en-GB" sz="1800" dirty="0" smtClean="0"/>
              <a:t>Q2014 Vienna 2‒5 June 2014</a:t>
            </a:r>
          </a:p>
        </p:txBody>
      </p:sp>
      <p:sp>
        <p:nvSpPr>
          <p:cNvPr id="16387" name="Alaotsikko 2"/>
          <p:cNvSpPr>
            <a:spLocks noGrp="1"/>
          </p:cNvSpPr>
          <p:nvPr>
            <p:ph type="subTitle" idx="1"/>
          </p:nvPr>
        </p:nvSpPr>
        <p:spPr>
          <a:xfrm>
            <a:off x="3728864" y="4941168"/>
            <a:ext cx="5394771" cy="10081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000" b="1" dirty="0" smtClean="0"/>
              <a:t>Kirsti Pohjanpää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Head of Statistics</a:t>
            </a:r>
          </a:p>
          <a:p>
            <a:pPr>
              <a:spcBef>
                <a:spcPts val="0"/>
              </a:spcBef>
            </a:pPr>
            <a:r>
              <a:rPr lang="en-GB" sz="2000" dirty="0" smtClean="0"/>
              <a:t>Statistics Finland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Q2014 Vienna </a:t>
            </a:r>
            <a:endParaRPr lang="en-GB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</a:t>
            </a:r>
            <a:fld id="{A7CACFAF-58C9-44A8-B328-E6DAB2C2D93F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Kirsti Pohjanpää</a:t>
            </a:r>
            <a:endParaRPr lang="fi-FI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45409" name="Kuva 19"/>
          <p:cNvPicPr>
            <a:picLocks noChangeAspect="1" noChangeArrowheads="1"/>
          </p:cNvPicPr>
          <p:nvPr/>
        </p:nvPicPr>
        <p:blipFill>
          <a:blip r:embed="rId2" cstate="print"/>
          <a:srcRect l="6590" t="15317" r="57115" b="42763"/>
          <a:stretch>
            <a:fillRect/>
          </a:stretch>
        </p:blipFill>
        <p:spPr bwMode="auto">
          <a:xfrm>
            <a:off x="560512" y="1052736"/>
            <a:ext cx="8498248" cy="4824536"/>
          </a:xfrm>
          <a:prstGeom prst="rect">
            <a:avLst/>
          </a:prstGeom>
          <a:noFill/>
          <a:ln>
            <a:solidFill>
              <a:schemeClr val="accent4">
                <a:lumMod val="85000"/>
                <a:lumOff val="15000"/>
              </a:schemeClr>
            </a:solidFill>
          </a:ln>
        </p:spPr>
      </p:pic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31146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90600" algn="l"/>
              </a:tabLst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412" name="AutoShape 4"/>
          <p:cNvSpPr>
            <a:spLocks/>
          </p:cNvSpPr>
          <p:nvPr/>
        </p:nvSpPr>
        <p:spPr bwMode="auto">
          <a:xfrm>
            <a:off x="4953000" y="2924944"/>
            <a:ext cx="4520952" cy="1296144"/>
          </a:xfrm>
          <a:prstGeom prst="borderCallout1">
            <a:avLst>
              <a:gd name="adj1" fmla="val 23106"/>
              <a:gd name="adj2" fmla="val -2472"/>
              <a:gd name="adj3" fmla="val 23598"/>
              <a:gd name="adj4" fmla="val -28890"/>
            </a:avLst>
          </a:prstGeom>
          <a:solidFill>
            <a:srgbClr val="FFFFFF"/>
          </a:solidFill>
          <a:ln w="41275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“How many hours did you work in your main job during the week 7.10.-13.10.2013?”</a:t>
            </a:r>
          </a:p>
        </p:txBody>
      </p:sp>
      <p:sp>
        <p:nvSpPr>
          <p:cNvPr id="145413" name="AutoShape 5"/>
          <p:cNvSpPr>
            <a:spLocks/>
          </p:cNvSpPr>
          <p:nvPr/>
        </p:nvSpPr>
        <p:spPr bwMode="auto">
          <a:xfrm>
            <a:off x="4448944" y="5013176"/>
            <a:ext cx="4536504" cy="720080"/>
          </a:xfrm>
          <a:prstGeom prst="borderCallout1">
            <a:avLst>
              <a:gd name="adj1" fmla="val 32968"/>
              <a:gd name="adj2" fmla="val -3375"/>
              <a:gd name="adj3" fmla="val -19268"/>
              <a:gd name="adj4" fmla="val -34654"/>
            </a:avLst>
          </a:prstGeom>
          <a:solidFill>
            <a:srgbClr val="FFFFFF"/>
          </a:solidFill>
          <a:ln w="4445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___ hours 	___ minutes</a:t>
            </a:r>
          </a:p>
        </p:txBody>
      </p:sp>
      <p:sp>
        <p:nvSpPr>
          <p:cNvPr id="10" name="Otsikko 1"/>
          <p:cNvSpPr txBox="1">
            <a:spLocks/>
          </p:cNvSpPr>
          <p:nvPr/>
        </p:nvSpPr>
        <p:spPr>
          <a:xfrm>
            <a:off x="3728864" y="260648"/>
            <a:ext cx="5961112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Number of Hours Worked, Group A</a:t>
            </a:r>
            <a:endParaRPr kumimoji="0" lang="fi-FI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Q2014 Vienna </a:t>
            </a:r>
            <a:endParaRPr lang="en-GB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</a:t>
            </a:r>
            <a:fld id="{A7CACFAF-58C9-44A8-B328-E6DAB2C2D93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Kirsti Pohjanpää</a:t>
            </a:r>
            <a:endParaRPr lang="fi-FI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3114675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90600" algn="l"/>
              </a:tabLst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7699" name="Kuva 1"/>
          <p:cNvPicPr>
            <a:picLocks noChangeAspect="1" noChangeArrowheads="1"/>
          </p:cNvPicPr>
          <p:nvPr/>
        </p:nvPicPr>
        <p:blipFill>
          <a:blip r:embed="rId2" cstate="print"/>
          <a:srcRect l="5186" t="5383" r="55118" b="11723"/>
          <a:stretch>
            <a:fillRect/>
          </a:stretch>
        </p:blipFill>
        <p:spPr bwMode="auto">
          <a:xfrm>
            <a:off x="344488" y="1052736"/>
            <a:ext cx="8640960" cy="5184576"/>
          </a:xfrm>
          <a:prstGeom prst="rect">
            <a:avLst/>
          </a:prstGeom>
          <a:noFill/>
        </p:spPr>
      </p:pic>
      <p:sp>
        <p:nvSpPr>
          <p:cNvPr id="157700" name="AutoShape 4"/>
          <p:cNvSpPr>
            <a:spLocks/>
          </p:cNvSpPr>
          <p:nvPr/>
        </p:nvSpPr>
        <p:spPr bwMode="auto">
          <a:xfrm>
            <a:off x="3440832" y="1412776"/>
            <a:ext cx="4392488" cy="504056"/>
          </a:xfrm>
          <a:prstGeom prst="borderCallout1">
            <a:avLst>
              <a:gd name="adj1" fmla="val 16903"/>
              <a:gd name="adj2" fmla="val -2894"/>
              <a:gd name="adj3" fmla="val 137555"/>
              <a:gd name="adj4" fmla="val -20387"/>
            </a:avLst>
          </a:prstGeom>
          <a:solidFill>
            <a:srgbClr val="FFFFFF"/>
          </a:solidFill>
          <a:ln w="4445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“How many hours did you work in your main job during the week 7.10.-13.10.2013?”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01" name="AutoShape 5"/>
          <p:cNvSpPr>
            <a:spLocks/>
          </p:cNvSpPr>
          <p:nvPr/>
        </p:nvSpPr>
        <p:spPr bwMode="auto">
          <a:xfrm>
            <a:off x="4376936" y="2780928"/>
            <a:ext cx="4896544" cy="3312368"/>
          </a:xfrm>
          <a:prstGeom prst="borderCallout1">
            <a:avLst>
              <a:gd name="adj1" fmla="val 34562"/>
              <a:gd name="adj2" fmla="val -2250"/>
              <a:gd name="adj3" fmla="val 34279"/>
              <a:gd name="adj4" fmla="val -15004"/>
            </a:avLst>
          </a:prstGeom>
          <a:solidFill>
            <a:srgbClr val="FFFFFF"/>
          </a:solidFill>
          <a:ln w="44450">
            <a:solidFill>
              <a:srgbClr val="00B050"/>
            </a:solidFill>
            <a:miter lim="800000"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    Date	Hours	Minutes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Monday	 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7.10.2013	___	___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Tuesday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8.10.2013	___	___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Wednesday 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9.10.2013	___	___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Thursday     10.10.2013	 ___	___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Friday           11.10.2013	 ___	___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Saturday       12.10.2103	 ___	___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Sunday       13.10.29013 	 ___	___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Total			 ___	___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0" y="6096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0" y="401955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90600" algn="l"/>
              </a:tabLst>
            </a:pPr>
            <a:endParaRPr kumimoji="0" lang="fi-F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tsikko 1"/>
          <p:cNvSpPr txBox="1">
            <a:spLocks/>
          </p:cNvSpPr>
          <p:nvPr/>
        </p:nvSpPr>
        <p:spPr>
          <a:xfrm>
            <a:off x="3728864" y="260648"/>
            <a:ext cx="5961112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Number of Hours Worked, Group B</a:t>
            </a:r>
            <a:endParaRPr kumimoji="0" lang="fi-FI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Q2014 Vienna </a:t>
            </a:r>
            <a:endParaRPr lang="en-GB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</a:t>
            </a:r>
            <a:fld id="{A7CACFAF-58C9-44A8-B328-E6DAB2C2D93F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Kirsti Pohjanpää</a:t>
            </a:r>
            <a:endParaRPr lang="fi-FI"/>
          </a:p>
        </p:txBody>
      </p:sp>
      <p:graphicFrame>
        <p:nvGraphicFramePr>
          <p:cNvPr id="5" name="Kaavio 4"/>
          <p:cNvGraphicFramePr/>
          <p:nvPr/>
        </p:nvGraphicFramePr>
        <p:xfrm>
          <a:off x="416496" y="908720"/>
          <a:ext cx="907300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tsikko 1"/>
          <p:cNvSpPr txBox="1">
            <a:spLocks/>
          </p:cNvSpPr>
          <p:nvPr/>
        </p:nvSpPr>
        <p:spPr>
          <a:xfrm>
            <a:off x="4448944" y="332656"/>
            <a:ext cx="4968552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Number of Hours Worked</a:t>
            </a:r>
            <a:endParaRPr kumimoji="0" lang="fi-FI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fi-FI" dirty="0" smtClean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design, and testing of questionnaire is very important, and has power to the quality of data</a:t>
            </a:r>
          </a:p>
          <a:p>
            <a:r>
              <a:rPr lang="en-US" dirty="0" smtClean="0"/>
              <a:t>The grid form of asking working hours recommended</a:t>
            </a:r>
          </a:p>
          <a:p>
            <a:r>
              <a:rPr lang="en-US" dirty="0" smtClean="0"/>
              <a:t>No (statistical significant) mode effects in main indicators</a:t>
            </a:r>
          </a:p>
          <a:p>
            <a:r>
              <a:rPr lang="en-US" dirty="0" smtClean="0"/>
              <a:t>More studies needed to confirm the best quality of LFS data when mixing data collection modes</a:t>
            </a:r>
          </a:p>
          <a:p>
            <a:r>
              <a:rPr lang="en-US" dirty="0" smtClean="0"/>
              <a:t>Web and mixed mode data collection will be a normal part of statistical process of LFS in future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Q2014 Vienna </a:t>
            </a:r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</a:t>
            </a:r>
            <a:fld id="{62504E43-C2CF-4D05-90FB-67D82B0FCAF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Kirsti Pohjanpää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Force Survey in Finland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" y="2060848"/>
            <a:ext cx="8420100" cy="4035152"/>
          </a:xfrm>
        </p:spPr>
        <p:txBody>
          <a:bodyPr/>
          <a:lstStyle/>
          <a:p>
            <a:r>
              <a:rPr lang="en-US" dirty="0" smtClean="0"/>
              <a:t>Telephone interview (CATI)</a:t>
            </a:r>
          </a:p>
          <a:p>
            <a:r>
              <a:rPr lang="en-US" dirty="0" smtClean="0"/>
              <a:t>The sample of 12,000 by month</a:t>
            </a:r>
          </a:p>
          <a:p>
            <a:pPr lvl="1"/>
            <a:r>
              <a:rPr lang="en-US" dirty="0" smtClean="0"/>
              <a:t>A random sample of 15 to 74 year-olds Finns</a:t>
            </a:r>
          </a:p>
          <a:p>
            <a:pPr lvl="1"/>
            <a:r>
              <a:rPr lang="en-US" dirty="0" smtClean="0"/>
              <a:t>Questions about the whole household are presented in the last (5th) interview</a:t>
            </a:r>
          </a:p>
          <a:p>
            <a:r>
              <a:rPr lang="en-US" dirty="0" smtClean="0"/>
              <a:t>There are five waves in 1,5 years</a:t>
            </a:r>
          </a:p>
          <a:p>
            <a:r>
              <a:rPr lang="en-US" dirty="0" smtClean="0"/>
              <a:t>The response rate is about 70‒75%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Q2014 Vienna </a:t>
            </a:r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</a:t>
            </a:r>
            <a:fld id="{62504E43-C2CF-4D05-90FB-67D82B0FCAF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Kirsti Pohjanpää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2950" y="838200"/>
            <a:ext cx="8420100" cy="1006624"/>
          </a:xfrm>
        </p:spPr>
        <p:txBody>
          <a:bodyPr/>
          <a:lstStyle/>
          <a:p>
            <a:r>
              <a:rPr lang="fi-FI" dirty="0" smtClean="0"/>
              <a:t>The Web Pilot Study of LFS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8504" y="1772816"/>
            <a:ext cx="9001000" cy="4608512"/>
          </a:xfrm>
        </p:spPr>
        <p:txBody>
          <a:bodyPr/>
          <a:lstStyle/>
          <a:p>
            <a:r>
              <a:rPr lang="en-US" dirty="0" smtClean="0"/>
              <a:t>One aim of the pilot is to find out if there is some mode effect between telephone interview (official LFS) and web data collection (the pilot data)</a:t>
            </a:r>
          </a:p>
          <a:p>
            <a:r>
              <a:rPr lang="en-US" dirty="0" smtClean="0"/>
              <a:t>LFS normal data as a comparison data </a:t>
            </a:r>
          </a:p>
          <a:p>
            <a:pPr lvl="1"/>
            <a:r>
              <a:rPr lang="en-US" dirty="0" smtClean="0"/>
              <a:t>data collection at the same time </a:t>
            </a:r>
          </a:p>
          <a:p>
            <a:pPr lvl="1"/>
            <a:r>
              <a:rPr lang="en-US" dirty="0" smtClean="0"/>
              <a:t>different data collection mode (telephone – web) </a:t>
            </a:r>
          </a:p>
          <a:p>
            <a:r>
              <a:rPr lang="en-US" dirty="0" smtClean="0"/>
              <a:t>Data collection at October 2013</a:t>
            </a:r>
          </a:p>
          <a:p>
            <a:r>
              <a:rPr lang="en-US" dirty="0" smtClean="0"/>
              <a:t>There </a:t>
            </a:r>
            <a:r>
              <a:rPr lang="en-US" dirty="0" smtClean="0"/>
              <a:t>were </a:t>
            </a:r>
            <a:r>
              <a:rPr lang="en-US" dirty="0" smtClean="0"/>
              <a:t>some split plot tests in the </a:t>
            </a:r>
            <a:r>
              <a:rPr lang="en-US" dirty="0" smtClean="0"/>
              <a:t>pilot</a:t>
            </a:r>
          </a:p>
          <a:p>
            <a:r>
              <a:rPr lang="de-AT" dirty="0" err="1" smtClean="0"/>
              <a:t>ESSnet</a:t>
            </a:r>
            <a:r>
              <a:rPr lang="de-AT" dirty="0" smtClean="0"/>
              <a:t> Data Collection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Social</a:t>
            </a:r>
            <a:r>
              <a:rPr lang="de-AT" dirty="0" smtClean="0"/>
              <a:t> Surveys </a:t>
            </a:r>
            <a:r>
              <a:rPr lang="de-AT" dirty="0" err="1" smtClean="0"/>
              <a:t>using</a:t>
            </a:r>
            <a:r>
              <a:rPr lang="de-AT" smtClean="0"/>
              <a:t> Multi Modes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Q2014 Vienna </a:t>
            </a:r>
            <a:endParaRPr lang="en-GB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303E0B-4109-415A-BF94-AB899F112BC9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Kirsti Pohjanpää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2950" y="838200"/>
            <a:ext cx="8420100" cy="1006624"/>
          </a:xfrm>
        </p:spPr>
        <p:txBody>
          <a:bodyPr/>
          <a:lstStyle/>
          <a:p>
            <a:r>
              <a:rPr lang="fi-FI" dirty="0" smtClean="0"/>
              <a:t>The Web Pilot Study of LFS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8504" y="1988840"/>
            <a:ext cx="9001000" cy="4248472"/>
          </a:xfrm>
        </p:spPr>
        <p:txBody>
          <a:bodyPr/>
          <a:lstStyle/>
          <a:p>
            <a:r>
              <a:rPr lang="en-US" dirty="0" smtClean="0"/>
              <a:t>Sample size n=8,000</a:t>
            </a:r>
          </a:p>
          <a:p>
            <a:r>
              <a:rPr lang="en-US" dirty="0" smtClean="0"/>
              <a:t>A random sample of 15 to 74 year-olds</a:t>
            </a:r>
          </a:p>
          <a:p>
            <a:r>
              <a:rPr lang="en-US" dirty="0" smtClean="0"/>
              <a:t>Data collection at October 2013</a:t>
            </a:r>
          </a:p>
          <a:p>
            <a:pPr lvl="1"/>
            <a:r>
              <a:rPr lang="en-US" dirty="0" smtClean="0"/>
              <a:t>Four fixed reference weeks</a:t>
            </a:r>
          </a:p>
          <a:p>
            <a:r>
              <a:rPr lang="en-US" dirty="0" smtClean="0"/>
              <a:t>The questionnaire is coded by </a:t>
            </a:r>
            <a:r>
              <a:rPr lang="en-US" dirty="0" err="1" smtClean="0"/>
              <a:t>Blaise</a:t>
            </a:r>
            <a:r>
              <a:rPr lang="en-US" dirty="0" smtClean="0"/>
              <a:t> IS</a:t>
            </a:r>
          </a:p>
          <a:p>
            <a:pPr lvl="1"/>
            <a:r>
              <a:rPr lang="en-US" dirty="0" smtClean="0"/>
              <a:t>Only in Finnish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Response rate 30%, data n=2,366</a:t>
            </a:r>
          </a:p>
          <a:p>
            <a:r>
              <a:rPr lang="en-US" dirty="0" smtClean="0"/>
              <a:t>Respondents found the questionnaire quite good</a:t>
            </a:r>
          </a:p>
          <a:p>
            <a:endParaRPr lang="en-US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 smtClean="0"/>
              <a:t>Q2014 Vienna </a:t>
            </a:r>
            <a:endParaRPr lang="en-GB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303E0B-4109-415A-BF94-AB899F112BC9}" type="slidenum">
              <a:rPr lang="en-GB" noProof="0" smtClean="0"/>
              <a:pPr/>
              <a:t>4</a:t>
            </a:fld>
            <a:endParaRPr lang="en-GB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Kirsti Pohjanpää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Q2014 Vienna </a:t>
            </a:r>
            <a:endParaRPr lang="en-GB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</a:t>
            </a:r>
            <a:fld id="{A7CACFAF-58C9-44A8-B328-E6DAB2C2D93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Kirsti Pohjanpää</a:t>
            </a:r>
            <a:endParaRPr lang="fi-FI"/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60" y="1301262"/>
            <a:ext cx="8318885" cy="486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ikehys 6"/>
          <p:cNvSpPr txBox="1"/>
          <p:nvPr/>
        </p:nvSpPr>
        <p:spPr>
          <a:xfrm>
            <a:off x="7113240" y="5301208"/>
            <a:ext cx="1872207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 collection </a:t>
            </a:r>
          </a:p>
          <a:p>
            <a:r>
              <a:rPr lang="en-US" sz="1600" dirty="0" smtClean="0"/>
              <a:t>total 18 days</a:t>
            </a:r>
            <a:endParaRPr lang="en-US" sz="1600" dirty="0"/>
          </a:p>
        </p:txBody>
      </p:sp>
      <p:sp>
        <p:nvSpPr>
          <p:cNvPr id="8" name="Otsikko 1"/>
          <p:cNvSpPr txBox="1">
            <a:spLocks/>
          </p:cNvSpPr>
          <p:nvPr/>
        </p:nvSpPr>
        <p:spPr>
          <a:xfrm>
            <a:off x="3800872" y="476672"/>
            <a:ext cx="5904656" cy="5760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Data Collection of One Reference Week</a:t>
            </a:r>
            <a:endParaRPr kumimoji="0" lang="en-US" sz="2400" b="0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Q2014 Vienna </a:t>
            </a:r>
            <a:endParaRPr lang="en-GB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</a:t>
            </a:r>
            <a:fld id="{A7CACFAF-58C9-44A8-B328-E6DAB2C2D93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Kirsti Pohjanpää</a:t>
            </a:r>
            <a:endParaRPr lang="fi-FI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908720"/>
            <a:ext cx="921702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Q2014 Vienna </a:t>
            </a:r>
            <a:endParaRPr lang="en-GB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</a:t>
            </a:r>
            <a:fld id="{A7CACFAF-58C9-44A8-B328-E6DAB2C2D93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Kirsti Pohjanpää</a:t>
            </a:r>
            <a:endParaRPr lang="fi-FI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908720"/>
            <a:ext cx="9145016" cy="552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ikehys 6"/>
          <p:cNvSpPr txBox="1"/>
          <p:nvPr/>
        </p:nvSpPr>
        <p:spPr>
          <a:xfrm>
            <a:off x="1496616" y="6093296"/>
            <a:ext cx="756084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primary 	           upper secondary           tertiary	     university	     ALL </a:t>
            </a:r>
          </a:p>
          <a:p>
            <a:r>
              <a:rPr lang="en-US" sz="1400" dirty="0" smtClean="0"/>
              <a:t>education	           </a:t>
            </a:r>
            <a:r>
              <a:rPr lang="en-US" sz="1400" dirty="0" err="1" smtClean="0"/>
              <a:t>education</a:t>
            </a:r>
            <a:r>
              <a:rPr lang="en-US" sz="1400" dirty="0" smtClean="0"/>
              <a:t> 	           </a:t>
            </a:r>
            <a:r>
              <a:rPr lang="en-US" sz="1400" dirty="0" err="1" smtClean="0"/>
              <a:t>education</a:t>
            </a:r>
            <a:r>
              <a:rPr lang="en-US" sz="1400" dirty="0" smtClean="0"/>
              <a:t>	     degree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Q2014 Vienna </a:t>
            </a:r>
            <a:endParaRPr lang="en-GB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</a:t>
            </a:r>
            <a:fld id="{A7CACFAF-58C9-44A8-B328-E6DAB2C2D93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Kirsti Pohjanpää</a:t>
            </a:r>
            <a:endParaRPr lang="fi-FI"/>
          </a:p>
        </p:txBody>
      </p:sp>
      <p:graphicFrame>
        <p:nvGraphicFramePr>
          <p:cNvPr id="6" name="Kaavio 5"/>
          <p:cNvGraphicFramePr>
            <a:graphicFrameLocks noGrp="1"/>
          </p:cNvGraphicFramePr>
          <p:nvPr/>
        </p:nvGraphicFramePr>
        <p:xfrm>
          <a:off x="299803" y="980728"/>
          <a:ext cx="9306393" cy="5489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tsikko 1"/>
          <p:cNvSpPr txBox="1">
            <a:spLocks/>
          </p:cNvSpPr>
          <p:nvPr/>
        </p:nvSpPr>
        <p:spPr>
          <a:xfrm>
            <a:off x="4448944" y="332656"/>
            <a:ext cx="4963716" cy="6465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main indicators of LFS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Q2014 Vienna </a:t>
            </a:r>
            <a:endParaRPr lang="en-GB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 </a:t>
            </a:r>
            <a:fld id="{A7CACFAF-58C9-44A8-B328-E6DAB2C2D93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Kirsti Pohjanpää</a:t>
            </a:r>
            <a:endParaRPr lang="fi-FI"/>
          </a:p>
        </p:txBody>
      </p:sp>
      <p:pic>
        <p:nvPicPr>
          <p:cNvPr id="8" name="Kuva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980728"/>
            <a:ext cx="9001000" cy="5184576"/>
          </a:xfrm>
          <a:prstGeom prst="rect">
            <a:avLst/>
          </a:prstGeom>
          <a:noFill/>
        </p:spPr>
      </p:pic>
      <p:sp>
        <p:nvSpPr>
          <p:cNvPr id="9" name="Tekstikehys 8"/>
          <p:cNvSpPr txBox="1"/>
          <p:nvPr/>
        </p:nvSpPr>
        <p:spPr>
          <a:xfrm>
            <a:off x="2720752" y="1052736"/>
            <a:ext cx="41248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Unemployment rate </a:t>
            </a:r>
            <a:endParaRPr lang="en-US" sz="3200" b="1" dirty="0"/>
          </a:p>
        </p:txBody>
      </p:sp>
      <p:sp>
        <p:nvSpPr>
          <p:cNvPr id="11" name="Tekstikehys 10"/>
          <p:cNvSpPr txBox="1"/>
          <p:nvPr/>
        </p:nvSpPr>
        <p:spPr>
          <a:xfrm>
            <a:off x="2936776" y="5733256"/>
            <a:ext cx="65594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dirty="0" smtClean="0"/>
              <a:t>LFS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anti-A">
  <a:themeElements>
    <a:clrScheme name="Englanti-A.pot 1">
      <a:dk1>
        <a:srgbClr val="000000"/>
      </a:dk1>
      <a:lt1>
        <a:srgbClr val="FFFFFF"/>
      </a:lt1>
      <a:dk2>
        <a:srgbClr val="000000"/>
      </a:dk2>
      <a:lt2>
        <a:srgbClr val="BF66DE"/>
      </a:lt2>
      <a:accent1>
        <a:srgbClr val="6BC3FF"/>
      </a:accent1>
      <a:accent2>
        <a:srgbClr val="E13955"/>
      </a:accent2>
      <a:accent3>
        <a:srgbClr val="FFFFFF"/>
      </a:accent3>
      <a:accent4>
        <a:srgbClr val="000000"/>
      </a:accent4>
      <a:accent5>
        <a:srgbClr val="BADEFF"/>
      </a:accent5>
      <a:accent6>
        <a:srgbClr val="CC334C"/>
      </a:accent6>
      <a:hlink>
        <a:srgbClr val="FFC33D"/>
      </a:hlink>
      <a:folHlink>
        <a:srgbClr val="06B81B"/>
      </a:folHlink>
    </a:clrScheme>
    <a:fontScheme name="Englanti-A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nglanti-A.pot 1">
        <a:dk1>
          <a:srgbClr val="000000"/>
        </a:dk1>
        <a:lt1>
          <a:srgbClr val="FFFFFF"/>
        </a:lt1>
        <a:dk2>
          <a:srgbClr val="000000"/>
        </a:dk2>
        <a:lt2>
          <a:srgbClr val="BF66DE"/>
        </a:lt2>
        <a:accent1>
          <a:srgbClr val="6BC3FF"/>
        </a:accent1>
        <a:accent2>
          <a:srgbClr val="E13955"/>
        </a:accent2>
        <a:accent3>
          <a:srgbClr val="FFFFFF"/>
        </a:accent3>
        <a:accent4>
          <a:srgbClr val="000000"/>
        </a:accent4>
        <a:accent5>
          <a:srgbClr val="BADEFF"/>
        </a:accent5>
        <a:accent6>
          <a:srgbClr val="CC334C"/>
        </a:accent6>
        <a:hlink>
          <a:srgbClr val="FFC33D"/>
        </a:hlink>
        <a:folHlink>
          <a:srgbClr val="06B8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lanti-A.pot 2">
        <a:dk1>
          <a:srgbClr val="000000"/>
        </a:dk1>
        <a:lt1>
          <a:srgbClr val="FFFFFF"/>
        </a:lt1>
        <a:dk2>
          <a:srgbClr val="000000"/>
        </a:dk2>
        <a:lt2>
          <a:srgbClr val="B3B3B3"/>
        </a:lt2>
        <a:accent1>
          <a:srgbClr val="A4A4A4"/>
        </a:accent1>
        <a:accent2>
          <a:srgbClr val="171717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141414"/>
        </a:accent6>
        <a:hlink>
          <a:srgbClr val="D9D9D9"/>
        </a:hlink>
        <a:folHlink>
          <a:srgbClr val="7070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C:\Offpro\Mallit\Esittelykalvot\Englanti-A.pot</Template>
  <TotalTime>0</TotalTime>
  <Words>439</Words>
  <Application>Microsoft Office PowerPoint</Application>
  <PresentationFormat>A4 Paper (210x297 mm)</PresentationFormat>
  <Paragraphs>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Wingdings</vt:lpstr>
      <vt:lpstr>Englanti-A</vt:lpstr>
      <vt:lpstr>Does mixed-mode data collection have influence to the quality of data of LFS?   The web pilot study of LFS in Statistics Finland Q2014 Vienna 2‒5 June 2014</vt:lpstr>
      <vt:lpstr>Labor Force Survey in Finland</vt:lpstr>
      <vt:lpstr>The Web Pilot Study of LFS</vt:lpstr>
      <vt:lpstr>The Web Pilot Study of LFS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Tilastokeskus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Finland’s mission</dc:title>
  <dc:creator>Mia Kilpiö</dc:creator>
  <cp:lastModifiedBy>XXX</cp:lastModifiedBy>
  <cp:revision>242</cp:revision>
  <cp:lastPrinted>2005-05-03T09:58:10Z</cp:lastPrinted>
  <dcterms:created xsi:type="dcterms:W3CDTF">2005-04-26T08:08:54Z</dcterms:created>
  <dcterms:modified xsi:type="dcterms:W3CDTF">2014-06-03T22:58:28Z</dcterms:modified>
</cp:coreProperties>
</file>