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89" r:id="rId5"/>
    <p:sldId id="290" r:id="rId6"/>
    <p:sldId id="296" r:id="rId7"/>
    <p:sldId id="291" r:id="rId8"/>
    <p:sldId id="292" r:id="rId9"/>
    <p:sldId id="295" r:id="rId10"/>
    <p:sldId id="293" r:id="rId11"/>
    <p:sldId id="297" r:id="rId12"/>
    <p:sldId id="259" r:id="rId13"/>
    <p:sldId id="294" r:id="rId14"/>
    <p:sldId id="261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37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65" d="100"/>
          <a:sy n="65" d="100"/>
        </p:scale>
        <p:origin x="-12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5E85C6-B3B0-426A-A332-676464329A4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A4BC5D-751E-4C8D-BA6D-2CAF10F81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444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8BC7B-A39F-4FEF-B5B4-BBC2AA77A538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29DAC-3639-456C-AB3B-86FB758F2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80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5877272"/>
            <a:ext cx="9147175" cy="987078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4"/>
              <a:ext cx="9147765" cy="1286770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BC5E14-3BEF-4C53-AB5B-A3CEF4318862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714178-7D90-451D-9F2C-BEACE33CC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9492-BBB3-4887-8B2D-246855369A0A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BB8E-8271-42A4-A512-E505857A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A12F-9934-441F-8F21-F8530D5ACBCB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DBB8-C764-4D11-BA06-22EF30A1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AE606-9A03-4600-AFAD-1C81FC2F7D8E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1416-9FC7-446C-9134-2D898B660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17D25-91D5-4503-9E20-6EE5A9D257A5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DC409-010C-43A1-A681-B26A848E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C72D5-2D52-42C7-86F4-F5EE267EB097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107A5C-3FE7-444A-AF8E-F0CC9D8F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DEDBB2-9748-4F82-98CE-3AA0F51DCB51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5FC611-7A4B-45E5-A2AE-2F426ED34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7A6E30-16E3-4874-BB44-AFA4C753E84E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69357E-11F1-4760-81A0-6BF1E6414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6FF0-6A75-4966-B710-B925AB7686EE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A4AB-3FD0-4122-A068-312479B45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C7533-80B1-47F3-8D98-74213A818C8D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5D73B-CF3B-4EFB-B3AE-9A612EC5D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0DC971-D898-423C-B8DE-BB07002061E1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E7B253-65CC-4BE2-8B8E-7521C9A43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5C069E-F341-41C7-BBB1-860C46E6A36D}" type="datetime1">
              <a:rPr lang="en-US" smtClean="0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9FAD48-41B5-4E05-BFF2-3CDCEB47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Use of Non-Official Sources for International Food Security and Agricultural Statistics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</p:spPr>
        <p:txBody>
          <a:bodyPr/>
          <a:lstStyle/>
          <a:p>
            <a:pPr marR="0" algn="l"/>
            <a:r>
              <a:rPr lang="en-GB" sz="1800" b="1" dirty="0" smtClean="0">
                <a:solidFill>
                  <a:schemeClr val="bg1"/>
                </a:solidFill>
              </a:rPr>
              <a:t>European </a:t>
            </a:r>
            <a:r>
              <a:rPr lang="en-GB" sz="1800" b="1" dirty="0">
                <a:solidFill>
                  <a:schemeClr val="bg1"/>
                </a:solidFill>
              </a:rPr>
              <a:t>Conference on </a:t>
            </a:r>
            <a:r>
              <a:rPr lang="en-GB" sz="1800" b="1" dirty="0" smtClean="0">
                <a:solidFill>
                  <a:schemeClr val="bg1"/>
                </a:solidFill>
              </a:rPr>
              <a:t>Quality </a:t>
            </a:r>
            <a:r>
              <a:rPr lang="en-GB" sz="1800" b="1" dirty="0">
                <a:solidFill>
                  <a:schemeClr val="bg1"/>
                </a:solidFill>
              </a:rPr>
              <a:t>in Official Statistics (</a:t>
            </a:r>
            <a:r>
              <a:rPr lang="en-GB" sz="1800" b="1" dirty="0" smtClean="0">
                <a:solidFill>
                  <a:schemeClr val="bg1"/>
                </a:solidFill>
              </a:rPr>
              <a:t>Q2014) - </a:t>
            </a:r>
            <a:r>
              <a:rPr lang="en-US" sz="1800" b="1" dirty="0" smtClean="0">
                <a:solidFill>
                  <a:schemeClr val="bg1"/>
                </a:solidFill>
              </a:rPr>
              <a:t>June 5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996952"/>
            <a:ext cx="85200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Carlo </a:t>
            </a:r>
            <a:r>
              <a:rPr lang="en-US" sz="2400" b="1" dirty="0" err="1" smtClean="0">
                <a:solidFill>
                  <a:schemeClr val="accent2"/>
                </a:solidFill>
                <a:latin typeface="+mj-lt"/>
              </a:rPr>
              <a:t>Cafiero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+mj-lt"/>
              </a:rPr>
              <a:t>Pietro Gennari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 and Steve Katz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FAO Statistics Division</a:t>
            </a:r>
            <a:endParaRPr lang="en-US" sz="24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544616"/>
          </a:xfrm>
        </p:spPr>
        <p:txBody>
          <a:bodyPr>
            <a:normAutofit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2900" b="1" dirty="0" smtClean="0">
                <a:solidFill>
                  <a:srgbClr val="FF0000"/>
                </a:solidFill>
              </a:rPr>
              <a:t>Quality Assurance Mechanisms 1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Rigorous UN Procurement Rules </a:t>
            </a:r>
            <a:r>
              <a:rPr lang="en-US" dirty="0"/>
              <a:t>adopted </a:t>
            </a:r>
            <a:r>
              <a:rPr lang="en-US" dirty="0" smtClean="0"/>
              <a:t>for the selection </a:t>
            </a:r>
            <a:r>
              <a:rPr lang="en-US" dirty="0"/>
              <a:t>of data </a:t>
            </a:r>
            <a:r>
              <a:rPr lang="en-US" dirty="0" smtClean="0"/>
              <a:t>supplier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Methodology Field-Tested: </a:t>
            </a:r>
            <a:r>
              <a:rPr lang="en-US" dirty="0" smtClean="0"/>
              <a:t>initially in 4 African countries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Validation Studies:</a:t>
            </a:r>
            <a:r>
              <a:rPr lang="en-US" dirty="0" smtClean="0"/>
              <a:t> before adoption of a universal Scale of measurement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Quality Stamp: </a:t>
            </a:r>
            <a:r>
              <a:rPr lang="en-US" dirty="0" smtClean="0"/>
              <a:t>FAO responsible for integrity and comparability of the different questionnaire language versions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“Voices </a:t>
            </a:r>
            <a:r>
              <a:rPr lang="en-US" sz="3200" dirty="0"/>
              <a:t>of The Hungry” Case </a:t>
            </a:r>
            <a:r>
              <a:rPr lang="en-US" sz="3200" dirty="0" smtClean="0"/>
              <a:t>Study 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31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2900" b="1" dirty="0" smtClean="0">
                <a:solidFill>
                  <a:srgbClr val="FF0000"/>
                </a:solidFill>
              </a:rPr>
              <a:t>Quality Assurance Mechanisms 2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Sustainability</a:t>
            </a:r>
            <a:r>
              <a:rPr lang="en-US" b="1" dirty="0"/>
              <a:t>:</a:t>
            </a:r>
            <a:r>
              <a:rPr lang="en-US" dirty="0"/>
              <a:t> Long-term contract with Gallup Inc</a:t>
            </a:r>
            <a:r>
              <a:rPr lang="en-US" dirty="0" smtClean="0"/>
              <a:t>.; World </a:t>
            </a:r>
            <a:r>
              <a:rPr lang="en-US" dirty="0"/>
              <a:t>Bank and </a:t>
            </a:r>
            <a:r>
              <a:rPr lang="en-US" dirty="0" smtClean="0"/>
              <a:t>WHO have similar project arrangements</a:t>
            </a:r>
            <a:endParaRPr lang="en-US" dirty="0"/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External Review: </a:t>
            </a:r>
            <a:r>
              <a:rPr lang="en-US" dirty="0" smtClean="0"/>
              <a:t>All micro-data and methodology for its analysis will be publicly available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Capacity Development: </a:t>
            </a:r>
            <a:r>
              <a:rPr lang="en-US" dirty="0" smtClean="0"/>
              <a:t>FAO to assist countries to include the Scale in future national household surveys; </a:t>
            </a:r>
            <a:r>
              <a:rPr lang="en-US" b="1" u="sng" dirty="0" smtClean="0"/>
              <a:t>countries to eventually to take over data collection function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7647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“Voices </a:t>
            </a:r>
            <a:r>
              <a:rPr lang="en-US" sz="3200" dirty="0"/>
              <a:t>of The Hungry” Case </a:t>
            </a:r>
            <a:r>
              <a:rPr lang="en-US" sz="3200" dirty="0" smtClean="0"/>
              <a:t>Study 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31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Reflections and 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73834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IOs add </a:t>
            </a:r>
            <a:r>
              <a:rPr lang="en-US" sz="2600" dirty="0" smtClean="0">
                <a:solidFill>
                  <a:srgbClr val="FF0000"/>
                </a:solidFill>
              </a:rPr>
              <a:t>value to national data </a:t>
            </a:r>
            <a:r>
              <a:rPr lang="en-US" sz="2600" dirty="0" smtClean="0"/>
              <a:t>as provider of internationally comparable </a:t>
            </a:r>
            <a:r>
              <a:rPr lang="en-US" sz="2600" dirty="0" smtClean="0"/>
              <a:t>Global </a:t>
            </a:r>
            <a:r>
              <a:rPr lang="en-US" sz="2600" dirty="0" smtClean="0"/>
              <a:t>Public Goods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IOs normally rely on </a:t>
            </a:r>
            <a:r>
              <a:rPr lang="en-US" sz="2600" dirty="0" smtClean="0"/>
              <a:t>national official </a:t>
            </a:r>
            <a:r>
              <a:rPr lang="en-US" sz="2600" dirty="0" smtClean="0"/>
              <a:t>data 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Use of non-official data only for very</a:t>
            </a:r>
            <a:r>
              <a:rPr lang="en-US" sz="2600" dirty="0" smtClean="0">
                <a:solidFill>
                  <a:srgbClr val="FF0000"/>
                </a:solidFill>
              </a:rPr>
              <a:t> compelling reasons</a:t>
            </a:r>
            <a:r>
              <a:rPr lang="en-US" sz="2600" dirty="0" smtClean="0"/>
              <a:t>, including to fill information gaps or meet emerging needs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Ultimate goal of providing higher quality and wider scope of global monitoring service 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Be </a:t>
            </a:r>
            <a:r>
              <a:rPr lang="en-US" sz="2600" dirty="0" smtClean="0">
                <a:solidFill>
                  <a:srgbClr val="FF0000"/>
                </a:solidFill>
              </a:rPr>
              <a:t>combined with capacity development </a:t>
            </a:r>
            <a:r>
              <a:rPr lang="en-US" sz="2600" dirty="0" smtClean="0"/>
              <a:t>work for eventual national handover and sustainability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Reflections and Conclusions (cont.)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81399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Use of non-official sources may create </a:t>
            </a:r>
            <a:r>
              <a:rPr lang="en-US" sz="2600" dirty="0" smtClean="0">
                <a:solidFill>
                  <a:srgbClr val="FF0000"/>
                </a:solidFill>
              </a:rPr>
              <a:t>tension between IOs and NSOs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Instruments</a:t>
            </a:r>
            <a:r>
              <a:rPr lang="en-US" sz="2600" dirty="0" smtClean="0"/>
              <a:t> needed to mitigate this tension: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Full disclosure of methods/sources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Adoption of quality assurance frameworks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Stronger country involvement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Particularly, </a:t>
            </a:r>
            <a:r>
              <a:rPr lang="en-US" sz="2600" dirty="0" smtClean="0">
                <a:solidFill>
                  <a:srgbClr val="FF0000"/>
                </a:solidFill>
              </a:rPr>
              <a:t>strengthened statistics governance </a:t>
            </a:r>
            <a:r>
              <a:rPr lang="en-US" sz="2600" dirty="0" smtClean="0"/>
              <a:t>systems where Members endorse the statistical 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 of IOs and peer-review data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FAO</a:t>
            </a:r>
            <a:r>
              <a:rPr lang="en-US" sz="2600" dirty="0" smtClean="0"/>
              <a:t>: new QAF adopted; Global Commission on Statistics to be established in 2015</a:t>
            </a:r>
            <a:endParaRPr lang="en-US" sz="26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14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23528" y="1700213"/>
            <a:ext cx="8363272" cy="43068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Background and Context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Role of IOs as Producers of Official Stats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and When to use Non-Official Sources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FAO Examples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“Voices of the Hungry” Project as Case-Study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Reflections and Conclusions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856984" cy="5400105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Tension between NSOs and IOs due to data discrepancies and use of non-official sources  </a:t>
            </a:r>
            <a:r>
              <a:rPr lang="en-US" sz="2400" dirty="0" smtClean="0"/>
              <a:t>(Human Dev. Report, MDG database, Big Data)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Resulting in specific UNSC recommendations: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/>
              <a:t>37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Session (2006) – </a:t>
            </a:r>
            <a:r>
              <a:rPr lang="en-US" dirty="0" smtClean="0"/>
              <a:t>IOs should avoid imputation </a:t>
            </a:r>
            <a:r>
              <a:rPr lang="en-US" dirty="0" smtClean="0"/>
              <a:t>unless specific country data are available </a:t>
            </a:r>
            <a:r>
              <a:rPr lang="en-US" dirty="0" smtClean="0"/>
              <a:t>&amp; following </a:t>
            </a:r>
            <a:r>
              <a:rPr lang="en-US" dirty="0" smtClean="0"/>
              <a:t>consultations </a:t>
            </a:r>
            <a:endParaRPr lang="en-US" dirty="0" smtClean="0"/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 smtClean="0"/>
              <a:t>42</a:t>
            </a:r>
            <a:r>
              <a:rPr lang="en-US" baseline="30000" dirty="0" smtClean="0"/>
              <a:t>nd</a:t>
            </a:r>
            <a:r>
              <a:rPr lang="en-US" dirty="0" smtClean="0"/>
              <a:t> Session (2011) – On enhanced coordination of statistics within the UN system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CCSA discussions on imputation practices and use of non-official sources 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de-AT" dirty="0" smtClean="0"/>
              <a:t>2006, 2009, 2010, 2011, 2012</a:t>
            </a:r>
            <a:endParaRPr lang="en-US" dirty="0" smtClean="0"/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 smtClean="0"/>
              <a:t>2013</a:t>
            </a:r>
            <a:r>
              <a:rPr lang="en-US" dirty="0"/>
              <a:t>: adoption of “Recommended Practices on the Use of non-Official Sources in International Statistics”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Background and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6166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Clear role of national governments for official statistics; </a:t>
            </a:r>
            <a:r>
              <a:rPr lang="en-US" sz="2400" b="1" dirty="0" smtClean="0"/>
              <a:t>Role of IOs more controversial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Widespread view: </a:t>
            </a:r>
            <a:r>
              <a:rPr lang="en-US" sz="2400" b="1" dirty="0" smtClean="0"/>
              <a:t>limited to compiling existing governmental statistics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SDMX guidelines: </a:t>
            </a:r>
            <a:r>
              <a:rPr lang="en-US" sz="2400" b="1" dirty="0" smtClean="0"/>
              <a:t>official statistics also apply to Intergovernmental Organizations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Assumes </a:t>
            </a:r>
            <a:r>
              <a:rPr lang="en-US" sz="2400" b="1" dirty="0" smtClean="0"/>
              <a:t>Member States endorse statistical </a:t>
            </a:r>
            <a:r>
              <a:rPr lang="en-US" sz="2400" b="1" dirty="0" err="1" smtClean="0"/>
              <a:t>programmes</a:t>
            </a:r>
            <a:r>
              <a:rPr lang="en-US" sz="2400" b="1" dirty="0" smtClean="0"/>
              <a:t> of IOs</a:t>
            </a:r>
            <a:r>
              <a:rPr lang="en-US" sz="2400" dirty="0" smtClean="0"/>
              <a:t>, which is not always the case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Added value</a:t>
            </a:r>
            <a:r>
              <a:rPr lang="en-US" sz="2400" dirty="0" smtClean="0"/>
              <a:t>: transformation </a:t>
            </a:r>
            <a:r>
              <a:rPr lang="en-US" sz="2400" dirty="0"/>
              <a:t>of national data into international “Global Public </a:t>
            </a:r>
            <a:r>
              <a:rPr lang="en-US" sz="2400" dirty="0" smtClean="0"/>
              <a:t>Goods”, standardized </a:t>
            </a:r>
            <a:r>
              <a:rPr lang="en-US" sz="2400" dirty="0"/>
              <a:t>and comparable </a:t>
            </a:r>
            <a:r>
              <a:rPr lang="en-US" sz="2400" dirty="0" smtClean="0"/>
              <a:t>across countries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Requires: dedicated attention to </a:t>
            </a:r>
            <a:r>
              <a:rPr lang="en-US" sz="2400" b="1" dirty="0" smtClean="0"/>
              <a:t>quality and good governance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Role of IOs as producers of OS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54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IOs normally use official sources</a:t>
            </a:r>
            <a:endParaRPr lang="en-US" sz="22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Mandate and membership of IOs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NSS data usually produced according to the highest professional standards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In certain cases IOs </a:t>
            </a:r>
            <a:r>
              <a:rPr lang="en-US" sz="2400" b="1" u="sng" dirty="0" smtClean="0"/>
              <a:t>cannot</a:t>
            </a:r>
            <a:r>
              <a:rPr lang="en-US" sz="2400" dirty="0" smtClean="0"/>
              <a:t> rely on official sources: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National standards different from international standards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68000"/>
            </a:pPr>
            <a:r>
              <a:rPr lang="en-US" sz="2200" dirty="0" smtClean="0"/>
              <a:t>Official sources in politically sensitive areas may be biased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Missing data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Confidentiality issues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Difficulty of the NSS to keep up with the increasing demand for real-time data and new indicators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But </a:t>
            </a:r>
            <a:r>
              <a:rPr lang="en-US" sz="2400" b="1" dirty="0" smtClean="0">
                <a:solidFill>
                  <a:srgbClr val="FF0000"/>
                </a:solidFill>
              </a:rPr>
              <a:t>ONLY</a:t>
            </a:r>
            <a:r>
              <a:rPr lang="en-US" sz="2400" dirty="0" smtClean="0"/>
              <a:t> when all possibilities of using national data have been exhausted</a:t>
            </a:r>
            <a:endParaRPr lang="en-US" sz="2400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109537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Use of non-official sources by IOs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76064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Traditional use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To ensure data harmonization and comparability across countries and regions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validate official data, to increase their accuracy and comprehensiveness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fill missing values/overcome confidentiality issues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Non-traditional use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produce indicators not yet covered by official statistics (direct data collection)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Use of non-official sources by IOs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6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784976" cy="5400253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Fertilizer Production, Trade and Consumption</a:t>
            </a:r>
          </a:p>
          <a:p>
            <a:pPr marL="621792" lvl="1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Main source is official statistics from countries, but additional data from the International Fertilizer Association (</a:t>
            </a:r>
            <a:r>
              <a:rPr lang="en-US" sz="2400" dirty="0" err="1" smtClean="0"/>
              <a:t>MoU</a:t>
            </a:r>
            <a:r>
              <a:rPr lang="en-US" sz="2400" dirty="0" smtClean="0"/>
              <a:t>)</a:t>
            </a:r>
          </a:p>
          <a:p>
            <a:pPr marL="621792" lvl="1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Specific problem: data confidentiality</a:t>
            </a:r>
          </a:p>
          <a:p>
            <a:pPr marL="621792" lvl="1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/>
              <a:t>Early Warning and Emergency Preparedness Needs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Real-time data not available from official sources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Developing countries affected by emergencies lack the expertise needed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Sources: News agencies, Extension services, Satellite images, </a:t>
            </a:r>
            <a:r>
              <a:rPr lang="en-US" sz="2400" dirty="0" err="1" smtClean="0"/>
              <a:t>Crowdsourcing</a:t>
            </a:r>
            <a:endParaRPr lang="en-US" sz="2400" dirty="0" smtClean="0"/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b="1" dirty="0" smtClean="0"/>
              <a:t>Voices of the Hungry Project as a Case Study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of Non-official Sources at FAO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11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/>
          </a:bodyPr>
          <a:lstStyle/>
          <a:p>
            <a:pPr marL="109728" indent="0" algn="ct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Issue being Addressed</a:t>
            </a:r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 smtClean="0"/>
              <a:t>Monitoring </a:t>
            </a:r>
            <a:r>
              <a:rPr lang="en-US" sz="2600" dirty="0"/>
              <a:t>Food Insecurity is crucial to fight hunger</a:t>
            </a:r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Post 2015 Development Agenda requires creation of new indicators for global and national </a:t>
            </a:r>
            <a:r>
              <a:rPr lang="en-US" sz="2600" dirty="0" smtClean="0"/>
              <a:t>monitoring (food access)</a:t>
            </a:r>
            <a:endParaRPr lang="en-US" sz="2600" dirty="0"/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Global Monitoring cannot be based on national sources in the </a:t>
            </a:r>
            <a:r>
              <a:rPr lang="en-US" sz="2600" dirty="0" smtClean="0"/>
              <a:t>short-term </a:t>
            </a:r>
            <a:endParaRPr lang="en-US" sz="2600" dirty="0"/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Voices of the Hungry Project addresses </a:t>
            </a:r>
            <a:r>
              <a:rPr lang="en-US" sz="2600" dirty="0" smtClean="0"/>
              <a:t>this information gap</a:t>
            </a:r>
            <a:endParaRPr lang="en-US" sz="2600" dirty="0"/>
          </a:p>
          <a:p>
            <a:pPr marL="621792" lvl="1" fontAlgn="auto">
              <a:spcBef>
                <a:spcPts val="0"/>
              </a:spcBef>
              <a:spcAft>
                <a:spcPts val="1200"/>
              </a:spcAft>
              <a:buFont typeface="Verdana"/>
              <a:buChar char="◦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“Voices </a:t>
            </a:r>
            <a:r>
              <a:rPr lang="en-US" sz="3600" dirty="0"/>
              <a:t>of The Hungry” Case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38" y="800726"/>
            <a:ext cx="9036496" cy="5796626"/>
          </a:xfrm>
        </p:spPr>
        <p:txBody>
          <a:bodyPr>
            <a:normAutofit fontScale="92500"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2900" b="1" dirty="0" smtClean="0">
                <a:solidFill>
                  <a:srgbClr val="FF0000"/>
                </a:solidFill>
              </a:rPr>
              <a:t>Methodology and Benefits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Direct measure of people’s </a:t>
            </a:r>
            <a:r>
              <a:rPr lang="en-US" dirty="0"/>
              <a:t>food insecurity in a timely and cost-effective way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Short questionnaire </a:t>
            </a:r>
            <a:r>
              <a:rPr lang="en-US" dirty="0"/>
              <a:t>as </a:t>
            </a:r>
            <a:r>
              <a:rPr lang="en-US" dirty="0" smtClean="0"/>
              <a:t>integral </a:t>
            </a:r>
            <a:r>
              <a:rPr lang="en-US" dirty="0"/>
              <a:t>part of </a:t>
            </a:r>
            <a:r>
              <a:rPr lang="en-US" dirty="0" smtClean="0"/>
              <a:t>annual </a:t>
            </a:r>
            <a:r>
              <a:rPr lang="en-US" dirty="0"/>
              <a:t>survey conducted by Gallup Inc. in 150 countries worldwide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Based </a:t>
            </a:r>
            <a:r>
              <a:rPr lang="en-US" dirty="0"/>
              <a:t>on nationally representative </a:t>
            </a:r>
            <a:r>
              <a:rPr lang="en-US" dirty="0" smtClean="0"/>
              <a:t>samples</a:t>
            </a:r>
            <a:endParaRPr lang="en-US" dirty="0"/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Can </a:t>
            </a:r>
            <a:r>
              <a:rPr lang="en-US" dirty="0"/>
              <a:t>help in assessing emergency needs after famine or natural </a:t>
            </a:r>
            <a:r>
              <a:rPr lang="en-US" dirty="0" smtClean="0"/>
              <a:t>disasters</a:t>
            </a:r>
            <a:endParaRPr lang="en-US" dirty="0"/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Recommended </a:t>
            </a:r>
            <a:r>
              <a:rPr lang="en-US" dirty="0" smtClean="0"/>
              <a:t>as </a:t>
            </a:r>
            <a:r>
              <a:rPr lang="en-US" dirty="0"/>
              <a:t>a key indicator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monitoring </a:t>
            </a:r>
            <a:r>
              <a:rPr lang="en-US" dirty="0"/>
              <a:t>framework of the Post 2015 Development Agenda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Governments </a:t>
            </a:r>
            <a:r>
              <a:rPr lang="en-US" dirty="0" smtClean="0"/>
              <a:t>to </a:t>
            </a:r>
            <a:r>
              <a:rPr lang="en-US" dirty="0"/>
              <a:t>adopt the indictor for targeted intervention, </a:t>
            </a:r>
            <a:r>
              <a:rPr lang="en-US" dirty="0" smtClean="0"/>
              <a:t>and monitoring/measuring impact </a:t>
            </a:r>
            <a:r>
              <a:rPr lang="en-US" dirty="0"/>
              <a:t>of </a:t>
            </a:r>
            <a:r>
              <a:rPr lang="en-US" dirty="0" smtClean="0"/>
              <a:t>policies/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628"/>
            <a:ext cx="8784976" cy="7780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“Voices </a:t>
            </a:r>
            <a:r>
              <a:rPr lang="en-US" sz="3200" dirty="0"/>
              <a:t>of The Hungry” Case </a:t>
            </a:r>
            <a:r>
              <a:rPr lang="en-US" sz="3200" dirty="0" smtClean="0"/>
              <a:t>Study (cont.)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31416-9FC7-446C-9134-2D898B660A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81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898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Use of Non-Official Sources for International Food Security and Agricultural Statistics </vt:lpstr>
      <vt:lpstr>Outline</vt:lpstr>
      <vt:lpstr>Background and Context</vt:lpstr>
      <vt:lpstr>Role of IOs as producers of OS</vt:lpstr>
      <vt:lpstr>Use of non-official sources by IOs</vt:lpstr>
      <vt:lpstr>Use of non-official sources by IOs</vt:lpstr>
      <vt:lpstr>Use of Non-official Sources at FAO</vt:lpstr>
      <vt:lpstr>“Voices of The Hungry” Case Study</vt:lpstr>
      <vt:lpstr>“Voices of The Hungry” Case Study (cont.)</vt:lpstr>
      <vt:lpstr>“Voices of The Hungry” Case Study (cont.)</vt:lpstr>
      <vt:lpstr>“Voices of The Hungry” Case Study (cont.)</vt:lpstr>
      <vt:lpstr>Reflections and Conclusions</vt:lpstr>
      <vt:lpstr>Reflections and Conclusions (cont.)</vt:lpstr>
      <vt:lpstr>Thank You!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Divisional Meeting</dc:title>
  <dc:creator>Jessica Stewart (ESS)</dc:creator>
  <cp:lastModifiedBy>Pietro Gennari (ESS)</cp:lastModifiedBy>
  <cp:revision>129</cp:revision>
  <dcterms:created xsi:type="dcterms:W3CDTF">2014-05-13T13:34:18Z</dcterms:created>
  <dcterms:modified xsi:type="dcterms:W3CDTF">2014-06-12T08:53:21Z</dcterms:modified>
</cp:coreProperties>
</file>