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89" r:id="rId5"/>
    <p:sldId id="290" r:id="rId6"/>
    <p:sldId id="291" r:id="rId7"/>
    <p:sldId id="292" r:id="rId8"/>
    <p:sldId id="295" r:id="rId9"/>
    <p:sldId id="293" r:id="rId10"/>
    <p:sldId id="259" r:id="rId11"/>
    <p:sldId id="294" r:id="rId12"/>
    <p:sldId id="261" r:id="rId13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837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5" autoAdjust="0"/>
    <p:restoredTop sz="94660"/>
  </p:normalViewPr>
  <p:slideViewPr>
    <p:cSldViewPr>
      <p:cViewPr varScale="1">
        <p:scale>
          <a:sx n="69" d="100"/>
          <a:sy n="69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55E85C6-B3B0-426A-A332-676464329A4F}" type="datetimeFigureOut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9A4BC5D-751E-4C8D-BA6D-2CAF10F81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4447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8BC7B-A39F-4FEF-B5B4-BBC2AA77A538}" type="datetimeFigureOut">
              <a:rPr lang="en-US" smtClean="0"/>
              <a:pPr/>
              <a:t>6/4/2014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29DAC-3639-456C-AB3B-86FB758F21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0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5877272"/>
            <a:ext cx="9147175" cy="987078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4"/>
              <a:ext cx="9147765" cy="1286770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4C0C3C6-2DE3-4725-AD2F-7373756C5597}" type="datetimeFigureOut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7714178-7D90-451D-9F2C-BEACE33CC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BF437-E812-4709-BC37-7FB9DBA38B52}" type="datetimeFigureOut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BB8E-8271-42A4-A512-E505857A9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33442-6DCF-4851-8823-B19C5AD2D684}" type="datetimeFigureOut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DBB8-C764-4D11-BA06-22EF30A11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48776-638D-4C4E-966F-04384D7D14FF}" type="datetimeFigureOut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1416-9FC7-446C-9134-2D898B660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D72DED-608E-4026-A671-BEBF017D8075}" type="datetimeFigureOut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DC409-010C-43A1-A681-B26A848E9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D01664-F020-44B1-861C-024F1DA473CF}" type="datetimeFigureOut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107A5C-3FE7-444A-AF8E-F0CC9D8FE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E3C6F8-AD98-4FDC-8A41-F736AA015884}" type="datetimeFigureOut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5FC611-7A4B-45E5-A2AE-2F426ED34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A205DE-3651-46FA-8444-DC6CAF3F4F81}" type="datetimeFigureOut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69357E-11F1-4760-81A0-6BF1E6414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1A46E-E673-43BA-860D-9E539EEEC10C}" type="datetimeFigureOut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BA4AB-3FD0-4122-A068-312479B45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8D28E9-C942-4E91-9693-68FA1FE96F87}" type="datetimeFigureOut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15D73B-CF3B-4EFB-B3AE-9A612EC5D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494D61-360A-42D3-9EAE-2B446DC27475}" type="datetimeFigureOut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EE7B253-65CC-4BE2-8B8E-7521C9A43D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863360B-D37D-4200-843D-6E53D549FFF4}" type="datetimeFigureOut">
              <a:rPr lang="en-US"/>
              <a:pPr>
                <a:defRPr/>
              </a:pPr>
              <a:t>6/4/2014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79FAD48-41B5-4E05-BFF2-3CDCEB47B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829761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Use of Non-Official Sources for International Food Security and Agricultural Statistics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0" y="6381328"/>
            <a:ext cx="9144000" cy="476672"/>
          </a:xfrm>
        </p:spPr>
        <p:txBody>
          <a:bodyPr/>
          <a:lstStyle/>
          <a:p>
            <a:pPr marR="0" algn="l"/>
            <a:r>
              <a:rPr lang="en-GB" sz="1800" b="1" dirty="0" smtClean="0">
                <a:solidFill>
                  <a:schemeClr val="bg1"/>
                </a:solidFill>
              </a:rPr>
              <a:t>European </a:t>
            </a:r>
            <a:r>
              <a:rPr lang="en-GB" sz="1800" b="1" dirty="0">
                <a:solidFill>
                  <a:schemeClr val="bg1"/>
                </a:solidFill>
              </a:rPr>
              <a:t>Conference on </a:t>
            </a:r>
            <a:r>
              <a:rPr lang="en-GB" sz="1800" b="1" dirty="0" smtClean="0">
                <a:solidFill>
                  <a:schemeClr val="bg1"/>
                </a:solidFill>
              </a:rPr>
              <a:t>Quality </a:t>
            </a:r>
            <a:r>
              <a:rPr lang="en-GB" sz="1800" b="1" dirty="0">
                <a:solidFill>
                  <a:schemeClr val="bg1"/>
                </a:solidFill>
              </a:rPr>
              <a:t>in Official Statistics (</a:t>
            </a:r>
            <a:r>
              <a:rPr lang="en-GB" sz="1800" b="1" dirty="0" smtClean="0">
                <a:solidFill>
                  <a:schemeClr val="bg1"/>
                </a:solidFill>
              </a:rPr>
              <a:t>Q2014) - </a:t>
            </a:r>
            <a:r>
              <a:rPr lang="en-US" sz="1800" b="1" dirty="0" smtClean="0">
                <a:solidFill>
                  <a:schemeClr val="bg1"/>
                </a:solidFill>
              </a:rPr>
              <a:t>June 5</a:t>
            </a:r>
            <a:r>
              <a:rPr lang="en-US" sz="18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1800" b="1" dirty="0" smtClean="0">
                <a:solidFill>
                  <a:schemeClr val="bg1"/>
                </a:solidFill>
              </a:rPr>
              <a:t> 2014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996952"/>
            <a:ext cx="85200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Carlo </a:t>
            </a:r>
            <a:r>
              <a:rPr lang="en-US" sz="2400" b="1" dirty="0" err="1" smtClean="0">
                <a:solidFill>
                  <a:schemeClr val="accent2"/>
                </a:solidFill>
                <a:latin typeface="+mj-lt"/>
              </a:rPr>
              <a:t>Cafiero</a:t>
            </a:r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+mj-lt"/>
              </a:rPr>
              <a:t>Pietro Gennari</a:t>
            </a:r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 and Steve Katz</a:t>
            </a:r>
          </a:p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+mj-lt"/>
              </a:rPr>
              <a:t>FAO Statistics Division</a:t>
            </a:r>
            <a:endParaRPr lang="en-US" sz="24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Reflections and 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73834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600" dirty="0" smtClean="0">
                <a:solidFill>
                  <a:srgbClr val="FF0000"/>
                </a:solidFill>
              </a:rPr>
              <a:t>IOs add value </a:t>
            </a:r>
            <a:r>
              <a:rPr lang="en-US" sz="2600" dirty="0" smtClean="0"/>
              <a:t>as provider of internationally comparable data as Global Public Goods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Use of non-official data with the </a:t>
            </a:r>
            <a:r>
              <a:rPr lang="en-US" sz="2600" dirty="0" smtClean="0">
                <a:solidFill>
                  <a:srgbClr val="FF0000"/>
                </a:solidFill>
              </a:rPr>
              <a:t>ultimate goal of providing higher quality and wider scope of service 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solidFill>
                  <a:srgbClr val="FF0000"/>
                </a:solidFill>
              </a:rPr>
              <a:t>Various compelling reasons</a:t>
            </a:r>
            <a:r>
              <a:rPr lang="en-US" sz="2600" dirty="0" smtClean="0"/>
              <a:t>, including to fill gaps or meet emerging needs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Choice of official or non-official sources </a:t>
            </a:r>
            <a:r>
              <a:rPr lang="en-US" sz="2600" dirty="0" smtClean="0">
                <a:solidFill>
                  <a:srgbClr val="FF0000"/>
                </a:solidFill>
              </a:rPr>
              <a:t>to be based purely on professional considerations</a:t>
            </a:r>
          </a:p>
          <a:p>
            <a:pPr>
              <a:spcBef>
                <a:spcPts val="1200"/>
              </a:spcBef>
            </a:pPr>
            <a:r>
              <a:rPr lang="en-US" sz="2600" dirty="0" smtClean="0"/>
              <a:t>Be </a:t>
            </a:r>
            <a:r>
              <a:rPr lang="en-US" sz="2600" dirty="0" smtClean="0">
                <a:solidFill>
                  <a:srgbClr val="FF0000"/>
                </a:solidFill>
              </a:rPr>
              <a:t>combined with capacity development </a:t>
            </a:r>
            <a:r>
              <a:rPr lang="en-US" sz="2600" dirty="0" smtClean="0"/>
              <a:t>work for eventual national handover and sustainability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Reflections and Conclusions (cont.)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481399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Use of non-official sources may create </a:t>
            </a:r>
            <a:r>
              <a:rPr lang="en-US" sz="2600" dirty="0" smtClean="0">
                <a:solidFill>
                  <a:srgbClr val="FF0000"/>
                </a:solidFill>
              </a:rPr>
              <a:t>tension between IOs and NSOs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rgbClr val="FF0000"/>
                </a:solidFill>
              </a:rPr>
              <a:t>Instruments</a:t>
            </a:r>
            <a:r>
              <a:rPr lang="en-US" sz="2600" dirty="0" smtClean="0"/>
              <a:t> needed to mitigate this tension: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Full disclosure of methods/sources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Quality assurance frameworks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Stronger country involvement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/>
              <a:t>Particularly, </a:t>
            </a:r>
            <a:r>
              <a:rPr lang="en-US" sz="2600" dirty="0" smtClean="0">
                <a:solidFill>
                  <a:srgbClr val="FF0000"/>
                </a:solidFill>
              </a:rPr>
              <a:t>strengthened statistics governance </a:t>
            </a:r>
            <a:r>
              <a:rPr lang="en-US" sz="2600" dirty="0" smtClean="0"/>
              <a:t>systems where Members endorse the statistical </a:t>
            </a:r>
            <a:r>
              <a:rPr lang="en-US" sz="2600" dirty="0" err="1" smtClean="0"/>
              <a:t>programmes</a:t>
            </a:r>
            <a:r>
              <a:rPr lang="en-US" sz="2600" dirty="0" smtClean="0"/>
              <a:t> of IOs and peer-review data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dirty="0" smtClean="0">
                <a:solidFill>
                  <a:srgbClr val="FF0000"/>
                </a:solidFill>
              </a:rPr>
              <a:t>FAO</a:t>
            </a:r>
            <a:r>
              <a:rPr lang="en-US" sz="2600" dirty="0" smtClean="0"/>
              <a:t>: new QAF adopted; Global Commission on Statistics to be established in 2015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144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6387" name="Subtitle 3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323528" y="1700213"/>
            <a:ext cx="8363272" cy="430688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Background and Context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Role of IOs as Producers of Official Stats 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Why and When to use Non-Official Sources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FAO Examples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“Voices of the Hungry” Project as Case-Study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Reflections and Conclusions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856984" cy="5400105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Tension between NSOs and IOs due to data discrepancies and use of non-official sources  </a:t>
            </a:r>
            <a:r>
              <a:rPr lang="en-US" sz="2400" dirty="0" smtClean="0"/>
              <a:t>(HDR, MDG database, Big Data)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Resulting in specific UNSC recommendations:</a:t>
            </a:r>
          </a:p>
          <a:p>
            <a:pPr marL="742950" lvl="1" indent="-342900" fontAlgn="auto">
              <a:spcBef>
                <a:spcPts val="324"/>
              </a:spcBef>
              <a:spcAft>
                <a:spcPts val="0"/>
              </a:spcAft>
              <a:defRPr/>
            </a:pPr>
            <a:r>
              <a:rPr lang="en-US" dirty="0"/>
              <a:t>37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Session (2006) – On imputation and SCB</a:t>
            </a:r>
          </a:p>
          <a:p>
            <a:pPr marL="742950" lvl="1" indent="-342900" fontAlgn="auto">
              <a:spcBef>
                <a:spcPts val="324"/>
              </a:spcBef>
              <a:spcAft>
                <a:spcPts val="0"/>
              </a:spcAft>
              <a:defRPr/>
            </a:pPr>
            <a:r>
              <a:rPr lang="en-US" dirty="0" smtClean="0"/>
              <a:t>42</a:t>
            </a:r>
            <a:r>
              <a:rPr lang="en-US" baseline="30000" dirty="0" smtClean="0"/>
              <a:t>nd</a:t>
            </a:r>
            <a:r>
              <a:rPr lang="en-US" dirty="0" smtClean="0"/>
              <a:t> Session (2011) – On enhanced coordination of statistics within the UN system</a:t>
            </a:r>
          </a:p>
          <a:p>
            <a:pPr marL="742950" lvl="1" indent="-342900" fontAlgn="auto">
              <a:spcBef>
                <a:spcPts val="324"/>
              </a:spcBef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/>
              <a:t>CCSA discussions on imputation practices and use of non-official sources </a:t>
            </a:r>
          </a:p>
          <a:p>
            <a:pPr marL="742950" lvl="1" indent="-342900" fontAlgn="auto">
              <a:spcBef>
                <a:spcPts val="324"/>
              </a:spcBef>
              <a:spcAft>
                <a:spcPts val="0"/>
              </a:spcAft>
              <a:defRPr/>
            </a:pPr>
            <a:r>
              <a:rPr lang="de-AT" dirty="0" smtClean="0"/>
              <a:t>2006, 2009, 2010, 2011, 2012</a:t>
            </a:r>
            <a:endParaRPr lang="en-US" dirty="0" smtClean="0"/>
          </a:p>
          <a:p>
            <a:pPr marL="742950" lvl="1" indent="-342900" fontAlgn="auto">
              <a:spcBef>
                <a:spcPts val="324"/>
              </a:spcBef>
              <a:spcAft>
                <a:spcPts val="0"/>
              </a:spcAft>
              <a:defRPr/>
            </a:pPr>
            <a:r>
              <a:rPr lang="en-US" dirty="0" smtClean="0"/>
              <a:t>2013</a:t>
            </a:r>
            <a:r>
              <a:rPr lang="en-US" dirty="0"/>
              <a:t>: adoption of “Recommended Practices on the Use of non-Official Sources in International Statistics”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Background and Context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47260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Clear role of national governments for official statistics; </a:t>
            </a:r>
            <a:r>
              <a:rPr lang="en-US" sz="2400" b="1" dirty="0" smtClean="0"/>
              <a:t>Role of IOs more controversial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Widespread view: </a:t>
            </a:r>
            <a:r>
              <a:rPr lang="en-US" sz="2400" b="1" dirty="0" smtClean="0"/>
              <a:t>limited to compiling existing governmental statistics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SDMX guidelines: </a:t>
            </a:r>
            <a:r>
              <a:rPr lang="en-US" sz="2400" b="1" dirty="0" smtClean="0"/>
              <a:t>official statistics also apply to Intergovernmental Organizations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Assumes </a:t>
            </a:r>
            <a:r>
              <a:rPr lang="en-US" sz="2400" b="1" dirty="0" smtClean="0"/>
              <a:t>Member States endorse statistical </a:t>
            </a:r>
            <a:r>
              <a:rPr lang="en-US" sz="2400" b="1" dirty="0" err="1" smtClean="0"/>
              <a:t>programmes</a:t>
            </a:r>
            <a:r>
              <a:rPr lang="en-US" sz="2400" b="1" dirty="0" smtClean="0"/>
              <a:t> of IOs</a:t>
            </a:r>
            <a:r>
              <a:rPr lang="en-US" sz="2400" dirty="0" smtClean="0"/>
              <a:t>, which is not always the case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u="sng" dirty="0" smtClean="0">
                <a:solidFill>
                  <a:srgbClr val="FF0000"/>
                </a:solidFill>
              </a:rPr>
              <a:t>Added value</a:t>
            </a:r>
            <a:r>
              <a:rPr lang="en-US" sz="2400" dirty="0" smtClean="0"/>
              <a:t>: transformation </a:t>
            </a:r>
            <a:r>
              <a:rPr lang="en-US" sz="2400" dirty="0"/>
              <a:t>of national data into international “Global Public </a:t>
            </a:r>
            <a:r>
              <a:rPr lang="en-US" sz="2400" dirty="0" smtClean="0"/>
              <a:t>Goods”, standardized </a:t>
            </a:r>
            <a:r>
              <a:rPr lang="en-US" sz="2400" dirty="0"/>
              <a:t>and comparable </a:t>
            </a:r>
            <a:r>
              <a:rPr lang="en-US" sz="2400" dirty="0" smtClean="0"/>
              <a:t>across countries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Requires: dedicated attention to </a:t>
            </a:r>
            <a:r>
              <a:rPr lang="en-US" sz="2400" b="1" dirty="0" smtClean="0"/>
              <a:t>quality and good governance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Role of IOs as producers of 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541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964488" cy="554461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To ensure data harmonization and comparability across countries and regions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To validate official data, to increase their accuracy and comprehensiveness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68000"/>
            </a:pPr>
            <a:r>
              <a:rPr lang="en-US" sz="2000" dirty="0" smtClean="0">
                <a:solidFill>
                  <a:srgbClr val="0070C0"/>
                </a:solidFill>
              </a:rPr>
              <a:t>Politically sensitive data may affect availability/quality of some official sources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To fill missing values/overcome confidentiality issues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To produce indicators not covered by official statistics: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rgbClr val="0070C0"/>
                </a:solidFill>
              </a:rPr>
              <a:t>Difficulty of the NSS to </a:t>
            </a:r>
            <a:r>
              <a:rPr lang="en-US" sz="2000" dirty="0">
                <a:solidFill>
                  <a:srgbClr val="0070C0"/>
                </a:solidFill>
              </a:rPr>
              <a:t>address </a:t>
            </a:r>
            <a:r>
              <a:rPr lang="en-US" sz="2000" dirty="0" smtClean="0">
                <a:solidFill>
                  <a:srgbClr val="0070C0"/>
                </a:solidFill>
              </a:rPr>
              <a:t>new demands (real-time data, </a:t>
            </a:r>
            <a:r>
              <a:rPr lang="en-US" sz="2000" dirty="0">
                <a:solidFill>
                  <a:srgbClr val="0070C0"/>
                </a:solidFill>
              </a:rPr>
              <a:t>new thematic </a:t>
            </a:r>
            <a:r>
              <a:rPr lang="en-US" sz="2000" dirty="0" smtClean="0">
                <a:solidFill>
                  <a:srgbClr val="0070C0"/>
                </a:solidFill>
              </a:rPr>
              <a:t>areas)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But </a:t>
            </a:r>
            <a:r>
              <a:rPr lang="en-US" sz="2400" b="1" dirty="0" smtClean="0">
                <a:solidFill>
                  <a:srgbClr val="FF0000"/>
                </a:solidFill>
              </a:rPr>
              <a:t>ONLY</a:t>
            </a:r>
            <a:r>
              <a:rPr lang="en-US" sz="2400" dirty="0" smtClean="0"/>
              <a:t> when all possibilities of using national data have been exhausted</a:t>
            </a:r>
            <a:endParaRPr lang="en-US" sz="2400" dirty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marL="109537" indent="0">
              <a:spcBef>
                <a:spcPts val="1200"/>
              </a:spcBef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Why and When to use </a:t>
            </a:r>
            <a:br>
              <a:rPr lang="en-US" sz="3600" dirty="0" smtClean="0"/>
            </a:br>
            <a:r>
              <a:rPr lang="en-US" sz="3600" dirty="0" smtClean="0"/>
              <a:t>Non-Official Sources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29670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784976" cy="5400253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 smtClean="0"/>
              <a:t>Fertilizer Production, Trade and Consumption</a:t>
            </a:r>
          </a:p>
          <a:p>
            <a:pPr marL="621792" lvl="1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sz="2400" dirty="0" smtClean="0"/>
              <a:t>Main source is official statistics from countries, but additional data from the International Fertilizer Association (</a:t>
            </a:r>
            <a:r>
              <a:rPr lang="en-US" sz="2400" dirty="0" err="1" smtClean="0"/>
              <a:t>MoU</a:t>
            </a:r>
            <a:r>
              <a:rPr lang="en-US" sz="2400" dirty="0" smtClean="0"/>
              <a:t>)</a:t>
            </a:r>
          </a:p>
          <a:p>
            <a:pPr marL="621792" lvl="1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sz="24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800" b="1" dirty="0"/>
              <a:t>Early Warning and Emergency Preparedness Needs</a:t>
            </a:r>
          </a:p>
          <a:p>
            <a:pPr marL="742950" lvl="1" indent="-3429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 smtClean="0"/>
              <a:t>Real-time data not available from official sources</a:t>
            </a:r>
          </a:p>
          <a:p>
            <a:pPr marL="742950" lvl="1" indent="-3429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 smtClean="0"/>
              <a:t>Developing countries affected by emergencies lack the expertise needed</a:t>
            </a:r>
          </a:p>
          <a:p>
            <a:pPr marL="742950" lvl="1" indent="-3429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 smtClean="0"/>
              <a:t>Data from news agencies, extension services, satellite images; </a:t>
            </a:r>
          </a:p>
          <a:p>
            <a:pPr marL="742950" lvl="1" indent="-3429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dirty="0" err="1" smtClean="0"/>
              <a:t>Crowdsourcing</a:t>
            </a:r>
            <a:r>
              <a:rPr lang="en-US" sz="2400" dirty="0" smtClean="0"/>
              <a:t>: Price data tool collects price information for food products on retail/wholesale markets</a:t>
            </a:r>
          </a:p>
          <a:p>
            <a:pPr marL="742950" lvl="1" indent="-342900" fontAlgn="auto">
              <a:spcBef>
                <a:spcPts val="600"/>
              </a:spcBef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900" b="1" dirty="0" smtClean="0"/>
              <a:t>Voices of the Hungry Project as a Case Study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Use of Non-official Sources at FAO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11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400600"/>
          </a:xfrm>
        </p:spPr>
        <p:txBody>
          <a:bodyPr>
            <a:normAutofit/>
          </a:bodyPr>
          <a:lstStyle/>
          <a:p>
            <a:pPr marL="109728" indent="0" algn="ctr" fontAlgn="auto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Issue being Addressed</a:t>
            </a:r>
          </a:p>
          <a:p>
            <a:pPr marL="365760" indent="-256032" fontAlgn="auto"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600" dirty="0" smtClean="0"/>
              <a:t>Monitoring </a:t>
            </a:r>
            <a:r>
              <a:rPr lang="en-US" sz="2600" dirty="0"/>
              <a:t>Food Insecurity is crucial to fight hunger</a:t>
            </a:r>
          </a:p>
          <a:p>
            <a:pPr marL="365760" indent="-256032" fontAlgn="auto"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600" dirty="0"/>
              <a:t>Post 2015 Development Agenda requires creation of new indicators for global and national </a:t>
            </a:r>
            <a:r>
              <a:rPr lang="en-US" sz="2600" dirty="0" smtClean="0"/>
              <a:t>monitoring (food access)</a:t>
            </a:r>
            <a:endParaRPr lang="en-US" sz="2600" dirty="0"/>
          </a:p>
          <a:p>
            <a:pPr marL="365760" indent="-256032" fontAlgn="auto"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600" dirty="0"/>
              <a:t>Global Monitoring cannot be based on national sources in the </a:t>
            </a:r>
            <a:r>
              <a:rPr lang="en-US" sz="2600" dirty="0" smtClean="0"/>
              <a:t>short-term </a:t>
            </a:r>
            <a:endParaRPr lang="en-US" sz="2600" dirty="0"/>
          </a:p>
          <a:p>
            <a:pPr marL="365760" indent="-256032" fontAlgn="auto">
              <a:spcBef>
                <a:spcPts val="0"/>
              </a:spcBef>
              <a:spcAft>
                <a:spcPts val="1200"/>
              </a:spcAft>
              <a:buFont typeface="Wingdings 3"/>
              <a:buChar char=""/>
              <a:defRPr/>
            </a:pPr>
            <a:r>
              <a:rPr lang="en-US" sz="2600" dirty="0"/>
              <a:t>Voices of the Hungry Project addresses this gap</a:t>
            </a:r>
          </a:p>
          <a:p>
            <a:pPr marL="621792" lvl="1" fontAlgn="auto">
              <a:spcBef>
                <a:spcPts val="0"/>
              </a:spcBef>
              <a:spcAft>
                <a:spcPts val="1200"/>
              </a:spcAft>
              <a:buFont typeface="Verdana"/>
              <a:buChar char="◦"/>
              <a:defRPr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/>
              <a:t>“Voices </a:t>
            </a:r>
            <a:r>
              <a:rPr lang="en-US" sz="3600" dirty="0"/>
              <a:t>of The Hungry” Case Study</a:t>
            </a:r>
          </a:p>
        </p:txBody>
      </p:sp>
    </p:spTree>
    <p:extLst>
      <p:ext uri="{BB962C8B-B14F-4D97-AF65-F5344CB8AC3E}">
        <p14:creationId xmlns:p14="http://schemas.microsoft.com/office/powerpoint/2010/main" xmlns="" val="42332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38" y="800726"/>
            <a:ext cx="9036496" cy="5796626"/>
          </a:xfrm>
        </p:spPr>
        <p:txBody>
          <a:bodyPr>
            <a:normAutofit fontScale="92500"/>
          </a:bodyPr>
          <a:lstStyle/>
          <a:p>
            <a:pPr marL="109728" indent="0" algn="ctr" fontAlgn="auto">
              <a:spcAft>
                <a:spcPts val="0"/>
              </a:spcAft>
              <a:buNone/>
              <a:defRPr/>
            </a:pPr>
            <a:r>
              <a:rPr lang="en-US" sz="2900" b="1" dirty="0" smtClean="0">
                <a:solidFill>
                  <a:srgbClr val="FF0000"/>
                </a:solidFill>
              </a:rPr>
              <a:t>Methodology and Benefits</a:t>
            </a:r>
          </a:p>
          <a:p>
            <a:pPr marL="366204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Direct measure of people’s </a:t>
            </a:r>
            <a:r>
              <a:rPr lang="en-US" dirty="0"/>
              <a:t>food insecurity in a timely and cost-effective way</a:t>
            </a:r>
          </a:p>
          <a:p>
            <a:pPr marL="366204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Short questionnaire </a:t>
            </a:r>
            <a:r>
              <a:rPr lang="en-US" dirty="0"/>
              <a:t>as </a:t>
            </a:r>
            <a:r>
              <a:rPr lang="en-US" dirty="0" smtClean="0"/>
              <a:t>integral </a:t>
            </a:r>
            <a:r>
              <a:rPr lang="en-US" dirty="0"/>
              <a:t>part of </a:t>
            </a:r>
            <a:r>
              <a:rPr lang="en-US" dirty="0" smtClean="0"/>
              <a:t>annual </a:t>
            </a:r>
            <a:r>
              <a:rPr lang="en-US" dirty="0"/>
              <a:t>survey conducted by Gallup Inc. in 150 countries worldwide</a:t>
            </a:r>
          </a:p>
          <a:p>
            <a:pPr marL="366204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Based </a:t>
            </a:r>
            <a:r>
              <a:rPr lang="en-US" dirty="0"/>
              <a:t>on nationally representative </a:t>
            </a:r>
            <a:r>
              <a:rPr lang="en-US" dirty="0" smtClean="0"/>
              <a:t>samples</a:t>
            </a:r>
            <a:endParaRPr lang="en-US" dirty="0"/>
          </a:p>
          <a:p>
            <a:pPr marL="366204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Can </a:t>
            </a:r>
            <a:r>
              <a:rPr lang="en-US" dirty="0"/>
              <a:t>help in assessing emergency needs after famine or natural </a:t>
            </a:r>
            <a:r>
              <a:rPr lang="en-US" dirty="0" smtClean="0"/>
              <a:t>disasters</a:t>
            </a:r>
            <a:endParaRPr lang="en-US" dirty="0"/>
          </a:p>
          <a:p>
            <a:pPr marL="366204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Recommended </a:t>
            </a:r>
            <a:r>
              <a:rPr lang="en-US" dirty="0" smtClean="0"/>
              <a:t>as </a:t>
            </a:r>
            <a:r>
              <a:rPr lang="en-US" dirty="0"/>
              <a:t>a key indicator </a:t>
            </a:r>
            <a:r>
              <a:rPr lang="en-US" dirty="0" smtClean="0"/>
              <a:t>for </a:t>
            </a:r>
            <a:r>
              <a:rPr lang="en-US" dirty="0"/>
              <a:t>the </a:t>
            </a:r>
            <a:r>
              <a:rPr lang="en-US" dirty="0" smtClean="0"/>
              <a:t>monitoring </a:t>
            </a:r>
            <a:r>
              <a:rPr lang="en-US" dirty="0"/>
              <a:t>framework of the Post 2015 Development Agenda</a:t>
            </a:r>
          </a:p>
          <a:p>
            <a:pPr marL="366204" fontAlgn="auto">
              <a:spcBef>
                <a:spcPts val="6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/>
              <a:t>Governments </a:t>
            </a:r>
            <a:r>
              <a:rPr lang="en-US" dirty="0" smtClean="0"/>
              <a:t>to </a:t>
            </a:r>
            <a:r>
              <a:rPr lang="en-US" dirty="0"/>
              <a:t>adopt the indictor for targeted intervention, </a:t>
            </a:r>
            <a:r>
              <a:rPr lang="en-US" dirty="0" smtClean="0"/>
              <a:t>and monitoring/measuring impact </a:t>
            </a:r>
            <a:r>
              <a:rPr lang="en-US" dirty="0"/>
              <a:t>of </a:t>
            </a:r>
            <a:r>
              <a:rPr lang="en-US" dirty="0" smtClean="0"/>
              <a:t>policies/</a:t>
            </a:r>
            <a:r>
              <a:rPr lang="en-US" dirty="0" err="1" smtClean="0"/>
              <a:t>programmes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628"/>
            <a:ext cx="8784976" cy="77809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“Voices </a:t>
            </a:r>
            <a:r>
              <a:rPr lang="en-US" sz="3200" dirty="0"/>
              <a:t>of The Hungry” Case </a:t>
            </a:r>
            <a:r>
              <a:rPr lang="en-US" sz="3200" dirty="0" smtClean="0"/>
              <a:t>Study (cont.)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50810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94730"/>
            <a:ext cx="8856984" cy="5774630"/>
          </a:xfrm>
        </p:spPr>
        <p:txBody>
          <a:bodyPr>
            <a:normAutofit fontScale="85000" lnSpcReduction="20000"/>
          </a:bodyPr>
          <a:lstStyle/>
          <a:p>
            <a:pPr marL="109728" indent="0" algn="ctr" fontAlgn="auto">
              <a:spcAft>
                <a:spcPts val="0"/>
              </a:spcAft>
              <a:buNone/>
              <a:defRPr/>
            </a:pPr>
            <a:r>
              <a:rPr lang="en-US" sz="2900" b="1" dirty="0" smtClean="0">
                <a:solidFill>
                  <a:srgbClr val="FF0000"/>
                </a:solidFill>
              </a:rPr>
              <a:t>Quality Assurance Mechanisms</a:t>
            </a:r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Rigorous UN Procurement Rules </a:t>
            </a:r>
            <a:r>
              <a:rPr lang="en-US" dirty="0"/>
              <a:t>adopted </a:t>
            </a:r>
            <a:r>
              <a:rPr lang="en-US" dirty="0" smtClean="0"/>
              <a:t>for the selection </a:t>
            </a:r>
            <a:r>
              <a:rPr lang="en-US" dirty="0"/>
              <a:t>of data </a:t>
            </a:r>
            <a:r>
              <a:rPr lang="en-US" dirty="0" smtClean="0"/>
              <a:t>supplier</a:t>
            </a:r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Methodology Field-Tested: </a:t>
            </a:r>
            <a:r>
              <a:rPr lang="en-US" dirty="0" smtClean="0"/>
              <a:t>initially in 4 African countries</a:t>
            </a:r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Validation Studies:</a:t>
            </a:r>
            <a:r>
              <a:rPr lang="en-US" dirty="0" smtClean="0"/>
              <a:t> before adoption of a universal Scale of measurement</a:t>
            </a:r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Quality Stamp: </a:t>
            </a:r>
            <a:r>
              <a:rPr lang="en-US" dirty="0" smtClean="0"/>
              <a:t>FAO responsible for integrity and comparability of the different questionnaire language versions</a:t>
            </a:r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/>
              <a:t>Sustainability:</a:t>
            </a:r>
            <a:r>
              <a:rPr lang="en-US" dirty="0"/>
              <a:t> Long-term contract with Gallup Inc</a:t>
            </a:r>
            <a:r>
              <a:rPr lang="en-US" dirty="0" smtClean="0"/>
              <a:t>.; World </a:t>
            </a:r>
            <a:r>
              <a:rPr lang="en-US" dirty="0"/>
              <a:t>Bank and </a:t>
            </a:r>
            <a:r>
              <a:rPr lang="en-US" dirty="0" smtClean="0"/>
              <a:t>WHO have similar project arrangements</a:t>
            </a:r>
            <a:endParaRPr lang="en-US" dirty="0"/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Capacity Development: </a:t>
            </a:r>
            <a:r>
              <a:rPr lang="en-US" dirty="0" smtClean="0"/>
              <a:t>FAO to assist countries to include the Scale in future national household surveys; countries to eventually to take over data collection function</a:t>
            </a:r>
          </a:p>
          <a:p>
            <a:pPr marL="366204" fontAlgn="auto">
              <a:spcBef>
                <a:spcPts val="1000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b="1" dirty="0" smtClean="0"/>
              <a:t>External Review: </a:t>
            </a:r>
            <a:r>
              <a:rPr lang="en-US" dirty="0" smtClean="0"/>
              <a:t>All micro-data and methodology for its analysis will be publicly available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77809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/>
              <a:t>“Voices </a:t>
            </a:r>
            <a:r>
              <a:rPr lang="en-US" sz="3200" dirty="0"/>
              <a:t>of The Hungry” Case </a:t>
            </a:r>
            <a:r>
              <a:rPr lang="en-US" sz="3200" dirty="0" smtClean="0"/>
              <a:t>Study (cont.)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73312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809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Use of Non-Official Sources for International Food Security and Agricultural Statistics </vt:lpstr>
      <vt:lpstr>Outline</vt:lpstr>
      <vt:lpstr>Background and Context</vt:lpstr>
      <vt:lpstr>Role of IOs as producers of OS</vt:lpstr>
      <vt:lpstr>Why and When to use  Non-Official Sources</vt:lpstr>
      <vt:lpstr>Use of Non-official Sources at FAO</vt:lpstr>
      <vt:lpstr>“Voices of The Hungry” Case Study</vt:lpstr>
      <vt:lpstr>“Voices of The Hungry” Case Study (cont.)</vt:lpstr>
      <vt:lpstr>“Voices of The Hungry” Case Study (cont.)</vt:lpstr>
      <vt:lpstr>Reflections and Conclusions</vt:lpstr>
      <vt:lpstr>Reflections and Conclusions (cont.)</vt:lpstr>
      <vt:lpstr>Thank You!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 Divisional Meeting</dc:title>
  <dc:creator>Jessica Stewart (ESS)</dc:creator>
  <cp:lastModifiedBy>FAO</cp:lastModifiedBy>
  <cp:revision>109</cp:revision>
  <dcterms:created xsi:type="dcterms:W3CDTF">2014-05-13T13:34:18Z</dcterms:created>
  <dcterms:modified xsi:type="dcterms:W3CDTF">2014-06-04T07:15:39Z</dcterms:modified>
</cp:coreProperties>
</file>