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1DEC1-913E-4D48-8740-7C9BA9069B27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92084-23BE-4BBC-A1DD-92EA77059F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mimicking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the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process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undercoverage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register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data and the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presence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of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errors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in </a:t>
            </a:r>
            <a:r>
              <a:rPr kumimoji="0" lang="it-IT" altLang="it-IT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identifiers</a:t>
            </a:r>
            <a:r>
              <a:rPr kumimoji="0" lang="it-IT" altLang="it-I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D9B573-2025-48CD-BE1E-5431D1B612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0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6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66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8509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11188" y="1412875"/>
            <a:ext cx="3960812" cy="4713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412875"/>
            <a:ext cx="3962400" cy="4713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60191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altLang="it-IT">
                <a:solidFill>
                  <a:srgbClr val="000000"/>
                </a:solidFill>
              </a:rPr>
              <a:t>ESSnet-DI </a:t>
            </a:r>
          </a:p>
          <a:p>
            <a:r>
              <a:rPr lang="en-GB" altLang="it-IT">
                <a:solidFill>
                  <a:srgbClr val="000000"/>
                </a:solidFill>
              </a:rPr>
              <a:t>Southampton 25-28 January 2011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9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3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0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3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4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2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9DC0F17-B556-A148-93D6-180038A225EF}" type="datetimeFigureOut">
              <a:rPr lang="it-IT">
                <a:solidFill>
                  <a:prstClr val="black"/>
                </a:solidFill>
              </a:rPr>
              <a:pPr defTabSz="457200"/>
              <a:t>03/06/2014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E0C751B5-631A-9242-B635-C18491BE6C62}" type="slidenum">
              <a:rPr lang="it-IT">
                <a:solidFill>
                  <a:prstClr val="black"/>
                </a:solidFill>
              </a:rPr>
              <a:pPr defTabSz="457200"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8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buFont typeface="Times New Roman" pitchFamily="-28" charset="0"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626695"/>
            <a:ext cx="75517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505150"/>
                </a:solidFill>
              </a:rPr>
              <a:t>When adjusting for bias due to linkage errors: a sensitivity analysis</a:t>
            </a:r>
            <a:endParaRPr lang="it-IT" sz="2800" dirty="0" smtClean="0">
              <a:solidFill>
                <a:srgbClr val="505150"/>
              </a:solidFill>
            </a:endParaRPr>
          </a:p>
          <a:p>
            <a:pPr defTabSz="457200"/>
            <a:endParaRPr lang="it-IT" sz="2800" dirty="0">
              <a:solidFill>
                <a:srgbClr val="505150"/>
              </a:solidFill>
            </a:endParaRPr>
          </a:p>
          <a:p>
            <a:pPr defTabSz="457200"/>
            <a:r>
              <a:rPr lang="it-IT" sz="2200" dirty="0" smtClean="0">
                <a:solidFill>
                  <a:srgbClr val="505150"/>
                </a:solidFill>
              </a:rPr>
              <a:t>Q2014</a:t>
            </a:r>
          </a:p>
          <a:p>
            <a:pPr defTabSz="457200"/>
            <a:endParaRPr lang="it-IT" sz="2200" dirty="0">
              <a:solidFill>
                <a:srgbClr val="505150"/>
              </a:solidFill>
            </a:endParaRPr>
          </a:p>
          <a:p>
            <a:pPr defTabSz="457200"/>
            <a:endParaRPr lang="it-IT" sz="2200" dirty="0">
              <a:solidFill>
                <a:srgbClr val="505150"/>
              </a:solidFill>
            </a:endParaRPr>
          </a:p>
          <a:p>
            <a:pPr defTabSz="457200"/>
            <a:r>
              <a:rPr lang="it-IT" dirty="0" smtClean="0">
                <a:solidFill>
                  <a:srgbClr val="505150"/>
                </a:solidFill>
              </a:rPr>
              <a:t>Tiziana Tuoto</a:t>
            </a:r>
          </a:p>
          <a:p>
            <a:pPr defTabSz="457200"/>
            <a:endParaRPr lang="it-IT" sz="1000" dirty="0">
              <a:solidFill>
                <a:srgbClr val="505150"/>
              </a:solidFill>
            </a:endParaRPr>
          </a:p>
          <a:p>
            <a:pPr defTabSz="457200"/>
            <a:r>
              <a:rPr lang="it-IT" sz="1400" dirty="0" smtClean="0">
                <a:solidFill>
                  <a:srgbClr val="505150"/>
                </a:solidFill>
              </a:rPr>
              <a:t>05/06/2014</a:t>
            </a:r>
          </a:p>
          <a:p>
            <a:pPr defTabSz="457200"/>
            <a:endParaRPr lang="it-IT" sz="1400" dirty="0">
              <a:solidFill>
                <a:srgbClr val="505150"/>
              </a:solidFill>
            </a:endParaRPr>
          </a:p>
          <a:p>
            <a:pPr defTabSz="457200"/>
            <a:endParaRPr lang="it-IT" sz="1400" dirty="0" smtClean="0">
              <a:solidFill>
                <a:srgbClr val="505150"/>
              </a:solidFill>
            </a:endParaRPr>
          </a:p>
          <a:p>
            <a:pPr defTabSz="457200"/>
            <a:endParaRPr lang="it-IT" sz="1400" dirty="0">
              <a:solidFill>
                <a:srgbClr val="505150"/>
              </a:solidFill>
            </a:endParaRPr>
          </a:p>
          <a:p>
            <a:pPr defTabSz="457200"/>
            <a:endParaRPr lang="it-IT" sz="1400" dirty="0" smtClean="0">
              <a:solidFill>
                <a:srgbClr val="505150"/>
              </a:solidFill>
            </a:endParaRPr>
          </a:p>
          <a:p>
            <a:pPr defTabSz="457200"/>
            <a:r>
              <a:rPr lang="it-IT" altLang="it-IT" dirty="0">
                <a:solidFill>
                  <a:srgbClr val="505150"/>
                </a:solidFill>
              </a:rPr>
              <a:t>Joint work with Loredana Di Consiglio</a:t>
            </a:r>
            <a:endParaRPr lang="it-IT" dirty="0">
              <a:solidFill>
                <a:srgbClr val="505150"/>
              </a:solidFill>
            </a:endParaRPr>
          </a:p>
        </p:txBody>
      </p:sp>
      <p:pic>
        <p:nvPicPr>
          <p:cNvPr id="7" name="Immagine 6" descr="shutterstock_7509296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6398" y="2580465"/>
            <a:ext cx="3636617" cy="366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The three Linkage scenarios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6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11188" y="1340768"/>
            <a:ext cx="8064500" cy="21364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Probabilistic record linkage procedures</a:t>
            </a:r>
            <a:r>
              <a:rPr kumimoji="0" lang="en-US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kumimoji="0" lang="en-US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Fellegi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kumimoji="0" lang="en-US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Sunter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1969) with the software RELAIS (2011).</a:t>
            </a:r>
          </a:p>
          <a:p>
            <a:pPr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Gold scenario: </a:t>
            </a:r>
            <a:r>
              <a:rPr kumimoji="0" lang="en-US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ame, Surname, Complete date of birth </a:t>
            </a:r>
          </a:p>
          <a:p>
            <a:pPr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Silver scenario:</a:t>
            </a:r>
            <a:r>
              <a:rPr kumimoji="0" lang="en-US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Name, Surname, Year of Birth</a:t>
            </a:r>
          </a:p>
          <a:p>
            <a:pPr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  <a:sym typeface="Symbol" pitchFamily="18" charset="2"/>
              </a:rPr>
              <a:t>Bronze scenario: Day of birth, Month of birth, Address.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47437"/>
              </p:ext>
            </p:extLst>
          </p:nvPr>
        </p:nvGraphicFramePr>
        <p:xfrm>
          <a:off x="611560" y="4149080"/>
          <a:ext cx="8081239" cy="19434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346322"/>
                <a:gridCol w="1245967"/>
                <a:gridCol w="1584176"/>
                <a:gridCol w="1440160"/>
                <a:gridCol w="1152128"/>
                <a:gridCol w="1312486"/>
              </a:tblGrid>
              <a:tr h="568872">
                <a:tc>
                  <a:txBody>
                    <a:bodyPr/>
                    <a:lstStyle/>
                    <a:p>
                      <a:r>
                        <a:rPr lang="it-IT" sz="1400" kern="1200" dirty="0"/>
                        <a:t>Scenario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400" kern="1200" dirty="0" err="1"/>
                        <a:t>Declared</a:t>
                      </a:r>
                      <a:r>
                        <a:rPr lang="it-IT" sz="1400" kern="1200" dirty="0"/>
                        <a:t> </a:t>
                      </a:r>
                      <a:r>
                        <a:rPr lang="it-IT" sz="1400" kern="1200" dirty="0" err="1"/>
                        <a:t>Matches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400" kern="1200" dirty="0"/>
                        <a:t>False </a:t>
                      </a:r>
                      <a:r>
                        <a:rPr lang="it-IT" sz="1400" kern="1200" dirty="0" err="1"/>
                        <a:t>matches</a:t>
                      </a:r>
                      <a:r>
                        <a:rPr lang="it-IT" sz="1400" kern="1200" dirty="0"/>
                        <a:t> in </a:t>
                      </a:r>
                      <a:r>
                        <a:rPr lang="it-IT" sz="1400" kern="1200" dirty="0" err="1"/>
                        <a:t>Declared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ym typeface="Symbol"/>
                        </a:rPr>
                        <a:t> = prob. Missing true matches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ym typeface="Symbol"/>
                        </a:rPr>
                        <a:t> = prob. False matches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ym typeface="Symbol"/>
                        </a:rPr>
                        <a:t> = false matches rate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4544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400" kern="1200" dirty="0"/>
                        <a:t>Gold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826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0.048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0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0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3410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400" kern="1200" dirty="0"/>
                        <a:t>Silver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752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11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0.146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0.087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0.015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42379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t-IT" sz="1400" kern="1200" dirty="0" err="1"/>
                        <a:t>Bronze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786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30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smtClean="0">
                          <a:effectLst/>
                        </a:rPr>
                        <a:t>0.129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0.236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 smtClean="0">
                          <a:effectLst/>
                        </a:rPr>
                        <a:t>0.038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641062" y="3645024"/>
            <a:ext cx="8179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it-IT" sz="2000" dirty="0">
                <a:solidFill>
                  <a:prstClr val="black"/>
                </a:solidFill>
                <a:sym typeface="Symbol" pitchFamily="18" charset="2"/>
              </a:rPr>
              <a:t>Table 1 – Results of linkage procedures for the three Scenarios</a:t>
            </a:r>
            <a:endParaRPr lang="it-IT" altLang="it-IT" sz="2000" dirty="0">
              <a:solidFill>
                <a:prstClr val="black"/>
              </a:solidFill>
              <a:sym typeface="Symbol" pitchFamily="18" charset="2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1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89868"/>
            <a:ext cx="8075612" cy="850900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alt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Linear Model –  Naive Estimator and Linkage error bias adjusted estimators</a:t>
            </a:r>
            <a:endParaRPr lang="it-IT" sz="2400" dirty="0">
              <a:solidFill>
                <a:srgbClr val="40404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081326"/>
              </p:ext>
            </p:extLst>
          </p:nvPr>
        </p:nvGraphicFramePr>
        <p:xfrm>
          <a:off x="611560" y="1411854"/>
          <a:ext cx="8064894" cy="462225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728192"/>
                <a:gridCol w="2592286"/>
                <a:gridCol w="1728192"/>
                <a:gridCol w="2016224"/>
              </a:tblGrid>
              <a:tr h="648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Linkage</a:t>
                      </a:r>
                      <a:r>
                        <a:rPr lang="en-US" sz="1400" dirty="0">
                          <a:effectLst/>
                        </a:rPr>
                        <a:t> scenario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Estimator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Beta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Standard </a:t>
                      </a:r>
                      <a:endParaRPr lang="it-IT" sz="1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Error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Population</a:t>
                      </a:r>
                      <a:endParaRPr lang="it-IT" sz="140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 Value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0.886   -   5.155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0.064   -   </a:t>
                      </a:r>
                      <a:r>
                        <a:rPr lang="it-IT" sz="1400" dirty="0">
                          <a:effectLst/>
                        </a:rPr>
                        <a:t>0.112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Perfect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0.9</a:t>
                      </a:r>
                      <a:r>
                        <a:rPr lang="it-IT" sz="1400" dirty="0" smtClean="0">
                          <a:effectLst/>
                        </a:rPr>
                        <a:t>07   -   </a:t>
                      </a:r>
                      <a:r>
                        <a:rPr lang="it-IT" sz="1400" dirty="0">
                          <a:effectLst/>
                        </a:rPr>
                        <a:t>5.093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0.069   -   0.121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Gold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0.927   -   5.085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0.071   -   </a:t>
                      </a:r>
                      <a:r>
                        <a:rPr lang="it-IT" sz="1400" dirty="0">
                          <a:effectLst/>
                        </a:rPr>
                        <a:t>0.123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391891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Silver Linkage</a:t>
                      </a:r>
                      <a:endParaRPr lang="it-IT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0.988   -   </a:t>
                      </a:r>
                      <a:r>
                        <a:rPr lang="it-IT" sz="1400" dirty="0">
                          <a:effectLst/>
                        </a:rPr>
                        <a:t>4.976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0.079   -  </a:t>
                      </a:r>
                      <a:r>
                        <a:rPr lang="it-IT" sz="1400" baseline="0" dirty="0" smtClean="0">
                          <a:effectLst/>
                        </a:rPr>
                        <a:t> </a:t>
                      </a:r>
                      <a:r>
                        <a:rPr lang="it-IT" sz="1400" dirty="0" smtClean="0">
                          <a:effectLst/>
                        </a:rPr>
                        <a:t>0.138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722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Ratio – </a:t>
                      </a:r>
                      <a:r>
                        <a:rPr lang="en-US" sz="1400" dirty="0" err="1" smtClean="0">
                          <a:effectLst/>
                        </a:rPr>
                        <a:t>ModOLS</a:t>
                      </a:r>
                      <a:r>
                        <a:rPr lang="en-US" sz="1400" dirty="0" smtClean="0">
                          <a:effectLst/>
                        </a:rPr>
                        <a:t> – Predictive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0.952   -   5.050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0.080   -   </a:t>
                      </a:r>
                      <a:r>
                        <a:rPr lang="it-IT" sz="1400" dirty="0">
                          <a:effectLst/>
                        </a:rPr>
                        <a:t>0.141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</a:rPr>
                        <a:t>Eb_CUE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0.949   -   5.055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0.080   -   </a:t>
                      </a:r>
                      <a:r>
                        <a:rPr lang="it-IT" sz="1400" dirty="0">
                          <a:effectLst/>
                        </a:rPr>
                        <a:t>0.141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84327"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Bronze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it-IT" sz="1400" dirty="0" smtClean="0">
                          <a:effectLst/>
                        </a:rPr>
                        <a:t>1.045   -   4.876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0.078   -   </a:t>
                      </a:r>
                      <a:r>
                        <a:rPr lang="it-IT" sz="1400" dirty="0">
                          <a:effectLst/>
                        </a:rPr>
                        <a:t>0.135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81" marR="45381" marT="0" marB="0"/>
                </a:tc>
              </a:tr>
              <a:tr h="46459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Ratio </a:t>
                      </a:r>
                      <a:r>
                        <a:rPr lang="en-US" sz="1400" dirty="0" smtClean="0">
                          <a:effectLst/>
                        </a:rPr>
                        <a:t>– </a:t>
                      </a:r>
                      <a:r>
                        <a:rPr lang="en-US" sz="1400" dirty="0" err="1" smtClean="0">
                          <a:effectLst/>
                        </a:rPr>
                        <a:t>ModOLS</a:t>
                      </a:r>
                      <a:r>
                        <a:rPr lang="en-US" sz="1400" dirty="0" smtClean="0">
                          <a:effectLst/>
                        </a:rPr>
                        <a:t> – Predictive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it-IT" sz="1400" dirty="0" smtClean="0">
                          <a:effectLst/>
                        </a:rPr>
                        <a:t>0.949   -   5.070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it-IT" sz="1400" dirty="0" smtClean="0">
                          <a:effectLst/>
                        </a:rPr>
                        <a:t>0.081   -   </a:t>
                      </a:r>
                      <a:r>
                        <a:rPr lang="it-IT" sz="1400" dirty="0">
                          <a:effectLst/>
                        </a:rPr>
                        <a:t>0.144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err="1">
                          <a:effectLst/>
                        </a:rPr>
                        <a:t>Eb_CUE</a:t>
                      </a:r>
                      <a:r>
                        <a:rPr lang="it-IT" sz="1400" dirty="0">
                          <a:effectLst/>
                        </a:rPr>
                        <a:t>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it-IT" sz="1400" dirty="0" smtClean="0">
                          <a:effectLst/>
                        </a:rPr>
                        <a:t>0.947   -   5.075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it-IT" sz="1400" dirty="0" smtClean="0">
                          <a:effectLst/>
                        </a:rPr>
                        <a:t>0.081    -  0.144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45381" marR="45381" marT="0" marB="0"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89868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alt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Logistic Model –  Naive </a:t>
            </a:r>
            <a:r>
              <a:rPr lang="en-US" altLang="it-IT" sz="24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and Adjusted </a:t>
            </a:r>
            <a:r>
              <a:rPr lang="en-US" alt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estimators</a:t>
            </a:r>
            <a:endParaRPr lang="it-IT" sz="2400" dirty="0">
              <a:solidFill>
                <a:srgbClr val="4040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24400" y="2232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– 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9318066"/>
              </p:ext>
            </p:extLst>
          </p:nvPr>
        </p:nvGraphicFramePr>
        <p:xfrm>
          <a:off x="539552" y="1052683"/>
          <a:ext cx="8042446" cy="518462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88231"/>
                <a:gridCol w="2566519"/>
                <a:gridCol w="1693848"/>
                <a:gridCol w="1693848"/>
              </a:tblGrid>
              <a:tr h="50405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Linkage scenario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17" marR="64517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Estimator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Beta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it-IT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17" marR="64517" marT="0" marB="0"/>
                </a:tc>
              </a:tr>
              <a:tr h="426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Population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 Value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-1.680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0.087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Perfect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Naïve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-1.744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0.096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Gold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Naïve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-1.762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0.100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Silver Linkage</a:t>
                      </a:r>
                      <a:endParaRPr lang="it-IT" sz="14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Naïve 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-1.795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Est. </a:t>
                      </a:r>
                      <a:r>
                        <a:rPr lang="it-IT" sz="1400" dirty="0" err="1" smtClean="0">
                          <a:effectLst/>
                        </a:rPr>
                        <a:t>Equ</a:t>
                      </a:r>
                      <a:r>
                        <a:rPr lang="it-IT" sz="1400" dirty="0" smtClean="0">
                          <a:effectLst/>
                        </a:rPr>
                        <a:t>. ML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-1.798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0.106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LL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-1.803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0.107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28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 smtClean="0">
                          <a:effectLst/>
                        </a:rPr>
                        <a:t>Est. </a:t>
                      </a:r>
                      <a:r>
                        <a:rPr lang="it-IT" sz="1400" baseline="0" dirty="0" err="1" smtClean="0">
                          <a:effectLst/>
                        </a:rPr>
                        <a:t>Equ</a:t>
                      </a:r>
                      <a:r>
                        <a:rPr lang="it-IT" sz="1400" baseline="0" dirty="0" smtClean="0">
                          <a:effectLst/>
                        </a:rPr>
                        <a:t>. </a:t>
                      </a:r>
                      <a:r>
                        <a:rPr lang="it-IT" sz="1400" baseline="0" dirty="0" err="1" smtClean="0">
                          <a:effectLst/>
                        </a:rPr>
                        <a:t>Ch</a:t>
                      </a:r>
                      <a:r>
                        <a:rPr lang="it-IT" sz="1400" baseline="0" dirty="0" smtClean="0">
                          <a:effectLst/>
                        </a:rPr>
                        <a:t>.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-1.817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0.107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row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Bronze Linkage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Naïve 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-1.734 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0.101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Est. </a:t>
                      </a:r>
                      <a:r>
                        <a:rPr lang="it-IT" sz="1400" dirty="0" err="1" smtClean="0">
                          <a:effectLst/>
                        </a:rPr>
                        <a:t>Equ</a:t>
                      </a:r>
                      <a:r>
                        <a:rPr lang="it-IT" sz="1400" dirty="0" smtClean="0">
                          <a:effectLst/>
                        </a:rPr>
                        <a:t>. ML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-1.741 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0.102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6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LL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>
                          <a:effectLst/>
                        </a:rPr>
                        <a:t>-1.755 </a:t>
                      </a:r>
                      <a:endParaRPr lang="it-IT" sz="140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0.102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  <a:tr h="4228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 smtClean="0">
                          <a:effectLst/>
                        </a:rPr>
                        <a:t>Est. </a:t>
                      </a:r>
                      <a:r>
                        <a:rPr lang="it-IT" sz="1400" baseline="0" dirty="0" err="1" smtClean="0">
                          <a:effectLst/>
                        </a:rPr>
                        <a:t>Equ</a:t>
                      </a:r>
                      <a:r>
                        <a:rPr lang="it-IT" sz="1400" baseline="0" dirty="0" smtClean="0">
                          <a:effectLst/>
                        </a:rPr>
                        <a:t>. </a:t>
                      </a:r>
                      <a:r>
                        <a:rPr lang="it-IT" sz="1400" baseline="0" dirty="0" err="1" smtClean="0">
                          <a:effectLst/>
                        </a:rPr>
                        <a:t>Ch</a:t>
                      </a:r>
                      <a:r>
                        <a:rPr lang="it-IT" sz="1400" baseline="0" dirty="0" smtClean="0">
                          <a:effectLst/>
                        </a:rPr>
                        <a:t>.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7" marR="64517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-1.789 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dirty="0">
                          <a:effectLst/>
                        </a:rPr>
                        <a:t>0.104</a:t>
                      </a:r>
                      <a:endParaRPr lang="it-IT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64517" marR="645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altLang="it-IT" sz="24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Remarks </a:t>
            </a:r>
            <a:endParaRPr lang="it-IT" sz="2400" dirty="0">
              <a:solidFill>
                <a:srgbClr val="4040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24400" y="2232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539552" y="1308000"/>
            <a:ext cx="8147248" cy="5073328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Relevance </a:t>
            </a:r>
            <a:r>
              <a:rPr lang="en-US" sz="1800" dirty="0">
                <a:solidFill>
                  <a:schemeClr val="tx1"/>
                </a:solidFill>
              </a:rPr>
              <a:t>of the missing matches </a:t>
            </a:r>
            <a:r>
              <a:rPr lang="en-US" sz="1800" dirty="0" smtClean="0">
                <a:solidFill>
                  <a:schemeClr val="tx1"/>
                </a:solidFill>
              </a:rPr>
              <a:t>to </a:t>
            </a:r>
            <a:r>
              <a:rPr lang="en-US" sz="1800" dirty="0">
                <a:solidFill>
                  <a:schemeClr val="tx1"/>
                </a:solidFill>
              </a:rPr>
              <a:t>completely remove linkage errors effect on the estimate bias. 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/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he </a:t>
            </a:r>
            <a:r>
              <a:rPr lang="en-US" sz="1800" dirty="0">
                <a:solidFill>
                  <a:schemeClr val="tx1"/>
                </a:solidFill>
              </a:rPr>
              <a:t>naïve estimators under perfect linkage and Gold </a:t>
            </a:r>
            <a:r>
              <a:rPr lang="en-US" sz="1800" dirty="0" smtClean="0">
                <a:solidFill>
                  <a:schemeClr val="tx1"/>
                </a:solidFill>
              </a:rPr>
              <a:t>scenario </a:t>
            </a:r>
            <a:r>
              <a:rPr lang="en-US" sz="1800" dirty="0">
                <a:solidFill>
                  <a:schemeClr val="tx1"/>
                </a:solidFill>
              </a:rPr>
              <a:t>are still biased due to missing true matches. 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Again, in </a:t>
            </a:r>
            <a:r>
              <a:rPr lang="en-US" sz="1800" dirty="0">
                <a:solidFill>
                  <a:schemeClr val="tx1"/>
                </a:solidFill>
              </a:rPr>
              <a:t>the logistic </a:t>
            </a:r>
            <a:r>
              <a:rPr lang="en-US" sz="1800" dirty="0" smtClean="0">
                <a:solidFill>
                  <a:schemeClr val="tx1"/>
                </a:solidFill>
              </a:rPr>
              <a:t>regression, </a:t>
            </a:r>
            <a:r>
              <a:rPr lang="en-US" sz="1800" dirty="0">
                <a:solidFill>
                  <a:schemeClr val="tx1"/>
                </a:solidFill>
              </a:rPr>
              <a:t>under the Bronze scenario the naïve estimate is </a:t>
            </a:r>
            <a:r>
              <a:rPr lang="en-US" sz="1800" dirty="0" smtClean="0">
                <a:solidFill>
                  <a:schemeClr val="tx1"/>
                </a:solidFill>
              </a:rPr>
              <a:t>less biased because </a:t>
            </a:r>
            <a:r>
              <a:rPr lang="en-US" sz="1800" dirty="0">
                <a:solidFill>
                  <a:schemeClr val="tx1"/>
                </a:solidFill>
              </a:rPr>
              <a:t>there the missed matches component is </a:t>
            </a:r>
            <a:r>
              <a:rPr lang="en-US" sz="1800" dirty="0" smtClean="0">
                <a:solidFill>
                  <a:schemeClr val="tx1"/>
                </a:solidFill>
              </a:rPr>
              <a:t>lower </a:t>
            </a:r>
            <a:r>
              <a:rPr lang="en-US" sz="1800" dirty="0">
                <a:solidFill>
                  <a:schemeClr val="tx1"/>
                </a:solidFill>
              </a:rPr>
              <a:t>than in the other scenarios. 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correction for bias is effective in the linear case (achieving a bias reduction of about 10% for the </a:t>
            </a:r>
            <a:r>
              <a:rPr lang="en-US" sz="1800" dirty="0" smtClean="0">
                <a:solidFill>
                  <a:schemeClr val="tx1"/>
                </a:solidFill>
              </a:rPr>
              <a:t>Silver </a:t>
            </a:r>
            <a:r>
              <a:rPr lang="en-US" sz="1800" dirty="0">
                <a:solidFill>
                  <a:schemeClr val="tx1"/>
                </a:solidFill>
              </a:rPr>
              <a:t>scenario and higher in the </a:t>
            </a:r>
            <a:r>
              <a:rPr lang="en-US" sz="1800" dirty="0" smtClean="0"/>
              <a:t>B</a:t>
            </a:r>
            <a:r>
              <a:rPr lang="en-US" sz="1800" dirty="0" smtClean="0">
                <a:solidFill>
                  <a:schemeClr val="tx1"/>
                </a:solidFill>
              </a:rPr>
              <a:t>ronze </a:t>
            </a:r>
            <a:r>
              <a:rPr lang="en-US" sz="1800" dirty="0">
                <a:solidFill>
                  <a:schemeClr val="tx1"/>
                </a:solidFill>
              </a:rPr>
              <a:t>one) but more work is needed for the logistic case where the </a:t>
            </a:r>
            <a:r>
              <a:rPr lang="en-US" sz="1800" dirty="0" smtClean="0">
                <a:solidFill>
                  <a:schemeClr val="tx1"/>
                </a:solidFill>
              </a:rPr>
              <a:t>naïve </a:t>
            </a:r>
            <a:r>
              <a:rPr lang="en-US" sz="1800" dirty="0">
                <a:solidFill>
                  <a:schemeClr val="tx1"/>
                </a:solidFill>
              </a:rPr>
              <a:t>estimator performs slightly better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altLang="it-IT" sz="24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Future </a:t>
            </a:r>
            <a:r>
              <a:rPr lang="en-US" alt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works </a:t>
            </a:r>
            <a:endParaRPr lang="it-IT" sz="2400" dirty="0">
              <a:solidFill>
                <a:srgbClr val="40404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24400" y="2232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40768"/>
            <a:ext cx="8219256" cy="4713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1800" dirty="0" err="1"/>
              <a:t>F</a:t>
            </a:r>
            <a:r>
              <a:rPr lang="it-IT" sz="1800" dirty="0" err="1" smtClean="0">
                <a:solidFill>
                  <a:schemeClr val="tx1"/>
                </a:solidFill>
              </a:rPr>
              <a:t>urther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works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to </a:t>
            </a:r>
            <a:r>
              <a:rPr lang="it-IT" sz="1800" dirty="0">
                <a:solidFill>
                  <a:schemeClr val="tx1"/>
                </a:solidFill>
              </a:rPr>
              <a:t>investigate </a:t>
            </a:r>
            <a:r>
              <a:rPr lang="it-IT" sz="1800" dirty="0" err="1">
                <a:solidFill>
                  <a:schemeClr val="tx1"/>
                </a:solidFill>
              </a:rPr>
              <a:t>linkage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errors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effects</a:t>
            </a:r>
            <a:r>
              <a:rPr lang="it-IT" sz="1800" dirty="0">
                <a:solidFill>
                  <a:schemeClr val="tx1"/>
                </a:solidFill>
              </a:rPr>
              <a:t> on </a:t>
            </a:r>
            <a:r>
              <a:rPr lang="it-IT" sz="1800" dirty="0" err="1">
                <a:solidFill>
                  <a:schemeClr val="tx1"/>
                </a:solidFill>
              </a:rPr>
              <a:t>variability</a:t>
            </a:r>
            <a:r>
              <a:rPr lang="it-IT" sz="1800" dirty="0">
                <a:solidFill>
                  <a:schemeClr val="tx1"/>
                </a:solidFill>
              </a:rPr>
              <a:t> component</a:t>
            </a:r>
            <a:r>
              <a:rPr lang="it-IT" sz="18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it-IT" sz="1800" dirty="0" err="1" smtClean="0">
                <a:solidFill>
                  <a:schemeClr val="tx1"/>
                </a:solidFill>
              </a:rPr>
              <a:t>Further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analyses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to </a:t>
            </a:r>
            <a:r>
              <a:rPr lang="it-IT" sz="1800" dirty="0" err="1">
                <a:solidFill>
                  <a:schemeClr val="tx1"/>
                </a:solidFill>
              </a:rPr>
              <a:t>assess</a:t>
            </a:r>
            <a:r>
              <a:rPr lang="it-IT" sz="1800" dirty="0">
                <a:solidFill>
                  <a:schemeClr val="tx1"/>
                </a:solidFill>
              </a:rPr>
              <a:t> the </a:t>
            </a:r>
            <a:r>
              <a:rPr lang="it-IT" sz="1800" dirty="0" err="1">
                <a:solidFill>
                  <a:schemeClr val="tx1"/>
                </a:solidFill>
              </a:rPr>
              <a:t>trade</a:t>
            </a:r>
            <a:r>
              <a:rPr lang="it-IT" sz="1800" dirty="0">
                <a:solidFill>
                  <a:schemeClr val="tx1"/>
                </a:solidFill>
              </a:rPr>
              <a:t>-off in </a:t>
            </a:r>
            <a:r>
              <a:rPr lang="it-IT" sz="1800" dirty="0" err="1">
                <a:solidFill>
                  <a:schemeClr val="tx1"/>
                </a:solidFill>
              </a:rPr>
              <a:t>adjusting</a:t>
            </a:r>
            <a:r>
              <a:rPr lang="it-IT" sz="1800" dirty="0">
                <a:solidFill>
                  <a:schemeClr val="tx1"/>
                </a:solidFill>
              </a:rPr>
              <a:t> for </a:t>
            </a:r>
            <a:r>
              <a:rPr lang="it-IT" sz="1800" dirty="0" err="1">
                <a:solidFill>
                  <a:schemeClr val="tx1"/>
                </a:solidFill>
              </a:rPr>
              <a:t>bias</a:t>
            </a:r>
            <a:r>
              <a:rPr lang="it-IT" sz="1800" dirty="0">
                <a:solidFill>
                  <a:schemeClr val="tx1"/>
                </a:solidFill>
              </a:rPr>
              <a:t> with </a:t>
            </a:r>
            <a:r>
              <a:rPr lang="it-IT" sz="1800" dirty="0" err="1">
                <a:solidFill>
                  <a:schemeClr val="tx1"/>
                </a:solidFill>
              </a:rPr>
              <a:t>respect</a:t>
            </a:r>
            <a:r>
              <a:rPr lang="it-IT" sz="1800" dirty="0">
                <a:solidFill>
                  <a:schemeClr val="tx1"/>
                </a:solidFill>
              </a:rPr>
              <a:t> to the </a:t>
            </a:r>
            <a:r>
              <a:rPr lang="it-IT" sz="1800" dirty="0" err="1">
                <a:solidFill>
                  <a:schemeClr val="tx1"/>
                </a:solidFill>
              </a:rPr>
              <a:t>expected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increase</a:t>
            </a:r>
            <a:r>
              <a:rPr lang="it-IT" sz="1800" dirty="0">
                <a:solidFill>
                  <a:schemeClr val="tx1"/>
                </a:solidFill>
              </a:rPr>
              <a:t> of </a:t>
            </a:r>
            <a:r>
              <a:rPr lang="it-IT" sz="1800" dirty="0" err="1">
                <a:solidFill>
                  <a:schemeClr val="tx1"/>
                </a:solidFill>
              </a:rPr>
              <a:t>variance</a:t>
            </a:r>
            <a:r>
              <a:rPr lang="it-IT" sz="18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More </a:t>
            </a:r>
            <a:r>
              <a:rPr lang="it-IT" sz="1800" dirty="0" err="1" smtClean="0">
                <a:solidFill>
                  <a:schemeClr val="tx1"/>
                </a:solidFill>
              </a:rPr>
              <a:t>flexible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</a:rPr>
              <a:t>framework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 err="1" smtClean="0">
                <a:solidFill>
                  <a:schemeClr val="tx1"/>
                </a:solidFill>
              </a:rPr>
              <a:t>as</a:t>
            </a:r>
            <a:r>
              <a:rPr lang="it-IT" sz="1800" dirty="0" smtClean="0">
                <a:solidFill>
                  <a:schemeClr val="tx1"/>
                </a:solidFill>
              </a:rPr>
              <a:t> 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Chipperfield</a:t>
            </a:r>
            <a:r>
              <a:rPr lang="en-US" sz="1800" dirty="0">
                <a:solidFill>
                  <a:schemeClr val="tx1"/>
                </a:solidFill>
              </a:rPr>
              <a:t> et al. (2011</a:t>
            </a:r>
            <a:r>
              <a:rPr lang="en-US" sz="1800" dirty="0" smtClean="0">
                <a:solidFill>
                  <a:schemeClr val="tx1"/>
                </a:solidFill>
              </a:rPr>
              <a:t>), </a:t>
            </a:r>
            <a:r>
              <a:rPr lang="en-US" sz="1800" dirty="0">
                <a:solidFill>
                  <a:schemeClr val="tx1"/>
                </a:solidFill>
              </a:rPr>
              <a:t>where </a:t>
            </a:r>
            <a:r>
              <a:rPr lang="en-US" sz="1800" dirty="0" smtClean="0">
                <a:solidFill>
                  <a:schemeClr val="tx1"/>
                </a:solidFill>
              </a:rPr>
              <a:t>exchangeability </a:t>
            </a:r>
            <a:r>
              <a:rPr lang="en-US" sz="1800" dirty="0">
                <a:solidFill>
                  <a:schemeClr val="tx1"/>
                </a:solidFill>
              </a:rPr>
              <a:t>of linkage errors  is not required and </a:t>
            </a:r>
            <a:r>
              <a:rPr lang="en-US" sz="1800" dirty="0" smtClean="0">
                <a:solidFill>
                  <a:schemeClr val="tx1"/>
                </a:solidFill>
              </a:rPr>
              <a:t>missed </a:t>
            </a:r>
            <a:r>
              <a:rPr lang="en-US" sz="1800" dirty="0">
                <a:solidFill>
                  <a:schemeClr val="tx1"/>
                </a:solidFill>
              </a:rPr>
              <a:t>matches are explicitly considered 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Finally</a:t>
            </a:r>
            <a:r>
              <a:rPr lang="en-US" sz="1800" dirty="0">
                <a:solidFill>
                  <a:schemeClr val="tx1"/>
                </a:solidFill>
              </a:rPr>
              <a:t>, here the probability of being correctly linked and the probability of  </a:t>
            </a:r>
            <a:r>
              <a:rPr lang="it-IT" sz="1800" dirty="0" err="1">
                <a:solidFill>
                  <a:schemeClr val="tx1"/>
                </a:solidFill>
              </a:rPr>
              <a:t>erroneous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missed matches are assumed to be known, whereas the linkage errors evaluation is not a straightforward task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872" y="519063"/>
            <a:ext cx="8356600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GB" altLang="it-IT" sz="240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Bibliography</a:t>
            </a:r>
            <a:endParaRPr lang="en-GB" altLang="it-IT" sz="240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22444" cy="5328592"/>
          </a:xfrm>
          <a:noFill/>
        </p:spPr>
        <p:txBody>
          <a:bodyPr/>
          <a:lstStyle/>
          <a:p>
            <a:pPr>
              <a:buNone/>
            </a:pPr>
            <a:r>
              <a:rPr lang="en-US" sz="1800" dirty="0" err="1"/>
              <a:t>Biemer</a:t>
            </a:r>
            <a:r>
              <a:rPr lang="en-US" sz="1800" dirty="0"/>
              <a:t> (2010) Total Survey Error Design, Implementation, And Evaluation  Public Opinion Quarterly, Vol. 74, No. 5, </a:t>
            </a:r>
            <a:r>
              <a:rPr lang="en-US" sz="1800" dirty="0" smtClean="0"/>
              <a:t>2010</a:t>
            </a:r>
            <a:endParaRPr lang="en-US" sz="1800" dirty="0"/>
          </a:p>
          <a:p>
            <a:pPr>
              <a:buFontTx/>
              <a:buNone/>
            </a:pPr>
            <a:r>
              <a:rPr lang="en-US" altLang="it-IT" sz="1800" dirty="0" smtClean="0">
                <a:sym typeface="Symbol" pitchFamily="18" charset="2"/>
              </a:rPr>
              <a:t>Chambers </a:t>
            </a:r>
            <a:r>
              <a:rPr lang="en-US" altLang="it-IT" sz="1800" dirty="0">
                <a:sym typeface="Symbol" pitchFamily="18" charset="2"/>
              </a:rPr>
              <a:t>R. (2009) Regression analysis of probability-linked data, Official Statistics Research Series, Vol. 4</a:t>
            </a:r>
            <a:r>
              <a:rPr lang="en-US" altLang="it-IT" sz="1800" dirty="0" smtClean="0">
                <a:sym typeface="Symbol" pitchFamily="18" charset="2"/>
              </a:rPr>
              <a:t>.</a:t>
            </a:r>
          </a:p>
          <a:p>
            <a:pPr>
              <a:buNone/>
            </a:pPr>
            <a:r>
              <a:rPr lang="en-GB" sz="1800" dirty="0" err="1"/>
              <a:t>Chipperfield</a:t>
            </a:r>
            <a:r>
              <a:rPr lang="en-GB" sz="1800" dirty="0"/>
              <a:t>, J. O., Bishop, G. R . and Campbell P. (2011). Maximum likelihood estimation for contingency tables and logistic regression with incorrectly linked </a:t>
            </a:r>
            <a:r>
              <a:rPr lang="en-GB" sz="1800" dirty="0" smtClean="0"/>
              <a:t>data, </a:t>
            </a:r>
            <a:r>
              <a:rPr lang="en-GB" sz="1800" dirty="0"/>
              <a:t>Survey Methodology, </a:t>
            </a:r>
            <a:r>
              <a:rPr lang="en-GB" sz="1800" dirty="0" smtClean="0"/>
              <a:t>Vol</a:t>
            </a:r>
            <a:r>
              <a:rPr lang="en-GB" sz="1800" dirty="0"/>
              <a:t>. 37, No. </a:t>
            </a:r>
            <a:r>
              <a:rPr lang="en-GB" sz="1800" dirty="0" smtClean="0"/>
              <a:t>1</a:t>
            </a:r>
          </a:p>
          <a:p>
            <a:pPr>
              <a:buNone/>
            </a:pPr>
            <a:r>
              <a:rPr lang="en-GB" sz="1800" dirty="0" err="1" smtClean="0"/>
              <a:t>Fellegi</a:t>
            </a:r>
            <a:r>
              <a:rPr lang="en-GB" sz="1800" dirty="0" smtClean="0"/>
              <a:t> I.P., </a:t>
            </a:r>
            <a:r>
              <a:rPr lang="en-GB" sz="1800" dirty="0" err="1" smtClean="0"/>
              <a:t>Sunter</a:t>
            </a:r>
            <a:r>
              <a:rPr lang="en-GB" sz="1800" dirty="0" smtClean="0"/>
              <a:t> A.B. (1969) “A Theory for record linkage”, Journal of the American Statistical Association, 64, 1183-1210.</a:t>
            </a:r>
            <a:endParaRPr lang="en-US" sz="1800" dirty="0" smtClean="0"/>
          </a:p>
          <a:p>
            <a:pPr>
              <a:buFontTx/>
              <a:buNone/>
            </a:pPr>
            <a:r>
              <a:rPr lang="en-GB" altLang="it-IT" sz="1800" dirty="0" err="1" smtClean="0">
                <a:sym typeface="Symbol" pitchFamily="18" charset="2"/>
              </a:rPr>
              <a:t>Lahiri</a:t>
            </a:r>
            <a:r>
              <a:rPr lang="en-GB" altLang="it-IT" sz="1800" dirty="0" smtClean="0">
                <a:sym typeface="Symbol" pitchFamily="18" charset="2"/>
              </a:rPr>
              <a:t>, P., and Larsen, M.D. (2000). Model based analysis of records linked using mixture models. Proc. Of the section on survey research methods, ASA, 11-19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GB" altLang="it-IT" sz="1800" dirty="0" err="1" smtClean="0">
                <a:sym typeface="Symbol" pitchFamily="18" charset="2"/>
              </a:rPr>
              <a:t>Lahiri</a:t>
            </a:r>
            <a:r>
              <a:rPr lang="en-GB" altLang="it-IT" sz="1800" dirty="0">
                <a:sym typeface="Symbol" pitchFamily="18" charset="2"/>
              </a:rPr>
              <a:t>, P., and Larsen, M.D. (2005). Regression analysis with linked data. Journal of the American Statistical Association, 100, 222-230</a:t>
            </a:r>
            <a:r>
              <a:rPr lang="en-GB" altLang="it-IT" sz="1800" dirty="0" smtClean="0">
                <a:sym typeface="Symbol" pitchFamily="18" charset="2"/>
              </a:rPr>
              <a:t>.</a:t>
            </a:r>
            <a:endParaRPr lang="en-GB" altLang="it-IT" sz="1800" dirty="0">
              <a:sym typeface="Symbol" pitchFamily="18" charset="2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/>
              <a:t>McLeod, </a:t>
            </a:r>
            <a:r>
              <a:rPr lang="en-US" sz="1800" dirty="0" err="1"/>
              <a:t>Heasman</a:t>
            </a:r>
            <a:r>
              <a:rPr lang="en-US" sz="1800" dirty="0"/>
              <a:t> and Forbes, (2011) Simulated data for the on the job training,  </a:t>
            </a:r>
            <a:r>
              <a:rPr lang="en-US" sz="1800" dirty="0" err="1"/>
              <a:t>Essnet</a:t>
            </a:r>
            <a:r>
              <a:rPr lang="en-US" sz="1800" dirty="0"/>
              <a:t> DI http://www.cros-portal.eu/content/job-training</a:t>
            </a:r>
          </a:p>
          <a:p>
            <a:pPr>
              <a:buFontTx/>
              <a:buNone/>
            </a:pPr>
            <a:endParaRPr lang="en-GB" altLang="it-IT" sz="1800" dirty="0">
              <a:sym typeface="Symbol" pitchFamily="18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76672"/>
            <a:ext cx="8356600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GB" altLang="it-IT" sz="240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Bibliography</a:t>
            </a:r>
            <a:endParaRPr lang="en-GB" altLang="it-IT" sz="240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322444" cy="5328592"/>
          </a:xfrm>
          <a:noFill/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en-GB" altLang="it-IT" sz="1800" dirty="0" err="1">
                <a:sym typeface="Symbol" pitchFamily="18" charset="2"/>
              </a:rPr>
              <a:t>Neter</a:t>
            </a:r>
            <a:r>
              <a:rPr lang="en-GB" altLang="it-IT" sz="1800" dirty="0">
                <a:sym typeface="Symbol" pitchFamily="18" charset="2"/>
              </a:rPr>
              <a:t>, J., </a:t>
            </a:r>
            <a:r>
              <a:rPr lang="en-GB" altLang="it-IT" sz="1800" dirty="0" err="1">
                <a:sym typeface="Symbol" pitchFamily="18" charset="2"/>
              </a:rPr>
              <a:t>Maynes</a:t>
            </a:r>
            <a:r>
              <a:rPr lang="en-GB" altLang="it-IT" sz="1800" dirty="0">
                <a:sym typeface="Symbol" pitchFamily="18" charset="2"/>
              </a:rPr>
              <a:t>, S., </a:t>
            </a:r>
            <a:r>
              <a:rPr lang="en-GB" altLang="it-IT" sz="1800" dirty="0" err="1">
                <a:sym typeface="Symbol" pitchFamily="18" charset="2"/>
              </a:rPr>
              <a:t>Ramanathan</a:t>
            </a:r>
            <a:r>
              <a:rPr lang="en-GB" altLang="it-IT" sz="1800" dirty="0">
                <a:sym typeface="Symbol" pitchFamily="18" charset="2"/>
              </a:rPr>
              <a:t>, R. (1965): The effect of mismatching on the measurement of response errors, JASA</a:t>
            </a:r>
          </a:p>
          <a:p>
            <a:pPr>
              <a:spcBef>
                <a:spcPts val="0"/>
              </a:spcBef>
              <a:buNone/>
            </a:pPr>
            <a:r>
              <a:rPr lang="en-GB" sz="1800" dirty="0"/>
              <a:t>RELAIS, (2011). User’s guide version 2.2, available at http://joinup.ec.europa.eu/software/relais/release/22 </a:t>
            </a:r>
            <a:endParaRPr lang="en-US" sz="1800" dirty="0"/>
          </a:p>
          <a:p>
            <a:pPr>
              <a:spcBef>
                <a:spcPts val="0"/>
              </a:spcBef>
              <a:buFontTx/>
              <a:buNone/>
            </a:pPr>
            <a:r>
              <a:rPr lang="en-GB" altLang="it-IT" sz="1800" dirty="0" err="1">
                <a:sym typeface="Symbol" pitchFamily="18" charset="2"/>
              </a:rPr>
              <a:t>Scheuren</a:t>
            </a:r>
            <a:r>
              <a:rPr lang="en-GB" altLang="it-IT" sz="1800" dirty="0">
                <a:sym typeface="Symbol" pitchFamily="18" charset="2"/>
              </a:rPr>
              <a:t>, F., Winkler, W.E. (1993): Regression analysis of data files that are computer matched, Survey Methodology, 39-58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GB" altLang="it-IT" sz="1800" dirty="0" err="1">
                <a:sym typeface="Symbol" pitchFamily="18" charset="2"/>
              </a:rPr>
              <a:t>Scheuren</a:t>
            </a:r>
            <a:r>
              <a:rPr lang="en-GB" altLang="it-IT" sz="1800" dirty="0">
                <a:sym typeface="Symbol" pitchFamily="18" charset="2"/>
              </a:rPr>
              <a:t>, F., Winkler, W.E. (1997): Regression analysis of data files that are computer matched part II, Survey Methodology, 157-165.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/>
              <a:t>Winkler, W.E. (2014), Quality and Analysis of National Files - Computational Methods for Censuses and Surveys, Presentation, January 9, 2014</a:t>
            </a:r>
          </a:p>
          <a:p>
            <a:pPr>
              <a:buNone/>
            </a:pPr>
            <a:r>
              <a:rPr lang="en-US" sz="1800" dirty="0"/>
              <a:t>Zhang, L.-C. (2012), Topics of statistical theory for register-based statistics and data integration. </a:t>
            </a:r>
            <a:r>
              <a:rPr lang="en-US" sz="1800" dirty="0" err="1"/>
              <a:t>Statistica</a:t>
            </a:r>
            <a:r>
              <a:rPr lang="en-US" sz="1800" dirty="0"/>
              <a:t> </a:t>
            </a:r>
            <a:r>
              <a:rPr lang="en-US" sz="1800" dirty="0" err="1"/>
              <a:t>Neerlandica</a:t>
            </a:r>
            <a:r>
              <a:rPr lang="en-US" sz="1800" dirty="0"/>
              <a:t>, </a:t>
            </a:r>
            <a:r>
              <a:rPr lang="en-US" sz="1800" dirty="0" smtClean="0"/>
              <a:t>66</a:t>
            </a:r>
            <a:endParaRPr lang="en-US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47055"/>
            <a:ext cx="8075612" cy="461665"/>
          </a:xfr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Outline of the talk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5"/>
            <a:ext cx="8064500" cy="4302716"/>
          </a:xfr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GB" altLang="it-IT" sz="1800" dirty="0" smtClean="0">
                <a:solidFill>
                  <a:srgbClr val="505150"/>
                </a:solidFill>
                <a:sym typeface="Symbol" pitchFamily="18" charset="2"/>
              </a:rPr>
              <a:t>Motivations</a:t>
            </a:r>
            <a:endParaRPr lang="en-GB" altLang="it-IT" sz="1800" dirty="0">
              <a:solidFill>
                <a:srgbClr val="505150"/>
              </a:solidFill>
              <a:sym typeface="Symbol" pitchFamily="18" charset="2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GB" altLang="it-IT" sz="1800" dirty="0">
                <a:solidFill>
                  <a:srgbClr val="505150"/>
                </a:solidFill>
                <a:sym typeface="Symbol" pitchFamily="18" charset="2"/>
              </a:rPr>
              <a:t>Linkage errors and total survey </a:t>
            </a:r>
            <a:r>
              <a:rPr lang="en-GB" altLang="it-IT" sz="1800" dirty="0" smtClean="0">
                <a:solidFill>
                  <a:srgbClr val="505150"/>
                </a:solidFill>
                <a:sym typeface="Symbol" pitchFamily="18" charset="2"/>
              </a:rPr>
              <a:t>error</a:t>
            </a:r>
            <a:endParaRPr lang="en-GB" altLang="it-IT" sz="1800" dirty="0">
              <a:solidFill>
                <a:srgbClr val="505150"/>
              </a:solidFill>
              <a:sym typeface="Symbol" pitchFamily="18" charset="2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GB" altLang="it-IT" sz="1800" dirty="0">
                <a:solidFill>
                  <a:srgbClr val="505150"/>
                </a:solidFill>
                <a:sym typeface="Symbol" pitchFamily="18" charset="2"/>
              </a:rPr>
              <a:t>Methodologies for analyses on linked data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GB" altLang="it-IT" sz="1800" dirty="0">
                <a:solidFill>
                  <a:srgbClr val="505150"/>
                </a:solidFill>
                <a:sym typeface="Symbol" pitchFamily="18" charset="2"/>
              </a:rPr>
              <a:t>A sensitivity </a:t>
            </a:r>
            <a:r>
              <a:rPr lang="en-GB" altLang="it-IT" sz="1800" dirty="0" smtClean="0">
                <a:solidFill>
                  <a:srgbClr val="505150"/>
                </a:solidFill>
                <a:sym typeface="Symbol" pitchFamily="18" charset="2"/>
              </a:rPr>
              <a:t>analysis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GB" altLang="it-IT" sz="1800" dirty="0" smtClean="0">
                <a:solidFill>
                  <a:srgbClr val="505150"/>
                </a:solidFill>
                <a:sym typeface="Symbol" pitchFamily="18" charset="2"/>
              </a:rPr>
              <a:t>Concluding remarks and future works</a:t>
            </a:r>
            <a:endParaRPr lang="en-GB" altLang="it-IT" sz="1800" dirty="0">
              <a:solidFill>
                <a:srgbClr val="505150"/>
              </a:solidFill>
              <a:sym typeface="Symbol" pitchFamily="18" charset="2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en-GB" altLang="it-IT" sz="1800" dirty="0">
              <a:solidFill>
                <a:srgbClr val="505150"/>
              </a:solidFill>
              <a:sym typeface="Symbol" pitchFamily="18" charset="2"/>
            </a:endParaRP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en-GB" altLang="it-IT" sz="1800" dirty="0">
              <a:solidFill>
                <a:srgbClr val="505150"/>
              </a:solidFill>
              <a:sym typeface="Symbol" pitchFamily="18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Why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linking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why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linkage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errors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?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4"/>
            <a:ext cx="8064500" cy="41763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Integration </a:t>
            </a:r>
            <a:r>
              <a:rPr lang="en-US" sz="1800" dirty="0"/>
              <a:t>of different sources </a:t>
            </a:r>
            <a:r>
              <a:rPr lang="en-US" sz="1800" dirty="0" smtClean="0"/>
              <a:t>(surveys, administrative lists, registers ) has </a:t>
            </a:r>
            <a:r>
              <a:rPr lang="en-US" sz="1800" dirty="0"/>
              <a:t>acquired a preeminent </a:t>
            </a:r>
            <a:r>
              <a:rPr lang="en-US" sz="1800" dirty="0" smtClean="0"/>
              <a:t>role </a:t>
            </a:r>
            <a:endParaRPr lang="en-GB" altLang="it-IT" sz="1800" dirty="0" smtClean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1800" dirty="0"/>
              <a:t>The huge accomplished effort to link data is not the final aim of the statistical </a:t>
            </a:r>
            <a:r>
              <a:rPr lang="en-US" sz="1800" dirty="0" smtClean="0"/>
              <a:t>process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Whatever </a:t>
            </a:r>
            <a:r>
              <a:rPr lang="en-US" sz="1800" dirty="0"/>
              <a:t>is the statistical analysis to </a:t>
            </a:r>
            <a:r>
              <a:rPr lang="en-US" sz="1800" dirty="0" smtClean="0"/>
              <a:t>perform </a:t>
            </a:r>
            <a:r>
              <a:rPr lang="en-US" sz="1800" dirty="0"/>
              <a:t>on </a:t>
            </a:r>
            <a:r>
              <a:rPr lang="en-US" sz="1800" dirty="0" smtClean="0"/>
              <a:t>integrated </a:t>
            </a:r>
            <a:r>
              <a:rPr lang="en-US" sz="1800" dirty="0"/>
              <a:t>data, when dealing with data resulting from a record linkage process, it should be taken into account that linkage is subject to two types of errors: </a:t>
            </a:r>
            <a:endParaRPr lang="en-US" sz="1800" dirty="0" smtClean="0"/>
          </a:p>
          <a:p>
            <a:pPr marL="900113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erroneous </a:t>
            </a:r>
            <a:r>
              <a:rPr lang="en-US" sz="1800" dirty="0"/>
              <a:t>acceptance of false links </a:t>
            </a:r>
            <a:endParaRPr lang="en-US" sz="1800" dirty="0" smtClean="0"/>
          </a:p>
          <a:p>
            <a:pPr marL="457200" indent="442913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rejection </a:t>
            </a:r>
            <a:r>
              <a:rPr lang="en-US" sz="1800" dirty="0"/>
              <a:t>of true </a:t>
            </a:r>
            <a:r>
              <a:rPr lang="en-US" sz="1800" dirty="0" smtClean="0"/>
              <a:t>matches</a:t>
            </a:r>
            <a:r>
              <a:rPr lang="en-US" sz="1800" dirty="0"/>
              <a:t> </a:t>
            </a:r>
            <a:r>
              <a:rPr lang="en-US" sz="1800" dirty="0" smtClean="0"/>
              <a:t>(missed links) </a:t>
            </a:r>
            <a:endParaRPr lang="en-US" sz="1800" dirty="0"/>
          </a:p>
          <a:p>
            <a:pPr>
              <a:lnSpc>
                <a:spcPct val="150000"/>
              </a:lnSpc>
            </a:pPr>
            <a:endParaRPr lang="en-GB" altLang="it-IT" sz="1800" dirty="0" smtClean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en-GB" altLang="it-IT" sz="1800" dirty="0">
              <a:sym typeface="Symbol" pitchFamily="18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9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Linkage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Errors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and Total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Survey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Error</a:t>
            </a:r>
            <a:r>
              <a:rPr lang="it-IT" sz="24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11560" y="5805264"/>
            <a:ext cx="7796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 err="1" smtClean="0">
                <a:solidFill>
                  <a:srgbClr val="000000"/>
                </a:solidFill>
                <a:cs typeface="Arial" charset="0"/>
              </a:rPr>
              <a:t>Biemer</a:t>
            </a:r>
            <a:r>
              <a:rPr lang="it-IT" altLang="it-IT" sz="2000" dirty="0" smtClean="0">
                <a:solidFill>
                  <a:srgbClr val="000000"/>
                </a:solidFill>
                <a:cs typeface="Arial" charset="0"/>
              </a:rPr>
              <a:t> 2010</a:t>
            </a:r>
            <a:endParaRPr lang="el-GR" altLang="it-IT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196752"/>
            <a:ext cx="7652196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682196" y="6453336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672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Linkage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Errors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and Total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Survey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Error</a:t>
            </a:r>
            <a:r>
              <a:rPr lang="it-IT" sz="2400" dirty="0" smtClean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pic>
        <p:nvPicPr>
          <p:cNvPr id="8" name="Immagin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14" y="908720"/>
            <a:ext cx="8379258" cy="5344561"/>
          </a:xfrm>
          <a:prstGeom prst="rect">
            <a:avLst/>
          </a:prstGeom>
          <a:noFill/>
          <a:ln>
            <a:noFill/>
          </a:ln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11560" y="5733256"/>
            <a:ext cx="7796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2000" dirty="0" smtClean="0">
                <a:solidFill>
                  <a:srgbClr val="000000"/>
                </a:solidFill>
                <a:cs typeface="Arial" charset="0"/>
              </a:rPr>
              <a:t>Zhang 2012</a:t>
            </a:r>
            <a:endParaRPr lang="el-GR" altLang="it-IT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672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Methodologies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analyses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linked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data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5"/>
            <a:ext cx="8064500" cy="27368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1965 : </a:t>
            </a:r>
            <a:r>
              <a:rPr lang="it-IT" sz="1800" dirty="0" err="1" smtClean="0">
                <a:solidFill>
                  <a:schemeClr val="tx1"/>
                </a:solidFill>
              </a:rPr>
              <a:t>Neter</a:t>
            </a:r>
            <a:r>
              <a:rPr lang="it-IT" sz="1800" dirty="0">
                <a:solidFill>
                  <a:schemeClr val="tx1"/>
                </a:solidFill>
              </a:rPr>
              <a:t>, </a:t>
            </a:r>
            <a:r>
              <a:rPr lang="it-IT" sz="1800" dirty="0" err="1">
                <a:solidFill>
                  <a:schemeClr val="tx1"/>
                </a:solidFill>
              </a:rPr>
              <a:t>Maynes</a:t>
            </a:r>
            <a:r>
              <a:rPr lang="it-IT" sz="1800" dirty="0">
                <a:solidFill>
                  <a:schemeClr val="tx1"/>
                </a:solidFill>
              </a:rPr>
              <a:t> and </a:t>
            </a:r>
            <a:r>
              <a:rPr lang="it-IT" sz="1800" dirty="0" err="1">
                <a:solidFill>
                  <a:schemeClr val="tx1"/>
                </a:solidFill>
              </a:rPr>
              <a:t>Ramanathan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endParaRPr lang="it-IT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1993-1997 : </a:t>
            </a:r>
            <a:r>
              <a:rPr lang="it-IT" sz="1800" dirty="0" err="1" smtClean="0">
                <a:solidFill>
                  <a:schemeClr val="tx1"/>
                </a:solidFill>
              </a:rPr>
              <a:t>Scheuren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and </a:t>
            </a:r>
            <a:r>
              <a:rPr lang="it-IT" sz="1800" dirty="0" err="1">
                <a:solidFill>
                  <a:schemeClr val="tx1"/>
                </a:solidFill>
              </a:rPr>
              <a:t>Winkler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endParaRPr lang="it-IT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800" dirty="0" smtClean="0"/>
              <a:t>2000 : </a:t>
            </a:r>
            <a:r>
              <a:rPr lang="it-IT" sz="1800" dirty="0" err="1" smtClean="0">
                <a:solidFill>
                  <a:schemeClr val="tx1"/>
                </a:solidFill>
              </a:rPr>
              <a:t>Lahiri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and Larsen 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altLang="it-IT" sz="1800" dirty="0" smtClean="0">
                <a:sym typeface="Symbol" pitchFamily="18" charset="2"/>
              </a:rPr>
              <a:t>2009 : Chambers Regression analysis of probability-linked data, </a:t>
            </a:r>
            <a:r>
              <a:rPr lang="en-GB" altLang="it-IT" sz="1800" i="1" dirty="0" smtClean="0">
                <a:sym typeface="Symbol" pitchFamily="18" charset="2"/>
              </a:rPr>
              <a:t>Official Statistics Research Series</a:t>
            </a:r>
            <a:r>
              <a:rPr lang="en-GB" altLang="it-IT" sz="1800" dirty="0" smtClean="0">
                <a:sym typeface="Symbol" pitchFamily="18" charset="2"/>
              </a:rPr>
              <a:t>, Vol. 4.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2011 : </a:t>
            </a:r>
            <a:r>
              <a:rPr lang="it-IT" sz="1800" dirty="0" err="1" smtClean="0">
                <a:solidFill>
                  <a:schemeClr val="tx1"/>
                </a:solidFill>
              </a:rPr>
              <a:t>Chipperfield</a:t>
            </a:r>
            <a:r>
              <a:rPr lang="it-IT" sz="1800" dirty="0">
                <a:solidFill>
                  <a:schemeClr val="tx1"/>
                </a:solidFill>
              </a:rPr>
              <a:t>, Bishop and </a:t>
            </a:r>
            <a:r>
              <a:rPr lang="it-IT" sz="1800" dirty="0" smtClean="0">
                <a:solidFill>
                  <a:schemeClr val="tx1"/>
                </a:solidFill>
              </a:rPr>
              <a:t>Campbell </a:t>
            </a:r>
            <a:endParaRPr lang="en-GB" altLang="it-IT" sz="1800" dirty="0" smtClean="0">
              <a:sym typeface="Symbol" pitchFamily="18" charset="2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FontTx/>
              <a:buNone/>
            </a:pPr>
            <a:endParaRPr lang="en-GB" altLang="it-IT" sz="1800" dirty="0">
              <a:sym typeface="Symbol" pitchFamily="18" charset="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en-GB" altLang="it-IT" sz="1800" dirty="0" smtClean="0">
                <a:sym typeface="Symbol" pitchFamily="18" charset="2"/>
              </a:rPr>
              <a:t>Chambers (2009) contains </a:t>
            </a:r>
            <a:r>
              <a:rPr lang="en-GB" altLang="it-IT" sz="1800" dirty="0">
                <a:sym typeface="Symbol" pitchFamily="18" charset="2"/>
              </a:rPr>
              <a:t>a systematic overview of regression analysis of linked </a:t>
            </a:r>
            <a:r>
              <a:rPr lang="en-GB" altLang="it-IT" sz="1800" dirty="0" smtClean="0">
                <a:sym typeface="Symbol" pitchFamily="18" charset="2"/>
              </a:rPr>
              <a:t>data, describes </a:t>
            </a:r>
            <a:r>
              <a:rPr lang="en-GB" altLang="it-IT" sz="1800" dirty="0">
                <a:sym typeface="Symbol" pitchFamily="18" charset="2"/>
              </a:rPr>
              <a:t>the approach </a:t>
            </a:r>
            <a:r>
              <a:rPr lang="en-GB" altLang="it-IT" sz="1800" dirty="0" smtClean="0">
                <a:sym typeface="Symbol" pitchFamily="18" charset="2"/>
              </a:rPr>
              <a:t>developed </a:t>
            </a:r>
            <a:r>
              <a:rPr lang="en-GB" altLang="it-IT" sz="1800" dirty="0">
                <a:sym typeface="Symbol" pitchFamily="18" charset="2"/>
              </a:rPr>
              <a:t>by </a:t>
            </a:r>
            <a:r>
              <a:rPr lang="en-GB" altLang="it-IT" sz="1800" dirty="0" err="1">
                <a:sym typeface="Symbol" pitchFamily="18" charset="2"/>
              </a:rPr>
              <a:t>Neter</a:t>
            </a:r>
            <a:r>
              <a:rPr lang="en-GB" altLang="it-IT" sz="1800" dirty="0">
                <a:sym typeface="Symbol" pitchFamily="18" charset="2"/>
              </a:rPr>
              <a:t> et al</a:t>
            </a:r>
            <a:r>
              <a:rPr lang="en-GB" altLang="it-IT" sz="1800" dirty="0" smtClean="0">
                <a:sym typeface="Symbol" pitchFamily="18" charset="2"/>
              </a:rPr>
              <a:t>., </a:t>
            </a:r>
            <a:r>
              <a:rPr lang="en-GB" altLang="it-IT" sz="1800" dirty="0" err="1" smtClean="0">
                <a:sym typeface="Symbol" pitchFamily="18" charset="2"/>
              </a:rPr>
              <a:t>Scheuren</a:t>
            </a:r>
            <a:r>
              <a:rPr lang="en-GB" altLang="it-IT" sz="1800" dirty="0" smtClean="0">
                <a:sym typeface="Symbol" pitchFamily="18" charset="2"/>
              </a:rPr>
              <a:t> </a:t>
            </a:r>
            <a:r>
              <a:rPr lang="en-GB" altLang="it-IT" sz="1800" dirty="0">
                <a:sym typeface="Symbol" pitchFamily="18" charset="2"/>
              </a:rPr>
              <a:t>et al, </a:t>
            </a:r>
            <a:r>
              <a:rPr lang="en-GB" altLang="it-IT" sz="1800" dirty="0" err="1" smtClean="0">
                <a:sym typeface="Symbol" pitchFamily="18" charset="2"/>
              </a:rPr>
              <a:t>Lahiri</a:t>
            </a:r>
            <a:r>
              <a:rPr lang="en-GB" altLang="it-IT" sz="1800" dirty="0" smtClean="0">
                <a:sym typeface="Symbol" pitchFamily="18" charset="2"/>
              </a:rPr>
              <a:t> et al. and gives his own bias-corrected </a:t>
            </a:r>
            <a:r>
              <a:rPr lang="en-GB" altLang="it-IT" sz="1800" dirty="0">
                <a:sym typeface="Symbol" pitchFamily="18" charset="2"/>
              </a:rPr>
              <a:t>estimators of regression parameters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Methodologies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analyses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linked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data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5"/>
            <a:ext cx="8064500" cy="273685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it-IT" sz="1800" dirty="0">
                <a:sym typeface="Symbol" pitchFamily="18" charset="2"/>
              </a:rPr>
              <a:t>T</a:t>
            </a:r>
            <a:r>
              <a:rPr lang="en-GB" altLang="it-IT" sz="1800" dirty="0" smtClean="0">
                <a:sym typeface="Symbol" pitchFamily="18" charset="2"/>
              </a:rPr>
              <a:t>hose settings work under strong assumptions</a:t>
            </a:r>
          </a:p>
          <a:p>
            <a:pPr>
              <a:lnSpc>
                <a:spcPct val="150000"/>
              </a:lnSpc>
            </a:pPr>
            <a:r>
              <a:rPr lang="en-GB" altLang="it-IT" sz="1800" dirty="0" smtClean="0">
                <a:sym typeface="Symbol" pitchFamily="18" charset="2"/>
              </a:rPr>
              <a:t>Exchangeability linkage errors model</a:t>
            </a:r>
          </a:p>
          <a:p>
            <a:pPr>
              <a:lnSpc>
                <a:spcPct val="150000"/>
              </a:lnSpc>
            </a:pPr>
            <a:r>
              <a:rPr lang="en-GB" altLang="it-IT" sz="1800" dirty="0" smtClean="0">
                <a:sym typeface="Symbol" pitchFamily="18" charset="2"/>
              </a:rPr>
              <a:t>Equal size of linking sets (or smallest set contained in the biggest one)</a:t>
            </a:r>
          </a:p>
          <a:p>
            <a:pPr>
              <a:lnSpc>
                <a:spcPct val="150000"/>
              </a:lnSpc>
            </a:pPr>
            <a:r>
              <a:rPr lang="en-GB" altLang="it-IT" sz="1800" dirty="0" smtClean="0">
                <a:sym typeface="Symbol" pitchFamily="18" charset="2"/>
              </a:rPr>
              <a:t>Linking in 1:1 constrain</a:t>
            </a:r>
          </a:p>
          <a:p>
            <a:pPr>
              <a:lnSpc>
                <a:spcPct val="150000"/>
              </a:lnSpc>
            </a:pPr>
            <a:endParaRPr lang="en-GB" altLang="it-IT" sz="1800" dirty="0" smtClean="0"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en-GB" altLang="it-IT" sz="1800" dirty="0" smtClean="0">
              <a:sym typeface="Symbol" pitchFamily="18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altLang="it-IT" sz="1800" dirty="0">
              <a:sym typeface="Symbol" pitchFamily="18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53336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7055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A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sensitivity</a:t>
            </a:r>
            <a:r>
              <a:rPr lang="it-IT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400" dirty="0" err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analysis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412874"/>
            <a:ext cx="8064500" cy="453640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it-IT" sz="1800" dirty="0" err="1">
                <a:solidFill>
                  <a:schemeClr val="tx1"/>
                </a:solidFill>
              </a:rPr>
              <a:t>Winkler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smtClean="0">
                <a:solidFill>
                  <a:schemeClr val="tx1"/>
                </a:solidFill>
              </a:rPr>
              <a:t>(2014) notes</a:t>
            </a:r>
          </a:p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«</a:t>
            </a:r>
            <a:r>
              <a:rPr lang="it-IT" sz="1800" dirty="0" err="1" smtClean="0">
                <a:solidFill>
                  <a:schemeClr val="tx1"/>
                </a:solidFill>
              </a:rPr>
              <a:t>Scheuren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and </a:t>
            </a:r>
            <a:r>
              <a:rPr lang="it-IT" sz="1800" dirty="0" err="1">
                <a:solidFill>
                  <a:schemeClr val="tx1"/>
                </a:solidFill>
              </a:rPr>
              <a:t>Winkler</a:t>
            </a:r>
            <a:r>
              <a:rPr lang="it-IT" sz="1800" dirty="0">
                <a:solidFill>
                  <a:schemeClr val="tx1"/>
                </a:solidFill>
              </a:rPr>
              <a:t> (1997) </a:t>
            </a:r>
            <a:r>
              <a:rPr lang="it-IT" sz="1800" dirty="0" err="1">
                <a:solidFill>
                  <a:schemeClr val="tx1"/>
                </a:solidFill>
              </a:rPr>
              <a:t>observed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that</a:t>
            </a:r>
            <a:r>
              <a:rPr lang="it-IT" sz="1800" dirty="0">
                <a:solidFill>
                  <a:schemeClr val="tx1"/>
                </a:solidFill>
              </a:rPr>
              <a:t>, </a:t>
            </a:r>
            <a:r>
              <a:rPr lang="it-IT" sz="1800" dirty="0" err="1">
                <a:solidFill>
                  <a:schemeClr val="tx1"/>
                </a:solidFill>
              </a:rPr>
              <a:t>if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linkage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error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is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below</a:t>
            </a:r>
            <a:r>
              <a:rPr lang="it-IT" sz="1800" dirty="0">
                <a:solidFill>
                  <a:schemeClr val="tx1"/>
                </a:solidFill>
              </a:rPr>
              <a:t> 1%, </a:t>
            </a:r>
            <a:r>
              <a:rPr lang="it-IT" sz="1800" dirty="0" err="1">
                <a:solidFill>
                  <a:schemeClr val="tx1"/>
                </a:solidFill>
              </a:rPr>
              <a:t>then</a:t>
            </a:r>
            <a:r>
              <a:rPr lang="it-IT" sz="1800" dirty="0">
                <a:solidFill>
                  <a:schemeClr val="tx1"/>
                </a:solidFill>
              </a:rPr>
              <a:t> can </a:t>
            </a:r>
            <a:r>
              <a:rPr lang="it-IT" sz="1800" dirty="0" err="1">
                <a:solidFill>
                  <a:schemeClr val="tx1"/>
                </a:solidFill>
              </a:rPr>
              <a:t>perform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statistical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analysis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without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adjustment</a:t>
            </a:r>
            <a:r>
              <a:rPr lang="it-IT" sz="1800" dirty="0">
                <a:solidFill>
                  <a:schemeClr val="tx1"/>
                </a:solidFill>
              </a:rPr>
              <a:t>. </a:t>
            </a:r>
            <a:endParaRPr lang="it-IT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800" dirty="0" err="1" smtClean="0">
                <a:solidFill>
                  <a:schemeClr val="tx1"/>
                </a:solidFill>
              </a:rPr>
              <a:t>Most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‘</a:t>
            </a:r>
            <a:r>
              <a:rPr lang="it-IT" sz="1800" dirty="0" err="1">
                <a:solidFill>
                  <a:schemeClr val="tx1"/>
                </a:solidFill>
              </a:rPr>
              <a:t>good</a:t>
            </a:r>
            <a:r>
              <a:rPr lang="it-IT" sz="1800" dirty="0">
                <a:solidFill>
                  <a:schemeClr val="tx1"/>
                </a:solidFill>
              </a:rPr>
              <a:t>’ </a:t>
            </a:r>
            <a:r>
              <a:rPr lang="it-IT" sz="1800" dirty="0" err="1">
                <a:solidFill>
                  <a:schemeClr val="tx1"/>
                </a:solidFill>
              </a:rPr>
              <a:t>matching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situations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have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overall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linkage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error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above</a:t>
            </a:r>
            <a:r>
              <a:rPr lang="it-IT" sz="1800" dirty="0">
                <a:solidFill>
                  <a:schemeClr val="tx1"/>
                </a:solidFill>
              </a:rPr>
              <a:t> 10%. </a:t>
            </a:r>
            <a:endParaRPr lang="it-IT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800" dirty="0" err="1" smtClean="0">
                <a:solidFill>
                  <a:schemeClr val="tx1"/>
                </a:solidFill>
              </a:rPr>
              <a:t>Even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>
                <a:solidFill>
                  <a:schemeClr val="tx1"/>
                </a:solidFill>
              </a:rPr>
              <a:t>‘high match </a:t>
            </a:r>
            <a:r>
              <a:rPr lang="it-IT" sz="1800" dirty="0" err="1">
                <a:solidFill>
                  <a:schemeClr val="tx1"/>
                </a:solidFill>
              </a:rPr>
              <a:t>scores</a:t>
            </a:r>
            <a:r>
              <a:rPr lang="it-IT" sz="1800" dirty="0">
                <a:solidFill>
                  <a:schemeClr val="tx1"/>
                </a:solidFill>
              </a:rPr>
              <a:t>’ sets of </a:t>
            </a:r>
            <a:r>
              <a:rPr lang="it-IT" sz="1800" dirty="0" err="1">
                <a:solidFill>
                  <a:schemeClr val="tx1"/>
                </a:solidFill>
              </a:rPr>
              <a:t>pairs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may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have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linkage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error</a:t>
            </a:r>
            <a:r>
              <a:rPr lang="it-IT" sz="1800" dirty="0">
                <a:solidFill>
                  <a:schemeClr val="tx1"/>
                </a:solidFill>
              </a:rPr>
              <a:t> in </a:t>
            </a:r>
            <a:r>
              <a:rPr lang="it-IT" sz="1800" dirty="0" err="1">
                <a:solidFill>
                  <a:schemeClr val="tx1"/>
                </a:solidFill>
              </a:rPr>
              <a:t>range</a:t>
            </a:r>
            <a:r>
              <a:rPr lang="it-IT" sz="1800" dirty="0">
                <a:solidFill>
                  <a:schemeClr val="tx1"/>
                </a:solidFill>
              </a:rPr>
              <a:t> 1-5%. </a:t>
            </a:r>
            <a:endParaRPr lang="it-IT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800" dirty="0" smtClean="0">
                <a:solidFill>
                  <a:schemeClr val="tx1"/>
                </a:solidFill>
              </a:rPr>
              <a:t>The </a:t>
            </a:r>
            <a:r>
              <a:rPr lang="it-IT" sz="1800" dirty="0" err="1">
                <a:solidFill>
                  <a:schemeClr val="tx1"/>
                </a:solidFill>
              </a:rPr>
              <a:t>current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models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may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adjust</a:t>
            </a:r>
            <a:r>
              <a:rPr lang="it-IT" sz="1800" dirty="0">
                <a:solidFill>
                  <a:schemeClr val="tx1"/>
                </a:solidFill>
              </a:rPr>
              <a:t> the ‘</a:t>
            </a:r>
            <a:r>
              <a:rPr lang="it-IT" sz="1800" dirty="0" err="1">
                <a:solidFill>
                  <a:schemeClr val="tx1"/>
                </a:solidFill>
              </a:rPr>
              <a:t>observed</a:t>
            </a:r>
            <a:r>
              <a:rPr lang="it-IT" sz="1800" dirty="0">
                <a:solidFill>
                  <a:schemeClr val="tx1"/>
                </a:solidFill>
              </a:rPr>
              <a:t>’ </a:t>
            </a:r>
            <a:r>
              <a:rPr lang="it-IT" sz="1800" dirty="0" err="1">
                <a:solidFill>
                  <a:schemeClr val="tx1"/>
                </a:solidFill>
              </a:rPr>
              <a:t>matched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pairs</a:t>
            </a:r>
            <a:r>
              <a:rPr lang="it-IT" sz="1800" dirty="0">
                <a:solidFill>
                  <a:schemeClr val="tx1"/>
                </a:solidFill>
              </a:rPr>
              <a:t> to </a:t>
            </a:r>
            <a:r>
              <a:rPr lang="it-IT" sz="1800" dirty="0" err="1">
                <a:solidFill>
                  <a:schemeClr val="tx1"/>
                </a:solidFill>
              </a:rPr>
              <a:t>having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linkage</a:t>
            </a:r>
            <a:r>
              <a:rPr lang="it-IT" sz="1800" dirty="0">
                <a:solidFill>
                  <a:schemeClr val="tx1"/>
                </a:solidFill>
              </a:rPr>
              <a:t> </a:t>
            </a:r>
            <a:r>
              <a:rPr lang="it-IT" sz="1800" dirty="0" err="1">
                <a:solidFill>
                  <a:schemeClr val="tx1"/>
                </a:solidFill>
              </a:rPr>
              <a:t>error</a:t>
            </a:r>
            <a:r>
              <a:rPr lang="it-IT" sz="1800" dirty="0">
                <a:solidFill>
                  <a:schemeClr val="tx1"/>
                </a:solidFill>
              </a:rPr>
              <a:t> down from 10% to 7.5</a:t>
            </a:r>
            <a:r>
              <a:rPr lang="it-IT" sz="1800" dirty="0"/>
              <a:t>%»</a:t>
            </a:r>
            <a:endParaRPr lang="it-IT" sz="1800" dirty="0" smtClean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672"/>
            <a:ext cx="8075612" cy="461665"/>
          </a:xfrm>
          <a:noFill/>
          <a:extLst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404040"/>
                </a:solidFill>
                <a:latin typeface="+mn-lt"/>
                <a:ea typeface="+mn-ea"/>
                <a:cs typeface="+mn-cs"/>
              </a:rPr>
              <a:t>Experimental data </a:t>
            </a:r>
            <a:endParaRPr lang="en-GB" altLang="it-IT" sz="2400" dirty="0">
              <a:solidFill>
                <a:srgbClr val="404040"/>
              </a:solidFill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544479" y="3185319"/>
          <a:ext cx="6209030" cy="1351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415"/>
                <a:gridCol w="1374775"/>
                <a:gridCol w="1170305"/>
                <a:gridCol w="809625"/>
                <a:gridCol w="900430"/>
                <a:gridCol w="919480"/>
              </a:tblGrid>
              <a:tr h="0">
                <a:tc>
                  <a:txBody>
                    <a:bodyPr/>
                    <a:lstStyle/>
                    <a:p>
                      <a:r>
                        <a:rPr lang="it-IT" sz="1200" dirty="0">
                          <a:effectLst/>
                        </a:rPr>
                        <a:t>Scenario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Declared Matches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False matches in Declared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sym typeface="Symbol"/>
                        </a:rPr>
                        <a:t>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sym typeface="Symbol"/>
                        </a:rPr>
                        <a:t>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sym typeface="Symbol"/>
                        </a:rPr>
                        <a:t>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Gold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826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0.048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67335"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Silver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752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11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0.146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0.087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0.015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60985"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Bronze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786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0.129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>
                          <a:effectLst/>
                        </a:rPr>
                        <a:t>0.236</a:t>
                      </a:r>
                      <a:endParaRPr lang="it-IT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effectLst/>
                        </a:rPr>
                        <a:t>0.038</a:t>
                      </a:r>
                      <a:endParaRPr lang="it-IT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11560" y="1439844"/>
            <a:ext cx="7992888" cy="46115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ts val="288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Random Sample of 1000 units from the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fictitious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population census data in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the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ESSnet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DI (2011). </a:t>
            </a:r>
          </a:p>
          <a:p>
            <a:pPr marL="0" lvl="0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Linear model 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in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Chambers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it-IT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2009)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 	</a:t>
            </a:r>
            <a:r>
              <a:rPr lang="it-IT" altLang="it-IT" sz="1800" dirty="0" smtClean="0">
                <a:ea typeface="Times New Roman" pitchFamily="18" charset="0"/>
                <a:cs typeface="Times New Roman" pitchFamily="18" charset="0"/>
              </a:rPr>
              <a:t>Y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</a:rPr>
              <a:t>= X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</a:rPr>
              <a:t>+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lvl="0" indent="0"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with		 X~[1,Uniform(0,1)] 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			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=[1,5]     	  </a:t>
            </a:r>
            <a:r>
              <a:rPr lang="it-IT" altLang="it-IT" sz="18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</a:rPr>
              <a:t>~</a:t>
            </a:r>
            <a:r>
              <a:rPr lang="it-IT" altLang="it-IT" sz="1800" dirty="0" err="1">
                <a:ea typeface="Times New Roman" pitchFamily="18" charset="0"/>
                <a:cs typeface="Times New Roman" pitchFamily="18" charset="0"/>
              </a:rPr>
              <a:t>Norm</a:t>
            </a:r>
            <a:r>
              <a:rPr lang="it-IT" altLang="it-IT" sz="1800" dirty="0">
                <a:ea typeface="Times New Roman" pitchFamily="18" charset="0"/>
                <a:cs typeface="Times New Roman" pitchFamily="18" charset="0"/>
              </a:rPr>
              <a:t>(0,1)</a:t>
            </a:r>
            <a:endParaRPr lang="it-IT" altLang="it-IT" sz="1800" dirty="0">
              <a:cs typeface="Arial" pitchFamily="34" charset="0"/>
              <a:sym typeface="Symbol" pitchFamily="18" charset="2"/>
            </a:endParaRPr>
          </a:p>
          <a:p>
            <a:pPr marL="0" lvl="0" indent="0" eaLnBrk="0" hangingPunc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it-IT" altLang="it-IT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Logistic</a:t>
            </a: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model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: 	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~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Bernoulli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(0.75) 		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~Multinom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0.7,0.05,0.2,0.05)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dependent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on X.</a:t>
            </a:r>
          </a:p>
          <a:p>
            <a:pPr marL="0" lvl="0" indent="0" algn="just" eaLnBrk="0" hangingPunc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Two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lists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L1 and L2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were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generated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0" indent="0"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L1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[</a:t>
            </a:r>
            <a:r>
              <a:rPr kumimoji="0" lang="it-IT" altLang="it-IT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Xs</a:t>
            </a:r>
            <a:r>
              <a:rPr kumimoji="0" lang="it-IT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942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units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]</a:t>
            </a:r>
            <a:endParaRPr kumimoji="0" lang="it-IT" altLang="it-IT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0" indent="0" algn="just" eaLnBrk="0" hangingPunct="0">
              <a:lnSpc>
                <a:spcPts val="288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it-IT" altLang="it-I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L2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[</a:t>
            </a:r>
            <a:r>
              <a:rPr kumimoji="0" lang="it-IT" altLang="it-IT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Ys</a:t>
            </a:r>
            <a:r>
              <a:rPr kumimoji="0" lang="it-IT" altLang="it-IT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921 </a:t>
            </a: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units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]  </a:t>
            </a:r>
          </a:p>
          <a:p>
            <a:pPr marL="0" lvl="0" indent="0" algn="just" eaLnBrk="0" hangingPunc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kumimoji="0" lang="it-IT" altLang="it-IT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Units</a:t>
            </a:r>
            <a:r>
              <a:rPr kumimoji="0" lang="it-IT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 in common (the t</a:t>
            </a:r>
            <a:r>
              <a:rPr kumimoji="0" lang="en-US" alt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  <a:sym typeface="Symbol" pitchFamily="18" charset="2"/>
              </a:rPr>
              <a:t>rue matches) 868; true un-matches are 127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2196" y="6435705"/>
            <a:ext cx="4693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srgbClr val="7F7F7F"/>
                </a:solidFill>
              </a:rPr>
              <a:t>Adjusting for bias due to linkage errors</a:t>
            </a:r>
            <a:r>
              <a:rPr lang="it-IT" sz="1000" dirty="0" smtClean="0">
                <a:solidFill>
                  <a:srgbClr val="7F7F7F"/>
                </a:solidFill>
              </a:rPr>
              <a:t>, Tiziana Tuoto  </a:t>
            </a:r>
            <a:r>
              <a:rPr lang="it-IT" sz="1000" dirty="0">
                <a:solidFill>
                  <a:srgbClr val="7F7F7F"/>
                </a:solidFill>
              </a:rPr>
              <a:t>– </a:t>
            </a:r>
            <a:r>
              <a:rPr lang="it-IT" sz="1000" dirty="0" smtClean="0">
                <a:solidFill>
                  <a:srgbClr val="7F7F7F"/>
                </a:solidFill>
              </a:rPr>
              <a:t>Vienna, </a:t>
            </a:r>
            <a:r>
              <a:rPr lang="it-IT" sz="1000" dirty="0" err="1" smtClean="0">
                <a:solidFill>
                  <a:srgbClr val="7F7F7F"/>
                </a:solidFill>
              </a:rPr>
              <a:t>June</a:t>
            </a:r>
            <a:r>
              <a:rPr lang="it-IT" sz="1000" dirty="0" smtClean="0">
                <a:solidFill>
                  <a:srgbClr val="7F7F7F"/>
                </a:solidFill>
              </a:rPr>
              <a:t> 5°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1542</Words>
  <Application>Microsoft Office PowerPoint</Application>
  <PresentationFormat>Presentazione su schermo (4:3)</PresentationFormat>
  <Paragraphs>238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copertina</vt:lpstr>
      <vt:lpstr>Presentazione standard di PowerPoint</vt:lpstr>
      <vt:lpstr>Outline of the talk</vt:lpstr>
      <vt:lpstr>Why linking and why linkage errors?</vt:lpstr>
      <vt:lpstr>Linkage Errors and Total Survey Error </vt:lpstr>
      <vt:lpstr>Linkage Errors and Total Survey Error </vt:lpstr>
      <vt:lpstr>Methodologies for analyses on linked data</vt:lpstr>
      <vt:lpstr>Methodologies for analyses on linked data</vt:lpstr>
      <vt:lpstr>A sensitivity analysis</vt:lpstr>
      <vt:lpstr>Experimental data </vt:lpstr>
      <vt:lpstr>The three Linkage scenarios</vt:lpstr>
      <vt:lpstr>Linear Model –  Naive Estimator and Linkage error bias adjusted estimators</vt:lpstr>
      <vt:lpstr>Logistic Model –  Naive and Adjusted estimators</vt:lpstr>
      <vt:lpstr>Remarks </vt:lpstr>
      <vt:lpstr>Future works </vt:lpstr>
      <vt:lpstr>Bibliography</vt:lpstr>
      <vt:lpstr>Bibliography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tuoto</dc:creator>
  <cp:lastModifiedBy>Tiziana Tuoto</cp:lastModifiedBy>
  <cp:revision>6</cp:revision>
  <dcterms:created xsi:type="dcterms:W3CDTF">2014-06-01T12:10:42Z</dcterms:created>
  <dcterms:modified xsi:type="dcterms:W3CDTF">2014-06-03T13:25:52Z</dcterms:modified>
</cp:coreProperties>
</file>