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9" r:id="rId10"/>
    <p:sldId id="266" r:id="rId11"/>
    <p:sldId id="271" r:id="rId12"/>
    <p:sldId id="267" r:id="rId13"/>
    <p:sldId id="268" r:id="rId14"/>
    <p:sldId id="270" r:id="rId15"/>
    <p:sldId id="272" r:id="rId16"/>
    <p:sldId id="274" r:id="rId17"/>
    <p:sldId id="273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7300" kern="1200">
        <a:solidFill>
          <a:srgbClr val="FFFFFF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00"/>
    <a:srgbClr val="00FF00"/>
    <a:srgbClr val="9900CC"/>
    <a:srgbClr val="CC0027"/>
    <a:srgbClr val="A50021"/>
    <a:srgbClr val="1D69BD"/>
    <a:srgbClr val="2E6CB8"/>
    <a:srgbClr val="3EA848"/>
    <a:srgbClr val="F3F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94660" autoAdjust="0"/>
  </p:normalViewPr>
  <p:slideViewPr>
    <p:cSldViewPr>
      <p:cViewPr varScale="1">
        <p:scale>
          <a:sx n="74" d="100"/>
          <a:sy n="74" d="100"/>
        </p:scale>
        <p:origin x="-372" y="-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78"/>
      </p:cViewPr>
      <p:guideLst>
        <p:guide orient="horz" pos="312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2DA7B-920A-47FF-80C9-2097375891E9}" type="doc">
      <dgm:prSet loTypeId="urn:microsoft.com/office/officeart/2005/8/layout/arrow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DAF8CF-B655-469D-B848-494378C8C25C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Quality</a:t>
          </a:r>
          <a:endParaRPr lang="en-GB" b="1" dirty="0">
            <a:solidFill>
              <a:srgbClr val="FFFFFF"/>
            </a:solidFill>
          </a:endParaRPr>
        </a:p>
      </dgm:t>
    </dgm:pt>
    <dgm:pt modelId="{44D7A00C-EC04-478C-AE5F-660FD566559C}" type="parTrans" cxnId="{777DE422-3EEA-408A-96E8-D541285E64AF}">
      <dgm:prSet/>
      <dgm:spPr/>
      <dgm:t>
        <a:bodyPr/>
        <a:lstStyle/>
        <a:p>
          <a:endParaRPr lang="en-GB"/>
        </a:p>
      </dgm:t>
    </dgm:pt>
    <dgm:pt modelId="{D99C2F3D-3917-4CA4-87BF-2A2339CAC2B7}" type="sibTrans" cxnId="{777DE422-3EEA-408A-96E8-D541285E64AF}">
      <dgm:prSet/>
      <dgm:spPr/>
      <dgm:t>
        <a:bodyPr/>
        <a:lstStyle/>
        <a:p>
          <a:endParaRPr lang="en-GB"/>
        </a:p>
      </dgm:t>
    </dgm:pt>
    <dgm:pt modelId="{AC4D6F41-5F0F-4ABA-A0A1-5DC21EFDD9BF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National interest</a:t>
          </a:r>
          <a:endParaRPr lang="en-GB" b="1" dirty="0">
            <a:solidFill>
              <a:srgbClr val="FFFFFF"/>
            </a:solidFill>
          </a:endParaRPr>
        </a:p>
      </dgm:t>
    </dgm:pt>
    <dgm:pt modelId="{36EDE30D-A6D4-43B9-ACFB-ED4FAE2D1BE0}" type="parTrans" cxnId="{06A73777-6CA0-4321-AB1C-DF10351FC7A7}">
      <dgm:prSet/>
      <dgm:spPr/>
      <dgm:t>
        <a:bodyPr/>
        <a:lstStyle/>
        <a:p>
          <a:endParaRPr lang="en-GB"/>
        </a:p>
      </dgm:t>
    </dgm:pt>
    <dgm:pt modelId="{487FE6DA-D9F2-4F31-AB1B-672265127366}" type="sibTrans" cxnId="{06A73777-6CA0-4321-AB1C-DF10351FC7A7}">
      <dgm:prSet/>
      <dgm:spPr/>
      <dgm:t>
        <a:bodyPr/>
        <a:lstStyle/>
        <a:p>
          <a:endParaRPr lang="en-GB"/>
        </a:p>
      </dgm:t>
    </dgm:pt>
    <dgm:pt modelId="{712B8688-ACE4-4BBB-9901-E9AD575B0AF9}" type="pres">
      <dgm:prSet presAssocID="{33E2DA7B-920A-47FF-80C9-2097375891E9}" presName="cycle" presStyleCnt="0">
        <dgm:presLayoutVars>
          <dgm:dir/>
          <dgm:resizeHandles val="exact"/>
        </dgm:presLayoutVars>
      </dgm:prSet>
      <dgm:spPr/>
    </dgm:pt>
    <dgm:pt modelId="{B23DD02C-12B4-4236-B428-3769D3F2890D}" type="pres">
      <dgm:prSet presAssocID="{7BDAF8CF-B655-469D-B848-494378C8C25C}" presName="arrow" presStyleLbl="node1" presStyleIdx="0" presStyleCnt="2">
        <dgm:presLayoutVars>
          <dgm:bulletEnabled val="1"/>
        </dgm:presLayoutVars>
      </dgm:prSet>
      <dgm:spPr/>
    </dgm:pt>
    <dgm:pt modelId="{4A553E78-CFEA-4C8A-B858-FCC36B7619FB}" type="pres">
      <dgm:prSet presAssocID="{AC4D6F41-5F0F-4ABA-A0A1-5DC21EFDD9BF}" presName="arrow" presStyleLbl="node1" presStyleIdx="1" presStyleCnt="2">
        <dgm:presLayoutVars>
          <dgm:bulletEnabled val="1"/>
        </dgm:presLayoutVars>
      </dgm:prSet>
      <dgm:spPr/>
    </dgm:pt>
  </dgm:ptLst>
  <dgm:cxnLst>
    <dgm:cxn modelId="{06A73777-6CA0-4321-AB1C-DF10351FC7A7}" srcId="{33E2DA7B-920A-47FF-80C9-2097375891E9}" destId="{AC4D6F41-5F0F-4ABA-A0A1-5DC21EFDD9BF}" srcOrd="1" destOrd="0" parTransId="{36EDE30D-A6D4-43B9-ACFB-ED4FAE2D1BE0}" sibTransId="{487FE6DA-D9F2-4F31-AB1B-672265127366}"/>
    <dgm:cxn modelId="{A4BE00DB-38BB-46F1-99F2-80C3EDD23E48}" type="presOf" srcId="{AC4D6F41-5F0F-4ABA-A0A1-5DC21EFDD9BF}" destId="{4A553E78-CFEA-4C8A-B858-FCC36B7619FB}" srcOrd="0" destOrd="0" presId="urn:microsoft.com/office/officeart/2005/8/layout/arrow1"/>
    <dgm:cxn modelId="{777DE422-3EEA-408A-96E8-D541285E64AF}" srcId="{33E2DA7B-920A-47FF-80C9-2097375891E9}" destId="{7BDAF8CF-B655-469D-B848-494378C8C25C}" srcOrd="0" destOrd="0" parTransId="{44D7A00C-EC04-478C-AE5F-660FD566559C}" sibTransId="{D99C2F3D-3917-4CA4-87BF-2A2339CAC2B7}"/>
    <dgm:cxn modelId="{71347D96-0A37-4F83-8EEF-99C76FFA38A2}" type="presOf" srcId="{33E2DA7B-920A-47FF-80C9-2097375891E9}" destId="{712B8688-ACE4-4BBB-9901-E9AD575B0AF9}" srcOrd="0" destOrd="0" presId="urn:microsoft.com/office/officeart/2005/8/layout/arrow1"/>
    <dgm:cxn modelId="{32492242-83E4-49E8-B618-5C94EA60FBE2}" type="presOf" srcId="{7BDAF8CF-B655-469D-B848-494378C8C25C}" destId="{B23DD02C-12B4-4236-B428-3769D3F2890D}" srcOrd="0" destOrd="0" presId="urn:microsoft.com/office/officeart/2005/8/layout/arrow1"/>
    <dgm:cxn modelId="{59787294-19F4-4AE4-AE21-AA8409E54173}" type="presParOf" srcId="{712B8688-ACE4-4BBB-9901-E9AD575B0AF9}" destId="{B23DD02C-12B4-4236-B428-3769D3F2890D}" srcOrd="0" destOrd="0" presId="urn:microsoft.com/office/officeart/2005/8/layout/arrow1"/>
    <dgm:cxn modelId="{5979345A-4E02-4563-B000-610FD32186AB}" type="presParOf" srcId="{712B8688-ACE4-4BBB-9901-E9AD575B0AF9}" destId="{4A553E78-CFEA-4C8A-B858-FCC36B7619F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DD02C-12B4-4236-B428-3769D3F2890D}">
      <dsp:nvSpPr>
        <dsp:cNvPr id="0" name=""/>
        <dsp:cNvSpPr/>
      </dsp:nvSpPr>
      <dsp:spPr>
        <a:xfrm rot="16200000">
          <a:off x="1105" y="184"/>
          <a:ext cx="2735935" cy="2735935"/>
        </a:xfrm>
        <a:prstGeom prst="upArrow">
          <a:avLst>
            <a:gd name="adj1" fmla="val 50000"/>
            <a:gd name="adj2" fmla="val 35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FFFF"/>
              </a:solidFill>
            </a:rPr>
            <a:t>Quality</a:t>
          </a:r>
          <a:endParaRPr lang="en-GB" sz="3300" b="1" kern="1200" dirty="0">
            <a:solidFill>
              <a:srgbClr val="FFFFFF"/>
            </a:solidFill>
          </a:endParaRPr>
        </a:p>
      </dsp:txBody>
      <dsp:txXfrm rot="5400000">
        <a:off x="479895" y="684167"/>
        <a:ext cx="2257146" cy="1367967"/>
      </dsp:txXfrm>
    </dsp:sp>
    <dsp:sp modelId="{4A553E78-CFEA-4C8A-B858-FCC36B7619FB}">
      <dsp:nvSpPr>
        <dsp:cNvPr id="0" name=""/>
        <dsp:cNvSpPr/>
      </dsp:nvSpPr>
      <dsp:spPr>
        <a:xfrm rot="5400000">
          <a:off x="3057370" y="184"/>
          <a:ext cx="2735935" cy="2735935"/>
        </a:xfrm>
        <a:prstGeom prst="up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FFFF"/>
              </a:solidFill>
            </a:rPr>
            <a:t>National interest</a:t>
          </a:r>
          <a:endParaRPr lang="en-GB" sz="3300" b="1" kern="1200" dirty="0">
            <a:solidFill>
              <a:srgbClr val="FFFFFF"/>
            </a:solidFill>
          </a:endParaRPr>
        </a:p>
      </dsp:txBody>
      <dsp:txXfrm rot="-5400000">
        <a:off x="3057371" y="684168"/>
        <a:ext cx="2257146" cy="1367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6" tIns="47703" rIns="95406" bIns="47703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6" tIns="47703" rIns="95406" bIns="47703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6" tIns="47703" rIns="95406" bIns="47703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091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6" tIns="47703" rIns="95406" bIns="47703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185D7D-591A-40A0-BB7E-542918B7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2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22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65175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672013"/>
            <a:ext cx="5000625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0225"/>
            <a:ext cx="2922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2" tIns="46031" rIns="92062" bIns="46031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+mn-cs"/>
              </a:defRPr>
            </a:lvl1pPr>
          </a:lstStyle>
          <a:p>
            <a:pPr>
              <a:defRPr/>
            </a:pPr>
            <a:fld id="{BABAD4CB-3162-47C4-BBF5-93D6E17BA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939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z="1400" dirty="0">
              <a:latin typeface="+mn-lt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9300" indent="-28733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54113" indent="-2301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14488" indent="-2301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76450" indent="-230188" defTabSz="9112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33650" indent="-2301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90850" indent="-2301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48050" indent="-2301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905250" indent="-230188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63F3B5-F9B7-43E5-9E51-19FCD40F6611}" type="slidenum">
              <a:rPr lang="en-US" altLang="en-US" sz="11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8"/>
          <p:cNvSpPr>
            <a:spLocks noChangeArrowheads="1"/>
          </p:cNvSpPr>
          <p:nvPr userDrawn="1"/>
        </p:nvSpPr>
        <p:spPr bwMode="auto">
          <a:xfrm>
            <a:off x="0" y="0"/>
            <a:ext cx="9144000" cy="310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+mn-cs"/>
            </a:endParaRPr>
          </a:p>
        </p:txBody>
      </p:sp>
      <p:pic>
        <p:nvPicPr>
          <p:cNvPr id="4" name="Picture 1113" descr="UNODC_logo_E_unblue_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68413"/>
            <a:ext cx="417671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2525713" y="3429000"/>
            <a:ext cx="5791200" cy="549275"/>
          </a:xfrm>
        </p:spPr>
        <p:txBody>
          <a:bodyPr anchor="t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324600" y="61722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-171450"/>
            <a:ext cx="9144000" cy="898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cs typeface="+mn-cs"/>
            </a:endParaRP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74" descr="UNODC_logo_E_unblue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7463"/>
            <a:ext cx="32416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tr/url?sa=i&amp;rct=j&amp;q=&amp;esrc=s&amp;source=images&amp;cd=&amp;cad=rja&amp;uact=8&amp;docid=6Rv9ZvonDibhfM&amp;tbnid=5hWjMb04WR2gAM:&amp;ved=0CAUQjRw&amp;url=http%3A%2F%2Fjourneyingbeyondbreastcancer.com%2F2011%2F11%2F03%2Fa-circle-of-friends-2%2F&amp;ei=CYGPU82QHMuL4gSLqYCYDA&amp;bvm=bv.68235269,d.bGE&amp;psig=AFQjCNEFnjtRGfTg02f61Vr4GOeIMXPLhA&amp;ust=140200000730050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tr/url?sa=i&amp;rct=j&amp;q=&amp;esrc=s&amp;source=images&amp;cd=&amp;cad=rja&amp;uact=8&amp;docid=6Rv9ZvonDibhfM&amp;tbnid=5hWjMb04WR2gAM:&amp;ved=0CAUQjRw&amp;url=http%3A%2F%2Fjourneyingbeyondbreastcancer.com%2F2011%2F11%2F03%2Fa-circle-of-friends-2%2F&amp;ei=CYGPU82QHMuL4gSLqYCYDA&amp;bvm=bv.68235269,d.bGE&amp;psig=AFQjCNEFnjtRGfTg02f61Vr4GOeIMXPLhA&amp;ust=14020000073005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ages&amp;cd=&amp;cad=rja&amp;uact=8&amp;docid=BAbrv48btn7X3M&amp;tbnid=362mo1NypgONfM:&amp;ved=0CAUQjRw&amp;url=http%3A%2F%2Fwww.familylifeministry.atlanta.goarch.org%2Fvision-how-to-have-a-personal-vision-for-your-life-that-is-consistent-with-gods-plan%2F&amp;ei=qZSPU56UEeX07AbFpYHgDg&amp;bvm=bv.68445247,d.bGE&amp;psig=AFQjCNHyA7Mx5LTp3L6E5JRuDP7JHEMCIA&amp;ust=14020050315921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3143250"/>
            <a:ext cx="7173913" cy="2062103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The dilemma of International organizations in using non-official statistics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000" i="1" dirty="0" smtClean="0"/>
          </a:p>
        </p:txBody>
      </p:sp>
      <p:sp>
        <p:nvSpPr>
          <p:cNvPr id="15362" name="Rectangle 40"/>
          <p:cNvSpPr>
            <a:spLocks noChangeArrowheads="1"/>
          </p:cNvSpPr>
          <p:nvPr/>
        </p:nvSpPr>
        <p:spPr bwMode="auto">
          <a:xfrm>
            <a:off x="632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GB" sz="1400" b="1">
              <a:latin typeface="Arial Narrow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284984"/>
            <a:ext cx="7772400" cy="309634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In IOs where the core business is not statistics MS representatives do not have the same statistical sensitivity and statistical quality sometimes come after national interest  </a:t>
            </a:r>
          </a:p>
          <a:p>
            <a:r>
              <a:rPr lang="en-US" dirty="0" smtClean="0"/>
              <a:t>In </a:t>
            </a:r>
            <a:r>
              <a:rPr lang="en-US" dirty="0"/>
              <a:t>international </a:t>
            </a:r>
            <a:r>
              <a:rPr lang="en-US" dirty="0" smtClean="0"/>
              <a:t>contexts, the more statistics become  visible the more countries want to control them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GB" dirty="0"/>
          </a:p>
        </p:txBody>
      </p:sp>
      <p:pic>
        <p:nvPicPr>
          <p:cNvPr id="11266" name="Picture 2" descr="http://greatleadersserve.org/wp-content/uploads/2012/03/HiRes-e1332021147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518868" cy="238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912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94928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Can our role as statisticians and international civil servants be made compatible? 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181099"/>
              </p:ext>
            </p:extLst>
          </p:nvPr>
        </p:nvGraphicFramePr>
        <p:xfrm>
          <a:off x="1638790" y="2348880"/>
          <a:ext cx="57944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04448" cy="1143000"/>
          </a:xfrm>
        </p:spPr>
        <p:txBody>
          <a:bodyPr/>
          <a:lstStyle/>
          <a:p>
            <a:pPr algn="ctr"/>
            <a:r>
              <a:rPr lang="en-US" dirty="0" smtClean="0"/>
              <a:t>What to do when data quality and national interest diverge?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1147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sonworshiper.files.wordpress.com/2012/09/yes-we-c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03606"/>
            <a:ext cx="4320480" cy="58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090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301208"/>
            <a:ext cx="77724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But we need help……</a:t>
            </a:r>
            <a:endParaRPr lang="en-GB" sz="4000" dirty="0"/>
          </a:p>
        </p:txBody>
      </p:sp>
      <p:pic>
        <p:nvPicPr>
          <p:cNvPr id="14338" name="Picture 2" descr="http://flygirlgamers.files.wordpress.com/2012/11/help-bu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5556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4114800"/>
          </a:xfrm>
        </p:spPr>
        <p:txBody>
          <a:bodyPr/>
          <a:lstStyle/>
          <a:p>
            <a:r>
              <a:rPr lang="en-US" u="sng" dirty="0" smtClean="0"/>
              <a:t>National and international statisticians </a:t>
            </a:r>
            <a:r>
              <a:rPr lang="en-US" dirty="0" smtClean="0"/>
              <a:t>to move the international debate from the use of official statistics to the use of good quality statistics </a:t>
            </a:r>
          </a:p>
          <a:p>
            <a:r>
              <a:rPr lang="en-US" u="sng" dirty="0" smtClean="0"/>
              <a:t>National statisticians </a:t>
            </a:r>
            <a:r>
              <a:rPr lang="en-US" dirty="0" smtClean="0"/>
              <a:t>to support the professional independence of international statisticians (the same that they claim for them selves) </a:t>
            </a:r>
          </a:p>
          <a:p>
            <a:r>
              <a:rPr lang="en-US" u="sng" dirty="0" smtClean="0"/>
              <a:t>UN Statistical Commission (UNSC) </a:t>
            </a:r>
            <a:r>
              <a:rPr lang="en-US" dirty="0" smtClean="0"/>
              <a:t>to focus more on developing standards for statistical areas which are more at risk of political interference (outside of UNSD mandate)</a:t>
            </a:r>
          </a:p>
          <a:p>
            <a:r>
              <a:rPr lang="en-US" u="sng" dirty="0" smtClean="0"/>
              <a:t>UNSC</a:t>
            </a:r>
            <a:r>
              <a:rPr lang="en-US" dirty="0" smtClean="0"/>
              <a:t> to promote the notion of quality standards in other inter-</a:t>
            </a:r>
            <a:r>
              <a:rPr lang="en-US" dirty="0" err="1" smtClean="0"/>
              <a:t>governamental</a:t>
            </a:r>
            <a:r>
              <a:rPr lang="en-US" dirty="0" smtClean="0"/>
              <a:t>  fora (outside of the “comfort zone”)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7642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Together the international statistical </a:t>
            </a:r>
            <a:r>
              <a:rPr lang="en-US" dirty="0" err="1" smtClean="0">
                <a:solidFill>
                  <a:srgbClr val="002060"/>
                </a:solidFill>
              </a:rPr>
              <a:t>programmes</a:t>
            </a:r>
            <a:r>
              <a:rPr lang="en-US" dirty="0" smtClean="0">
                <a:solidFill>
                  <a:srgbClr val="002060"/>
                </a:solidFill>
              </a:rPr>
              <a:t> can be stronger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5040560" cy="4114800"/>
          </a:xfrm>
        </p:spPr>
        <p:txBody>
          <a:bodyPr/>
          <a:lstStyle/>
          <a:p>
            <a:r>
              <a:rPr lang="en-US" dirty="0" smtClean="0"/>
              <a:t>Define a UN data quality framework to be approved by the UNSC  </a:t>
            </a:r>
          </a:p>
          <a:p>
            <a:r>
              <a:rPr lang="en-US" dirty="0" smtClean="0"/>
              <a:t>Peer reviews </a:t>
            </a:r>
          </a:p>
          <a:p>
            <a:r>
              <a:rPr lang="en-US" dirty="0" smtClean="0"/>
              <a:t>Ask highest managers to sign the Principles for International Statistics</a:t>
            </a:r>
          </a:p>
          <a:p>
            <a:r>
              <a:rPr lang="en-US" dirty="0" smtClean="0"/>
              <a:t>Promote the Principles outside of the statistical community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  <a:endParaRPr lang="en-GB" dirty="0"/>
          </a:p>
        </p:txBody>
      </p:sp>
      <p:pic>
        <p:nvPicPr>
          <p:cNvPr id="12290" name="Picture 2" descr="http://lyonessusa.com/wp-content/uploads/2011/01/Lyoness_Arm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04864"/>
            <a:ext cx="3333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888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Each single international statistical </a:t>
            </a:r>
            <a:r>
              <a:rPr lang="en-US" dirty="0" err="1" smtClean="0">
                <a:solidFill>
                  <a:srgbClr val="002060"/>
                </a:solidFill>
              </a:rPr>
              <a:t>programme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7848872" cy="4114800"/>
          </a:xfrm>
        </p:spPr>
        <p:txBody>
          <a:bodyPr/>
          <a:lstStyle/>
          <a:p>
            <a:r>
              <a:rPr lang="en-US" dirty="0" smtClean="0"/>
              <a:t>To define and promote standard methodology to assess data provided by MS </a:t>
            </a:r>
          </a:p>
          <a:p>
            <a:r>
              <a:rPr lang="en-US" dirty="0" smtClean="0"/>
              <a:t>Ask countries to review data before publishing</a:t>
            </a:r>
          </a:p>
          <a:p>
            <a:r>
              <a:rPr lang="en-US" dirty="0" smtClean="0"/>
              <a:t>Gain </a:t>
            </a:r>
            <a:r>
              <a:rPr lang="en-US" smtClean="0"/>
              <a:t>statistical authority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9192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72770" name="Picture 2" descr="PIC_LOW 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842963"/>
            <a:ext cx="7561263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84296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Thank you!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711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international statistics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</a:t>
            </a:r>
            <a:r>
              <a:rPr lang="en-US" dirty="0" err="1" smtClean="0"/>
              <a:t>programmes</a:t>
            </a:r>
            <a:r>
              <a:rPr lang="en-US" dirty="0" smtClean="0"/>
              <a:t> in international organizations: an “accounting” function or the </a:t>
            </a:r>
            <a:r>
              <a:rPr lang="en-US" b="1" dirty="0" smtClean="0">
                <a:solidFill>
                  <a:srgbClr val="FF0000"/>
                </a:solidFill>
              </a:rPr>
              <a:t>generation</a:t>
            </a:r>
            <a:r>
              <a:rPr lang="en-US" dirty="0" smtClean="0"/>
              <a:t> of knowledge?</a:t>
            </a:r>
          </a:p>
          <a:p>
            <a:endParaRPr lang="en-US" dirty="0" smtClean="0"/>
          </a:p>
          <a:p>
            <a:r>
              <a:rPr lang="en-US" dirty="0" smtClean="0"/>
              <a:t>Presenting statistics or using statistics to explain regional or global phenomena?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5125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5534958"/>
              </p:ext>
            </p:extLst>
          </p:nvPr>
        </p:nvGraphicFramePr>
        <p:xfrm>
          <a:off x="142874" y="928688"/>
          <a:ext cx="8749607" cy="5446715"/>
        </p:xfrm>
        <a:graphic>
          <a:graphicData uri="http://schemas.openxmlformats.org/drawingml/2006/table">
            <a:tbl>
              <a:tblPr/>
              <a:tblGrid>
                <a:gridCol w="3705716"/>
                <a:gridCol w="1544049"/>
                <a:gridCol w="1749921"/>
                <a:gridCol w="1749921"/>
              </a:tblGrid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“Accounting” Framework 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Presenting statistics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Generating 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Re-publication of data provided by Member States (no change)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Adjustments applied to national data to ensure comparability 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Production of national estimates (the organization becomes the primary source of national data)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Production of forecasts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Production of global/regional  estimates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  <a:sym typeface="Wingdings" pitchFamily="2" charset="2"/>
                        </a:rPr>
                        <a:t>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1556792"/>
            <a:ext cx="8856984" cy="1815882"/>
          </a:xfrm>
          <a:prstGeom prst="rect">
            <a:avLst/>
          </a:prstGeom>
          <a:solidFill>
            <a:srgbClr val="9900CC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International Organizations with statistics as core business </a:t>
            </a: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4556" y="3525074"/>
            <a:ext cx="8856984" cy="3108543"/>
          </a:xfrm>
          <a:prstGeom prst="rect">
            <a:avLst/>
          </a:prstGeom>
          <a:solidFill>
            <a:srgbClr val="00FF00">
              <a:alpha val="32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International Organizations with thematic focus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467046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89248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When the drive is to </a:t>
            </a:r>
            <a:r>
              <a:rPr lang="en-US" dirty="0" smtClean="0">
                <a:solidFill>
                  <a:srgbClr val="002060"/>
                </a:solidFill>
              </a:rPr>
              <a:t>only present </a:t>
            </a:r>
            <a:r>
              <a:rPr lang="en-US" dirty="0">
                <a:solidFill>
                  <a:srgbClr val="002060"/>
                </a:solidFill>
              </a:rPr>
              <a:t>statistics at global </a:t>
            </a:r>
            <a:r>
              <a:rPr lang="en-US" dirty="0" smtClean="0">
                <a:solidFill>
                  <a:srgbClr val="002060"/>
                </a:solidFill>
              </a:rPr>
              <a:t>level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74232" cy="4114800"/>
          </a:xfrm>
        </p:spPr>
        <p:txBody>
          <a:bodyPr/>
          <a:lstStyle/>
          <a:p>
            <a:r>
              <a:rPr lang="en-US" dirty="0" smtClean="0"/>
              <a:t>Quality standards are set by the statistical communities (national and international) </a:t>
            </a:r>
          </a:p>
          <a:p>
            <a:endParaRPr lang="en-US" dirty="0" smtClean="0"/>
          </a:p>
          <a:p>
            <a:r>
              <a:rPr lang="en-US" dirty="0" smtClean="0"/>
              <a:t>Official statistics is typically understood as the statistics produced by national statistical systems </a:t>
            </a:r>
            <a:endParaRPr lang="en-GB" dirty="0"/>
          </a:p>
        </p:txBody>
      </p:sp>
      <p:sp>
        <p:nvSpPr>
          <p:cNvPr id="4" name="AutoShape 2" descr="data:image/jpeg;base64,/9j/4AAQSkZJRgABAQAAAQABAAD/2wCEAAkGBhQQEBQUERQUFRUSFxcYFxUXGBYVFxYVGBIVGRgVFxgYHCYfGBkjGRUUIC8gIycpLCwsFiExNzAsNyYrLSoBCQoKDgwOGg8PGjUlHyU0NCw1KSwsLy8vLC4sLCwsLC80KSwwLC80LCotLC8sLCwyNCotLSwvKiwvLCwsLCwsLP/AABEIAOEA4QMBIgACEQEDEQH/xAAcAAABBQEBAQAAAAAAAAAAAAAAAwQFBgcCAQj/xAA+EAACAQQBAwMBBwIFAQYHAAABAgMABBESIQUTMQYiQVEHFCMyYXGBQpEzUqGxwWIkQ6LR4fAVFhc0U3KC/8QAGwEAAgMBAQEAAAAAAAAAAAAAAAQCAwUGAQf/xAAzEQABAwIEBAQFBAMBAQAAAAABAAIDBBESITFBBVFhcRMikfCBobHB4QYUMtEVQvFSI//aAAwDAQACEQMRAD8A3GiiihCKKKKEIooooQiiivCaEL3NGazrrv2iyyO6WAjCIWU3DgybsvBMKKwGqkEbscHnAIFMen+vru2YNcss8AI3JjEcqJ7h3AysEYDMZbI/zkY4FLmpiD8BOavFPIW4gMlqdFeK2RxXtMKhcySBQSSAAMkngADyT+lY/wBV+2+XuN92it+1lljeVn2c7YWTA1GDgkJ5II9wrQfXvT57jp80dr/iOFGoIUum69yMMThSybDP644zkZR6c6O9v31nt37pZQ4WOK4nSHRfw2ibOYZcv7o9geQeV4pleWjJMQtYbl3op/0l9rs0l3HBeLDidgiOgaJlds67KzsGUnC8YI/X41nNfP3UPRjTyKtjbSZCEyxNrETlowJihbWEsdxplSdCwXC1tnpi0mis4Eun7kyRqJHztl8c+7+r6Z+cZ+a9icSM15MGXu30UrRRSF/erDE8shwkSM7HzhVUsTj54Bq1UJbNe1mr9dZiDPf3EMsmheOFYXhszJgokzmFtMhlTMpGzHIAHizdJ6vNHOtvckSd0OYp1XQkpgtFKoOA+pyGXAYK3Ckcpx1sT3hg1Olxr2KkWkC6slFFFOKKKKKKEIooooQiiiihCKKKKEIooooQiiiihCKK8zRmhC9pG8iLxuoOCysAfOCVIB5paihCwvpvQ+5+HdxyILOBNojDNKTce6FTpF75oFAYtodWDJzyaedb6bZokYWBrdXbBmEBtppImlXv4hVQeylsZQzug9xj192TVr+1i6CxQgITIHMplBZGht4ihnZXT3AsHRMAjIc5PFULBjnOSfxV/O7M53hzupdySVKEPgkjMbn5qMFMz+IOQ1+KUr+JGE3tdxGXLLX+1uVhcxyRq0Lo8ZGFZGDqQOOGBIOMY/ily1ZB6AtJ3aT7i8EJt+NZVn/FikUGAywqyD2hWVZD78RDIweeOs+mriYXgkgv2uZSBI0RT7pJGt00kTr3HDSBYn17Y5GuMA5NFyNQmY3B7Q4aHNat1Xq0dtHvK2ASFUeWd24VEUcs5PgCs8soUvkN1cwIz3B7qK4Vu3FrrDGrDkfhgMceTKal+iehiYrjup2e6JEtlyJHtIpIyrBMExoSzO2E8BtSxAADa7tbu3a3haO2k7xMaGOWSD3Rxs4GrRvgaRnjY+MVj8XiqZomtpxvc5gHpuE3Tuja+70l0rqEfS5lZlWG2uco6ovsjuEBZJSq/lDxLIrNg/4SEkDJq6XfqO3i7PcmjX7wQIvcD3NiACuPIJZRnx7hzyKrHQ7Ce8kDyLFDFBO2VVzLK8tvKy650VY03XOfcSMflyaS9RehGEry2tvbyoVQ/d2d7fWSN5HLxMoZVdi68gJyoOfJq/hzahlMGzjzDa98u/vKyjMWOkJbor7t/pVI9Y+vbI209vHMJpZo5IlSH8T3vEwGzj2IMEkljwAfpVctvs2uJYWgAeBWiVpmn7MouLxbjuhyqSO2vMgZiQSCnnHFa6l0P7nevA0nceKNNVCCL/EBZ+yhYllwI02yedhxW1TxCV4aSlJ5Gwwuk3Gg/Kstj1mFodNUWPz93hktrWSBmCCWGSKV0iuIG1bEuWJRyCM+6pr0XZTSyREAi2tZZmikaQyGRZI3VIUyp2SJJFUuHdWKe1mGcZYsuEknlCtoCqBhkAqxzgOTrtM2v7RjnGK2X7LusiawSFsdyzCwMBxlUQCKTH0ZAP8A+gw+K8qaJrC1+udx05euarpah87ScOQsCepVwFFFFUphFFRdx6otY7j7u88ay6F9CcYUY8sfaDg5wTkjnGKW6X1yC6UtbTRTKpwTG6uAfodTxQhPqKKKEIooooQiiiihCKKKKEIpO5nEaM7HCoCxP0AGSf7ClKZdZZxbzduMSv231iJAEjanCEngA+P5oQqF1Dq0k8T3Vy8kMIjDRQQzSwMqsuw7roVLzvtGoQZVTwNic1Gekbi6tZpJDGxklBZoZllgknQMXkdHdijyxySiP3ouURDlQ+ajOmRSQe+577R2o7WozFLD+BELa57UrGOJVUSjucsu7Mx4YIeqOqRyqiotvI69vESZuILaCMO3bMi692STfVwp1CKVOfLY0TZh4jnS+a/wbbbCee+hOoO6dZEZnCONtz9et/YWzdN6ilxDHNGcpKiup8ZVlDDI+ODUd6i9XW9jDLJK6kwKrNErKZMOwVDqTkAsfJ44P0qkR/a1NFiKa0jjYZUyGR0hjxsAXURM6qCADgED6gDiUb0ZcPcSzMti73IBM5R2NvmMRuIkfbuhkSMjLIAQ3GDg6zXteLtN1RLBJC7DILFElmvV7zL923WG3VZYjhZJ453D6EgnFuRFjdCCxZhkaEVQfUfQfuE0sMkxYxqstvl3V5xrKqAvu0hZW2jKxaZBB8NgbF6b9NrZoR3HlkYIrSPgHSNAqIAowqqM8fJZiSSSarf2pdfSOMW6gtNIAWUAKfuzPrIhlIJi7gVlBUE5XPGCR7hNjbIncJKeBswsVCeg4HtuopHpFaF4vxYXdUadfeY2hjHukKskh3fDBWYMuSCNVjlVvykH64IP+1YKLa5vI5Oyq9juKjQmZXc9r3xhpZ0G4jWQREqwYgBTkAmpj0d6Zks5hOe3AwVgIotW22UrmVlARgM5CjbnBJ4xSklVBTgguzG17lWMYGNwhaz1jqyWsEk8udIl2bAyf2A+SSQP5rJ+r+vZJ7pJTFcKsEkDW0SCBz3C4jmEwGWLPG7oqxlvzn5xVl6lfM8UglcsrKykMfYdlI1IHGDnHjHNUyHpMMbBlijVl8EDOp+q5JC/uMU5ww/v2uc3IA2z97f0kquubTEAi9079N/aFJalikMsySneTuvFG3faRzLJGERuCNfY5TVlxxzjVug9djvYFmi2AJIKsMMjqcMjD6g/TIPkEgisdn6RDIxZ4kLHyw2Un9W0I2/c5p9ZTtAoWBmiUZwsZKKMnJwoOPJJ/mtX/Gu/9JP/ADLMvIfX39lrtzfxxkCSRELflDMqk/sCefNYt6jja5mvDbtBcrIpu+5KnaKxgaKqJMAs6qiRqJUZQO5nyRlPr1nJdSCZnR5NFQiZQQVUsVwyqSh97Z9pB4z9ajpDLbrH3u1LAML2Zd5oUVB+HEznXWNmdjjBAaGLk+KWfTSxXNvitCn4jFJbC6xOVjqrJ6H9MRT3uukwgt4+4YZUkVQ8ncWNPxlDqAjO+oJGdSCMc92np646bdXEdncr3EgjKCYKhmTuOcKpOkioowXJDbsRlA1WD7MvVrSqtnOPxIohpLlj3kTCsWDklZBlSeSCGyMYIFs9QenYb6LtzrkBg6njZHU5DLsCP4III4II4pd73OTwIF7CwOoGSZekvWsPUkdoVkXTH+IoXZCzqsigE+0mNxzz7f2zJ9au5IraZ4I+7KkbtHH/AJ3Ckqv8mqZ6h6AtjbT3Us95NK3bRZIpBasq7BI0xCBHqCxJZkbycD4rNJvUl1Op+8XNwUZVYRGQ6FGwV5RUMh2BUgjhlK48VFgLiAmqWjfUvwsy6nTJcydHn6q8txNMisNDvMkqhizvHGUjjT2pG6OuzA4wQcgE036d1qbp113YxieEEPCcHuRtqTGcfnRvaUdcjJVhnOKnPTt/INYIo3Z0Sbs9tUcmJh3JbaaF3QSx7e5dXDKTgZBOW3SehS9dvWf2w6opdk3eOJki0iXVj/ik4JAKlRGf3ZdzHCQNcdND72+nJXzRuhe6KXK3sEL6CBr2kLG17USR7M3bVV2Y5ZtVA2Y/LHGSaXq9ZiKKKKEIooooQiiiihCKKKKEKI6t6Xt7pw8qsTqFbV3QSIG2EcgUgSJkn2tke4jwTnIOuKln1W7jC+wNuoxx+KkcroMFQF3ZlI5wkvg5rYfUvqKKwt2nmzqCFAGBlmOFGWIVef6mIA+TVOtOgQ9VkuhdRywTidJwFZQ4heBII/xFLIQ62zEgcg4+gNUyxB7SN09Q1f7WUPOY0I6H3dUueybqMzRWkRcIGMnbATtxtxhdyFDOqkopVcu7Z9oJGs//ADnYwxe64jTtpkxuSsqhTpqYsb7bDXXXOeMVF+q+kRdPsRLaL2HtSNHT+lJJFEpkDZM6kHYocsxAwQ2CM8l7t/PLHFIpWNzcBpw0TSsxMAmIWNnTCjUx5UHCsAo9ixY1sDCXHqSitrHVTgTkBkBy+PNaR077T7SZpVxPGY12HcjKdxd9MxjJJ9xXg4/N++K91SW36lNvcQpsBog2kDNGAzFZSrBXGWJCkHBJ/eq/a9LFuXXbdycM+Nc6+FVcnVBk4GSSSSTk1KdKQmQYYAjkgrnK/OD4BzgfzWjVUrP2D5C4g2uCL5bjQE579MrjVcmeIPfVBjP43t35/j2FNRRKihUVVVRhVUBVUfQAcDnP967opOecIuzHAyB4zyc48ftXzhrHSODWi5O25W05waLkph1UH3MrnChVdAT4Y8Hjg5yAaiadX1yjn8NAo8lsYZj9OD4+f3ptX1Xg8D4KVrXix5EAECw1t1uRfMAgHMLkK2RskxLfqbfP/l8wiiiitZJryj9PgjBB5BB8gg+R+hpW2tjI2FwPPJ8cYz4/cVJx9GUD3EscfUqM4/n5/wB/FZVbxalozgldnyAuf6+abgo5Zxdgy5lQ/R0WzmE1vHGjgEflyuGI2GucLnAzrg8eauN59qUUMSM0MjSu2vbUqBgLszh3IUgD48n6fNVO5tGjOG+fDD8p/Y/X9Ka3VosqFH8eQQQrKy5IdSfDDn984wc4q18UNTF4kVuhGnv6K+nrJqaTDJe24Ovw95q83Hru3u7dkjglm7xEAjljaONppF5gkcghMKwLHkEH2lzxWU+pPSRsJWQESdvts80SkBc4YpKzKyxyFQxGxOQVY8mlu21nNFsXkSTLso2tw6oUVgmr4ExieQd3j2gqNclhrH2Z3aS9PGCS6ySrLsdnEhcth3PMraNH+IfzDBwM4GMcUZIK7KirSz/6RZg++4I2P2VK+yCE/ezJKpxLA4tnbRSyxyQmdtVZgcmSHDA4wjVr0UKrnUAZJY4AGWPknHkn61SvX2yz2xeYW0ISYLOCEKTsmFSSU/4cTR7n26kmMDYHWnf2c+qheWyo8jyTwKvdZkEexZnAZccOuUZdx50z81ViubFE0jpXmR5uSrdRRUP1T1faWr6T3ESPxlC2WUEZBYDJVf1OByPqK9VSmKKRtLxJUWSNldHAKspBVgfBBHmlqEIooooQiq5619YL06JSF3mlyIo86g642d2wcIuy5wCSWAAyasdY/wDbJZv97jbBCyW5ijfPtEokkZl88Nhom+MhDj8pxB7sLSQpsGJ1iubr7TuozwymGJVWDVpZYI+6Y1De9T3WChgvuwAx1ByF/NWoenrmaS1he6RUmZFMiLyFYjkDk/2yceMms/tbtfu0LBQIAbe71RGSOKIRKyW8Ktw9xLLspVSchmJwWGzGay7dj2JLi4EsVpjQXEqjdbcnVFRgrqGGuBngc+aVlqm09hJc35W/CHW2U519fvHUO7FFNewwosTxRuqwLcK5ZVkVmCTjZkLHB7RjUnP5VsvpD0z9yhw7mSVgodsnVVRcJFGD4jQEgfJySeTVS+zTrEkbx280p0kikeKOUaOEjmRIigOCFZGYaY/7kMANjmyer/XUdioVAJp2JCxBsBQMbNKwB0UbKMYJJYAA8kMxva8Ym+7GyrBuAUfaL0kXNkQZuyI5I5MlS6uUb2oyhlLAsVIGfzKtUr0z0Q24LNktIqkscDf6e0E6ooJ1H/USSSc11N6wlv4I+6AmDIrCMsEdllZC4DZOuq8Angk+eKUt7FlQSxNlioOpAAIx7lJzzjH+n1qddEG0uF7w0vyBIJB3tcZNvu43y5arIkqTJUYWAkM1ANsxvbe2wG676u6EHIIkVgB49yn+rPyuP7Him/SJQsmDn3jUeODnPOf2pK7vDKQcYAzgfuFJGfnn+2a4VKfpuHlvDv2suRIOV74T06Ai9u4udVlyT4qrxWaDfS/52v2yCsE02qlvoPHjJ+B/eoSadn/O2QOQBwB/A/3NL3F/umCMHIyfjA/2Oaa0nwbhn7VpfK0Y75HI2FtjtfNN1tQJSAw+VKW9tuSBgHGec8888/pXd1Z9vGSDtnwMeP8AjnzSKsQcgkH6jihmJOSST9TzWuWzmYOx+TlbO/flv8tNFQYxHbD5uf4XhFclBXVO+nQBiSedcYHxz8/X4qVRUtpojK7QcvRRjh8V4YN086ba6Lz+ZuT8YGOF/j/k0rb3KyAlc4BIyRjP7fUUj1JyIzjPPk/QfP8AwP5pSGZAFUMvgYGRnx9P718+qYXVEbqp1y9zttAAM7+oAGVgCuhZaNwibkAPW+n57rm4vNW0KFwyg8cjliuGB+M45+M1xadMCa7HYoWI/wAuWCjODzxrTzAznjI8H5GfIzXtJisdHF4cPlv/ACz1NiPhkSDa179FLwA5+J+dtOm/1Ca9T6clxGY5M4yGDA4ZHAIDqTxkAsOQQQxBGDUr9m3RharOpmMjSOrY07ahVjVFIXZvcdfcc44HA+WlJXN/JBHJLAAZYopGRTyGYRsQpHyCQOP0r2hq307w3/U6j7pi6u/WejpdRGOTYchldTq8bj8siN8MP5HwQQSDRuudImsZTdS3V00LLtcTRmBGjkQhID29RmBUeTMY32YA68nKHpP7UH1KXatNoBI1zGqKq27Nr3ZUB4CsRygOVJbA1aoTqHqJpZI57mXuSW8kha00SMRRljH3Y0kAYSLtbyB5HBCSMfbzXWvcG2vvkpjUAqyp9pLwI5kiku4o0ZhcwxNCCFXPvSbVSMf1xsw4PtFQ9xFcW6XEyP3Cs0sk9vpoTIYBcSCCdeSqB1AMy5IiAGPaCrc2c9yGjmKwpIGRkjxPMysCrKZHXtocH+lH/Rqj+pdSYQ3SuqyLJiJ5cR9hbxrcRR3PdLAQntle4hVgrKNWy2DCeFkrMMguE4+MwEOZf30U/wCmuo/druLQjs3xIdQSUWcqZEmRgCo7hZkPIDFkI5znSKy707b/AHy5thB74LRxJJMAQhaONkiSN3z3MsdjrsNce8HG2o0tw3xP248T5622VdVh8Q4fZRRRRWglkUx630hLu3kglGVlUqeASpI4dcjGynDA/BAp9RQhZ56a+zBo45BeSiR8r93kjLlrcqWbuRGTPaLMclFGnGDkEiqx6m6vcLtale3IjsHuPasDGKNJVZdidFKOkjqcnRXVdsnG1Vm9h6linvpplghkgkltrZ8uhnjlSWdEneHU4UvLGoJYMAAceVCs1LHLYuGY0Q7zLhbN4Lea7ubKCaB0R+1I2ssMEEbdpe3MhQsclyMqymUj3FRVKfpHcvfuqGKJoUlXuYSYl9lmdVljRTO4RlI7oXU7/mrfJYwykEAhgQQRkEEeCD5FY56c9GTWkqNcqqGKNljVWU7u4CPLhDhU12AB5zIeBrz5O8UtOS3YWHfQflBXh6eYFVNSqoNV52BA/wCr5PknPPOasNjkRpsMEKB/A8fzjFdXVuJEKHgH5+hHg11+n0x/tWXX8V/yFPHG5oDgTe19LC1u9zcZ6ArMpaL9vK5wNwRv3z/71TW4sx29UXGDsAPqfPn9P9hUWRjz8fFS1xehPIJ4/Qf2z5pn1NCGDFcBgPpycZOf15/0rb4NPM20UujrkEnMnK+9zz56lL1scdsTNrAi3omma4Mlcs2a8rrGs5rCfKdl6Wrkmuwle9v9aliaFDA92acfdsQlsMHUgnP/AONvDY/y/r9a4s52zqDgPwTjJ4Vjx+vmnlvds0jvpuzAAAcAKM5BY54P+tObCwEQ+C31x448LnnH6/NclU8RNNFKyqbdxsWi4NiQCRnfysdoSM9AMrrZipS97HRGwGROmh+rhry31TO5uu4qqvuOAW1yQG1GB+vJP6VIW8HbGoOeTzgD/alya4Irm5OICaIQMbhaCTa97k9bDTbpzWxHDheXuNzpy+5QDXdJ12prOlZ/sEwvaAcHI+KKKXXionXbCK1u0CB1iaMGVF/EASSc8RRsQpCGANpJunPC8AG02npu9uVSZzFP9+g1eRymIYskIMRgGRXgcMyqwzInkDBDb1F6ca6aNoCgmXMYDkqjo7ZUFgDgrJyOOQzD5FaX0DpQtbWCAHIgiSPP10QDP+lddRPbUU4a43IyP2UrXCzfq3TPuTpHeXMk6payP29DBHcypqkUQ1JaZyNi6GQ5JQ64NaD6Y6GtpZQW+F/DjUMAMKXPukIXwAXLHHxms69cShrq+GlxJMps1hkjjnl7KP2zMqhTojahnDYGS5AOV41Do10JbeGRWZ1kjjYOw1ZwyAhmXAwSDkjHGa0RqVNzi7Up0qYGBwBXVFFeqKKKKKELzNANY79tfrmSORbK3d48KJJnR2RiGDBYsrggY9x55BUfWqZ9n/Vp7CVblclJDp2S0gWUMSFdj4T3YCEqw9/OAc1W6RrdVa2JzhcL6N6hC7wyLG+jsjBHxnRipCtj5wSD/FZT9n/pOea8S5ukDrGZmNzuhFxMJFVSuuGdFZCwLKB+GhGeKc33r28u4j2UhhjmX8wM7SqDwQGVVCOOVyM6kHHimf8A9V7ixC25tLY6RKY+3JMipGCyKpV4yzf4Z8EU0aSU2OHskY66FzjGx2fKx/pazf38dvE0szhI4xlmPgD/AN8Y+aqPUuppcuJYmDxuiFGGcEHJzg8g5JBB5BBB5FVP1r6z/wDiFpalFKJvC0uzBfxpbfaNFRsNIqlw++Me0EZxkO/SCEWURPG7SyKDxiOSd3T+6nf9nFYPGDaAd/sUwVMUlJIFBJ8Dn/0/elDUP1CfZsA5C/2z8/v8c1n8JojVy4dBuen596JWon8FmLdFzeB/6Bn4J5wP+Tn+1MpJCeMnH0ycZ+tdsaSr6PS0scLcLBkO5+vvfVcxUzOeczmilFSvIxXdMPdsq4mf7FFBNeM2KTZ6i1hKm6QBStpYurA5GPkAnkEePGKUfqajxlv1GAP4z5ryC6eVOEAzkblhr4xkDGT/AOdcJ0rH9eP2X9MfJrinuhklceIuAcMg0Z6X1w4j62PRbzcQYBSjI53P2vZOornJxjKt+RxnB/6W+jU4xVfEpAAGVIOx5OdhnHHxilR1HWVn1HvABAJ+Mc5I/Q8eKjU/p2QuLoOWQyzItbewxC5vpcaNvYQZxFjR5+fpf4bac+9lMEUA0la3XdUkDGDjznnGT8DxkUpWE+N7CY5BYjIj/i1GPa9oc3QpSivBXtZ5FjZeo5+PI5+mMc5z8eKtXp/1Rb3ys1tJuEIDZV0I2GVOHUEqRyGHBqn3tt3YpIwdTLHIgb/KXjZA38Fs/wAVU/RktzBcv2Vn76G3ie3CKI5MMxlWWdgVTRHDLqRnYec4G/wX/fPl91ILQPX9ha4Dz3Mlq8yGEFGcLLwzIJlUEtGjMzeVGGYE4Ygy3pH1BFd247ZjDRBUkjjZWSNtRgIV4MZXBQ/KkeDkCg+suoTy3kS3EawGKB2CLMJfbJMg2Y6IqtiFgBk52+PFRXU+n/cn7obSVE3MkLBZMasTlgBuCUPtdWXGPrXShjThbi8zr2HO2qlYe/l6rS777Q7GEyh51BgDbe1tSy+URyAjvka6hic8VJ9C60l5CJow6gllKyKUdWRyrKR9QykVl1p0Z2glhN1OquI4yAtuIjcXUJupsIQrGLEygKrb5c48DD30lE1mlk0JwbqRO5CuwidbhWlbWMlgrxJg78FliIYnIrMfV+FI1kg/kbC1z65C3XXVSDCcxsLrVaK42NFPKC+f/tt6VJF1PvMPw7iOPRgDjaNSrITk+4ABuMcMOMgmq90KQSokIyZNkQoFy7xxyF17YVcux4XGfbyTjmvpbq/RYbuIxXEaSof6WAODgjIPlW5PIwajugehbOwdpLaAI7DBbZnIU65UFicAlQcD5ql8QemGT4W2ssUjsoE1W47cc3LSJKqxNs05kIPeUNwMx5HGMkfBET1LpoeUC2V5wkKbtCnfBkEs2O4I1ZBkAe0jH6V9KdU6UlzGUkB8hlYHDo45WRG/pcHkGq50D1xGZhZXD5uUeSIyKuIZHTlcMCVWR0yTGD7WR14wM6Qq8LQ0NGWXysseOhLZjLjJvc27rO/V/SrhIIVuo2KyJZojxhIIo1WJnlt2jQ53zGApIxyANcYL/pnqOaWFGfRn96s5H5zHK8YbAwASqLnA858eK1TrfRIryExTqWQlW4YqwZWDKyspBUggciqT1j0nHBKkcPsiVEwnJPBbOGJySTkknJySaRcaRvmrBdo6E59h8el1OtbM6MCDW/y92UQt+7Kyu3kZHAXkH8vA+Rn+cUlSs0RikbAKg51zyCufqc5rzKk85HH9I8t+xOFH7VrweC1uOBoDHZ+UDWw2GXTK+d+qwTjPlkPmGWf9n8JGTxSdKSeKTrUj0SE38kqo4oJr0Vy/iqRmUycm5JMmnNhY91jnIVfJHkn/ACj9f9qa1OdKGIV/Usf/ABY/4rP43WSUlLii/k44QeVwTf0H3XvD4GzzWdoM/fqniqAAAMAcAD4H0oIrwNXVfL3BzTcrrdEjJEG/MAcfX/zolgVz71Vv3FdtXlPNlfhBa4jlYnK+tl4WNdqNVzG4DaABcDK44BXPOB8EHz++aJc4OuM/GfGfp/Pj+a4vIWYKyYLxtso+vGCv80qjbAEZwRkf+tDA0NbK34g5+Yc+jhn3xDQKDb3LD8O3409DukY79cZYMg+SynUH6bf+dLxzq35WVv2IP+lR3UeoDUovu24J+AM/B+TUYjEMGHBU5B/Wt+D9P/u4nS5xk6A5i1uwIzy3598ubiXgyBmThuR7sp7qV00UE0ictFFK6j/rSF2X/wASiqp9n3psXdw0RAESxQSySBR3Q8c4eJVl4aMyHuszDk6eRnNW6xkLxofLMAP3YnUjH7/FXPoXp23skKW0YjVjk4JJJxgZLEkgAAAZ4AAFKcKjMT5Y3DMG3oSFsRuD2hw3z9VR/VvoY27JNYwyOApSREYyS53VkkXvSe7B3BGc+4H4qN9N+kp79SxZYIAzIG/Dmkk09jNGqExKMrrsS+dTx4NWf1t14iU2yXP3bW1nnkdRGz8arGiiQYyR3m9pDewVM+iZZDZRCWA25jBjEZGp0jJRDrsxXKqOCx/cjBO+2ZwGEFWdVnSxXEBuIYbl43bMAUWk8txpDI8ME26MFZzCEHdwBgL8rmn32b9Ne8jhMwKxWUoaNSJSWkAcxp3JAPbAJO2V9x2i5OBg6pRSP7Zpfjeb2Nxe2XawHzvsvcR2XOtFdUU0ooooriaYIpZiFVQSzE4AAGSST4AFCF3WJp0u2ivXVRcRzr1CBobZpGdnjE0JlbtjIVMl5A5x7defIrVuieqLe92+7Sh9MbDDKQGzq2GAJU4OGHBxVa9Q9bdepA2qJI9vbtGzSOyxRvNLE5Q6KzNJpEp1A4DKTjIz4QCptDr2GqvNZRaeuXvLopMiqGMogK5yAjNiOTJIYsiFwwxzsuPBq4W/rpZEKrDK10vta2RdyjHw7SHWMREe4OzLkZ+QVGTpCtteWzSiVArtJKuFleO4RJjMoSHIEZeZCq7FwoJ1wVNUVUPjQuZ7vsoEWyKvN5bdxQM4IOQfP6Gm8XTFA9xyc/GRx9P3NPIZVdFZGDK4DKynKspGQQfpRXO0tfURReCx5AB95667JZ1PG92NwuUym6SCDqSD8A4xn4GcZxUVLCyHDKVP6/8AB8H+KsVeTxB0Kn5/nB+CP1Fa9Hx+ancBN5mE5ncdevbfmEjVcNZKLsyPyKgEPFesKct0iRfGrfoDg/8Ai80gykHBBBHweK66GsgqDeF4d2OfpqsgxSMFpGke+aQqQ6Zf6jRvH9J+mTyD+mec/vTQpmgCpVkEVXF4cg/B5hQpy+CTG0/lT+w+o/uP7/tXsUysMqwbH0INV18V5C+rq3+Ug5+cZ5/0zXNy/pkOjJEme2X539grTPFrPAw5d/wrG1eV63mgVybcmrcXdMrm1U7MxfHJIDcZ/b9T/vTt2wCT4FQ1zeGT9F+B/wAn9a0eC0s00pdGbAan7Dr9EnVysYyzhc7BNJK5r0mvAM19NGQXIONySkbjr8lsUSEhXkJfcgN21QqCyq3GzMygZ4GpPxWrekOrNdWFtO5UvLEjPrwNioJ4+OfisPnukupYgFTTLHdmRTJAgDuCJnSPtllVgpYMy59ygmrv0Lq0lraPPbT2k5uJVdrbtmF457gqiRfhyN2wAFBDA47be7HjmqgMMz3MGp9cgF2FCx0VO0P+e2f9KR9edBEkufwWju5LWCZXh7zRMGmWOdD3AEJMiJyp8555Bu3TLBYIY4kzrEiIuxydUUKMn5OAKxAdJkuJpGEzqUYk3AVMTOSjoTjmQbospycR4jRACM1oN/8AaPpagqi/e9lR7f3sR8vKiIC8sWuWDKPnBwQwFRBaLlXQ1DJThac+Xv2FeKKgPRnqkdQtRL7A4JWRVbYKwPBBIBwyFHAPID4PINT9eK9FFFFCEVmf2r9cmLCyiKqjxB5Cf+8DSlBCSOVjIR9iOTkDIGc6ZVF+0/oO0aXUaM0kBCvquxNuzAtlQCzBGAcY5A2+pquXFgOHVX02DxW+Jp7+iqHpiKRYheR3AjkcPE4XtsLaNrt4o3kiZSZUMsWWbZCAp1yAwMz0tcRBSCrIzrIGOzd5ZGWVmfA3LOGbbAyGBwPAqNt1zNqbRFt5Fwy7md1YQNKkjo0SLjcuSe/8A8jnnRfTvppby2S5aa5jN3mcojKioZTuFXZM8AgbfOM/NQhc0jCNk6XvglL5Re++WdrKLgR/vsIjmaAXavBI6BS5KK00OhYFVcAXA2IOA2AM4Ie+p/s0LxH7pNINH7y28j7RyTlWWSRpGBcO6sec6hiSR7jXEnRz0qVZ5+9fIHAicyN3o5pNo1UQFhC+2+gdFVl2OVIywuHSOurcNIhR4pYcdyJ8bKGB1YFSVdDhsMD5UjgggXpGZ4keXAKk9G6BPaWcYnXUl5TpsHMYeQuiFlJU+W8HAyBSxFWf1n1dbSxlmePuhdF020yZJUjXLYOoDODnBxiqV0frSXStqGV0xvG2Cy5yAwI4dDg4YfIwQDxXNcQpjDIZmjynXofyqCnteg0V5SZAcF4lBVfv7neViPA9o/ZeM/ycmpW4vAgOCNvgfQn5P0x5qE7WK6j9N0PhufUPG1hfrmT9LHusPispIEbO5+33QJDQXrzU0a12dmrCu/ReV0q16I67xUXP2CsZEdSpm1J7a7ecf6fB/til1FIWc26gnyOD+4xz/IxTmvk9cXNlexwsbnIbZ7dOXRdjEQWNsb5JOVNgV+oI/uKgACeAMnBJx8ADJP7VI9UuCMKONhk/XGcY/wB64jk0tSc8yFgMfBPtI/hVJ/mum4UJaKmDwLmRwa0dc8z6X7DXNZNaWSyFl7YQST6Ze+aixTiy6Q92xgjOrSI43xkRgoRuR84JHHyTTK6uViQu+cDAwBlmYnCoo+WJ/wDYAJq2/ZV1cTfeE7Ojp22ZxJ3AwcyaofaupATOBkHbOa6uqqGxNI3KzKGkdO+5/iNT9l16S+y1YG7l52pmC6pEF2ij8e73j3vgAA4AUZwOSaW+0zo8rpHPbR7Sw90bJGryrvbTJGyn8xVZHGVGfzbY9tWnr3Wks4GmkDELgBVwWd2YKiICQCzMQB+9Z9H1p7yS0V55Jo7xg89vGn4MaOjGOBpowSpUDZ43PvEbnKj2Nz2KxXXObiaQdFCenWSSNTpckiaUBuzeSSaC4ZlVpURt8IQCCxHkfJqV9Oztq0mG3jSGeVAXj7s0s0yokzD3rb2yxFCuMAhyQdSDpzW2sJSHWPCaxgKNUwuFwo41HHH6VlsP2fdSkDCaSIoZDIYZZMo8pUbyfgxAY3LOAwPLElQfdUZHuw2Gf3VVNSxxvLr689u1veib+hn7V9bCFgVZ54SyH2y28YuSr/8AWAY4nB/6zg+452Oqp6Q9GtasZrh1edlKAJt24oyQSq7cszFVJYgflUAADm11VAxzGWd1Pa+yeqXte+7dLAX52GvxRRRRV6XRRRRQhR/UfT1tc478EMuCDmRFc5GcckfGT/enyIAAAAAOABwAPpXVFCFFepegpe25ikMg+Q0bmNwwBHtb4yCy8/DGqN6CtWhubZBbG2mMEn3vYFROqOFRgSAZp1doyzga/jPy2y40m5ukiXaRlRR/UxCjnxyeKpH2nxSOLUWjhLh2mUPs64tmt277bIDg7C3wfhitQe4NGJ2gXoVp9S28UlnOs4BiMb75YRjAUnO5/JggHb4xn4rErR3sZI5yjzKYtW2BtWzMq77K6nEaSrGBIwAZzhQfcRI9Lha3ykqJEYpY5Fid0jtrsckCQK/a3DhNJQBltNlOpq62npqPq0bXM7yobnCSRRPoBDFIcWswx7nVg2zcMCWVWC+aI5o6lpb6hBFionpHWEukJUFWTAeNsbITnByOHQ4OGHnB8EEB3LIEGzeB/r+g/WpXoH2bRWk8shllmV4+2qSae1S6uxZkALtsowxwRz5zmoD1p01bNg8lxGEckokj6uMY21U8MBkZIxjPNKQcHa6fCX2Z8+1/v7KlTK+JmJjblRpbPJ8nk/uea8pGK4DKGUhlbwykMD+xHBrsSV3OAgZLlvFadV3RXPcFedyjCV7jbzXdcs+K4L15UxHzVTpv/KkOiz+9l/zDI/df/Qn+1S0sgUZc4H1P+w+p/aqyD9P9OK9OSeSSf1JJ/wBa56v/AE+2sqvGx4QbXAGdxlkdNLbH4p6n4kYYsGG52z97rqebdi3+Yk4+g+B/amt3dLEhds4BAAHLMx4CqP8AMf7YBJ4FLdIljurhYI54g7ZxkkqSPKqwGrPgE6hs8H6Verz7M7aaBY2aUOrB+8jKr7aMpA2VlCFWYYx8+c81sS1EcDAyPbIDkoU1DLUvxyZDUk79vdlk8kkt17SI41i/GaQbP2U1kiDOzMA4LSc6RsV12wwGrXj0v1IdLe4jaC5CmSOSSMtHcG3i7CqZpJVJMjMy57QJZUTYKBw0x1P7OLeO0kW2toZbjBKvcgSsWwVJ2fjOrNqvCbY8eRnXV+qrbyOlm1ytw6iGbvu2yGLLEZIb/tBUn8UMUUOCMFhXN1dRJcWFyd9h35ZaLrKamGUUQ+C0j7Rby3m6YziZTl0Nu6SRYNxuBHhmOrKGOWH+UGpL0j6Nj6cJdJJJGnfd2bRQW55CRqFB55OMn+BjDuizCFWZQ0iMsyywfk4eExuFTwsyocAnO3yTsCPoL063/Y7fJB/Bi5Hg/hL4P0qbS12Y1TlVSyUxDX6HMcipGjFFFTSaKKKKEIooooQiiiihCKKKDQhZx9p9w0kkaxH/AOzUzXBGjFY5QU9iOCrS9tbhhkDGvn3YLB7Ka2kXctIYYXhiQmOVZYISjPHC8aRlLkLFt23VthHgNwSs96z6Pq80pDmC7h7M5TYvCQkiLOFAOUKSsrED2lEbBG2KvcdVdObU29/KWEsaQ9zuJIkMgE5EUskYGWOw1QOZGzkk1mveHSuhlGTrWyOY7jkb66K3CMN151NY7uB1tI5LyTbdHiTuJ3AMgSTNrGFMblDHt+ViNQalPSPVB0u3KzpctNK8ESxC3kiR5dEhQRyyex3YBdmLr+Txxk2f7PjL9yRJQdYdY4mMbQmSJIY1DmNzsvvEgGcZCg45qS9RdBW8gMTM8ZzssiHDI4BwwzweCRg8EE1bSUrIG+W5vz/rbsq7nRJ9D9Tx3TSRgNHNDjuwOUMibDIJ0ZlI/UH4+KYet/R/3+NTGwSeHPbY/lIbG0b492pwpyOQVU84wayvQLm0KgW+YrKbdLhDEbl7UalkGg2mkY52VlXKJjLuQacda+11YpmS2gM8UYjLzbskf4iBlwVjcAYZOWK5JIA4yXRmpMYXuwt1We9KMsbsY4o5i6/iQRyNI6SN3im6RqHE6LbyF1GCykKedad9E6o080cR7RMzao6bL7ypIV4yWIBwfcDx8jGSLH6c6jb3xsrZhIkweW4uHY9mR5wrEiKWIgttJM7AKchIiCAK0jp3p63twvahjUoMK2oL4xjlzliT8kkk/NMR1EkeQPwSlTQRvcRKyzvQrO7n0vdRglojgDJZWQgD6nkYFV5Ou25bUTxZ/wD24P6Bz7T/AAa26/sUnieKVQySqUdT4KsMEf2NZV6h+zZ7VTL94eS2Q5kAiWSdIQGJb3HSQL7c+zJGTyfLQ4i/cBZp4PFs4/JR1/dpbkCd1iJ5CyexiMkZCnnGQRnGODUh07pctygeBDKh8OrIUPODhtsf8iovpvoW5aRIv+0rMy2zOXWFo0t/u8aPli4kDLIsoWNSQNMYwc1rHpX0unT4TGjM5dzJI7YBeQqqlsKAFGqKMAfHycmvTxF+zQvBwaPdxWV+qxL08xpII0eUMwZ2/DUKVGM8CSQlh7AwwOScYzCQzXF1DKsZhlQ6Rs5WNU7j5aOFGSQcysgi5DAd3kjBr6EuLZJF1dVZT8MAw/seKqvrfp9vDCsyxxrcwsv3XEYLtIrGRYFCjOr/AIgOPyh2bjBNKyVUsmp9E9DQQRaNueZzKrn2celEkuHnZ+/FAV+7v2zAndG4kJhdiwePhVJwBsSBnkaL1XqqW0e8mcZCqqjLO7HCRov9TMSAB/sMmqD/APGrj71M0LQ2v3goWiYNcyl1jbEvDLFG7RLHkAuMRDnPle2uZuohbOSQ9y3mZ5bpAEkSNGxCy68RzShmXxjVJeOQKWWm+GSMBzxa6aS/axKZ00iiWN5O0IZJMTu3cMTPsuyoFl+Ar5UE5BIWo71R6VvZ7iWd7Y97gIbdYWglh0UhHd2WbvbBhuV1AUDGDxeehegoLcyPJi4lln+8GSRE4mwQHQAe08k8fJOMeBZsVANNiHG68ZKY3h8eRC+b7jpzC4ZJYnSQBEMUu0YdmEjBpdT74kSJ8ak7lsA4pK66jJbNEbWZotw5LQAW4YI8ej6ISskeSwAOT+bORkVq/wBqHpCa4QXFkXE8YAkRCA0sQ2IC7AjdCzEAY2DMPpWY9J9F3/UJh+HKAfa086GNUVTn8pVS5y5OAOTnJGDhfwnCS4OS0HVQnu+W1/egW5+jetG8sbedhhpEG4Hjdcq+P02U1NVH9C6OlnbRQRZ1iUKCeSfksf1JJP8ANSFNrKRRRRQhFFFFCEUUUUIRRRRQhFcqgHgYzz/P1/euqKEIoorw0ITLq3XILRQ1xKkSsdQXOATgnH9gT+gBNYJ6iiQXd6kX5WmkYIjsEYSIjbaq2pVgwycYIqd+071FK92VdRAIFuFhL5R2GYMzr3AqSZCyaKjktwCAak19P2giYw9u5t4wTjswqO0gQs1tdwqpWZQf62JdlccYYiOKx0T9FM2neJHNxAgi333zWfC02KwqnceV1KkCVnQhl3bSMMXixsSNdgzBg3xWr33qG4t4bVZRdW1ugAmvJfurzPrbSMoKbSaMzooOy+SBwTyz+xu7Ud2LsESNGkz3G2xZXdxHFICi9tlUHCjKnDng5zpjxBhhgCD5BGQf4NSLsQyXlfUCeYuaLDl758tAsy6B9pMoWF5pbeWKZ41YHMdxAswkdWlIVUcKiEkhEBCkgt5PH2l9Vt7oWTR5uUY3AKKyhCojTYuHZRurdrAPwzfzdeqeibW4aZ2jxJPH2nlUlX0wAAOceAARjDAasCMis49b9OkhuIGuFUPpMrXKDSKcCNCjMM4ilVUcFTng+1ioIWsyOjIIF/tyy5LKqzaB5HJU+5t1ZJ1S3kaQLrEXeBfu4IZ40jIlJZQWJGPHA8itm6369iW3H3dtriaFJYotHkfRwGyUjBy4j3cJkbdtuQAzDIrS+TuTsHQhe2/DA5VLcFiOeQCDkjgVpHob020trb9yNreBBDJocie4nREPelY+5EDKNVB2IUZIXCV4Z3vIGEfS3P8ACR4bI9xeH7Yee46lVuX1a5S5Ivr99ZGW3kSOLsNKbRXjDusOSGk8Rr52XAbOTaesWnUJmgne1hJhV8rHPtIY5UXuBVkiUCVWRMe7BG6/Iq9pbqPCqOc8ADn6/vSXUL1YIpJZM6RIztgZOqKWOB88A1YBZa4cQbhZjJcJ2Gy8QheQ5dvaVdpCxjMLD/FDhV1PuOScDFTPoDq8Alv2MiKXljkBf8MmMWsCbYcKSgcOM+M5+tRYD3HUTI8a2kk8O6FDG8zRRYDKJNcRzt3YQze7CIFVuCwayzBpYB2LuZIpm7peR78RP2TGqguTiRXf3hC6IyeScEImohiidNHmDnrqeV/hZOSyum8hFs7nudT9FrSOGAIIIIyCOQQfBBrqq76Ajx0+FhgLLvKqAarGksryLEo+AquF/j48CxU80kgEpFFFFFeoRRRRQhFFFFCEUUUUIRRRRQhFFFFCEUUUUIRRRRQhUb7RPR8ty8dxbAPJGjRtEWCbozq4ZGIwHV0HDcEE8ggZzz/5Hurh2T7m6vgiTuIgj+Pd3T7XlAB7brty3OFLCt8oqBjBdi3VgkcG4VW/Qfp9rS1IlUCWR3d29pdgWPb7hX2hhHqNU9i4wvHJslFFTVZN14ax31d65SfqJtrjEMFs7qkrKr4uFCfiusikABe8qHBALqxB4xsZrLPtE+ymS5mkubPQtJzJA2E2YIQWR/GzYUFWwCSTsOai4EjJXQYMXn059VB9a6nCkLie4kk4bSGWW3u5HkBYI8LploSrhGyTrhiCvBA1H0R6iN/ZRTsoVm2VwPG6MUYr/wBJKkjPODWLdO+ybqLuENusAOMu8kJQDgeIWYscfHHjyK3H0t6eWwtIrdCWEYOXIwXdiWZyPjLEmosBCtqBG0ANdc/JS1cugYEEAg8EHkEfQ11RViUVB636F7YIt7eK6t87C0mZR2n9ozA8isFTG34ZwB/SR+Wl7T0dcmNYy1vaxDI1t1dpEj2b2RyNqqtg/nCcFjgAgGrvRSLuH0z343Mudd7X7Xt8lYJXgWBSFlZpDGkcahUjUKqjwqqMAD9gKXoop5VoooooQiiiihCKKKKEIooooQiiiihCKKKKEIooooQiiiihCKKKKEIooooQiiiihC8r2iihCKKKKEIooooQiiiihCKKKKEIooooQiiiihCKKKKEL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24128" y="24208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beyondbreastcancer.files.wordpress.com/2011/11/circle-of-frie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78078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Non official sources are not explored unless approved by NSS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632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When the drive is to </a:t>
            </a:r>
            <a:r>
              <a:rPr lang="en-US" dirty="0" smtClean="0">
                <a:solidFill>
                  <a:srgbClr val="002060"/>
                </a:solidFill>
              </a:rPr>
              <a:t>provide knowledge…..  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174232" cy="4114800"/>
          </a:xfrm>
        </p:spPr>
        <p:txBody>
          <a:bodyPr/>
          <a:lstStyle/>
          <a:p>
            <a:r>
              <a:rPr lang="en-US" dirty="0" smtClean="0"/>
              <a:t>Statistics is a tool not an end by itself </a:t>
            </a:r>
          </a:p>
          <a:p>
            <a:r>
              <a:rPr lang="en-US" dirty="0" smtClean="0"/>
              <a:t>To play a significant role it needs to be comprehensive</a:t>
            </a:r>
          </a:p>
          <a:p>
            <a:r>
              <a:rPr lang="en-US" dirty="0" smtClean="0"/>
              <a:t>National officials are not from NSS and do not have the same sensitivity to quality standards </a:t>
            </a:r>
            <a:endParaRPr lang="en-GB" dirty="0"/>
          </a:p>
        </p:txBody>
      </p:sp>
      <p:sp>
        <p:nvSpPr>
          <p:cNvPr id="4" name="AutoShape 2" descr="data:image/jpeg;base64,/9j/4AAQSkZJRgABAQAAAQABAAD/2wCEAAkGBhQQEBQUERQUFRUSFxcYFxUXGBYVFxYVGBIVGRgVFxgYHCYfGBkjGRUUIC8gIycpLCwsFiExNzAsNyYrLSoBCQoKDgwOGg8PGjUlHyU0NCw1KSwsLy8vLC4sLCwsLC80KSwwLC80LCotLC8sLCwyNCotLSwvKiwvLCwsLCwsLP/AABEIAOEA4QMBIgACEQEDEQH/xAAcAAABBQEBAQAAAAAAAAAAAAAAAwQFBgcCAQj/xAA+EAACAQQBAwMBBwIFAQYHAAABAgMABBESIQUTMQYiQVEHFCMyYXGBQpEzUqGxwWIkQ6LR4fAVFhc0U3KC/8QAGwEAAgMBAQEAAAAAAAAAAAAAAAQCAwUGAQf/xAAzEQABAwIEBAQFBAMBAQAAAAABAAIDBBESITFBBVFhcRMikfCBobHB4QYUMtEVQvFSI//aAAwDAQACEQMRAD8A3GiiihCKKKKEIooooQiiivCaEL3NGazrrv2iyyO6WAjCIWU3DgybsvBMKKwGqkEbscHnAIFMen+vru2YNcss8AI3JjEcqJ7h3AysEYDMZbI/zkY4FLmpiD8BOavFPIW4gMlqdFeK2RxXtMKhcySBQSSAAMkngADyT+lY/wBV+2+XuN92it+1lljeVn2c7YWTA1GDgkJ5II9wrQfXvT57jp80dr/iOFGoIUum69yMMThSybDP644zkZR6c6O9v31nt37pZQ4WOK4nSHRfw2ibOYZcv7o9geQeV4pleWjJMQtYbl3op/0l9rs0l3HBeLDidgiOgaJlds67KzsGUnC8YI/X41nNfP3UPRjTyKtjbSZCEyxNrETlowJihbWEsdxplSdCwXC1tnpi0mis4Eun7kyRqJHztl8c+7+r6Z+cZ+a9icSM15MGXu30UrRRSF/erDE8shwkSM7HzhVUsTj54Bq1UJbNe1mr9dZiDPf3EMsmheOFYXhszJgokzmFtMhlTMpGzHIAHizdJ6vNHOtvckSd0OYp1XQkpgtFKoOA+pyGXAYK3Ckcpx1sT3hg1Olxr2KkWkC6slFFFOKKKKKKEIooooQiiiihCKKKKEIooooQiiiihCKK8zRmhC9pG8iLxuoOCysAfOCVIB5paihCwvpvQ+5+HdxyILOBNojDNKTce6FTpF75oFAYtodWDJzyaedb6bZokYWBrdXbBmEBtppImlXv4hVQeylsZQzug9xj192TVr+1i6CxQgITIHMplBZGht4ihnZXT3AsHRMAjIc5PFULBjnOSfxV/O7M53hzupdySVKEPgkjMbn5qMFMz+IOQ1+KUr+JGE3tdxGXLLX+1uVhcxyRq0Lo8ZGFZGDqQOOGBIOMY/ily1ZB6AtJ3aT7i8EJt+NZVn/FikUGAywqyD2hWVZD78RDIweeOs+mriYXgkgv2uZSBI0RT7pJGt00kTr3HDSBYn17Y5GuMA5NFyNQmY3B7Q4aHNat1Xq0dtHvK2ASFUeWd24VEUcs5PgCs8soUvkN1cwIz3B7qK4Vu3FrrDGrDkfhgMceTKal+iehiYrjup2e6JEtlyJHtIpIyrBMExoSzO2E8BtSxAADa7tbu3a3haO2k7xMaGOWSD3Rxs4GrRvgaRnjY+MVj8XiqZomtpxvc5gHpuE3Tuja+70l0rqEfS5lZlWG2uco6ovsjuEBZJSq/lDxLIrNg/4SEkDJq6XfqO3i7PcmjX7wQIvcD3NiACuPIJZRnx7hzyKrHQ7Ce8kDyLFDFBO2VVzLK8tvKy650VY03XOfcSMflyaS9RehGEry2tvbyoVQ/d2d7fWSN5HLxMoZVdi68gJyoOfJq/hzahlMGzjzDa98u/vKyjMWOkJbor7t/pVI9Y+vbI209vHMJpZo5IlSH8T3vEwGzj2IMEkljwAfpVctvs2uJYWgAeBWiVpmn7MouLxbjuhyqSO2vMgZiQSCnnHFa6l0P7nevA0nceKNNVCCL/EBZ+yhYllwI02yedhxW1TxCV4aSlJ5Gwwuk3Gg/Kstj1mFodNUWPz93hktrWSBmCCWGSKV0iuIG1bEuWJRyCM+6pr0XZTSyREAi2tZZmikaQyGRZI3VIUyp2SJJFUuHdWKe1mGcZYsuEknlCtoCqBhkAqxzgOTrtM2v7RjnGK2X7LusiawSFsdyzCwMBxlUQCKTH0ZAP8A+gw+K8qaJrC1+udx05euarpah87ScOQsCepVwFFFFUphFFRdx6otY7j7u88ay6F9CcYUY8sfaDg5wTkjnGKW6X1yC6UtbTRTKpwTG6uAfodTxQhPqKKKEIooooQiiiihCKKKKEIpO5nEaM7HCoCxP0AGSf7ClKZdZZxbzduMSv231iJAEjanCEngA+P5oQqF1Dq0k8T3Vy8kMIjDRQQzSwMqsuw7roVLzvtGoQZVTwNic1Gekbi6tZpJDGxklBZoZllgknQMXkdHdijyxySiP3ouURDlQ+ajOmRSQe+577R2o7WozFLD+BELa57UrGOJVUSjucsu7Mx4YIeqOqRyqiotvI69vESZuILaCMO3bMi692STfVwp1CKVOfLY0TZh4jnS+a/wbbbCee+hOoO6dZEZnCONtz9et/YWzdN6ilxDHNGcpKiup8ZVlDDI+ODUd6i9XW9jDLJK6kwKrNErKZMOwVDqTkAsfJ44P0qkR/a1NFiKa0jjYZUyGR0hjxsAXURM6qCADgED6gDiUb0ZcPcSzMti73IBM5R2NvmMRuIkfbuhkSMjLIAQ3GDg6zXteLtN1RLBJC7DILFElmvV7zL923WG3VZYjhZJ453D6EgnFuRFjdCCxZhkaEVQfUfQfuE0sMkxYxqstvl3V5xrKqAvu0hZW2jKxaZBB8NgbF6b9NrZoR3HlkYIrSPgHSNAqIAowqqM8fJZiSSSarf2pdfSOMW6gtNIAWUAKfuzPrIhlIJi7gVlBUE5XPGCR7hNjbIncJKeBswsVCeg4HtuopHpFaF4vxYXdUadfeY2hjHukKskh3fDBWYMuSCNVjlVvykH64IP+1YKLa5vI5Oyq9juKjQmZXc9r3xhpZ0G4jWQREqwYgBTkAmpj0d6Zks5hOe3AwVgIotW22UrmVlARgM5CjbnBJ4xSklVBTgguzG17lWMYGNwhaz1jqyWsEk8udIl2bAyf2A+SSQP5rJ+r+vZJ7pJTFcKsEkDW0SCBz3C4jmEwGWLPG7oqxlvzn5xVl6lfM8UglcsrKykMfYdlI1IHGDnHjHNUyHpMMbBlijVl8EDOp+q5JC/uMU5ww/v2uc3IA2z97f0kquubTEAi9079N/aFJalikMsySneTuvFG3faRzLJGERuCNfY5TVlxxzjVug9djvYFmi2AJIKsMMjqcMjD6g/TIPkEgisdn6RDIxZ4kLHyw2Un9W0I2/c5p9ZTtAoWBmiUZwsZKKMnJwoOPJJ/mtX/Gu/9JP/ADLMvIfX39lrtzfxxkCSRELflDMqk/sCefNYt6jja5mvDbtBcrIpu+5KnaKxgaKqJMAs6qiRqJUZQO5nyRlPr1nJdSCZnR5NFQiZQQVUsVwyqSh97Z9pB4z9ajpDLbrH3u1LAML2Zd5oUVB+HEznXWNmdjjBAaGLk+KWfTSxXNvitCn4jFJbC6xOVjqrJ6H9MRT3uukwgt4+4YZUkVQ8ncWNPxlDqAjO+oJGdSCMc92np646bdXEdncr3EgjKCYKhmTuOcKpOkioowXJDbsRlA1WD7MvVrSqtnOPxIohpLlj3kTCsWDklZBlSeSCGyMYIFs9QenYb6LtzrkBg6njZHU5DLsCP4III4II4pd73OTwIF7CwOoGSZekvWsPUkdoVkXTH+IoXZCzqsigE+0mNxzz7f2zJ9au5IraZ4I+7KkbtHH/AJ3Ckqv8mqZ6h6AtjbT3Us95NK3bRZIpBasq7BI0xCBHqCxJZkbycD4rNJvUl1Op+8XNwUZVYRGQ6FGwV5RUMh2BUgjhlK48VFgLiAmqWjfUvwsy6nTJcydHn6q8txNMisNDvMkqhizvHGUjjT2pG6OuzA4wQcgE036d1qbp113YxieEEPCcHuRtqTGcfnRvaUdcjJVhnOKnPTt/INYIo3Z0Sbs9tUcmJh3JbaaF3QSx7e5dXDKTgZBOW3SehS9dvWf2w6opdk3eOJki0iXVj/ik4JAKlRGf3ZdzHCQNcdND72+nJXzRuhe6KXK3sEL6CBr2kLG17USR7M3bVV2Y5ZtVA2Y/LHGSaXq9ZiKKKKEIooooQiiiihCKKKKEKI6t6Xt7pw8qsTqFbV3QSIG2EcgUgSJkn2tke4jwTnIOuKln1W7jC+wNuoxx+KkcroMFQF3ZlI5wkvg5rYfUvqKKwt2nmzqCFAGBlmOFGWIVef6mIA+TVOtOgQ9VkuhdRywTidJwFZQ4heBII/xFLIQ62zEgcg4+gNUyxB7SN09Q1f7WUPOY0I6H3dUueybqMzRWkRcIGMnbATtxtxhdyFDOqkopVcu7Z9oJGs//ADnYwxe64jTtpkxuSsqhTpqYsb7bDXXXOeMVF+q+kRdPsRLaL2HtSNHT+lJJFEpkDZM6kHYocsxAwQ2CM8l7t/PLHFIpWNzcBpw0TSsxMAmIWNnTCjUx5UHCsAo9ixY1sDCXHqSitrHVTgTkBkBy+PNaR077T7SZpVxPGY12HcjKdxd9MxjJJ9xXg4/N++K91SW36lNvcQpsBog2kDNGAzFZSrBXGWJCkHBJ/eq/a9LFuXXbdycM+Nc6+FVcnVBk4GSSSSTk1KdKQmQYYAjkgrnK/OD4BzgfzWjVUrP2D5C4g2uCL5bjQE579MrjVcmeIPfVBjP43t35/j2FNRRKihUVVVRhVUBVUfQAcDnP967opOecIuzHAyB4zyc48ftXzhrHSODWi5O25W05waLkph1UH3MrnChVdAT4Y8Hjg5yAaiadX1yjn8NAo8lsYZj9OD4+f3ptX1Xg8D4KVrXix5EAECw1t1uRfMAgHMLkK2RskxLfqbfP/l8wiiiitZJryj9PgjBB5BB8gg+R+hpW2tjI2FwPPJ8cYz4/cVJx9GUD3EscfUqM4/n5/wB/FZVbxalozgldnyAuf6+abgo5Zxdgy5lQ/R0WzmE1vHGjgEflyuGI2GucLnAzrg8eauN59qUUMSM0MjSu2vbUqBgLszh3IUgD48n6fNVO5tGjOG+fDD8p/Y/X9Ka3VosqFH8eQQQrKy5IdSfDDn984wc4q18UNTF4kVuhGnv6K+nrJqaTDJe24Ovw95q83Hru3u7dkjglm7xEAjljaONppF5gkcghMKwLHkEH2lzxWU+pPSRsJWQESdvts80SkBc4YpKzKyxyFQxGxOQVY8mlu21nNFsXkSTLso2tw6oUVgmr4ExieQd3j2gqNclhrH2Z3aS9PGCS6ySrLsdnEhcth3PMraNH+IfzDBwM4GMcUZIK7KirSz/6RZg++4I2P2VK+yCE/ezJKpxLA4tnbRSyxyQmdtVZgcmSHDA4wjVr0UKrnUAZJY4AGWPknHkn61SvX2yz2xeYW0ISYLOCEKTsmFSSU/4cTR7n26kmMDYHWnf2c+qheWyo8jyTwKvdZkEexZnAZccOuUZdx50z81ViubFE0jpXmR5uSrdRRUP1T1faWr6T3ESPxlC2WUEZBYDJVf1OByPqK9VSmKKRtLxJUWSNldHAKspBVgfBBHmlqEIooooQiq5619YL06JSF3mlyIo86g642d2wcIuy5wCSWAAyasdY/wDbJZv97jbBCyW5ijfPtEokkZl88Nhom+MhDj8pxB7sLSQpsGJ1iubr7TuozwymGJVWDVpZYI+6Y1De9T3WChgvuwAx1ByF/NWoenrmaS1he6RUmZFMiLyFYjkDk/2yceMms/tbtfu0LBQIAbe71RGSOKIRKyW8Ktw9xLLspVSchmJwWGzGay7dj2JLi4EsVpjQXEqjdbcnVFRgrqGGuBngc+aVlqm09hJc35W/CHW2U519fvHUO7FFNewwosTxRuqwLcK5ZVkVmCTjZkLHB7RjUnP5VsvpD0z9yhw7mSVgodsnVVRcJFGD4jQEgfJySeTVS+zTrEkbx280p0kikeKOUaOEjmRIigOCFZGYaY/7kMANjmyer/XUdioVAJp2JCxBsBQMbNKwB0UbKMYJJYAA8kMxva8Ym+7GyrBuAUfaL0kXNkQZuyI5I5MlS6uUb2oyhlLAsVIGfzKtUr0z0Q24LNktIqkscDf6e0E6ooJ1H/USSSc11N6wlv4I+6AmDIrCMsEdllZC4DZOuq8Angk+eKUt7FlQSxNlioOpAAIx7lJzzjH+n1qddEG0uF7w0vyBIJB3tcZNvu43y5arIkqTJUYWAkM1ANsxvbe2wG676u6EHIIkVgB49yn+rPyuP7Him/SJQsmDn3jUeODnPOf2pK7vDKQcYAzgfuFJGfnn+2a4VKfpuHlvDv2suRIOV74T06Ai9u4udVlyT4qrxWaDfS/52v2yCsE02qlvoPHjJ+B/eoSadn/O2QOQBwB/A/3NL3F/umCMHIyfjA/2Oaa0nwbhn7VpfK0Y75HI2FtjtfNN1tQJSAw+VKW9tuSBgHGec8888/pXd1Z9vGSDtnwMeP8AjnzSKsQcgkH6jihmJOSST9TzWuWzmYOx+TlbO/flv8tNFQYxHbD5uf4XhFclBXVO+nQBiSedcYHxz8/X4qVRUtpojK7QcvRRjh8V4YN086ba6Lz+ZuT8YGOF/j/k0rb3KyAlc4BIyRjP7fUUj1JyIzjPPk/QfP8AwP5pSGZAFUMvgYGRnx9P718+qYXVEbqp1y9zttAAM7+oAGVgCuhZaNwibkAPW+n57rm4vNW0KFwyg8cjliuGB+M45+M1xadMCa7HYoWI/wAuWCjODzxrTzAznjI8H5GfIzXtJisdHF4cPlv/ACz1NiPhkSDa179FLwA5+J+dtOm/1Ca9T6clxGY5M4yGDA4ZHAIDqTxkAsOQQQxBGDUr9m3RharOpmMjSOrY07ahVjVFIXZvcdfcc44HA+WlJXN/JBHJLAAZYopGRTyGYRsQpHyCQOP0r2hq307w3/U6j7pi6u/WejpdRGOTYchldTq8bj8siN8MP5HwQQSDRuudImsZTdS3V00LLtcTRmBGjkQhID29RmBUeTMY32YA68nKHpP7UH1KXatNoBI1zGqKq27Nr3ZUB4CsRygOVJbA1aoTqHqJpZI57mXuSW8kha00SMRRljH3Y0kAYSLtbyB5HBCSMfbzXWvcG2vvkpjUAqyp9pLwI5kiku4o0ZhcwxNCCFXPvSbVSMf1xsw4PtFQ9xFcW6XEyP3Cs0sk9vpoTIYBcSCCdeSqB1AMy5IiAGPaCrc2c9yGjmKwpIGRkjxPMysCrKZHXtocH+lH/Rqj+pdSYQ3SuqyLJiJ5cR9hbxrcRR3PdLAQntle4hVgrKNWy2DCeFkrMMguE4+MwEOZf30U/wCmuo/druLQjs3xIdQSUWcqZEmRgCo7hZkPIDFkI5znSKy707b/AHy5thB74LRxJJMAQhaONkiSN3z3MsdjrsNce8HG2o0tw3xP248T5622VdVh8Q4fZRRRRWglkUx630hLu3kglGVlUqeASpI4dcjGynDA/BAp9RQhZ56a+zBo45BeSiR8r93kjLlrcqWbuRGTPaLMclFGnGDkEiqx6m6vcLtale3IjsHuPasDGKNJVZdidFKOkjqcnRXVdsnG1Vm9h6linvpplghkgkltrZ8uhnjlSWdEneHU4UvLGoJYMAAceVCs1LHLYuGY0Q7zLhbN4Lea7ubKCaB0R+1I2ssMEEbdpe3MhQsclyMqymUj3FRVKfpHcvfuqGKJoUlXuYSYl9lmdVljRTO4RlI7oXU7/mrfJYwykEAhgQQRkEEeCD5FY56c9GTWkqNcqqGKNljVWU7u4CPLhDhU12AB5zIeBrz5O8UtOS3YWHfQflBXh6eYFVNSqoNV52BA/wCr5PknPPOasNjkRpsMEKB/A8fzjFdXVuJEKHgH5+hHg11+n0x/tWXX8V/yFPHG5oDgTe19LC1u9zcZ6ArMpaL9vK5wNwRv3z/71TW4sx29UXGDsAPqfPn9P9hUWRjz8fFS1xehPIJ4/Qf2z5pn1NCGDFcBgPpycZOf15/0rb4NPM20UujrkEnMnK+9zz56lL1scdsTNrAi3omma4Mlcs2a8rrGs5rCfKdl6Wrkmuwle9v9aliaFDA92acfdsQlsMHUgnP/AONvDY/y/r9a4s52zqDgPwTjJ4Vjx+vmnlvds0jvpuzAAAcAKM5BY54P+tObCwEQ+C31x448LnnH6/NclU8RNNFKyqbdxsWi4NiQCRnfysdoSM9AMrrZipS97HRGwGROmh+rhry31TO5uu4qqvuOAW1yQG1GB+vJP6VIW8HbGoOeTzgD/alya4Irm5OICaIQMbhaCTa97k9bDTbpzWxHDheXuNzpy+5QDXdJ12prOlZ/sEwvaAcHI+KKKXXionXbCK1u0CB1iaMGVF/EASSc8RRsQpCGANpJunPC8AG02npu9uVSZzFP9+g1eRymIYskIMRgGRXgcMyqwzInkDBDb1F6ca6aNoCgmXMYDkqjo7ZUFgDgrJyOOQzD5FaX0DpQtbWCAHIgiSPP10QDP+lddRPbUU4a43IyP2UrXCzfq3TPuTpHeXMk6payP29DBHcypqkUQ1JaZyNi6GQ5JQ64NaD6Y6GtpZQW+F/DjUMAMKXPukIXwAXLHHxms69cShrq+GlxJMps1hkjjnl7KP2zMqhTojahnDYGS5AOV41Do10JbeGRWZ1kjjYOw1ZwyAhmXAwSDkjHGa0RqVNzi7Up0qYGBwBXVFFeqKKKKKELzNANY79tfrmSORbK3d48KJJnR2RiGDBYsrggY9x55BUfWqZ9n/Vp7CVblclJDp2S0gWUMSFdj4T3YCEqw9/OAc1W6RrdVa2JzhcL6N6hC7wyLG+jsjBHxnRipCtj5wSD/FZT9n/pOea8S5ukDrGZmNzuhFxMJFVSuuGdFZCwLKB+GhGeKc33r28u4j2UhhjmX8wM7SqDwQGVVCOOVyM6kHHimf8A9V7ixC25tLY6RKY+3JMipGCyKpV4yzf4Z8EU0aSU2OHskY66FzjGx2fKx/pazf38dvE0szhI4xlmPgD/AN8Y+aqPUuppcuJYmDxuiFGGcEHJzg8g5JBB5BBB5FVP1r6z/wDiFpalFKJvC0uzBfxpbfaNFRsNIqlw++Me0EZxkO/SCEWURPG7SyKDxiOSd3T+6nf9nFYPGDaAd/sUwVMUlJIFBJ8Dn/0/elDUP1CfZsA5C/2z8/v8c1n8JojVy4dBuen596JWon8FmLdFzeB/6Bn4J5wP+Tn+1MpJCeMnH0ycZ+tdsaSr6PS0scLcLBkO5+vvfVcxUzOeczmilFSvIxXdMPdsq4mf7FFBNeM2KTZ6i1hKm6QBStpYurA5GPkAnkEePGKUfqajxlv1GAP4z5ryC6eVOEAzkblhr4xkDGT/AOdcJ0rH9eP2X9MfJrinuhklceIuAcMg0Z6X1w4j62PRbzcQYBSjI53P2vZOornJxjKt+RxnB/6W+jU4xVfEpAAGVIOx5OdhnHHxilR1HWVn1HvABAJ+Mc5I/Q8eKjU/p2QuLoOWQyzItbewxC5vpcaNvYQZxFjR5+fpf4bac+9lMEUA0la3XdUkDGDjznnGT8DxkUpWE+N7CY5BYjIj/i1GPa9oc3QpSivBXtZ5FjZeo5+PI5+mMc5z8eKtXp/1Rb3ys1tJuEIDZV0I2GVOHUEqRyGHBqn3tt3YpIwdTLHIgb/KXjZA38Fs/wAVU/RktzBcv2Vn76G3ie3CKI5MMxlWWdgVTRHDLqRnYec4G/wX/fPl91ILQPX9ha4Dz3Mlq8yGEFGcLLwzIJlUEtGjMzeVGGYE4Ygy3pH1BFd247ZjDRBUkjjZWSNtRgIV4MZXBQ/KkeDkCg+suoTy3kS3EawGKB2CLMJfbJMg2Y6IqtiFgBk52+PFRXU+n/cn7obSVE3MkLBZMasTlgBuCUPtdWXGPrXShjThbi8zr2HO2qlYe/l6rS777Q7GEyh51BgDbe1tSy+URyAjvka6hic8VJ9C60l5CJow6gllKyKUdWRyrKR9QykVl1p0Z2glhN1OquI4yAtuIjcXUJupsIQrGLEygKrb5c48DD30lE1mlk0JwbqRO5CuwidbhWlbWMlgrxJg78FliIYnIrMfV+FI1kg/kbC1z65C3XXVSDCcxsLrVaK42NFPKC+f/tt6VJF1PvMPw7iOPRgDjaNSrITk+4ABuMcMOMgmq90KQSokIyZNkQoFy7xxyF17YVcux4XGfbyTjmvpbq/RYbuIxXEaSof6WAODgjIPlW5PIwajugehbOwdpLaAI7DBbZnIU65UFicAlQcD5ql8QemGT4W2ssUjsoE1W47cc3LSJKqxNs05kIPeUNwMx5HGMkfBET1LpoeUC2V5wkKbtCnfBkEs2O4I1ZBkAe0jH6V9KdU6UlzGUkB8hlYHDo45WRG/pcHkGq50D1xGZhZXD5uUeSIyKuIZHTlcMCVWR0yTGD7WR14wM6Qq8LQ0NGWXysseOhLZjLjJvc27rO/V/SrhIIVuo2KyJZojxhIIo1WJnlt2jQ53zGApIxyANcYL/pnqOaWFGfRn96s5H5zHK8YbAwASqLnA858eK1TrfRIryExTqWQlW4YqwZWDKyspBUggciqT1j0nHBKkcPsiVEwnJPBbOGJySTkknJySaRcaRvmrBdo6E59h8el1OtbM6MCDW/y92UQt+7Kyu3kZHAXkH8vA+Rn+cUlSs0RikbAKg51zyCufqc5rzKk85HH9I8t+xOFH7VrweC1uOBoDHZ+UDWw2GXTK+d+qwTjPlkPmGWf9n8JGTxSdKSeKTrUj0SE38kqo4oJr0Vy/iqRmUycm5JMmnNhY91jnIVfJHkn/ACj9f9qa1OdKGIV/Usf/ABY/4rP43WSUlLii/k44QeVwTf0H3XvD4GzzWdoM/fqniqAAAMAcAD4H0oIrwNXVfL3BzTcrrdEjJEG/MAcfX/zolgVz71Vv3FdtXlPNlfhBa4jlYnK+tl4WNdqNVzG4DaABcDK44BXPOB8EHz++aJc4OuM/GfGfp/Pj+a4vIWYKyYLxtso+vGCv80qjbAEZwRkf+tDA0NbK34g5+Yc+jhn3xDQKDb3LD8O3409DukY79cZYMg+SynUH6bf+dLxzq35WVv2IP+lR3UeoDUovu24J+AM/B+TUYjEMGHBU5B/Wt+D9P/u4nS5xk6A5i1uwIzy3598ubiXgyBmThuR7sp7qV00UE0ictFFK6j/rSF2X/wASiqp9n3psXdw0RAESxQSySBR3Q8c4eJVl4aMyHuszDk6eRnNW6xkLxofLMAP3YnUjH7/FXPoXp23skKW0YjVjk4JJJxgZLEkgAAAZ4AAFKcKjMT5Y3DMG3oSFsRuD2hw3z9VR/VvoY27JNYwyOApSREYyS53VkkXvSe7B3BGc+4H4qN9N+kp79SxZYIAzIG/Dmkk09jNGqExKMrrsS+dTx4NWf1t14iU2yXP3bW1nnkdRGz8arGiiQYyR3m9pDewVM+iZZDZRCWA25jBjEZGp0jJRDrsxXKqOCx/cjBO+2ZwGEFWdVnSxXEBuIYbl43bMAUWk8txpDI8ME26MFZzCEHdwBgL8rmn32b9Ne8jhMwKxWUoaNSJSWkAcxp3JAPbAJO2V9x2i5OBg6pRSP7Zpfjeb2Nxe2XawHzvsvcR2XOtFdUU0ooooriaYIpZiFVQSzE4AAGSST4AFCF3WJp0u2ivXVRcRzr1CBobZpGdnjE0JlbtjIVMl5A5x7defIrVuieqLe92+7Sh9MbDDKQGzq2GAJU4OGHBxVa9Q9bdepA2qJI9vbtGzSOyxRvNLE5Q6KzNJpEp1A4DKTjIz4QCptDr2GqvNZRaeuXvLopMiqGMogK5yAjNiOTJIYsiFwwxzsuPBq4W/rpZEKrDK10vta2RdyjHw7SHWMREe4OzLkZ+QVGTpCtteWzSiVArtJKuFleO4RJjMoSHIEZeZCq7FwoJ1wVNUVUPjQuZ7vsoEWyKvN5bdxQM4IOQfP6Gm8XTFA9xyc/GRx9P3NPIZVdFZGDK4DKynKspGQQfpRXO0tfURReCx5AB95667JZ1PG92NwuUym6SCDqSD8A4xn4GcZxUVLCyHDKVP6/8AB8H+KsVeTxB0Kn5/nB+CP1Fa9Hx+ancBN5mE5ncdevbfmEjVcNZKLsyPyKgEPFesKct0iRfGrfoDg/8Ai80gykHBBBHweK66GsgqDeF4d2OfpqsgxSMFpGke+aQqQ6Zf6jRvH9J+mTyD+mec/vTQpmgCpVkEVXF4cg/B5hQpy+CTG0/lT+w+o/uP7/tXsUysMqwbH0INV18V5C+rq3+Ug5+cZ5/0zXNy/pkOjJEme2X539grTPFrPAw5d/wrG1eV63mgVybcmrcXdMrm1U7MxfHJIDcZ/b9T/vTt2wCT4FQ1zeGT9F+B/wAn9a0eC0s00pdGbAan7Dr9EnVysYyzhc7BNJK5r0mvAM19NGQXIONySkbjr8lsUSEhXkJfcgN21QqCyq3GzMygZ4GpPxWrekOrNdWFtO5UvLEjPrwNioJ4+OfisPnukupYgFTTLHdmRTJAgDuCJnSPtllVgpYMy59ygmrv0Lq0lraPPbT2k5uJVdrbtmF457gqiRfhyN2wAFBDA47be7HjmqgMMz3MGp9cgF2FCx0VO0P+e2f9KR9edBEkufwWju5LWCZXh7zRMGmWOdD3AEJMiJyp8555Bu3TLBYIY4kzrEiIuxydUUKMn5OAKxAdJkuJpGEzqUYk3AVMTOSjoTjmQbospycR4jRACM1oN/8AaPpagqi/e9lR7f3sR8vKiIC8sWuWDKPnBwQwFRBaLlXQ1DJThac+Xv2FeKKgPRnqkdQtRL7A4JWRVbYKwPBBIBwyFHAPID4PINT9eK9FFFFCEVmf2r9cmLCyiKqjxB5Cf+8DSlBCSOVjIR9iOTkDIGc6ZVF+0/oO0aXUaM0kBCvquxNuzAtlQCzBGAcY5A2+pquXFgOHVX02DxW+Jp7+iqHpiKRYheR3AjkcPE4XtsLaNrt4o3kiZSZUMsWWbZCAp1yAwMz0tcRBSCrIzrIGOzd5ZGWVmfA3LOGbbAyGBwPAqNt1zNqbRFt5Fwy7md1YQNKkjo0SLjcuSe/8A8jnnRfTvppby2S5aa5jN3mcojKioZTuFXZM8AgbfOM/NQhc0jCNk6XvglL5Re++WdrKLgR/vsIjmaAXavBI6BS5KK00OhYFVcAXA2IOA2AM4Ie+p/s0LxH7pNINH7y28j7RyTlWWSRpGBcO6sec6hiSR7jXEnRz0qVZ5+9fIHAicyN3o5pNo1UQFhC+2+gdFVl2OVIywuHSOurcNIhR4pYcdyJ8bKGB1YFSVdDhsMD5UjgggXpGZ4keXAKk9G6BPaWcYnXUl5TpsHMYeQuiFlJU+W8HAyBSxFWf1n1dbSxlmePuhdF020yZJUjXLYOoDODnBxiqV0frSXStqGV0xvG2Cy5yAwI4dDg4YfIwQDxXNcQpjDIZmjynXofyqCnteg0V5SZAcF4lBVfv7neViPA9o/ZeM/ycmpW4vAgOCNvgfQn5P0x5qE7WK6j9N0PhufUPG1hfrmT9LHusPispIEbO5+33QJDQXrzU0a12dmrCu/ReV0q16I67xUXP2CsZEdSpm1J7a7ecf6fB/til1FIWc26gnyOD+4xz/IxTmvk9cXNlexwsbnIbZ7dOXRdjEQWNsb5JOVNgV+oI/uKgACeAMnBJx8ADJP7VI9UuCMKONhk/XGcY/wB64jk0tSc8yFgMfBPtI/hVJ/mum4UJaKmDwLmRwa0dc8z6X7DXNZNaWSyFl7YQST6Ze+aixTiy6Q92xgjOrSI43xkRgoRuR84JHHyTTK6uViQu+cDAwBlmYnCoo+WJ/wDYAJq2/ZV1cTfeE7Ojp22ZxJ3AwcyaofaupATOBkHbOa6uqqGxNI3KzKGkdO+5/iNT9l16S+y1YG7l52pmC6pEF2ij8e73j3vgAA4AUZwOSaW+0zo8rpHPbR7Sw90bJGryrvbTJGyn8xVZHGVGfzbY9tWnr3Wks4GmkDELgBVwWd2YKiICQCzMQB+9Z9H1p7yS0V55Jo7xg89vGn4MaOjGOBpowSpUDZ43PvEbnKj2Nz2KxXXObiaQdFCenWSSNTpckiaUBuzeSSaC4ZlVpURt8IQCCxHkfJqV9Oztq0mG3jSGeVAXj7s0s0yokzD3rb2yxFCuMAhyQdSDpzW2sJSHWPCaxgKNUwuFwo41HHH6VlsP2fdSkDCaSIoZDIYZZMo8pUbyfgxAY3LOAwPLElQfdUZHuw2Gf3VVNSxxvLr689u1veib+hn7V9bCFgVZ54SyH2y28YuSr/8AWAY4nB/6zg+452Oqp6Q9GtasZrh1edlKAJt24oyQSq7cszFVJYgflUAADm11VAxzGWd1Pa+yeqXte+7dLAX52GvxRRRRV6XRRRRQhR/UfT1tc478EMuCDmRFc5GcckfGT/enyIAAAAAOABwAPpXVFCFFepegpe25ikMg+Q0bmNwwBHtb4yCy8/DGqN6CtWhubZBbG2mMEn3vYFROqOFRgSAZp1doyzga/jPy2y40m5ukiXaRlRR/UxCjnxyeKpH2nxSOLUWjhLh2mUPs64tmt277bIDg7C3wfhitQe4NGJ2gXoVp9S28UlnOs4BiMb75YRjAUnO5/JggHb4xn4rErR3sZI5yjzKYtW2BtWzMq77K6nEaSrGBIwAZzhQfcRI9Lha3ykqJEYpY5Fid0jtrsckCQK/a3DhNJQBltNlOpq62npqPq0bXM7yobnCSRRPoBDFIcWswx7nVg2zcMCWVWC+aI5o6lpb6hBFionpHWEukJUFWTAeNsbITnByOHQ4OGHnB8EEB3LIEGzeB/r+g/WpXoH2bRWk8shllmV4+2qSae1S6uxZkALtsowxwRz5zmoD1p01bNg8lxGEckokj6uMY21U8MBkZIxjPNKQcHa6fCX2Z8+1/v7KlTK+JmJjblRpbPJ8nk/uea8pGK4DKGUhlbwykMD+xHBrsSV3OAgZLlvFadV3RXPcFedyjCV7jbzXdcs+K4L15UxHzVTpv/KkOiz+9l/zDI/df/Qn+1S0sgUZc4H1P+w+p/aqyD9P9OK9OSeSSf1JJ/wBa56v/AE+2sqvGx4QbXAGdxlkdNLbH4p6n4kYYsGG52z97rqebdi3+Yk4+g+B/amt3dLEhds4BAAHLMx4CqP8AMf7YBJ4FLdIljurhYI54g7ZxkkqSPKqwGrPgE6hs8H6Verz7M7aaBY2aUOrB+8jKr7aMpA2VlCFWYYx8+c81sS1EcDAyPbIDkoU1DLUvxyZDUk79vdlk8kkt17SI41i/GaQbP2U1kiDOzMA4LSc6RsV12wwGrXj0v1IdLe4jaC5CmSOSSMtHcG3i7CqZpJVJMjMy57QJZUTYKBw0x1P7OLeO0kW2toZbjBKvcgSsWwVJ2fjOrNqvCbY8eRnXV+qrbyOlm1ytw6iGbvu2yGLLEZIb/tBUn8UMUUOCMFhXN1dRJcWFyd9h35ZaLrKamGUUQ+C0j7Rby3m6YziZTl0Nu6SRYNxuBHhmOrKGOWH+UGpL0j6Nj6cJdJJJGnfd2bRQW55CRqFB55OMn+BjDuizCFWZQ0iMsyywfk4eExuFTwsyocAnO3yTsCPoL063/Y7fJB/Bi5Hg/hL4P0qbS12Y1TlVSyUxDX6HMcipGjFFFTSaKKKKEIooooQiiiihCKKKDQhZx9p9w0kkaxH/AOzUzXBGjFY5QU9iOCrS9tbhhkDGvn3YLB7Ka2kXctIYYXhiQmOVZYISjPHC8aRlLkLFt23VthHgNwSs96z6Pq80pDmC7h7M5TYvCQkiLOFAOUKSsrED2lEbBG2KvcdVdObU29/KWEsaQ9zuJIkMgE5EUskYGWOw1QOZGzkk1mveHSuhlGTrWyOY7jkb66K3CMN151NY7uB1tI5LyTbdHiTuJ3AMgSTNrGFMblDHt+ViNQalPSPVB0u3KzpctNK8ESxC3kiR5dEhQRyyex3YBdmLr+Txxk2f7PjL9yRJQdYdY4mMbQmSJIY1DmNzsvvEgGcZCg45qS9RdBW8gMTM8ZzssiHDI4BwwzweCRg8EE1bSUrIG+W5vz/rbsq7nRJ9D9Tx3TSRgNHNDjuwOUMibDIJ0ZlI/UH4+KYet/R/3+NTGwSeHPbY/lIbG0b492pwpyOQVU84wayvQLm0KgW+YrKbdLhDEbl7UalkGg2mkY52VlXKJjLuQacda+11YpmS2gM8UYjLzbskf4iBlwVjcAYZOWK5JIA4yXRmpMYXuwt1We9KMsbsY4o5i6/iQRyNI6SN3im6RqHE6LbyF1GCykKedad9E6o080cR7RMzao6bL7ypIV4yWIBwfcDx8jGSLH6c6jb3xsrZhIkweW4uHY9mR5wrEiKWIgttJM7AKchIiCAK0jp3p63twvahjUoMK2oL4xjlzliT8kkk/NMR1EkeQPwSlTQRvcRKyzvQrO7n0vdRglojgDJZWQgD6nkYFV5Ou25bUTxZ/wD24P6Bz7T/AAa26/sUnieKVQySqUdT4KsMEf2NZV6h+zZ7VTL94eS2Q5kAiWSdIQGJb3HSQL7c+zJGTyfLQ4i/cBZp4PFs4/JR1/dpbkCd1iJ5CyexiMkZCnnGQRnGODUh07pctygeBDKh8OrIUPODhtsf8iovpvoW5aRIv+0rMy2zOXWFo0t/u8aPli4kDLIsoWNSQNMYwc1rHpX0unT4TGjM5dzJI7YBeQqqlsKAFGqKMAfHycmvTxF+zQvBwaPdxWV+qxL08xpII0eUMwZ2/DUKVGM8CSQlh7AwwOScYzCQzXF1DKsZhlQ6Rs5WNU7j5aOFGSQcysgi5DAd3kjBr6EuLZJF1dVZT8MAw/seKqvrfp9vDCsyxxrcwsv3XEYLtIrGRYFCjOr/AIgOPyh2bjBNKyVUsmp9E9DQQRaNueZzKrn2celEkuHnZ+/FAV+7v2zAndG4kJhdiwePhVJwBsSBnkaL1XqqW0e8mcZCqqjLO7HCRov9TMSAB/sMmqD/APGrj71M0LQ2v3goWiYNcyl1jbEvDLFG7RLHkAuMRDnPle2uZuohbOSQ9y3mZ5bpAEkSNGxCy68RzShmXxjVJeOQKWWm+GSMBzxa6aS/axKZ00iiWN5O0IZJMTu3cMTPsuyoFl+Ar5UE5BIWo71R6VvZ7iWd7Y97gIbdYWglh0UhHd2WbvbBhuV1AUDGDxeehegoLcyPJi4lln+8GSRE4mwQHQAe08k8fJOMeBZsVANNiHG68ZKY3h8eRC+b7jpzC4ZJYnSQBEMUu0YdmEjBpdT74kSJ8ak7lsA4pK66jJbNEbWZotw5LQAW4YI8ej6ISskeSwAOT+bORkVq/wBqHpCa4QXFkXE8YAkRCA0sQ2IC7AjdCzEAY2DMPpWY9J9F3/UJh+HKAfa086GNUVTn8pVS5y5OAOTnJGDhfwnCS4OS0HVQnu+W1/egW5+jetG8sbedhhpEG4Hjdcq+P02U1NVH9C6OlnbRQRZ1iUKCeSfksf1JJP8ANSFNrKRRRRQhFFFFCEUUUUIRRRRQhFcqgHgYzz/P1/euqKEIoorw0ITLq3XILRQ1xKkSsdQXOATgnH9gT+gBNYJ6iiQXd6kX5WmkYIjsEYSIjbaq2pVgwycYIqd+071FK92VdRAIFuFhL5R2GYMzr3AqSZCyaKjktwCAak19P2giYw9u5t4wTjswqO0gQs1tdwqpWZQf62JdlccYYiOKx0T9FM2neJHNxAgi333zWfC02KwqnceV1KkCVnQhl3bSMMXixsSNdgzBg3xWr33qG4t4bVZRdW1ugAmvJfurzPrbSMoKbSaMzooOy+SBwTyz+xu7Ud2LsESNGkz3G2xZXdxHFICi9tlUHCjKnDng5zpjxBhhgCD5BGQf4NSLsQyXlfUCeYuaLDl758tAsy6B9pMoWF5pbeWKZ41YHMdxAswkdWlIVUcKiEkhEBCkgt5PH2l9Vt7oWTR5uUY3AKKyhCojTYuHZRurdrAPwzfzdeqeibW4aZ2jxJPH2nlUlX0wAAOceAARjDAasCMis49b9OkhuIGuFUPpMrXKDSKcCNCjMM4ilVUcFTng+1ioIWsyOjIIF/tyy5LKqzaB5HJU+5t1ZJ1S3kaQLrEXeBfu4IZ40jIlJZQWJGPHA8itm6369iW3H3dtriaFJYotHkfRwGyUjBy4j3cJkbdtuQAzDIrS+TuTsHQhe2/DA5VLcFiOeQCDkjgVpHob020trb9yNreBBDJocie4nREPelY+5EDKNVB2IUZIXCV4Z3vIGEfS3P8ACR4bI9xeH7Yee46lVuX1a5S5Ivr99ZGW3kSOLsNKbRXjDusOSGk8Rr52XAbOTaesWnUJmgne1hJhV8rHPtIY5UXuBVkiUCVWRMe7BG6/Iq9pbqPCqOc8ADn6/vSXUL1YIpJZM6RIztgZOqKWOB88A1YBZa4cQbhZjJcJ2Gy8QheQ5dvaVdpCxjMLD/FDhV1PuOScDFTPoDq8Alv2MiKXljkBf8MmMWsCbYcKSgcOM+M5+tRYD3HUTI8a2kk8O6FDG8zRRYDKJNcRzt3YQze7CIFVuCwayzBpYB2LuZIpm7peR78RP2TGqguTiRXf3hC6IyeScEImohiidNHmDnrqeV/hZOSyum8hFs7nudT9FrSOGAIIIIyCOQQfBBrqq76Ajx0+FhgLLvKqAarGksryLEo+AquF/j48CxU80kgEpFFFFFeoRRRRQhFFFFCEUUUUIRRRRQhFFFFCEUUUUIRRRRQhUb7RPR8ty8dxbAPJGjRtEWCbozq4ZGIwHV0HDcEE8ggZzz/5Hurh2T7m6vgiTuIgj+Pd3T7XlAB7brty3OFLCt8oqBjBdi3VgkcG4VW/Qfp9rS1IlUCWR3d29pdgWPb7hX2hhHqNU9i4wvHJslFFTVZN14ax31d65SfqJtrjEMFs7qkrKr4uFCfiusikABe8qHBALqxB4xsZrLPtE+ymS5mkubPQtJzJA2E2YIQWR/GzYUFWwCSTsOai4EjJXQYMXn059VB9a6nCkLie4kk4bSGWW3u5HkBYI8LploSrhGyTrhiCvBA1H0R6iN/ZRTsoVm2VwPG6MUYr/wBJKkjPODWLdO+ybqLuENusAOMu8kJQDgeIWYscfHHjyK3H0t6eWwtIrdCWEYOXIwXdiWZyPjLEmosBCtqBG0ANdc/JS1cugYEEAg8EHkEfQ11RViUVB636F7YIt7eK6t87C0mZR2n9ozA8isFTG34ZwB/SR+Wl7T0dcmNYy1vaxDI1t1dpEj2b2RyNqqtg/nCcFjgAgGrvRSLuH0z343Mudd7X7Xt8lYJXgWBSFlZpDGkcahUjUKqjwqqMAD9gKXoop5VoooooQiiiihCKKKKEIooooQiiiihCKKKKEIooooQiiiihCKKKKEIooooQiiiihC8r2iihCKKKKEIooooQiiiihCKKKKEIooooQiiiihCKKKKEL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24128" y="242088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578078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What does </a:t>
            </a:r>
            <a:r>
              <a:rPr lang="en-US" sz="3200" b="1" i="1" dirty="0" smtClean="0">
                <a:solidFill>
                  <a:srgbClr val="FF0000"/>
                </a:solidFill>
              </a:rPr>
              <a:t>official statistics </a:t>
            </a:r>
            <a:r>
              <a:rPr lang="en-US" sz="3200" b="1" dirty="0" smtClean="0">
                <a:solidFill>
                  <a:srgbClr val="FF0000"/>
                </a:solidFill>
              </a:rPr>
              <a:t>mean?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Open book with different graphic silhouettes Stock Vector - 224988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43" y="1971631"/>
            <a:ext cx="3473593" cy="34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592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67395"/>
          </a:xfrm>
        </p:spPr>
        <p:txBody>
          <a:bodyPr/>
          <a:lstStyle/>
          <a:p>
            <a:pPr algn="ctr" eaLnBrk="1" hangingPunct="1"/>
            <a:r>
              <a:rPr lang="en-GB" altLang="en-US" sz="2600" b="1" dirty="0" smtClean="0"/>
              <a:t>Transnational nature </a:t>
            </a:r>
            <a:r>
              <a:rPr lang="en-GB" altLang="en-US" sz="2600" dirty="0" smtClean="0"/>
              <a:t>of statistics: Example </a:t>
            </a:r>
            <a:r>
              <a:rPr lang="en-GB" altLang="en-US" sz="2600" b="1" dirty="0" err="1" smtClean="0"/>
              <a:t>Khat</a:t>
            </a:r>
            <a:r>
              <a:rPr lang="en-GB" altLang="en-US" sz="2600" b="1" dirty="0" smtClean="0"/>
              <a:t> flows </a:t>
            </a:r>
            <a:r>
              <a:rPr lang="en-GB" altLang="en-US" sz="2600" b="1" dirty="0" smtClean="0"/>
              <a:t>2008-2012</a:t>
            </a:r>
            <a:endParaRPr lang="en-US" altLang="en-US" sz="2600" b="1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824471" cy="5425167"/>
          </a:xfrm>
        </p:spPr>
      </p:pic>
    </p:spTree>
    <p:extLst>
      <p:ext uri="{BB962C8B-B14F-4D97-AF65-F5344CB8AC3E}">
        <p14:creationId xmlns:p14="http://schemas.microsoft.com/office/powerpoint/2010/main" val="8960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2400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Statistics typically produced outside NSS: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Annual </a:t>
            </a:r>
            <a:r>
              <a:rPr lang="en-GB" dirty="0">
                <a:solidFill>
                  <a:srgbClr val="002060"/>
                </a:solidFill>
              </a:rPr>
              <a:t>prevalence of cannabis use among adult population </a:t>
            </a:r>
            <a:r>
              <a:rPr lang="en-GB" sz="1200" dirty="0">
                <a:solidFill>
                  <a:srgbClr val="002060"/>
                </a:solidFill>
              </a:rPr>
              <a:t>(2011 World Drug Report)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9422589"/>
              </p:ext>
            </p:extLst>
          </p:nvPr>
        </p:nvGraphicFramePr>
        <p:xfrm>
          <a:off x="683568" y="2564904"/>
          <a:ext cx="7772400" cy="2659065"/>
        </p:xfrm>
        <a:graphic>
          <a:graphicData uri="http://schemas.openxmlformats.org/drawingml/2006/table">
            <a:tbl>
              <a:tblPr/>
              <a:tblGrid>
                <a:gridCol w="4672013"/>
                <a:gridCol w="3100387"/>
              </a:tblGrid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Type of data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N. countries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“Official” data provided by countries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61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UNODC estimates or use of “non-official” sources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77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No data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94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Total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232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39552" y="566124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Use of modelling, any non-official source with solid </a:t>
            </a:r>
            <a:r>
              <a:rPr lang="en-US" sz="3200" i="1" u="sng" dirty="0" smtClean="0"/>
              <a:t>pre-defined</a:t>
            </a:r>
            <a:r>
              <a:rPr lang="en-US" sz="3200" i="1" dirty="0" smtClean="0"/>
              <a:t> methodology  </a:t>
            </a:r>
            <a:endParaRPr lang="en-GB" sz="3200" i="1" dirty="0"/>
          </a:p>
        </p:txBody>
      </p:sp>
    </p:spTree>
    <p:extLst>
      <p:ext uri="{BB962C8B-B14F-4D97-AF65-F5344CB8AC3E}">
        <p14:creationId xmlns:p14="http://schemas.microsoft.com/office/powerpoint/2010/main" val="12858071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Does the “Official” label  matter when defining quality in international statistics?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92896"/>
            <a:ext cx="7772400" cy="4114800"/>
          </a:xfrm>
        </p:spPr>
        <p:txBody>
          <a:bodyPr/>
          <a:lstStyle/>
          <a:p>
            <a:r>
              <a:rPr lang="en-US" dirty="0" smtClean="0"/>
              <a:t>Quality standards are defined according to HOW statistics are produced and not by WHOM </a:t>
            </a:r>
          </a:p>
          <a:p>
            <a:r>
              <a:rPr lang="en-US" dirty="0" smtClean="0"/>
              <a:t>Why does the international community discuss the dichotomy of official and non-official sources? Shouldn’t it focus on Quality?</a:t>
            </a:r>
          </a:p>
          <a:p>
            <a:r>
              <a:rPr lang="en-US" dirty="0" smtClean="0"/>
              <a:t>Usually statistics produced by NSS = Good quality, but not always…</a:t>
            </a:r>
          </a:p>
        </p:txBody>
      </p:sp>
    </p:spTree>
    <p:extLst>
      <p:ext uri="{BB962C8B-B14F-4D97-AF65-F5344CB8AC3E}">
        <p14:creationId xmlns:p14="http://schemas.microsoft.com/office/powerpoint/2010/main" val="28858555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77072"/>
            <a:ext cx="8062664" cy="2383904"/>
          </a:xfrm>
        </p:spPr>
        <p:txBody>
          <a:bodyPr/>
          <a:lstStyle/>
          <a:p>
            <a:r>
              <a:rPr lang="en-US" dirty="0"/>
              <a:t>In international organizations where the core business is statistics, Member States and IO have the same criteria to define quality and have a common vision on the need to strive to the highest </a:t>
            </a:r>
            <a:r>
              <a:rPr lang="en-US" dirty="0" smtClean="0"/>
              <a:t>data quality </a:t>
            </a:r>
            <a:endParaRPr lang="en-US" dirty="0"/>
          </a:p>
          <a:p>
            <a:endParaRPr lang="en-GB" dirty="0"/>
          </a:p>
        </p:txBody>
      </p:sp>
      <p:pic>
        <p:nvPicPr>
          <p:cNvPr id="10242" name="Picture 2" descr="http://www.familylifeministry.atlanta.goarch.org/wp-content/uploads/2013/09/shutterstock_1296324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025305" cy="26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22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77A5D5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BDCFE7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599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The dilemma of International organizations in using non-official statistics </vt:lpstr>
      <vt:lpstr>The role of international statistics </vt:lpstr>
      <vt:lpstr>PowerPoint Presentation</vt:lpstr>
      <vt:lpstr>When the drive is to only present statistics at global level </vt:lpstr>
      <vt:lpstr>When the drive is to provide knowledge…..   </vt:lpstr>
      <vt:lpstr>Transnational nature of statistics: Example Khat flows 2008-2012</vt:lpstr>
      <vt:lpstr>Statistics typically produced outside NSS: Annual prevalence of cannabis use among adult population (2011 World Drug Report)</vt:lpstr>
      <vt:lpstr>Does the “Official” label  matter when defining quality in international statistics?</vt:lpstr>
      <vt:lpstr>PowerPoint Presentation</vt:lpstr>
      <vt:lpstr>PowerPoint Presentation</vt:lpstr>
      <vt:lpstr>What to do when data quality and national interest diverge?</vt:lpstr>
      <vt:lpstr>PowerPoint Presentation</vt:lpstr>
      <vt:lpstr>PowerPoint Presentation</vt:lpstr>
      <vt:lpstr>PowerPoint Presentation</vt:lpstr>
      <vt:lpstr>Together the international statistical programmes can be stronger</vt:lpstr>
      <vt:lpstr>Each single international statistical programme</vt:lpstr>
      <vt:lpstr>PowerPoint Presentation</vt:lpstr>
    </vt:vector>
  </TitlesOfParts>
  <Company>UNOV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Testuser</dc:creator>
  <cp:lastModifiedBy>Angelina</cp:lastModifiedBy>
  <cp:revision>419</cp:revision>
  <dcterms:created xsi:type="dcterms:W3CDTF">2003-04-01T06:49:12Z</dcterms:created>
  <dcterms:modified xsi:type="dcterms:W3CDTF">2014-06-04T22:47:31Z</dcterms:modified>
</cp:coreProperties>
</file>