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8" r:id="rId3"/>
    <p:sldId id="257" r:id="rId4"/>
    <p:sldId id="259" r:id="rId5"/>
    <p:sldId id="262" r:id="rId6"/>
    <p:sldId id="263" r:id="rId7"/>
    <p:sldId id="264" r:id="rId8"/>
    <p:sldId id="260" r:id="rId9"/>
  </p:sldIdLst>
  <p:sldSz cx="9144000" cy="6858000" type="screen4x3"/>
  <p:notesSz cx="6858000" cy="9144000"/>
  <p:defaultTextStyle>
    <a:defPPr>
      <a:defRPr lang="de-CH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548">
          <p15:clr>
            <a:srgbClr val="A4A3A4"/>
          </p15:clr>
        </p15:guide>
        <p15:guide id="3" orient="horz" pos="799">
          <p15:clr>
            <a:srgbClr val="A4A3A4"/>
          </p15:clr>
        </p15:guide>
        <p15:guide id="4" orient="horz" pos="3339">
          <p15:clr>
            <a:srgbClr val="A4A3A4"/>
          </p15:clr>
        </p15:guide>
        <p15:guide id="5" orient="horz" pos="3884">
          <p15:clr>
            <a:srgbClr val="A4A3A4"/>
          </p15:clr>
        </p15:guide>
        <p15:guide id="6" pos="2880">
          <p15:clr>
            <a:srgbClr val="A4A3A4"/>
          </p15:clr>
        </p15:guide>
        <p15:guide id="7" pos="81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181E"/>
    <a:srgbClr val="F0F5FD"/>
    <a:srgbClr val="E8F0F8"/>
    <a:srgbClr val="E6E6E6"/>
    <a:srgbClr val="DDDDDD"/>
    <a:srgbClr val="C0C0C0"/>
    <a:srgbClr val="B2B2B2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85" autoAdjust="0"/>
    <p:restoredTop sz="94693" autoAdjust="0"/>
  </p:normalViewPr>
  <p:slideViewPr>
    <p:cSldViewPr showGuides="1">
      <p:cViewPr varScale="1">
        <p:scale>
          <a:sx n="113" d="100"/>
          <a:sy n="113" d="100"/>
        </p:scale>
        <p:origin x="1626" y="96"/>
      </p:cViewPr>
      <p:guideLst>
        <p:guide orient="horz" pos="2160"/>
        <p:guide orient="horz" pos="1548"/>
        <p:guide orient="horz" pos="799"/>
        <p:guide orient="horz" pos="3339"/>
        <p:guide orient="horz" pos="3884"/>
        <p:guide pos="2880"/>
        <p:guide pos="816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3940A32-AF0C-4FD9-B099-CC36188F327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89416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CH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CH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CH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BE650ED-B4A1-491E-A2EB-BA8CFAC937F0}" type="slidenum">
              <a:rPr lang="de-CH"/>
              <a:pPr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188297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6988" y="2320925"/>
            <a:ext cx="7429500" cy="2773363"/>
          </a:xfrm>
        </p:spPr>
        <p:txBody>
          <a:bodyPr/>
          <a:lstStyle>
            <a:lvl1pPr>
              <a:lnSpc>
                <a:spcPts val="6000"/>
              </a:lnSpc>
              <a:defRPr sz="5200"/>
            </a:lvl1pPr>
          </a:lstStyle>
          <a:p>
            <a:r>
              <a:rPr lang="fr-FR" smtClean="0"/>
              <a:t>Cliquez pour modifier le style du titre</a:t>
            </a:r>
            <a:endParaRPr lang="en-GB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5218113"/>
            <a:ext cx="7429500" cy="1558925"/>
          </a:xfrm>
        </p:spPr>
        <p:txBody>
          <a:bodyPr/>
          <a:lstStyle>
            <a:lvl1pPr>
              <a:lnSpc>
                <a:spcPts val="3600"/>
              </a:lnSpc>
              <a:defRPr sz="3200"/>
            </a:lvl1pPr>
          </a:lstStyle>
          <a:p>
            <a:r>
              <a:rPr lang="fr-FR" smtClean="0"/>
              <a:t>Cliquez pour modifier le style des sous-titres du masque</a:t>
            </a:r>
            <a:endParaRPr lang="en-GB"/>
          </a:p>
        </p:txBody>
      </p:sp>
      <p:sp>
        <p:nvSpPr>
          <p:cNvPr id="23584" name="Text Box 32"/>
          <p:cNvSpPr txBox="1">
            <a:spLocks noChangeArrowheads="1"/>
          </p:cNvSpPr>
          <p:nvPr/>
        </p:nvSpPr>
        <p:spPr bwMode="auto">
          <a:xfrm>
            <a:off x="4572000" y="387350"/>
            <a:ext cx="358140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lnSpc>
                <a:spcPct val="105000"/>
              </a:lnSpc>
              <a:spcBef>
                <a:spcPct val="50000"/>
              </a:spcBef>
            </a:pPr>
            <a:r>
              <a:rPr lang="en-US" sz="800">
                <a:latin typeface="Arial" charset="0"/>
              </a:rPr>
              <a:t>Federal Department of Home Affairs FDHA</a:t>
            </a:r>
            <a:r>
              <a:rPr lang="de-CH" sz="800">
                <a:latin typeface="Arial" charset="0"/>
              </a:rPr>
              <a:t/>
            </a:r>
            <a:br>
              <a:rPr lang="de-CH" sz="800">
                <a:latin typeface="Arial" charset="0"/>
              </a:rPr>
            </a:br>
            <a:r>
              <a:rPr lang="en-US" sz="800" b="1">
                <a:latin typeface="Arial" charset="0"/>
              </a:rPr>
              <a:t>Federal Statistical Office FSO</a:t>
            </a:r>
            <a:endParaRPr lang="de-CH" sz="800" b="1">
              <a:latin typeface="Arial" charset="0"/>
            </a:endParaRPr>
          </a:p>
        </p:txBody>
      </p:sp>
      <p:pic>
        <p:nvPicPr>
          <p:cNvPr id="23591" name="Picture 39" descr="Header_ppt_705-2-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2938"/>
            <a:ext cx="661988" cy="6215062"/>
          </a:xfrm>
          <a:prstGeom prst="rect">
            <a:avLst/>
          </a:prstGeom>
          <a:noFill/>
        </p:spPr>
      </p:pic>
      <p:pic>
        <p:nvPicPr>
          <p:cNvPr id="23604" name="Picture 5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7100" y="387350"/>
            <a:ext cx="1979613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de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92925" y="1268413"/>
            <a:ext cx="1865313" cy="48609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295400" y="1268413"/>
            <a:ext cx="5445125" cy="48609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de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de-C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295400" y="2133600"/>
            <a:ext cx="3654425" cy="39957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02225" y="2133600"/>
            <a:ext cx="3656013" cy="39957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de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de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de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Text Box 25"/>
          <p:cNvSpPr txBox="1">
            <a:spLocks noChangeArrowheads="1"/>
          </p:cNvSpPr>
          <p:nvPr/>
        </p:nvSpPr>
        <p:spPr bwMode="auto">
          <a:xfrm>
            <a:off x="533400" y="304800"/>
            <a:ext cx="510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CA">
              <a:latin typeface="Arial" charset="0"/>
            </a:endParaRPr>
          </a:p>
        </p:txBody>
      </p:sp>
      <p:sp>
        <p:nvSpPr>
          <p:cNvPr id="1051" name="Rectangle 27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1268413"/>
            <a:ext cx="746283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Der Titel kann einzeilig sein</a:t>
            </a:r>
          </a:p>
        </p:txBody>
      </p:sp>
      <p:sp>
        <p:nvSpPr>
          <p:cNvPr id="1052" name="Rectangle 2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2133600"/>
            <a:ext cx="7462838" cy="399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Um den Fliesstext übersichtlich zu halten, sollten Abschnitte gemacht werden. Diese werden zur besseren Lesbarkeit jeweils mit eine Blindzeile getrennt.</a:t>
            </a:r>
            <a:br>
              <a:rPr lang="en-GB" smtClean="0"/>
            </a:br>
            <a:endParaRPr lang="en-GB" smtClean="0"/>
          </a:p>
          <a:p>
            <a:pPr lvl="0"/>
            <a:r>
              <a:rPr lang="en-GB" smtClean="0"/>
              <a:t>Klicken Sie, um die Formate des Vorlagentextes zu bearbeiten</a:t>
            </a:r>
          </a:p>
          <a:p>
            <a:pPr lvl="1"/>
            <a:r>
              <a:rPr lang="en-GB" smtClean="0"/>
              <a:t>Erste Ebene</a:t>
            </a:r>
          </a:p>
          <a:p>
            <a:pPr lvl="2"/>
            <a:r>
              <a:rPr lang="en-GB" smtClean="0"/>
              <a:t>Zweite Ebene</a:t>
            </a:r>
          </a:p>
          <a:p>
            <a:pPr lvl="3"/>
            <a:r>
              <a:rPr lang="en-GB" smtClean="0"/>
              <a:t>Dritte Ebene</a:t>
            </a:r>
          </a:p>
          <a:p>
            <a:pPr lvl="4"/>
            <a:r>
              <a:rPr lang="en-GB" smtClean="0"/>
              <a:t>Vierte Ebene</a:t>
            </a:r>
          </a:p>
        </p:txBody>
      </p:sp>
      <p:sp>
        <p:nvSpPr>
          <p:cNvPr id="1057" name="Text Box 33"/>
          <p:cNvSpPr txBox="1">
            <a:spLocks noChangeArrowheads="1"/>
          </p:cNvSpPr>
          <p:nvPr/>
        </p:nvSpPr>
        <p:spPr bwMode="auto">
          <a:xfrm>
            <a:off x="6448425" y="6205538"/>
            <a:ext cx="22669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>
              <a:lnSpc>
                <a:spcPts val="1200"/>
              </a:lnSpc>
              <a:spcBef>
                <a:spcPct val="50000"/>
              </a:spcBef>
            </a:pPr>
            <a:fld id="{2051D258-2CFE-4705-8061-B561377DB4E2}" type="slidenum">
              <a:rPr lang="de-CH" sz="900">
                <a:latin typeface="Arial" charset="0"/>
              </a:rPr>
              <a:pPr algn="r">
                <a:lnSpc>
                  <a:spcPts val="1200"/>
                </a:lnSpc>
                <a:spcBef>
                  <a:spcPct val="50000"/>
                </a:spcBef>
              </a:pPr>
              <a:t>‹#›</a:t>
            </a:fld>
            <a:r>
              <a:rPr lang="de-CH" sz="900">
                <a:latin typeface="Arial" charset="0"/>
              </a:rPr>
              <a:t> </a:t>
            </a:r>
          </a:p>
        </p:txBody>
      </p:sp>
      <p:sp>
        <p:nvSpPr>
          <p:cNvPr id="1058" name="AutoShape 34"/>
          <p:cNvSpPr>
            <a:spLocks noChangeArrowheads="1"/>
          </p:cNvSpPr>
          <p:nvPr/>
        </p:nvSpPr>
        <p:spPr bwMode="auto">
          <a:xfrm>
            <a:off x="1225550" y="6140450"/>
            <a:ext cx="7232650" cy="432792"/>
          </a:xfrm>
          <a:prstGeom prst="octagon">
            <a:avLst>
              <a:gd name="adj" fmla="val 29287"/>
            </a:avLst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lnSpc>
                <a:spcPts val="1200"/>
              </a:lnSpc>
              <a:spcBef>
                <a:spcPct val="50000"/>
              </a:spcBef>
            </a:pPr>
            <a:r>
              <a:rPr lang="en-US" sz="900" dirty="0" smtClean="0">
                <a:latin typeface="+mn-lt"/>
              </a:rPr>
              <a:t>The use of quality procedures through the example of a statistic based on registers</a:t>
            </a:r>
            <a:r>
              <a:rPr lang="en-US" sz="900" dirty="0">
                <a:latin typeface="Arial" charset="0"/>
              </a:rPr>
              <a:t/>
            </a:r>
            <a:br>
              <a:rPr lang="en-US" sz="900" dirty="0">
                <a:latin typeface="Arial" charset="0"/>
              </a:rPr>
            </a:br>
            <a:r>
              <a:rPr lang="en-US" sz="900" dirty="0" smtClean="0">
                <a:latin typeface="Arial" charset="0"/>
              </a:rPr>
              <a:t>C.</a:t>
            </a:r>
            <a:r>
              <a:rPr lang="en-US" sz="900" baseline="0" dirty="0" smtClean="0">
                <a:latin typeface="Arial" charset="0"/>
              </a:rPr>
              <a:t> Macchi, Dr. B. Loison</a:t>
            </a:r>
            <a:endParaRPr lang="de-CH" sz="900" dirty="0">
              <a:latin typeface="Arial" charset="0"/>
            </a:endParaRPr>
          </a:p>
        </p:txBody>
      </p:sp>
      <p:sp>
        <p:nvSpPr>
          <p:cNvPr id="1064" name="Line 40"/>
          <p:cNvSpPr>
            <a:spLocks noChangeShapeType="1"/>
          </p:cNvSpPr>
          <p:nvPr/>
        </p:nvSpPr>
        <p:spPr bwMode="auto">
          <a:xfrm flipH="1">
            <a:off x="1285875" y="6162675"/>
            <a:ext cx="7496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4572000" y="387350"/>
            <a:ext cx="358140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lnSpc>
                <a:spcPct val="105000"/>
              </a:lnSpc>
              <a:spcBef>
                <a:spcPct val="50000"/>
              </a:spcBef>
            </a:pPr>
            <a:r>
              <a:rPr lang="en-US" sz="800">
                <a:latin typeface="Arial" charset="0"/>
              </a:rPr>
              <a:t>Federal Department of Home Affairs FDHA</a:t>
            </a:r>
            <a:r>
              <a:rPr lang="de-CH" sz="800">
                <a:latin typeface="Arial" charset="0"/>
              </a:rPr>
              <a:t/>
            </a:r>
            <a:br>
              <a:rPr lang="de-CH" sz="800">
                <a:latin typeface="Arial" charset="0"/>
              </a:rPr>
            </a:br>
            <a:r>
              <a:rPr lang="en-US" sz="800" b="1">
                <a:latin typeface="Arial" charset="0"/>
              </a:rPr>
              <a:t>Federal Statistical Office FSO</a:t>
            </a:r>
            <a:endParaRPr lang="de-CH" sz="800" b="1">
              <a:latin typeface="Arial" charset="0"/>
            </a:endParaRPr>
          </a:p>
        </p:txBody>
      </p:sp>
      <p:pic>
        <p:nvPicPr>
          <p:cNvPr id="1070" name="Picture 46" descr="Header_ppt_705-2-e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42938"/>
            <a:ext cx="661988" cy="6215062"/>
          </a:xfrm>
          <a:prstGeom prst="rect">
            <a:avLst/>
          </a:prstGeom>
          <a:noFill/>
        </p:spPr>
      </p:pic>
      <p:pic>
        <p:nvPicPr>
          <p:cNvPr id="1072" name="Picture 48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927100" y="387350"/>
            <a:ext cx="1979613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2pPr>
      <a:lvl3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3pPr>
      <a:lvl4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4pPr>
      <a:lvl5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9pPr>
    </p:titleStyle>
    <p:bodyStyle>
      <a:lvl1pPr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177800" indent="-176213"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buClr>
          <a:srgbClr val="000000"/>
        </a:buClr>
        <a:buChar char="•"/>
        <a:defRPr sz="2100">
          <a:solidFill>
            <a:schemeClr val="tx1"/>
          </a:solidFill>
          <a:latin typeface="+mn-lt"/>
        </a:defRPr>
      </a:lvl2pPr>
      <a:lvl3pPr marL="357188" indent="-177800"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buClr>
          <a:schemeClr val="bg2"/>
        </a:buClr>
        <a:buChar char="•"/>
        <a:defRPr sz="2100">
          <a:solidFill>
            <a:schemeClr val="tx1"/>
          </a:solidFill>
          <a:latin typeface="+mn-lt"/>
        </a:defRPr>
      </a:lvl3pPr>
      <a:lvl4pPr marL="536575" indent="-177800"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buClr>
          <a:srgbClr val="B2B2B2"/>
        </a:buClr>
        <a:buChar char="•"/>
        <a:defRPr sz="2100">
          <a:solidFill>
            <a:schemeClr val="tx1"/>
          </a:solidFill>
          <a:latin typeface="+mn-lt"/>
        </a:defRPr>
      </a:lvl4pPr>
      <a:lvl5pPr marL="720725" indent="-182563"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buClr>
          <a:srgbClr val="C0C0C0"/>
        </a:buClr>
        <a:buChar char="•"/>
        <a:defRPr sz="2100">
          <a:solidFill>
            <a:schemeClr val="tx1"/>
          </a:solidFill>
          <a:latin typeface="+mn-lt"/>
        </a:defRPr>
      </a:lvl5pPr>
      <a:lvl6pPr marL="1177925" indent="-182563"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buClr>
          <a:srgbClr val="C0C0C0"/>
        </a:buClr>
        <a:buChar char="•"/>
        <a:defRPr sz="2100">
          <a:solidFill>
            <a:schemeClr val="tx1"/>
          </a:solidFill>
          <a:latin typeface="+mn-lt"/>
        </a:defRPr>
      </a:lvl6pPr>
      <a:lvl7pPr marL="1635125" indent="-182563"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buClr>
          <a:srgbClr val="C0C0C0"/>
        </a:buClr>
        <a:buChar char="•"/>
        <a:defRPr sz="2100">
          <a:solidFill>
            <a:schemeClr val="tx1"/>
          </a:solidFill>
          <a:latin typeface="+mn-lt"/>
        </a:defRPr>
      </a:lvl7pPr>
      <a:lvl8pPr marL="2092325" indent="-182563"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buClr>
          <a:srgbClr val="C0C0C0"/>
        </a:buClr>
        <a:buChar char="•"/>
        <a:defRPr sz="2100">
          <a:solidFill>
            <a:schemeClr val="tx1"/>
          </a:solidFill>
          <a:latin typeface="+mn-lt"/>
        </a:defRPr>
      </a:lvl8pPr>
      <a:lvl9pPr marL="2549525" indent="-182563"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buClr>
          <a:srgbClr val="C0C0C0"/>
        </a:buClr>
        <a:buChar char="•"/>
        <a:defRPr sz="21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-Dok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9" name="Rectangle 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smtClean="0"/>
              <a:t>The use of quality procedures through the example of a statistic based on registers</a:t>
            </a:r>
            <a:endParaRPr lang="en-US" sz="4000" b="0" dirty="0"/>
          </a:p>
        </p:txBody>
      </p:sp>
      <p:sp>
        <p:nvSpPr>
          <p:cNvPr id="51210" name="Rectangle 10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/>
          <a:lstStyle/>
          <a:p>
            <a:r>
              <a:rPr lang="en-US" sz="2400" dirty="0" smtClean="0"/>
              <a:t>C. Macchi, B. Loison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Thursday 5 June 2014</a:t>
            </a:r>
            <a:r>
              <a:rPr lang="de-CH" dirty="0"/>
              <a:t/>
            </a:r>
            <a:br>
              <a:rPr lang="de-CH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295400" y="1335088"/>
            <a:ext cx="7462838" cy="798512"/>
          </a:xfrm>
          <a:noFill/>
        </p:spPr>
        <p:txBody>
          <a:bodyPr/>
          <a:lstStyle/>
          <a:p>
            <a:r>
              <a:rPr lang="de-CH" dirty="0" smtClean="0"/>
              <a:t>Contents</a:t>
            </a:r>
            <a:endParaRPr lang="de-CH" dirty="0"/>
          </a:p>
        </p:txBody>
      </p:sp>
      <p:sp>
        <p:nvSpPr>
          <p:cNvPr id="5529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The Need for Efficiency</a:t>
            </a:r>
            <a:endParaRPr lang="en-US" dirty="0"/>
          </a:p>
          <a:p>
            <a:endParaRPr lang="en-US" dirty="0"/>
          </a:p>
          <a:p>
            <a:pPr marL="457200" indent="-457200">
              <a:buAutoNum type="arabicPeriod" startAt="2"/>
            </a:pPr>
            <a:r>
              <a:rPr lang="en-US" dirty="0" smtClean="0"/>
              <a:t>The challenges of quality management</a:t>
            </a:r>
          </a:p>
          <a:p>
            <a:pPr marL="457200" indent="-457200">
              <a:buAutoNum type="arabicPeriod" startAt="2"/>
            </a:pPr>
            <a:endParaRPr lang="en-US" dirty="0" smtClean="0"/>
          </a:p>
          <a:p>
            <a:pPr marL="457200" indent="-457200">
              <a:buAutoNum type="arabicPeriod" startAt="2"/>
            </a:pPr>
            <a:r>
              <a:rPr lang="en-US" dirty="0" smtClean="0"/>
              <a:t>Improvement of data </a:t>
            </a:r>
          </a:p>
          <a:p>
            <a:pPr marL="457200" indent="-457200">
              <a:buAutoNum type="arabicPeriod" startAt="2"/>
            </a:pPr>
            <a:endParaRPr lang="en-US" dirty="0" smtClean="0"/>
          </a:p>
          <a:p>
            <a:pPr marL="457200" indent="-457200">
              <a:buFontTx/>
              <a:buAutoNum type="arabicPeriod" startAt="2"/>
            </a:pPr>
            <a:r>
              <a:rPr lang="en-US" dirty="0" smtClean="0"/>
              <a:t>The challenges of the Press Release</a:t>
            </a:r>
          </a:p>
          <a:p>
            <a:pPr marL="457200" indent="-457200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43" name="Rectangle 19"/>
          <p:cNvSpPr>
            <a:spLocks noGrp="1" noChangeArrowheads="1"/>
          </p:cNvSpPr>
          <p:nvPr>
            <p:ph type="title"/>
          </p:nvPr>
        </p:nvSpPr>
        <p:spPr>
          <a:xfrm>
            <a:off x="1295400" y="1335088"/>
            <a:ext cx="7462838" cy="798512"/>
          </a:xfrm>
        </p:spPr>
        <p:txBody>
          <a:bodyPr/>
          <a:lstStyle/>
          <a:p>
            <a:r>
              <a:rPr lang="en-US" dirty="0" smtClean="0"/>
              <a:t>The Need for Efficiency</a:t>
            </a:r>
            <a:endParaRPr lang="en-US" dirty="0"/>
          </a:p>
        </p:txBody>
      </p:sp>
      <p:sp>
        <p:nvSpPr>
          <p:cNvPr id="52244" name="Rectangle 20"/>
          <p:cNvSpPr>
            <a:spLocks noGrp="1" noChangeArrowheads="1"/>
          </p:cNvSpPr>
          <p:nvPr>
            <p:ph type="body" idx="1"/>
          </p:nvPr>
        </p:nvSpPr>
        <p:spPr>
          <a:xfrm>
            <a:off x="1115288" y="2133600"/>
            <a:ext cx="7669088" cy="3995738"/>
          </a:xfrm>
        </p:spPr>
        <p:txBody>
          <a:bodyPr/>
          <a:lstStyle/>
          <a:p>
            <a:pPr lvl="2">
              <a:buFont typeface="Arial" pitchFamily="34" charset="0"/>
              <a:buChar char="•"/>
            </a:pPr>
            <a:r>
              <a:rPr lang="en-US" b="1" dirty="0" smtClean="0"/>
              <a:t>The mission: Do more with less</a:t>
            </a:r>
          </a:p>
          <a:p>
            <a:pPr lvl="2">
              <a:buFont typeface="Arial" pitchFamily="34" charset="0"/>
              <a:buChar char="•"/>
            </a:pPr>
            <a:endParaRPr lang="en-US" dirty="0" smtClean="0"/>
          </a:p>
          <a:p>
            <a:pPr lvl="3">
              <a:buFont typeface="Arial" pitchFamily="34" charset="0"/>
              <a:buChar char="•"/>
            </a:pPr>
            <a:r>
              <a:rPr lang="en-US" dirty="0" smtClean="0"/>
              <a:t>By reducing the administrative burden</a:t>
            </a:r>
          </a:p>
          <a:p>
            <a:pPr lvl="3">
              <a:buFont typeface="Arial" pitchFamily="34" charset="0"/>
              <a:buChar char="•"/>
            </a:pPr>
            <a:r>
              <a:rPr lang="en-US" dirty="0" smtClean="0"/>
              <a:t>By reducing the production costs</a:t>
            </a:r>
          </a:p>
          <a:p>
            <a:pPr lvl="3">
              <a:buFont typeface="Arial" pitchFamily="34" charset="0"/>
              <a:buChar char="•"/>
            </a:pPr>
            <a:r>
              <a:rPr lang="en-US" dirty="0" smtClean="0"/>
              <a:t>By reducing the “time to market”</a:t>
            </a:r>
          </a:p>
          <a:p>
            <a:pPr lvl="3">
              <a:buFont typeface="Arial" pitchFamily="34" charset="0"/>
              <a:buChar char="•"/>
            </a:pPr>
            <a:r>
              <a:rPr lang="en-US" dirty="0" smtClean="0"/>
              <a:t>By using the potential of IT</a:t>
            </a:r>
          </a:p>
          <a:p>
            <a:pPr lvl="2">
              <a:buFont typeface="Arial" pitchFamily="34" charset="0"/>
              <a:buChar char="•"/>
            </a:pPr>
            <a:endParaRPr lang="en-US" dirty="0" smtClean="0"/>
          </a:p>
          <a:p>
            <a:pPr lvl="2">
              <a:buFont typeface="Arial" pitchFamily="34" charset="0"/>
              <a:buChar char="•"/>
            </a:pPr>
            <a:r>
              <a:rPr lang="en-US" b="1" dirty="0" smtClean="0"/>
              <a:t>The response: Use of administrative data</a:t>
            </a:r>
          </a:p>
          <a:p>
            <a:pPr lvl="2">
              <a:buFont typeface="Arial" pitchFamily="34" charset="0"/>
              <a:buChar char="•"/>
            </a:pPr>
            <a:endParaRPr lang="en-US" dirty="0" smtClean="0"/>
          </a:p>
          <a:p>
            <a:pPr lvl="3">
              <a:buFont typeface="Arial" pitchFamily="34" charset="0"/>
              <a:buChar char="•"/>
            </a:pPr>
            <a:r>
              <a:rPr lang="en-US" dirty="0" smtClean="0"/>
              <a:t>By developing and implementing a register strategy</a:t>
            </a:r>
          </a:p>
          <a:p>
            <a:pPr lvl="3">
              <a:buFont typeface="Arial" pitchFamily="34" charset="0"/>
              <a:buChar char="•"/>
            </a:pPr>
            <a:r>
              <a:rPr lang="en-US" dirty="0" smtClean="0"/>
              <a:t>By quitting the traditional paper‐based business census </a:t>
            </a:r>
          </a:p>
          <a:p>
            <a:pPr lvl="3">
              <a:buFont typeface="Arial" pitchFamily="34" charset="0"/>
              <a:buChar char="•"/>
            </a:pPr>
            <a:r>
              <a:rPr lang="en-US" dirty="0" smtClean="0"/>
              <a:t>By developing a brand new register‐based business census </a:t>
            </a:r>
          </a:p>
          <a:p>
            <a:pPr lvl="2">
              <a:buFont typeface="Arial" pitchFamily="34" charset="0"/>
              <a:buChar char="•"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43" name="Rectangle 19"/>
          <p:cNvSpPr>
            <a:spLocks noGrp="1" noChangeArrowheads="1"/>
          </p:cNvSpPr>
          <p:nvPr>
            <p:ph type="title"/>
          </p:nvPr>
        </p:nvSpPr>
        <p:spPr>
          <a:xfrm>
            <a:off x="1295400" y="1335088"/>
            <a:ext cx="7462838" cy="798512"/>
          </a:xfrm>
        </p:spPr>
        <p:txBody>
          <a:bodyPr/>
          <a:lstStyle/>
          <a:p>
            <a:r>
              <a:rPr lang="en-US" dirty="0" smtClean="0"/>
              <a:t>The challenges of quality management</a:t>
            </a:r>
            <a:endParaRPr lang="en-US" dirty="0"/>
          </a:p>
        </p:txBody>
      </p:sp>
      <p:sp>
        <p:nvSpPr>
          <p:cNvPr id="52244" name="Rectangle 20"/>
          <p:cNvSpPr>
            <a:spLocks noGrp="1" noChangeArrowheads="1"/>
          </p:cNvSpPr>
          <p:nvPr>
            <p:ph type="body" idx="1"/>
          </p:nvPr>
        </p:nvSpPr>
        <p:spPr>
          <a:xfrm>
            <a:off x="1115616" y="2133600"/>
            <a:ext cx="7462838" cy="3995738"/>
          </a:xfrm>
        </p:spPr>
        <p:txBody>
          <a:bodyPr/>
          <a:lstStyle/>
          <a:p>
            <a:pPr lvl="2">
              <a:buFont typeface="Arial" pitchFamily="34" charset="0"/>
              <a:buChar char="•"/>
            </a:pPr>
            <a:r>
              <a:rPr lang="fr-CH" b="1" dirty="0" smtClean="0"/>
              <a:t>The challenge of </a:t>
            </a:r>
            <a:r>
              <a:rPr lang="fr-CH" b="1" dirty="0" err="1" smtClean="0"/>
              <a:t>integration</a:t>
            </a:r>
            <a:endParaRPr lang="fr-CH" b="1" dirty="0" smtClean="0"/>
          </a:p>
          <a:p>
            <a:pPr lvl="3"/>
            <a:r>
              <a:rPr lang="fr-CH" dirty="0" smtClean="0"/>
              <a:t>New </a:t>
            </a:r>
            <a:r>
              <a:rPr lang="fr-CH" dirty="0" err="1" smtClean="0"/>
              <a:t>unknowned</a:t>
            </a:r>
            <a:r>
              <a:rPr lang="fr-CH" dirty="0" smtClean="0"/>
              <a:t> data sources</a:t>
            </a:r>
          </a:p>
          <a:p>
            <a:pPr lvl="3"/>
            <a:r>
              <a:rPr lang="fr-CH" dirty="0" smtClean="0"/>
              <a:t>New unique </a:t>
            </a:r>
            <a:r>
              <a:rPr lang="fr-CH" dirty="0" err="1" smtClean="0"/>
              <a:t>identifiers</a:t>
            </a:r>
            <a:r>
              <a:rPr lang="fr-CH" dirty="0" smtClean="0"/>
              <a:t> for data </a:t>
            </a:r>
            <a:r>
              <a:rPr lang="fr-CH" dirty="0" err="1" smtClean="0"/>
              <a:t>matching</a:t>
            </a:r>
            <a:endParaRPr lang="fr-CH" dirty="0" smtClean="0"/>
          </a:p>
          <a:p>
            <a:pPr lvl="2">
              <a:buFont typeface="Arial" pitchFamily="34" charset="0"/>
              <a:buChar char="•"/>
            </a:pPr>
            <a:endParaRPr lang="fr-CH" dirty="0" smtClean="0"/>
          </a:p>
          <a:p>
            <a:pPr lvl="2">
              <a:buFont typeface="Arial" pitchFamily="34" charset="0"/>
              <a:buChar char="•"/>
            </a:pPr>
            <a:r>
              <a:rPr lang="fr-CH" b="1" dirty="0" smtClean="0"/>
              <a:t>The challenge of harmonisation</a:t>
            </a:r>
          </a:p>
          <a:p>
            <a:pPr lvl="3"/>
            <a:r>
              <a:rPr lang="fr-CH" dirty="0" smtClean="0"/>
              <a:t>New </a:t>
            </a:r>
            <a:r>
              <a:rPr lang="fr-CH" dirty="0" err="1" smtClean="0"/>
              <a:t>corporate</a:t>
            </a:r>
            <a:r>
              <a:rPr lang="fr-CH" dirty="0" smtClean="0"/>
              <a:t> </a:t>
            </a:r>
            <a:r>
              <a:rPr lang="fr-CH" dirty="0" err="1" smtClean="0"/>
              <a:t>framework</a:t>
            </a:r>
            <a:r>
              <a:rPr lang="fr-CH" dirty="0" smtClean="0"/>
              <a:t> for business </a:t>
            </a:r>
            <a:r>
              <a:rPr lang="fr-CH" dirty="0" err="1" smtClean="0"/>
              <a:t>statistics</a:t>
            </a:r>
            <a:endParaRPr lang="fr-CH" dirty="0" smtClean="0"/>
          </a:p>
          <a:p>
            <a:pPr lvl="3"/>
            <a:r>
              <a:rPr lang="fr-CH" dirty="0" smtClean="0"/>
              <a:t>New information </a:t>
            </a:r>
            <a:r>
              <a:rPr lang="fr-CH" dirty="0" err="1" smtClean="0"/>
              <a:t>systems</a:t>
            </a:r>
            <a:r>
              <a:rPr lang="fr-CH" dirty="0" smtClean="0"/>
              <a:t> to </a:t>
            </a:r>
            <a:r>
              <a:rPr lang="fr-CH" dirty="0" err="1" smtClean="0"/>
              <a:t>enable</a:t>
            </a:r>
            <a:r>
              <a:rPr lang="fr-CH" dirty="0" smtClean="0"/>
              <a:t> harmonisation</a:t>
            </a:r>
          </a:p>
          <a:p>
            <a:pPr lvl="2">
              <a:buFont typeface="Arial" pitchFamily="34" charset="0"/>
              <a:buChar char="•"/>
            </a:pPr>
            <a:endParaRPr lang="fr-CH" dirty="0" smtClean="0"/>
          </a:p>
          <a:p>
            <a:pPr lvl="2">
              <a:buFont typeface="Arial" pitchFamily="34" charset="0"/>
              <a:buChar char="•"/>
            </a:pPr>
            <a:r>
              <a:rPr lang="fr-CH" b="1" dirty="0" smtClean="0"/>
              <a:t>The challenge of </a:t>
            </a:r>
            <a:r>
              <a:rPr lang="fr-CH" b="1" dirty="0" err="1" smtClean="0"/>
              <a:t>retropolation</a:t>
            </a:r>
            <a:endParaRPr lang="fr-CH" b="1" dirty="0" smtClean="0"/>
          </a:p>
          <a:p>
            <a:pPr lvl="3"/>
            <a:r>
              <a:rPr lang="fr-CH" dirty="0" smtClean="0"/>
              <a:t>New estimation </a:t>
            </a:r>
            <a:r>
              <a:rPr lang="fr-CH" dirty="0" err="1" smtClean="0"/>
              <a:t>models</a:t>
            </a:r>
            <a:r>
              <a:rPr lang="fr-CH" dirty="0" smtClean="0"/>
              <a:t> for </a:t>
            </a:r>
            <a:r>
              <a:rPr lang="fr-CH" dirty="0" err="1" smtClean="0"/>
              <a:t>calculating</a:t>
            </a:r>
            <a:r>
              <a:rPr lang="fr-CH" dirty="0" smtClean="0"/>
              <a:t> FTE</a:t>
            </a:r>
          </a:p>
          <a:p>
            <a:pPr lvl="3"/>
            <a:r>
              <a:rPr lang="fr-CH" dirty="0" smtClean="0"/>
              <a:t>New estimation </a:t>
            </a:r>
            <a:r>
              <a:rPr lang="fr-CH" dirty="0" err="1" smtClean="0"/>
              <a:t>models</a:t>
            </a:r>
            <a:r>
              <a:rPr lang="fr-CH" dirty="0" smtClean="0"/>
              <a:t> for allocation of jobs </a:t>
            </a:r>
            <a:r>
              <a:rPr lang="fr-CH" dirty="0" err="1" smtClean="0"/>
              <a:t>at</a:t>
            </a:r>
            <a:r>
              <a:rPr lang="fr-CH" dirty="0" smtClean="0"/>
              <a:t> local </a:t>
            </a:r>
            <a:r>
              <a:rPr lang="fr-CH" dirty="0" err="1" smtClean="0"/>
              <a:t>level</a:t>
            </a:r>
            <a:endParaRPr lang="fr-CH" dirty="0" smtClean="0"/>
          </a:p>
          <a:p>
            <a:pPr lvl="2">
              <a:buFont typeface="Arial" pitchFamily="34" charset="0"/>
              <a:buChar char="•"/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31640" y="1340768"/>
            <a:ext cx="7462838" cy="865187"/>
          </a:xfrm>
        </p:spPr>
        <p:txBody>
          <a:bodyPr/>
          <a:lstStyle/>
          <a:p>
            <a:r>
              <a:rPr lang="en-GB" dirty="0" smtClean="0"/>
              <a:t>Feedback to the data sources?</a:t>
            </a:r>
            <a:endParaRPr lang="en-GB" dirty="0"/>
          </a:p>
        </p:txBody>
      </p:sp>
      <p:grpSp>
        <p:nvGrpSpPr>
          <p:cNvPr id="3" name="Groupe 50"/>
          <p:cNvGrpSpPr/>
          <p:nvPr/>
        </p:nvGrpSpPr>
        <p:grpSpPr>
          <a:xfrm>
            <a:off x="3275856" y="2492896"/>
            <a:ext cx="3528392" cy="2808312"/>
            <a:chOff x="1187624" y="2708920"/>
            <a:chExt cx="2952328" cy="2376264"/>
          </a:xfrm>
        </p:grpSpPr>
        <p:grpSp>
          <p:nvGrpSpPr>
            <p:cNvPr id="7" name="Groupe 48"/>
            <p:cNvGrpSpPr/>
            <p:nvPr/>
          </p:nvGrpSpPr>
          <p:grpSpPr>
            <a:xfrm>
              <a:off x="1187624" y="2708920"/>
              <a:ext cx="2952328" cy="2376264"/>
              <a:chOff x="1187624" y="2708920"/>
              <a:chExt cx="3303796" cy="2592288"/>
            </a:xfrm>
          </p:grpSpPr>
          <p:grpSp>
            <p:nvGrpSpPr>
              <p:cNvPr id="11" name="Groupe 15"/>
              <p:cNvGrpSpPr/>
              <p:nvPr/>
            </p:nvGrpSpPr>
            <p:grpSpPr>
              <a:xfrm>
                <a:off x="1187624" y="2708920"/>
                <a:ext cx="1611608" cy="2592288"/>
                <a:chOff x="1619672" y="3068960"/>
                <a:chExt cx="1440160" cy="1944216"/>
              </a:xfrm>
            </p:grpSpPr>
            <p:sp>
              <p:nvSpPr>
                <p:cNvPr id="4" name="Rectangle 3"/>
                <p:cNvSpPr/>
                <p:nvPr/>
              </p:nvSpPr>
              <p:spPr bwMode="auto">
                <a:xfrm>
                  <a:off x="1619672" y="3068960"/>
                  <a:ext cx="1440160" cy="1944216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fr-FR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18" charset="0"/>
                  </a:endParaRPr>
                </a:p>
              </p:txBody>
            </p:sp>
            <p:sp>
              <p:nvSpPr>
                <p:cNvPr id="5" name="Rectangle 4"/>
                <p:cNvSpPr/>
                <p:nvPr/>
              </p:nvSpPr>
              <p:spPr bwMode="auto">
                <a:xfrm>
                  <a:off x="1763688" y="3284984"/>
                  <a:ext cx="720080" cy="144016"/>
                </a:xfrm>
                <a:prstGeom prst="rect">
                  <a:avLst/>
                </a:prstGeom>
                <a:solidFill>
                  <a:srgbClr val="B2B2B2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fr-FR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18" charset="0"/>
                  </a:endParaRPr>
                </a:p>
              </p:txBody>
            </p:sp>
            <p:sp>
              <p:nvSpPr>
                <p:cNvPr id="6" name="Rectangle 5"/>
                <p:cNvSpPr/>
                <p:nvPr/>
              </p:nvSpPr>
              <p:spPr bwMode="auto">
                <a:xfrm>
                  <a:off x="1763688" y="3573016"/>
                  <a:ext cx="504056" cy="144016"/>
                </a:xfrm>
                <a:prstGeom prst="rect">
                  <a:avLst/>
                </a:prstGeom>
                <a:solidFill>
                  <a:srgbClr val="B2B2B2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fr-FR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18" charset="0"/>
                  </a:endParaRPr>
                </a:p>
              </p:txBody>
            </p:sp>
            <p:sp>
              <p:nvSpPr>
                <p:cNvPr id="8" name="Rectangle 7"/>
                <p:cNvSpPr/>
                <p:nvPr/>
              </p:nvSpPr>
              <p:spPr bwMode="auto">
                <a:xfrm>
                  <a:off x="1763688" y="3861048"/>
                  <a:ext cx="504056" cy="144016"/>
                </a:xfrm>
                <a:prstGeom prst="rect">
                  <a:avLst/>
                </a:prstGeom>
                <a:solidFill>
                  <a:srgbClr val="B2B2B2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fr-FR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18" charset="0"/>
                  </a:endParaRPr>
                </a:p>
              </p:txBody>
            </p:sp>
            <p:sp>
              <p:nvSpPr>
                <p:cNvPr id="9" name="Rectangle 8"/>
                <p:cNvSpPr/>
                <p:nvPr/>
              </p:nvSpPr>
              <p:spPr bwMode="auto">
                <a:xfrm>
                  <a:off x="1763688" y="4149080"/>
                  <a:ext cx="1152128" cy="144016"/>
                </a:xfrm>
                <a:prstGeom prst="rect">
                  <a:avLst/>
                </a:prstGeom>
                <a:solidFill>
                  <a:srgbClr val="B2B2B2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fr-FR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18" charset="0"/>
                  </a:endParaRPr>
                </a:p>
              </p:txBody>
            </p:sp>
            <p:sp>
              <p:nvSpPr>
                <p:cNvPr id="10" name="Rectangle 9"/>
                <p:cNvSpPr/>
                <p:nvPr/>
              </p:nvSpPr>
              <p:spPr bwMode="auto">
                <a:xfrm>
                  <a:off x="1763688" y="4437112"/>
                  <a:ext cx="1152128" cy="360040"/>
                </a:xfrm>
                <a:prstGeom prst="rect">
                  <a:avLst/>
                </a:prstGeom>
                <a:solidFill>
                  <a:srgbClr val="B2B2B2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fr-FR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18" charset="0"/>
                  </a:endParaRPr>
                </a:p>
              </p:txBody>
            </p:sp>
            <p:sp>
              <p:nvSpPr>
                <p:cNvPr id="12" name="Rectangle 11"/>
                <p:cNvSpPr/>
                <p:nvPr/>
              </p:nvSpPr>
              <p:spPr bwMode="auto">
                <a:xfrm>
                  <a:off x="2411760" y="3573016"/>
                  <a:ext cx="504056" cy="144016"/>
                </a:xfrm>
                <a:prstGeom prst="rect">
                  <a:avLst/>
                </a:prstGeom>
                <a:solidFill>
                  <a:srgbClr val="B2B2B2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fr-FR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18" charset="0"/>
                  </a:endParaRPr>
                </a:p>
              </p:txBody>
            </p:sp>
            <p:sp>
              <p:nvSpPr>
                <p:cNvPr id="13" name="Rectangle 12"/>
                <p:cNvSpPr/>
                <p:nvPr/>
              </p:nvSpPr>
              <p:spPr bwMode="auto">
                <a:xfrm>
                  <a:off x="2411760" y="3861048"/>
                  <a:ext cx="360040" cy="144016"/>
                </a:xfrm>
                <a:prstGeom prst="rect">
                  <a:avLst/>
                </a:prstGeom>
                <a:solidFill>
                  <a:srgbClr val="B2B2B2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fr-FR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18" charset="0"/>
                  </a:endParaRPr>
                </a:p>
              </p:txBody>
            </p:sp>
          </p:grpSp>
          <p:sp>
            <p:nvSpPr>
              <p:cNvPr id="14" name="Organigramme : Disque magnétique 13"/>
              <p:cNvSpPr/>
              <p:nvPr/>
            </p:nvSpPr>
            <p:spPr bwMode="auto">
              <a:xfrm>
                <a:off x="3685616" y="3494462"/>
                <a:ext cx="805804" cy="1086665"/>
              </a:xfrm>
              <a:prstGeom prst="flowChartMagneticDisk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  <p:cxnSp>
            <p:nvCxnSpPr>
              <p:cNvPr id="69" name="Connecteur droit avec flèche 68"/>
              <p:cNvCxnSpPr/>
              <p:nvPr/>
            </p:nvCxnSpPr>
            <p:spPr bwMode="auto">
              <a:xfrm>
                <a:off x="3062751" y="4304174"/>
                <a:ext cx="446459" cy="0"/>
              </a:xfrm>
              <a:prstGeom prst="straightConnector1">
                <a:avLst/>
              </a:prstGeom>
              <a:solidFill>
                <a:schemeClr val="accent1"/>
              </a:solidFill>
              <a:ln w="31750" cap="flat" cmpd="sng" algn="ctr">
                <a:solidFill>
                  <a:schemeClr val="tx1"/>
                </a:solidFill>
                <a:prstDash val="sysDot"/>
                <a:round/>
                <a:headEnd type="arrow" w="med" len="med"/>
                <a:tailEnd type="none"/>
              </a:ln>
              <a:effectLst/>
            </p:spPr>
          </p:cxnSp>
        </p:grpSp>
        <p:sp>
          <p:nvSpPr>
            <p:cNvPr id="43" name="Flèche en arc 42"/>
            <p:cNvSpPr/>
            <p:nvPr/>
          </p:nvSpPr>
          <p:spPr bwMode="auto">
            <a:xfrm>
              <a:off x="3563888" y="3789040"/>
              <a:ext cx="504056" cy="504056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1299749"/>
                <a:gd name="adj5" fmla="val 12500"/>
              </a:avLst>
            </a:prstGeom>
            <a:solidFill>
              <a:srgbClr val="92D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45" name="Flèche en arc 44"/>
            <p:cNvSpPr/>
            <p:nvPr/>
          </p:nvSpPr>
          <p:spPr bwMode="auto">
            <a:xfrm rot="10800000">
              <a:off x="3563888" y="3861048"/>
              <a:ext cx="504056" cy="504056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1043817"/>
                <a:gd name="adj5" fmla="val 12500"/>
              </a:avLst>
            </a:prstGeom>
            <a:solidFill>
              <a:srgbClr val="92D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49" name="Flèche droite 48"/>
            <p:cNvSpPr/>
            <p:nvPr/>
          </p:nvSpPr>
          <p:spPr bwMode="auto">
            <a:xfrm>
              <a:off x="2843808" y="3717032"/>
              <a:ext cx="432048" cy="288032"/>
            </a:xfrm>
            <a:prstGeom prst="rightArrow">
              <a:avLst/>
            </a:prstGeom>
            <a:solidFill>
              <a:srgbClr val="00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31640" y="1340768"/>
            <a:ext cx="7462838" cy="865187"/>
          </a:xfrm>
        </p:spPr>
        <p:txBody>
          <a:bodyPr/>
          <a:lstStyle/>
          <a:p>
            <a:r>
              <a:rPr lang="en-GB" dirty="0" smtClean="0"/>
              <a:t>Feedback to the data sources?</a:t>
            </a:r>
            <a:endParaRPr lang="en-GB" dirty="0"/>
          </a:p>
        </p:txBody>
      </p:sp>
      <p:cxnSp>
        <p:nvCxnSpPr>
          <p:cNvPr id="37" name="Connecteur droit avec flèche 36"/>
          <p:cNvCxnSpPr/>
          <p:nvPr/>
        </p:nvCxnSpPr>
        <p:spPr bwMode="auto">
          <a:xfrm>
            <a:off x="5724128" y="2924944"/>
            <a:ext cx="720080" cy="36004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  <p:cxnSp>
        <p:nvCxnSpPr>
          <p:cNvPr id="39" name="Connecteur droit avec flèche 38"/>
          <p:cNvCxnSpPr/>
          <p:nvPr/>
        </p:nvCxnSpPr>
        <p:spPr bwMode="auto">
          <a:xfrm>
            <a:off x="5724128" y="3645024"/>
            <a:ext cx="720080" cy="103825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ysDot"/>
            <a:round/>
            <a:headEnd type="arrow" w="med" len="med"/>
            <a:tailEnd type="none"/>
          </a:ln>
          <a:effectLst/>
        </p:spPr>
      </p:cxnSp>
      <p:cxnSp>
        <p:nvCxnSpPr>
          <p:cNvPr id="48" name="Connecteur droit avec flèche 47"/>
          <p:cNvCxnSpPr/>
          <p:nvPr/>
        </p:nvCxnSpPr>
        <p:spPr bwMode="auto">
          <a:xfrm flipV="1">
            <a:off x="5724128" y="4437112"/>
            <a:ext cx="720080" cy="144016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ysDot"/>
            <a:round/>
            <a:headEnd type="arrow" w="med" len="med"/>
            <a:tailEnd type="none"/>
          </a:ln>
          <a:effectLst/>
        </p:spPr>
      </p:cxnSp>
      <p:cxnSp>
        <p:nvCxnSpPr>
          <p:cNvPr id="62" name="Connecteur droit avec flèche 61"/>
          <p:cNvCxnSpPr/>
          <p:nvPr/>
        </p:nvCxnSpPr>
        <p:spPr bwMode="auto">
          <a:xfrm flipV="1">
            <a:off x="5724128" y="5013176"/>
            <a:ext cx="720080" cy="288032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  <p:grpSp>
        <p:nvGrpSpPr>
          <p:cNvPr id="3" name="Groupe 52"/>
          <p:cNvGrpSpPr/>
          <p:nvPr/>
        </p:nvGrpSpPr>
        <p:grpSpPr>
          <a:xfrm>
            <a:off x="4211960" y="2492896"/>
            <a:ext cx="729556" cy="527501"/>
            <a:chOff x="4716016" y="2708920"/>
            <a:chExt cx="729556" cy="527501"/>
          </a:xfrm>
        </p:grpSpPr>
        <p:sp>
          <p:nvSpPr>
            <p:cNvPr id="17" name="Organigramme : Disque magnétique 16"/>
            <p:cNvSpPr/>
            <p:nvPr/>
          </p:nvSpPr>
          <p:spPr bwMode="auto">
            <a:xfrm>
              <a:off x="4716016" y="2708920"/>
              <a:ext cx="729555" cy="527501"/>
            </a:xfrm>
            <a:prstGeom prst="flowChartMagneticDisk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35" name="ZoneTexte 34"/>
            <p:cNvSpPr txBox="1"/>
            <p:nvPr/>
          </p:nvSpPr>
          <p:spPr>
            <a:xfrm>
              <a:off x="4716016" y="2924944"/>
              <a:ext cx="729556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700" b="1" dirty="0" err="1" smtClean="0">
                  <a:latin typeface="+mn-lt"/>
                </a:rPr>
                <a:t>Admin</a:t>
              </a:r>
              <a:r>
                <a:rPr lang="fr-FR" sz="700" b="1" dirty="0" smtClean="0">
                  <a:latin typeface="+mn-lt"/>
                </a:rPr>
                <a:t> Data</a:t>
              </a:r>
              <a:endParaRPr lang="fr-FR" sz="700" b="1" dirty="0">
                <a:latin typeface="+mn-lt"/>
              </a:endParaRPr>
            </a:p>
          </p:txBody>
        </p:sp>
      </p:grpSp>
      <p:grpSp>
        <p:nvGrpSpPr>
          <p:cNvPr id="4" name="Groupe 53"/>
          <p:cNvGrpSpPr/>
          <p:nvPr/>
        </p:nvGrpSpPr>
        <p:grpSpPr>
          <a:xfrm>
            <a:off x="4211960" y="3284984"/>
            <a:ext cx="729556" cy="525464"/>
            <a:chOff x="4716016" y="3409538"/>
            <a:chExt cx="729556" cy="525464"/>
          </a:xfrm>
        </p:grpSpPr>
        <p:sp>
          <p:nvSpPr>
            <p:cNvPr id="18" name="Organigramme : Disque magnétique 17"/>
            <p:cNvSpPr/>
            <p:nvPr/>
          </p:nvSpPr>
          <p:spPr bwMode="auto">
            <a:xfrm>
              <a:off x="4716016" y="3409538"/>
              <a:ext cx="729555" cy="525464"/>
            </a:xfrm>
            <a:prstGeom prst="flowChartMagneticDisk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36" name="ZoneTexte 35"/>
            <p:cNvSpPr txBox="1"/>
            <p:nvPr/>
          </p:nvSpPr>
          <p:spPr>
            <a:xfrm>
              <a:off x="4716016" y="3625562"/>
              <a:ext cx="729556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700" b="1" dirty="0" smtClean="0">
                  <a:latin typeface="+mn-lt"/>
                </a:rPr>
                <a:t>Profiling</a:t>
              </a:r>
              <a:endParaRPr lang="fr-FR" sz="700" b="1" dirty="0">
                <a:latin typeface="+mn-lt"/>
              </a:endParaRPr>
            </a:p>
          </p:txBody>
        </p:sp>
      </p:grpSp>
      <p:grpSp>
        <p:nvGrpSpPr>
          <p:cNvPr id="5" name="Groupe 54"/>
          <p:cNvGrpSpPr/>
          <p:nvPr/>
        </p:nvGrpSpPr>
        <p:grpSpPr>
          <a:xfrm>
            <a:off x="4211960" y="4149080"/>
            <a:ext cx="729556" cy="525464"/>
            <a:chOff x="4716016" y="4110157"/>
            <a:chExt cx="729556" cy="525464"/>
          </a:xfrm>
        </p:grpSpPr>
        <p:sp>
          <p:nvSpPr>
            <p:cNvPr id="19" name="Organigramme : Disque magnétique 18"/>
            <p:cNvSpPr/>
            <p:nvPr/>
          </p:nvSpPr>
          <p:spPr bwMode="auto">
            <a:xfrm>
              <a:off x="4716016" y="4110157"/>
              <a:ext cx="729555" cy="525464"/>
            </a:xfrm>
            <a:prstGeom prst="flowChartMagneticDisk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44" name="ZoneTexte 43"/>
            <p:cNvSpPr txBox="1"/>
            <p:nvPr/>
          </p:nvSpPr>
          <p:spPr>
            <a:xfrm>
              <a:off x="4716016" y="4326181"/>
              <a:ext cx="729556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700" b="1" dirty="0" err="1" smtClean="0">
                  <a:latin typeface="+mn-lt"/>
                </a:rPr>
                <a:t>Surveys</a:t>
              </a:r>
              <a:endParaRPr lang="fr-FR" sz="700" b="1" dirty="0">
                <a:latin typeface="+mn-lt"/>
              </a:endParaRPr>
            </a:p>
          </p:txBody>
        </p:sp>
      </p:grpSp>
      <p:grpSp>
        <p:nvGrpSpPr>
          <p:cNvPr id="6" name="Groupe 55"/>
          <p:cNvGrpSpPr/>
          <p:nvPr/>
        </p:nvGrpSpPr>
        <p:grpSpPr>
          <a:xfrm>
            <a:off x="4211960" y="5085184"/>
            <a:ext cx="729556" cy="527501"/>
            <a:chOff x="4716016" y="4743565"/>
            <a:chExt cx="729556" cy="527501"/>
          </a:xfrm>
        </p:grpSpPr>
        <p:sp>
          <p:nvSpPr>
            <p:cNvPr id="21" name="Organigramme : Disque magnétique 20"/>
            <p:cNvSpPr/>
            <p:nvPr/>
          </p:nvSpPr>
          <p:spPr bwMode="auto">
            <a:xfrm>
              <a:off x="4716016" y="4743565"/>
              <a:ext cx="729555" cy="527501"/>
            </a:xfrm>
            <a:prstGeom prst="flowChartMagneticDisk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52" name="ZoneTexte 51"/>
            <p:cNvSpPr txBox="1"/>
            <p:nvPr/>
          </p:nvSpPr>
          <p:spPr>
            <a:xfrm>
              <a:off x="4716016" y="4959589"/>
              <a:ext cx="729556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700" b="1" dirty="0" err="1" smtClean="0">
                  <a:latin typeface="+mn-lt"/>
                </a:rPr>
                <a:t>Registers</a:t>
              </a:r>
              <a:endParaRPr lang="fr-FR" sz="700" b="1" dirty="0" smtClean="0">
                <a:latin typeface="+mn-lt"/>
              </a:endParaRPr>
            </a:p>
          </p:txBody>
        </p:sp>
      </p:grpSp>
      <p:sp>
        <p:nvSpPr>
          <p:cNvPr id="72" name="Organigramme : Processus 71"/>
          <p:cNvSpPr/>
          <p:nvPr/>
        </p:nvSpPr>
        <p:spPr bwMode="auto">
          <a:xfrm>
            <a:off x="6876256" y="3429000"/>
            <a:ext cx="72008" cy="1224136"/>
          </a:xfrm>
          <a:prstGeom prst="flowChartProcess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grpSp>
        <p:nvGrpSpPr>
          <p:cNvPr id="7" name="Groupe 57"/>
          <p:cNvGrpSpPr/>
          <p:nvPr/>
        </p:nvGrpSpPr>
        <p:grpSpPr>
          <a:xfrm>
            <a:off x="7092280" y="3140968"/>
            <a:ext cx="1250665" cy="1656184"/>
            <a:chOff x="7425791" y="3356992"/>
            <a:chExt cx="1250665" cy="1656184"/>
          </a:xfrm>
        </p:grpSpPr>
        <p:sp>
          <p:nvSpPr>
            <p:cNvPr id="15" name="Organigramme : Disque magnétique 14"/>
            <p:cNvSpPr/>
            <p:nvPr/>
          </p:nvSpPr>
          <p:spPr bwMode="auto">
            <a:xfrm>
              <a:off x="7425791" y="3356992"/>
              <a:ext cx="1250665" cy="1656184"/>
            </a:xfrm>
            <a:prstGeom prst="flowChartMagneticDisk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68" name="ZoneTexte 67"/>
            <p:cNvSpPr txBox="1"/>
            <p:nvPr/>
          </p:nvSpPr>
          <p:spPr>
            <a:xfrm>
              <a:off x="7596336" y="4293096"/>
              <a:ext cx="93610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b="1" dirty="0" smtClean="0">
                  <a:latin typeface="+mn-lt"/>
                </a:rPr>
                <a:t>STATENT</a:t>
              </a:r>
              <a:endParaRPr lang="fr-FR" sz="1000" b="1" dirty="0">
                <a:latin typeface="+mn-lt"/>
              </a:endParaRPr>
            </a:p>
          </p:txBody>
        </p:sp>
        <p:sp>
          <p:nvSpPr>
            <p:cNvPr id="46" name="Flèche en arc 45"/>
            <p:cNvSpPr/>
            <p:nvPr/>
          </p:nvSpPr>
          <p:spPr bwMode="auto">
            <a:xfrm>
              <a:off x="7812360" y="4005064"/>
              <a:ext cx="504056" cy="504056"/>
            </a:xfrm>
            <a:prstGeom prst="circularArrow">
              <a:avLst/>
            </a:prstGeom>
            <a:solidFill>
              <a:srgbClr val="92D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47" name="Flèche en arc 46"/>
            <p:cNvSpPr/>
            <p:nvPr/>
          </p:nvSpPr>
          <p:spPr bwMode="auto">
            <a:xfrm rot="10800000">
              <a:off x="7812360" y="4293096"/>
              <a:ext cx="504056" cy="504056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1043817"/>
                <a:gd name="adj5" fmla="val 12500"/>
              </a:avLst>
            </a:prstGeom>
            <a:solidFill>
              <a:srgbClr val="92D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</p:grpSp>
      <p:sp>
        <p:nvSpPr>
          <p:cNvPr id="61" name="Accolade fermante 60"/>
          <p:cNvSpPr/>
          <p:nvPr/>
        </p:nvSpPr>
        <p:spPr bwMode="auto">
          <a:xfrm>
            <a:off x="5148064" y="2348880"/>
            <a:ext cx="360040" cy="3456384"/>
          </a:xfrm>
          <a:prstGeom prst="rightBrac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63" name="Flèche droite 62"/>
          <p:cNvSpPr/>
          <p:nvPr/>
        </p:nvSpPr>
        <p:spPr bwMode="auto">
          <a:xfrm>
            <a:off x="5724128" y="3933056"/>
            <a:ext cx="432048" cy="288032"/>
          </a:xfrm>
          <a:prstGeom prst="righ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66" name="Organigramme : Processus 65"/>
          <p:cNvSpPr/>
          <p:nvPr/>
        </p:nvSpPr>
        <p:spPr bwMode="auto">
          <a:xfrm>
            <a:off x="5076056" y="2564904"/>
            <a:ext cx="72008" cy="3024336"/>
          </a:xfrm>
          <a:prstGeom prst="flowChartProcess">
            <a:avLst/>
          </a:prstGeom>
          <a:solidFill>
            <a:srgbClr val="ED181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79" name="Forme libre 78"/>
          <p:cNvSpPr/>
          <p:nvPr/>
        </p:nvSpPr>
        <p:spPr bwMode="auto">
          <a:xfrm rot="21321096">
            <a:off x="4824612" y="2019243"/>
            <a:ext cx="2568271" cy="1007165"/>
          </a:xfrm>
          <a:custGeom>
            <a:avLst/>
            <a:gdLst>
              <a:gd name="connsiteX0" fmla="*/ 2568271 w 2568271"/>
              <a:gd name="connsiteY0" fmla="*/ 1007165 h 1007165"/>
              <a:gd name="connsiteX1" fmla="*/ 2075290 w 2568271"/>
              <a:gd name="connsiteY1" fmla="*/ 474428 h 1007165"/>
              <a:gd name="connsiteX2" fmla="*/ 930303 w 2568271"/>
              <a:gd name="connsiteY2" fmla="*/ 53009 h 1007165"/>
              <a:gd name="connsiteX3" fmla="*/ 0 w 2568271"/>
              <a:gd name="connsiteY3" fmla="*/ 156376 h 1007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68271" h="1007165">
                <a:moveTo>
                  <a:pt x="2568271" y="1007165"/>
                </a:moveTo>
                <a:cubicBezTo>
                  <a:pt x="2458278" y="820309"/>
                  <a:pt x="2348285" y="633454"/>
                  <a:pt x="2075290" y="474428"/>
                </a:cubicBezTo>
                <a:cubicBezTo>
                  <a:pt x="1802295" y="315402"/>
                  <a:pt x="1276185" y="106018"/>
                  <a:pt x="930303" y="53009"/>
                </a:cubicBezTo>
                <a:cubicBezTo>
                  <a:pt x="584421" y="0"/>
                  <a:pt x="292210" y="78188"/>
                  <a:pt x="0" y="156376"/>
                </a:cubicBezTo>
              </a:path>
            </a:pathLst>
          </a:custGeom>
          <a:noFill/>
          <a:ln w="19050" cap="flat" cmpd="sng" algn="ctr">
            <a:solidFill>
              <a:srgbClr val="FFC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80" name="Forme libre 79"/>
          <p:cNvSpPr/>
          <p:nvPr/>
        </p:nvSpPr>
        <p:spPr bwMode="auto">
          <a:xfrm rot="8816999">
            <a:off x="4893355" y="4972537"/>
            <a:ext cx="2568271" cy="1148250"/>
          </a:xfrm>
          <a:custGeom>
            <a:avLst/>
            <a:gdLst>
              <a:gd name="connsiteX0" fmla="*/ 2568271 w 2568271"/>
              <a:gd name="connsiteY0" fmla="*/ 1007165 h 1007165"/>
              <a:gd name="connsiteX1" fmla="*/ 2075290 w 2568271"/>
              <a:gd name="connsiteY1" fmla="*/ 474428 h 1007165"/>
              <a:gd name="connsiteX2" fmla="*/ 930303 w 2568271"/>
              <a:gd name="connsiteY2" fmla="*/ 53009 h 1007165"/>
              <a:gd name="connsiteX3" fmla="*/ 0 w 2568271"/>
              <a:gd name="connsiteY3" fmla="*/ 156376 h 1007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68271" h="1007165">
                <a:moveTo>
                  <a:pt x="2568271" y="1007165"/>
                </a:moveTo>
                <a:cubicBezTo>
                  <a:pt x="2458278" y="820309"/>
                  <a:pt x="2348285" y="633454"/>
                  <a:pt x="2075290" y="474428"/>
                </a:cubicBezTo>
                <a:cubicBezTo>
                  <a:pt x="1802295" y="315402"/>
                  <a:pt x="1276185" y="106018"/>
                  <a:pt x="930303" y="53009"/>
                </a:cubicBezTo>
                <a:cubicBezTo>
                  <a:pt x="584421" y="0"/>
                  <a:pt x="292210" y="78188"/>
                  <a:pt x="0" y="156376"/>
                </a:cubicBezTo>
              </a:path>
            </a:pathLst>
          </a:custGeom>
          <a:noFill/>
          <a:ln w="19050" cap="flat" cmpd="sng" algn="ctr">
            <a:solidFill>
              <a:srgbClr val="FFC000"/>
            </a:solidFill>
            <a:prstDash val="solid"/>
            <a:round/>
            <a:headEnd type="arrow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grpSp>
        <p:nvGrpSpPr>
          <p:cNvPr id="8" name="Groupe 50"/>
          <p:cNvGrpSpPr/>
          <p:nvPr/>
        </p:nvGrpSpPr>
        <p:grpSpPr>
          <a:xfrm>
            <a:off x="1187624" y="2060848"/>
            <a:ext cx="1944216" cy="1512168"/>
            <a:chOff x="1187624" y="2708920"/>
            <a:chExt cx="2952328" cy="2376264"/>
          </a:xfrm>
        </p:grpSpPr>
        <p:grpSp>
          <p:nvGrpSpPr>
            <p:cNvPr id="9" name="Groupe 48"/>
            <p:cNvGrpSpPr/>
            <p:nvPr/>
          </p:nvGrpSpPr>
          <p:grpSpPr>
            <a:xfrm>
              <a:off x="1187624" y="2708920"/>
              <a:ext cx="2952328" cy="2376264"/>
              <a:chOff x="1187624" y="2708920"/>
              <a:chExt cx="3303796" cy="2592288"/>
            </a:xfrm>
          </p:grpSpPr>
          <p:grpSp>
            <p:nvGrpSpPr>
              <p:cNvPr id="10" name="Groupe 15"/>
              <p:cNvGrpSpPr/>
              <p:nvPr/>
            </p:nvGrpSpPr>
            <p:grpSpPr>
              <a:xfrm>
                <a:off x="1187624" y="2708920"/>
                <a:ext cx="1611608" cy="2592288"/>
                <a:chOff x="1619672" y="3068960"/>
                <a:chExt cx="1440160" cy="1944216"/>
              </a:xfrm>
            </p:grpSpPr>
            <p:sp>
              <p:nvSpPr>
                <p:cNvPr id="59" name="Rectangle 3"/>
                <p:cNvSpPr/>
                <p:nvPr/>
              </p:nvSpPr>
              <p:spPr bwMode="auto">
                <a:xfrm>
                  <a:off x="1619672" y="3068960"/>
                  <a:ext cx="1440160" cy="1944216"/>
                </a:xfrm>
                <a:prstGeom prst="rect">
                  <a:avLst/>
                </a:prstGeom>
                <a:solidFill>
                  <a:schemeClr val="bg2">
                    <a:lumMod val="20000"/>
                    <a:lumOff val="80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fr-FR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18" charset="0"/>
                  </a:endParaRPr>
                </a:p>
              </p:txBody>
            </p:sp>
            <p:sp>
              <p:nvSpPr>
                <p:cNvPr id="60" name="Rectangle 59"/>
                <p:cNvSpPr/>
                <p:nvPr/>
              </p:nvSpPr>
              <p:spPr bwMode="auto">
                <a:xfrm>
                  <a:off x="1763688" y="3284984"/>
                  <a:ext cx="720080" cy="144016"/>
                </a:xfrm>
                <a:prstGeom prst="rect">
                  <a:avLst/>
                </a:prstGeom>
                <a:solidFill>
                  <a:srgbClr val="B2B2B2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fr-FR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18" charset="0"/>
                  </a:endParaRPr>
                </a:p>
              </p:txBody>
            </p:sp>
            <p:sp>
              <p:nvSpPr>
                <p:cNvPr id="64" name="Rectangle 63"/>
                <p:cNvSpPr/>
                <p:nvPr/>
              </p:nvSpPr>
              <p:spPr bwMode="auto">
                <a:xfrm>
                  <a:off x="1763688" y="3573016"/>
                  <a:ext cx="504056" cy="144016"/>
                </a:xfrm>
                <a:prstGeom prst="rect">
                  <a:avLst/>
                </a:prstGeom>
                <a:solidFill>
                  <a:srgbClr val="B2B2B2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fr-FR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18" charset="0"/>
                  </a:endParaRPr>
                </a:p>
              </p:txBody>
            </p:sp>
            <p:sp>
              <p:nvSpPr>
                <p:cNvPr id="65" name="Rectangle 64"/>
                <p:cNvSpPr/>
                <p:nvPr/>
              </p:nvSpPr>
              <p:spPr bwMode="auto">
                <a:xfrm>
                  <a:off x="1763688" y="3861048"/>
                  <a:ext cx="504056" cy="144016"/>
                </a:xfrm>
                <a:prstGeom prst="rect">
                  <a:avLst/>
                </a:prstGeom>
                <a:solidFill>
                  <a:srgbClr val="B2B2B2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fr-FR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18" charset="0"/>
                  </a:endParaRPr>
                </a:p>
              </p:txBody>
            </p:sp>
            <p:sp>
              <p:nvSpPr>
                <p:cNvPr id="67" name="Rectangle 66"/>
                <p:cNvSpPr/>
                <p:nvPr/>
              </p:nvSpPr>
              <p:spPr bwMode="auto">
                <a:xfrm>
                  <a:off x="1763688" y="4149080"/>
                  <a:ext cx="1152128" cy="144016"/>
                </a:xfrm>
                <a:prstGeom prst="rect">
                  <a:avLst/>
                </a:prstGeom>
                <a:solidFill>
                  <a:srgbClr val="B2B2B2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fr-FR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18" charset="0"/>
                  </a:endParaRPr>
                </a:p>
              </p:txBody>
            </p:sp>
            <p:sp>
              <p:nvSpPr>
                <p:cNvPr id="70" name="Rectangle 69"/>
                <p:cNvSpPr/>
                <p:nvPr/>
              </p:nvSpPr>
              <p:spPr bwMode="auto">
                <a:xfrm>
                  <a:off x="1763688" y="4437112"/>
                  <a:ext cx="1152128" cy="360040"/>
                </a:xfrm>
                <a:prstGeom prst="rect">
                  <a:avLst/>
                </a:prstGeom>
                <a:solidFill>
                  <a:srgbClr val="B2B2B2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fr-FR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18" charset="0"/>
                  </a:endParaRPr>
                </a:p>
              </p:txBody>
            </p:sp>
            <p:sp>
              <p:nvSpPr>
                <p:cNvPr id="71" name="Rectangle 70"/>
                <p:cNvSpPr/>
                <p:nvPr/>
              </p:nvSpPr>
              <p:spPr bwMode="auto">
                <a:xfrm>
                  <a:off x="2411760" y="3573016"/>
                  <a:ext cx="504056" cy="144016"/>
                </a:xfrm>
                <a:prstGeom prst="rect">
                  <a:avLst/>
                </a:prstGeom>
                <a:solidFill>
                  <a:srgbClr val="B2B2B2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fr-FR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18" charset="0"/>
                  </a:endParaRPr>
                </a:p>
              </p:txBody>
            </p:sp>
            <p:sp>
              <p:nvSpPr>
                <p:cNvPr id="73" name="Rectangle 72"/>
                <p:cNvSpPr/>
                <p:nvPr/>
              </p:nvSpPr>
              <p:spPr bwMode="auto">
                <a:xfrm>
                  <a:off x="2411760" y="3861048"/>
                  <a:ext cx="360040" cy="144016"/>
                </a:xfrm>
                <a:prstGeom prst="rect">
                  <a:avLst/>
                </a:prstGeom>
                <a:solidFill>
                  <a:srgbClr val="B2B2B2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fr-FR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18" charset="0"/>
                  </a:endParaRPr>
                </a:p>
              </p:txBody>
            </p:sp>
          </p:grpSp>
          <p:sp>
            <p:nvSpPr>
              <p:cNvPr id="57" name="Organigramme : Disque magnétique 56"/>
              <p:cNvSpPr/>
              <p:nvPr/>
            </p:nvSpPr>
            <p:spPr bwMode="auto">
              <a:xfrm>
                <a:off x="3685616" y="3494462"/>
                <a:ext cx="805804" cy="1086665"/>
              </a:xfrm>
              <a:prstGeom prst="flowChartMagneticDisk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  <p:cxnSp>
            <p:nvCxnSpPr>
              <p:cNvPr id="58" name="Connecteur droit avec flèche 57"/>
              <p:cNvCxnSpPr/>
              <p:nvPr/>
            </p:nvCxnSpPr>
            <p:spPr bwMode="auto">
              <a:xfrm>
                <a:off x="3062751" y="4304174"/>
                <a:ext cx="446459" cy="0"/>
              </a:xfrm>
              <a:prstGeom prst="straightConnector1">
                <a:avLst/>
              </a:prstGeom>
              <a:solidFill>
                <a:schemeClr val="accent1"/>
              </a:solidFill>
              <a:ln w="31750" cap="flat" cmpd="sng" algn="ctr">
                <a:solidFill>
                  <a:schemeClr val="tx1"/>
                </a:solidFill>
                <a:prstDash val="sysDot"/>
                <a:round/>
                <a:headEnd type="arrow" w="med" len="med"/>
                <a:tailEnd type="none"/>
              </a:ln>
              <a:effectLst/>
            </p:spPr>
          </p:cxnSp>
        </p:grpSp>
        <p:sp>
          <p:nvSpPr>
            <p:cNvPr id="53" name="Flèche en arc 52"/>
            <p:cNvSpPr/>
            <p:nvPr/>
          </p:nvSpPr>
          <p:spPr bwMode="auto">
            <a:xfrm>
              <a:off x="3563888" y="3789040"/>
              <a:ext cx="504056" cy="504056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1299749"/>
                <a:gd name="adj5" fmla="val 12500"/>
              </a:avLst>
            </a:prstGeom>
            <a:solidFill>
              <a:srgbClr val="92D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54" name="Flèche en arc 53"/>
            <p:cNvSpPr/>
            <p:nvPr/>
          </p:nvSpPr>
          <p:spPr bwMode="auto">
            <a:xfrm rot="10800000">
              <a:off x="3563888" y="3861048"/>
              <a:ext cx="504056" cy="504056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1043817"/>
                <a:gd name="adj5" fmla="val 12500"/>
              </a:avLst>
            </a:prstGeom>
            <a:solidFill>
              <a:srgbClr val="92D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55" name="Flèche droite 54"/>
            <p:cNvSpPr/>
            <p:nvPr/>
          </p:nvSpPr>
          <p:spPr bwMode="auto">
            <a:xfrm>
              <a:off x="2843808" y="3717032"/>
              <a:ext cx="432048" cy="288032"/>
            </a:xfrm>
            <a:prstGeom prst="rightArrow">
              <a:avLst/>
            </a:prstGeom>
            <a:solidFill>
              <a:srgbClr val="00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59632" y="1268760"/>
            <a:ext cx="7462838" cy="865187"/>
          </a:xfrm>
        </p:spPr>
        <p:txBody>
          <a:bodyPr/>
          <a:lstStyle/>
          <a:p>
            <a:r>
              <a:rPr lang="en-US" dirty="0" smtClean="0"/>
              <a:t>Regular improvement of data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5" name="Organigramme : Disque magnétique 4"/>
          <p:cNvSpPr/>
          <p:nvPr/>
        </p:nvSpPr>
        <p:spPr bwMode="auto">
          <a:xfrm>
            <a:off x="6012160" y="2924944"/>
            <a:ext cx="1152128" cy="1656184"/>
          </a:xfrm>
          <a:prstGeom prst="flowChartMagneticDisk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475656" y="4653136"/>
            <a:ext cx="3096344" cy="648072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Regional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kumimoji="0" lang="fr-F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Statistical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Offices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1475656" y="2924944"/>
            <a:ext cx="3096344" cy="432048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2000" dirty="0" smtClean="0">
                <a:latin typeface="+mn-lt"/>
              </a:rPr>
              <a:t>Data </a:t>
            </a:r>
            <a:r>
              <a:rPr lang="fr-FR" sz="2000" dirty="0" err="1" smtClean="0">
                <a:latin typeface="+mn-lt"/>
              </a:rPr>
              <a:t>vendors</a:t>
            </a:r>
            <a:endParaRPr lang="fr-FR" dirty="0" smtClean="0"/>
          </a:p>
        </p:txBody>
      </p:sp>
      <p:sp>
        <p:nvSpPr>
          <p:cNvPr id="9" name="Double flèche horizontale 8"/>
          <p:cNvSpPr/>
          <p:nvPr/>
        </p:nvSpPr>
        <p:spPr bwMode="auto">
          <a:xfrm rot="19977985">
            <a:off x="4771547" y="4429076"/>
            <a:ext cx="1033685" cy="492843"/>
          </a:xfrm>
          <a:prstGeom prst="leftRigh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475656" y="2492896"/>
            <a:ext cx="3096344" cy="432048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2000" dirty="0" smtClean="0">
                <a:latin typeface="+mn-lt"/>
              </a:rPr>
              <a:t>NOGA </a:t>
            </a:r>
            <a:r>
              <a:rPr lang="fr-FR" sz="2000" dirty="0" err="1" smtClean="0">
                <a:latin typeface="+mn-lt"/>
              </a:rPr>
              <a:t>quality</a:t>
            </a:r>
            <a:r>
              <a:rPr lang="fr-FR" sz="2000" dirty="0" smtClean="0">
                <a:latin typeface="+mn-lt"/>
              </a:rPr>
              <a:t> </a:t>
            </a:r>
            <a:r>
              <a:rPr lang="fr-FR" sz="2000" dirty="0" err="1" smtClean="0">
                <a:latin typeface="+mn-lt"/>
              </a:rPr>
              <a:t>enquiry</a:t>
            </a:r>
            <a:endParaRPr lang="fr-FR" dirty="0" smtClean="0"/>
          </a:p>
        </p:txBody>
      </p:sp>
      <p:sp>
        <p:nvSpPr>
          <p:cNvPr id="12" name="Double flèche horizontale 11"/>
          <p:cNvSpPr/>
          <p:nvPr/>
        </p:nvSpPr>
        <p:spPr bwMode="auto">
          <a:xfrm rot="1360686">
            <a:off x="4771065" y="2889138"/>
            <a:ext cx="1033685" cy="492843"/>
          </a:xfrm>
          <a:prstGeom prst="leftRigh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13" name="Organigramme : Disque magnétique 12"/>
          <p:cNvSpPr/>
          <p:nvPr/>
        </p:nvSpPr>
        <p:spPr bwMode="auto">
          <a:xfrm>
            <a:off x="7524328" y="2060848"/>
            <a:ext cx="711696" cy="1008112"/>
          </a:xfrm>
          <a:prstGeom prst="flowChartMagneticDisk">
            <a:avLst/>
          </a:prstGeom>
          <a:solidFill>
            <a:srgbClr val="E7F4F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14" name="Double flèche horizontale 13"/>
          <p:cNvSpPr/>
          <p:nvPr/>
        </p:nvSpPr>
        <p:spPr bwMode="auto">
          <a:xfrm rot="18278173">
            <a:off x="7266908" y="3292821"/>
            <a:ext cx="436454" cy="128339"/>
          </a:xfrm>
          <a:prstGeom prst="leftRigh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6012160" y="3717032"/>
            <a:ext cx="11521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latin typeface="+mn-lt"/>
              </a:rPr>
              <a:t>STATENT</a:t>
            </a:r>
            <a:endParaRPr lang="fr-FR" sz="1600" b="1" dirty="0">
              <a:latin typeface="+mn-lt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7524327" y="2492896"/>
            <a:ext cx="7200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 smtClean="0">
                <a:latin typeface="+mn-lt"/>
              </a:rPr>
              <a:t>BR</a:t>
            </a:r>
            <a:endParaRPr lang="fr-FR" sz="1100" b="1" dirty="0">
              <a:latin typeface="+mn-lt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1475656" y="2060848"/>
            <a:ext cx="3096344" cy="432048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2000" dirty="0" err="1" smtClean="0">
                <a:latin typeface="+mn-lt"/>
              </a:rPr>
              <a:t>Profiling</a:t>
            </a: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Press Release</a:t>
            </a:r>
            <a:endParaRPr lang="fr-CH" dirty="0"/>
          </a:p>
        </p:txBody>
      </p:sp>
      <p:sp>
        <p:nvSpPr>
          <p:cNvPr id="12" name="Rectangle 20"/>
          <p:cNvSpPr txBox="1">
            <a:spLocks noChangeArrowheads="1"/>
          </p:cNvSpPr>
          <p:nvPr/>
        </p:nvSpPr>
        <p:spPr bwMode="auto">
          <a:xfrm>
            <a:off x="1151384" y="1988840"/>
            <a:ext cx="7669088" cy="4140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357188" marR="0" lvl="2" indent="-177800" algn="l" defTabSz="914400" rtl="0" eaLnBrk="1" fontAlgn="base" latinLnBrk="0" hangingPunct="1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1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The challenge of</a:t>
            </a:r>
            <a:r>
              <a:rPr kumimoji="0" lang="en-US" sz="21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complexity</a:t>
            </a:r>
            <a:endParaRPr kumimoji="0" lang="en-US" sz="21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57188" marR="0" lvl="2" indent="-177800" algn="l" defTabSz="914400" rtl="0" eaLnBrk="1" fontAlgn="base" latinLnBrk="0" hangingPunct="1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en-US" sz="21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536575" marR="0" lvl="3" indent="-177800" algn="l" defTabSz="914400" rtl="0" eaLnBrk="1" fontAlgn="base" latinLnBrk="0" hangingPunct="1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>
                <a:srgbClr val="B2B2B2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en-US" sz="2100" kern="0" dirty="0" smtClean="0">
                <a:latin typeface="+mn-lt"/>
              </a:rPr>
              <a:t>The old one paper-based census was correct</a:t>
            </a:r>
          </a:p>
          <a:p>
            <a:pPr marL="536575" marR="0" lvl="3" indent="-177800" algn="l" defTabSz="914400" rtl="0" eaLnBrk="1" fontAlgn="base" latinLnBrk="0" hangingPunct="1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>
                <a:srgbClr val="B2B2B2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en-US" sz="2100" kern="0" dirty="0" smtClean="0">
                <a:latin typeface="+mn-lt"/>
              </a:rPr>
              <a:t>The new one (register-based) is also correct but different </a:t>
            </a:r>
          </a:p>
          <a:p>
            <a:pPr marL="357188" marR="0" lvl="2" indent="-177800" algn="l" defTabSz="914400" rtl="0" eaLnBrk="1" fontAlgn="base" latinLnBrk="0" hangingPunct="1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Tx/>
              <a:tabLst/>
              <a:defRPr/>
            </a:pPr>
            <a:endParaRPr kumimoji="0" lang="en-US" sz="21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57188" marR="0" lvl="2" indent="-177800" algn="l" defTabSz="914400" rtl="0" eaLnBrk="1" fontAlgn="base" latinLnBrk="0" hangingPunct="1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1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The challenge</a:t>
            </a:r>
            <a:r>
              <a:rPr kumimoji="0" lang="en-US" sz="21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of communication</a:t>
            </a:r>
            <a:endParaRPr kumimoji="0" lang="en-US" sz="21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57188" marR="0" lvl="2" indent="-177800" algn="l" defTabSz="914400" rtl="0" eaLnBrk="1" fontAlgn="base" latinLnBrk="0" hangingPunct="1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>
                <a:schemeClr val="bg2"/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en-US" sz="21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graphicFrame>
        <p:nvGraphicFramePr>
          <p:cNvPr id="13" name="Object 4"/>
          <p:cNvGraphicFramePr>
            <a:graphicFrameLocks noChangeAspect="1"/>
          </p:cNvGraphicFramePr>
          <p:nvPr/>
        </p:nvGraphicFramePr>
        <p:xfrm>
          <a:off x="1067672" y="4041344"/>
          <a:ext cx="7704200" cy="20882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Document" r:id="rId3" imgW="5768198" imgH="1562998" progId="Word.Document.12">
                  <p:embed/>
                </p:oleObj>
              </mc:Choice>
              <mc:Fallback>
                <p:oleObj name="Document" r:id="rId3" imgW="5768198" imgH="1562998" progId="Word.Document.12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7672" y="4041344"/>
                        <a:ext cx="7704200" cy="20882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" name="Connecteur droit 13"/>
          <p:cNvCxnSpPr/>
          <p:nvPr/>
        </p:nvCxnSpPr>
        <p:spPr bwMode="auto">
          <a:xfrm>
            <a:off x="8772528" y="4029312"/>
            <a:ext cx="0" cy="187220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DBund_EN">
  <a:themeElements>
    <a:clrScheme name="CD Bund 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D Bund 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CD Bund 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 Bund 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 Bund 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 Bund 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 Bund 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 Bund 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 Bund 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 Bund 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 Bund 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 Bund 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 Bund 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 Bund 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CDBund_EN</Template>
  <TotalTime>0</TotalTime>
  <Words>221</Words>
  <Application>Microsoft Office PowerPoint</Application>
  <PresentationFormat>On-screen Show (4:3)</PresentationFormat>
  <Paragraphs>57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Times</vt:lpstr>
      <vt:lpstr>CDBund_EN</vt:lpstr>
      <vt:lpstr>Document</vt:lpstr>
      <vt:lpstr>The use of quality procedures through the example of a statistic based on registers</vt:lpstr>
      <vt:lpstr>Contents</vt:lpstr>
      <vt:lpstr>The Need for Efficiency</vt:lpstr>
      <vt:lpstr>The challenges of quality management</vt:lpstr>
      <vt:lpstr>Feedback to the data sources?</vt:lpstr>
      <vt:lpstr>Feedback to the data sources?</vt:lpstr>
      <vt:lpstr>Regular improvement of data </vt:lpstr>
      <vt:lpstr>The Press Release</vt:lpstr>
    </vt:vector>
  </TitlesOfParts>
  <Company>Bundesverwaltung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use of quality procedures through the example of a statistic based on registers</dc:title>
  <dc:creator>U80725686</dc:creator>
  <cp:lastModifiedBy>XXX</cp:lastModifiedBy>
  <cp:revision>18</cp:revision>
  <cp:lastPrinted>2003-11-14T16:51:38Z</cp:lastPrinted>
  <dcterms:created xsi:type="dcterms:W3CDTF">2014-05-10T15:02:05Z</dcterms:created>
  <dcterms:modified xsi:type="dcterms:W3CDTF">2014-06-04T14:17:28Z</dcterms:modified>
</cp:coreProperties>
</file>