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71" r:id="rId4"/>
    <p:sldId id="264" r:id="rId5"/>
    <p:sldId id="258" r:id="rId6"/>
    <p:sldId id="257" r:id="rId7"/>
    <p:sldId id="274" r:id="rId8"/>
    <p:sldId id="259" r:id="rId9"/>
    <p:sldId id="260" r:id="rId10"/>
    <p:sldId id="262" r:id="rId11"/>
    <p:sldId id="270" r:id="rId12"/>
    <p:sldId id="268" r:id="rId13"/>
    <p:sldId id="269" r:id="rId14"/>
    <p:sldId id="272" r:id="rId15"/>
    <p:sldId id="273" r:id="rId16"/>
    <p:sldId id="263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4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142A"/>
    <a:srgbClr val="0040C0"/>
    <a:srgbClr val="0052F6"/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246" y="72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94448-F4D2-4806-A3DE-5B8E5783F1E2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AC03B-8E89-4D5B-AE92-60CE8F0499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7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AC03B-8E89-4D5B-AE92-60CE8F0499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7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AC03B-8E89-4D5B-AE92-60CE8F0499E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80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AC03B-8E89-4D5B-AE92-60CE8F0499E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564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AC03B-8E89-4D5B-AE92-60CE8F0499E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51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-Arbeitsblat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aldi@istat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3355" y="872093"/>
            <a:ext cx="75517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505150"/>
                </a:solidFill>
              </a:rPr>
              <a:t>The converging pattern between Business statistics and Administrative data. </a:t>
            </a:r>
            <a:r>
              <a:rPr lang="en-US" sz="2800" dirty="0" smtClean="0">
                <a:solidFill>
                  <a:srgbClr val="505150"/>
                </a:solidFill>
              </a:rPr>
              <a:t>Towards </a:t>
            </a:r>
            <a:r>
              <a:rPr lang="en-US" sz="2800" dirty="0">
                <a:solidFill>
                  <a:srgbClr val="505150"/>
                </a:solidFill>
              </a:rPr>
              <a:t>an “industrialized” statistical production </a:t>
            </a:r>
            <a:r>
              <a:rPr lang="en-US" sz="2800" dirty="0" smtClean="0">
                <a:solidFill>
                  <a:srgbClr val="505150"/>
                </a:solidFill>
              </a:rPr>
              <a:t>process</a:t>
            </a:r>
          </a:p>
          <a:p>
            <a:endParaRPr lang="en-US" sz="2800" dirty="0" smtClean="0">
              <a:solidFill>
                <a:srgbClr val="505150"/>
              </a:solidFill>
            </a:endParaRPr>
          </a:p>
          <a:p>
            <a:pPr algn="ctr"/>
            <a:r>
              <a:rPr lang="en-US" sz="2800" dirty="0" smtClean="0">
                <a:solidFill>
                  <a:srgbClr val="505150"/>
                </a:solidFill>
              </a:rPr>
              <a:t>The Italian LCS2012 experience</a:t>
            </a:r>
          </a:p>
          <a:p>
            <a:pPr algn="ctr"/>
            <a:endParaRPr lang="it-IT" sz="28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en-US" dirty="0" err="1"/>
              <a:t>Ciro</a:t>
            </a:r>
            <a:r>
              <a:rPr lang="en-US" dirty="0"/>
              <a:t> </a:t>
            </a:r>
            <a:r>
              <a:rPr lang="en-US" dirty="0" err="1"/>
              <a:t>Baldi</a:t>
            </a:r>
            <a:r>
              <a:rPr lang="en-US" dirty="0"/>
              <a:t>, </a:t>
            </a:r>
            <a:r>
              <a:rPr lang="it-IT" dirty="0" smtClean="0"/>
              <a:t>Marilena Angela Ciarallo, Stefano </a:t>
            </a:r>
            <a:r>
              <a:rPr lang="it-IT" dirty="0"/>
              <a:t>De </a:t>
            </a:r>
            <a:r>
              <a:rPr lang="it-IT" dirty="0" err="1" smtClean="0"/>
              <a:t>Santis</a:t>
            </a:r>
            <a:r>
              <a:rPr lang="it-IT" dirty="0" smtClean="0"/>
              <a:t>,</a:t>
            </a:r>
            <a:r>
              <a:rPr lang="it-IT" dirty="0"/>
              <a:t> Silvia </a:t>
            </a:r>
            <a:r>
              <a:rPr lang="it-IT" dirty="0" err="1" smtClean="0"/>
              <a:t>Pacini</a:t>
            </a:r>
            <a:r>
              <a:rPr lang="it-IT" dirty="0" smtClean="0"/>
              <a:t> </a:t>
            </a:r>
            <a:r>
              <a:rPr lang="it-IT" dirty="0"/>
              <a:t>	</a:t>
            </a:r>
            <a:endParaRPr lang="it-IT" sz="1000" dirty="0">
              <a:solidFill>
                <a:srgbClr val="505150"/>
              </a:solidFill>
            </a:endParaRPr>
          </a:p>
          <a:p>
            <a:endParaRPr lang="en-US" dirty="0" smtClean="0"/>
          </a:p>
          <a:p>
            <a:pPr algn="ctr"/>
            <a:r>
              <a:rPr lang="en-US" dirty="0" err="1" smtClean="0"/>
              <a:t>Istat</a:t>
            </a:r>
            <a:endParaRPr lang="en-US" dirty="0" smtClean="0"/>
          </a:p>
          <a:p>
            <a:endParaRPr lang="it-IT" dirty="0"/>
          </a:p>
          <a:p>
            <a:endParaRPr lang="it-IT" dirty="0"/>
          </a:p>
          <a:p>
            <a:r>
              <a:rPr lang="en-US" sz="1400" dirty="0">
                <a:solidFill>
                  <a:srgbClr val="7F7F7F"/>
                </a:solidFill>
              </a:rPr>
              <a:t>European Conference on Quality in Official </a:t>
            </a:r>
            <a:r>
              <a:rPr lang="en-US" sz="1400" dirty="0" smtClean="0">
                <a:solidFill>
                  <a:srgbClr val="7F7F7F"/>
                </a:solidFill>
              </a:rPr>
              <a:t>Statistics, </a:t>
            </a:r>
            <a:r>
              <a:rPr lang="it-IT" sz="1400" dirty="0">
                <a:solidFill>
                  <a:srgbClr val="7F7F7F"/>
                </a:solidFill>
              </a:rPr>
              <a:t>Schönbrunn Palace Conference </a:t>
            </a:r>
            <a:r>
              <a:rPr lang="it-IT" sz="1400" dirty="0" smtClean="0">
                <a:solidFill>
                  <a:srgbClr val="7F7F7F"/>
                </a:solidFill>
              </a:rPr>
              <a:t>Centre,</a:t>
            </a:r>
            <a:r>
              <a:rPr lang="en-US" sz="1400" dirty="0" smtClean="0">
                <a:solidFill>
                  <a:srgbClr val="7F7F7F"/>
                </a:solidFill>
              </a:rPr>
              <a:t> </a:t>
            </a:r>
            <a:r>
              <a:rPr lang="it-IT" sz="1400" dirty="0" smtClean="0">
                <a:solidFill>
                  <a:srgbClr val="7F7F7F"/>
                </a:solidFill>
              </a:rPr>
              <a:t>Vienna, Austria, 2-5 </a:t>
            </a:r>
            <a:r>
              <a:rPr lang="it-IT" sz="1400" dirty="0" err="1">
                <a:solidFill>
                  <a:srgbClr val="7F7F7F"/>
                </a:solidFill>
              </a:rPr>
              <a:t>June</a:t>
            </a:r>
            <a:r>
              <a:rPr lang="it-IT" sz="1400" dirty="0">
                <a:solidFill>
                  <a:srgbClr val="7F7F7F"/>
                </a:solidFill>
              </a:rPr>
              <a:t> 2014</a:t>
            </a:r>
          </a:p>
        </p:txBody>
      </p:sp>
      <p:pic>
        <p:nvPicPr>
          <p:cNvPr id="1026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7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7174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404040"/>
                </a:solidFill>
              </a:rPr>
              <a:t>Pec</a:t>
            </a:r>
            <a:r>
              <a:rPr lang="it-IT" sz="2400" b="1" dirty="0" smtClean="0">
                <a:solidFill>
                  <a:srgbClr val="404040"/>
                </a:solidFill>
              </a:rPr>
              <a:t> </a:t>
            </a:r>
            <a:r>
              <a:rPr lang="it-IT" sz="2400" b="1" dirty="0" err="1" smtClean="0">
                <a:solidFill>
                  <a:srgbClr val="404040"/>
                </a:solidFill>
              </a:rPr>
              <a:t>sending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system</a:t>
            </a:r>
            <a:endParaRPr lang="it-IT" sz="2400" b="1" dirty="0"/>
          </a:p>
        </p:txBody>
      </p:sp>
      <p:pic>
        <p:nvPicPr>
          <p:cNvPr id="10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574838"/>
            <a:ext cx="7133936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92709" y="3851564"/>
            <a:ext cx="8007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sending</a:t>
            </a:r>
            <a:r>
              <a:rPr lang="it-IT" dirty="0" smtClean="0"/>
              <a:t> and </a:t>
            </a:r>
            <a:r>
              <a:rPr lang="it-IT" dirty="0" err="1" smtClean="0"/>
              <a:t>reminders</a:t>
            </a:r>
            <a:r>
              <a:rPr lang="it-IT" dirty="0" smtClean="0"/>
              <a:t>:  more </a:t>
            </a:r>
            <a:r>
              <a:rPr lang="it-IT" dirty="0" err="1" smtClean="0"/>
              <a:t>than</a:t>
            </a:r>
            <a:r>
              <a:rPr lang="it-IT" dirty="0" smtClean="0"/>
              <a:t> 47000 </a:t>
            </a:r>
            <a:r>
              <a:rPr lang="it-IT" dirty="0" err="1" smtClean="0"/>
              <a:t>pec</a:t>
            </a:r>
            <a:r>
              <a:rPr lang="it-IT" dirty="0" smtClean="0"/>
              <a:t> for 20000 </a:t>
            </a:r>
            <a:r>
              <a:rPr lang="it-IT" dirty="0" err="1" smtClean="0"/>
              <a:t>sampled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Advantages</a:t>
            </a:r>
            <a:r>
              <a:rPr lang="it-IT" dirty="0" smtClean="0"/>
              <a:t>: </a:t>
            </a:r>
            <a:r>
              <a:rPr lang="it-IT" dirty="0" err="1" smtClean="0"/>
              <a:t>Costs</a:t>
            </a:r>
            <a:r>
              <a:rPr lang="it-IT" dirty="0" smtClean="0"/>
              <a:t> </a:t>
            </a:r>
            <a:r>
              <a:rPr lang="it-IT" dirty="0" err="1" smtClean="0"/>
              <a:t>reduction</a:t>
            </a:r>
            <a:endParaRPr lang="it-IT" dirty="0" smtClean="0"/>
          </a:p>
          <a:p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dirty="0" err="1" smtClean="0"/>
              <a:t>Preparation</a:t>
            </a:r>
            <a:r>
              <a:rPr lang="it-IT" dirty="0" smtClean="0"/>
              <a:t> time </a:t>
            </a:r>
            <a:r>
              <a:rPr lang="it-IT" dirty="0" err="1" smtClean="0"/>
              <a:t>reduced</a:t>
            </a:r>
            <a:endParaRPr lang="it-IT" dirty="0" smtClean="0"/>
          </a:p>
          <a:p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dirty="0" err="1" smtClean="0"/>
              <a:t>Flexibility</a:t>
            </a:r>
            <a:r>
              <a:rPr lang="it-IT" dirty="0" smtClean="0"/>
              <a:t>: </a:t>
            </a:r>
            <a:r>
              <a:rPr lang="it-IT" dirty="0" err="1" smtClean="0"/>
              <a:t>adaptability</a:t>
            </a:r>
            <a:r>
              <a:rPr lang="it-IT" dirty="0" smtClean="0"/>
              <a:t> to </a:t>
            </a:r>
            <a:r>
              <a:rPr lang="it-IT" dirty="0" err="1" smtClean="0"/>
              <a:t>survey</a:t>
            </a:r>
            <a:r>
              <a:rPr lang="it-IT" dirty="0" smtClean="0"/>
              <a:t> </a:t>
            </a:r>
            <a:r>
              <a:rPr lang="it-IT" dirty="0" err="1" smtClean="0"/>
              <a:t>necessisities</a:t>
            </a:r>
            <a:endParaRPr lang="it-IT" dirty="0" smtClean="0"/>
          </a:p>
          <a:p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dirty="0" err="1" smtClean="0"/>
              <a:t>Controllability</a:t>
            </a:r>
            <a:r>
              <a:rPr lang="it-IT" dirty="0" smtClean="0"/>
              <a:t> of delivery </a:t>
            </a:r>
            <a:r>
              <a:rPr lang="it-IT" dirty="0" err="1" smtClean="0"/>
              <a:t>results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45099" y="129311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The first </a:t>
            </a:r>
            <a:r>
              <a:rPr lang="it-IT" sz="1400" dirty="0" err="1" smtClean="0"/>
              <a:t>sending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39392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17708" y="412890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404040"/>
                </a:solidFill>
              </a:rPr>
              <a:t>Pec</a:t>
            </a:r>
            <a:r>
              <a:rPr lang="it-IT" sz="2400" dirty="0" smtClean="0">
                <a:solidFill>
                  <a:srgbClr val="404040"/>
                </a:solidFill>
              </a:rPr>
              <a:t> vs post </a:t>
            </a:r>
            <a:r>
              <a:rPr lang="it-IT" sz="2400" dirty="0" err="1" smtClean="0">
                <a:solidFill>
                  <a:srgbClr val="404040"/>
                </a:solidFill>
              </a:rPr>
              <a:t>contact</a:t>
            </a:r>
            <a:r>
              <a:rPr lang="it-IT" sz="2400" dirty="0" smtClean="0">
                <a:solidFill>
                  <a:srgbClr val="404040"/>
                </a:solidFill>
              </a:rPr>
              <a:t>: </a:t>
            </a:r>
            <a:r>
              <a:rPr lang="it-IT" sz="2400" dirty="0" err="1" smtClean="0">
                <a:solidFill>
                  <a:srgbClr val="404040"/>
                </a:solidFill>
              </a:rPr>
              <a:t>response</a:t>
            </a:r>
            <a:r>
              <a:rPr lang="it-IT" sz="2400" dirty="0" smtClean="0">
                <a:solidFill>
                  <a:srgbClr val="404040"/>
                </a:solidFill>
              </a:rPr>
              <a:t> </a:t>
            </a:r>
            <a:r>
              <a:rPr lang="it-IT" sz="2400" dirty="0" err="1" smtClean="0">
                <a:solidFill>
                  <a:srgbClr val="404040"/>
                </a:solidFill>
              </a:rPr>
              <a:t>rates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7977" y="4839305"/>
            <a:ext cx="752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pic>
        <p:nvPicPr>
          <p:cNvPr id="9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66334"/>
              </p:ext>
            </p:extLst>
          </p:nvPr>
        </p:nvGraphicFramePr>
        <p:xfrm>
          <a:off x="1923341" y="2229242"/>
          <a:ext cx="4685277" cy="26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Foglio di lavoro" r:id="rId4" imgW="2086103" imgH="1162064" progId="Excel.Sheet.12">
                  <p:embed/>
                </p:oleObj>
              </mc:Choice>
              <mc:Fallback>
                <p:oleObj name="Foglio di lavoro" r:id="rId4" imgW="2086103" imgH="11620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3341" y="2229242"/>
                        <a:ext cx="4685277" cy="26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923341" y="1706127"/>
            <a:ext cx="5190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/>
              <a:t>Response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rates</a:t>
            </a:r>
            <a:r>
              <a:rPr lang="it-IT" sz="2000" b="1" dirty="0" smtClean="0"/>
              <a:t> by mode of first </a:t>
            </a:r>
            <a:r>
              <a:rPr lang="it-IT" sz="2000" b="1" dirty="0" err="1" smtClean="0"/>
              <a:t>sending</a:t>
            </a:r>
            <a:r>
              <a:rPr lang="it-IT" sz="1400" b="1" dirty="0" smtClean="0"/>
              <a:t> 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24097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550416" y="410279"/>
            <a:ext cx="7918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404040"/>
                </a:solidFill>
              </a:rPr>
              <a:t>Editing </a:t>
            </a:r>
            <a:r>
              <a:rPr lang="it-IT" sz="2400" b="1" dirty="0">
                <a:solidFill>
                  <a:srgbClr val="404040"/>
                </a:solidFill>
              </a:rPr>
              <a:t>&amp; </a:t>
            </a:r>
            <a:r>
              <a:rPr lang="it-IT" sz="2400" b="1" dirty="0" err="1">
                <a:solidFill>
                  <a:srgbClr val="404040"/>
                </a:solidFill>
              </a:rPr>
              <a:t>Imputation</a:t>
            </a:r>
            <a:r>
              <a:rPr lang="it-IT" sz="2400" b="1" dirty="0">
                <a:solidFill>
                  <a:srgbClr val="404040"/>
                </a:solidFill>
              </a:rPr>
              <a:t> </a:t>
            </a:r>
            <a:r>
              <a:rPr lang="it-IT" sz="2400" b="1" dirty="0" smtClean="0">
                <a:solidFill>
                  <a:srgbClr val="404040"/>
                </a:solidFill>
              </a:rPr>
              <a:t>1 - </a:t>
            </a:r>
            <a:r>
              <a:rPr lang="it-IT" sz="2400" b="1" dirty="0" err="1">
                <a:solidFill>
                  <a:srgbClr val="404040"/>
                </a:solidFill>
              </a:rPr>
              <a:t>Recall</a:t>
            </a:r>
            <a:r>
              <a:rPr lang="it-IT" sz="2400" b="1" dirty="0">
                <a:solidFill>
                  <a:srgbClr val="404040"/>
                </a:solidFill>
              </a:rPr>
              <a:t> of </a:t>
            </a:r>
            <a:r>
              <a:rPr lang="it-IT" sz="2400" b="1" dirty="0" err="1">
                <a:solidFill>
                  <a:srgbClr val="404040"/>
                </a:solidFill>
              </a:rPr>
              <a:t>influent</a:t>
            </a:r>
            <a:r>
              <a:rPr lang="it-IT" sz="2400" b="1" dirty="0">
                <a:solidFill>
                  <a:srgbClr val="404040"/>
                </a:solidFill>
              </a:rPr>
              <a:t> </a:t>
            </a:r>
            <a:r>
              <a:rPr lang="it-IT" sz="2400" b="1" dirty="0" err="1">
                <a:solidFill>
                  <a:srgbClr val="404040"/>
                </a:solidFill>
              </a:rPr>
              <a:t>enteprises</a:t>
            </a:r>
            <a:endParaRPr lang="it-IT" sz="2400" b="1" dirty="0">
              <a:solidFill>
                <a:srgbClr val="404040"/>
              </a:solidFill>
            </a:endParaRPr>
          </a:p>
          <a:p>
            <a:r>
              <a:rPr lang="it-IT" sz="2400" dirty="0" smtClean="0">
                <a:solidFill>
                  <a:srgbClr val="505150"/>
                </a:solidFill>
              </a:rPr>
              <a:t> </a:t>
            </a:r>
            <a:endParaRPr lang="it-IT" sz="2400" dirty="0">
              <a:solidFill>
                <a:srgbClr val="50515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615612" y="921456"/>
            <a:ext cx="792026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During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data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collection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recall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influent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enterprises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carried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out. </a:t>
            </a:r>
          </a:p>
          <a:p>
            <a:endParaRPr lang="it-IT" sz="1600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>
                <a:solidFill>
                  <a:srgbClr val="505150"/>
                </a:solidFill>
              </a:rPr>
              <a:t>Identification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recallig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units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performed</a:t>
            </a:r>
            <a:r>
              <a:rPr lang="it-IT" dirty="0">
                <a:solidFill>
                  <a:srgbClr val="505150"/>
                </a:solidFill>
              </a:rPr>
              <a:t> with </a:t>
            </a:r>
            <a:r>
              <a:rPr lang="it-IT" dirty="0" err="1">
                <a:solidFill>
                  <a:srgbClr val="505150"/>
                </a:solidFill>
              </a:rPr>
              <a:t>Selemix</a:t>
            </a:r>
            <a:endParaRPr lang="it-IT" dirty="0">
              <a:solidFill>
                <a:srgbClr val="505150"/>
              </a:solidFill>
            </a:endParaRPr>
          </a:p>
          <a:p>
            <a:pPr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Identify</a:t>
            </a:r>
            <a:r>
              <a:rPr lang="it-IT" dirty="0" smtClean="0">
                <a:solidFill>
                  <a:srgbClr val="505150"/>
                </a:solidFill>
              </a:rPr>
              <a:t>  </a:t>
            </a:r>
            <a:r>
              <a:rPr lang="it-IT" dirty="0" err="1">
                <a:solidFill>
                  <a:srgbClr val="505150"/>
                </a:solidFill>
              </a:rPr>
              <a:t>influent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enterprises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among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outliers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detected</a:t>
            </a:r>
            <a:r>
              <a:rPr lang="it-IT" dirty="0">
                <a:solidFill>
                  <a:srgbClr val="505150"/>
                </a:solidFill>
              </a:rPr>
              <a:t> with </a:t>
            </a:r>
            <a:r>
              <a:rPr lang="it-IT" dirty="0" err="1">
                <a:solidFill>
                  <a:srgbClr val="505150"/>
                </a:solidFill>
              </a:rPr>
              <a:t>mixture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models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One</a:t>
            </a:r>
            <a:r>
              <a:rPr lang="it-IT" dirty="0" smtClean="0">
                <a:solidFill>
                  <a:srgbClr val="505150"/>
                </a:solidFill>
              </a:rPr>
              <a:t> of the </a:t>
            </a:r>
            <a:r>
              <a:rPr lang="it-IT" dirty="0" err="1" smtClean="0">
                <a:solidFill>
                  <a:srgbClr val="505150"/>
                </a:solidFill>
              </a:rPr>
              <a:t>models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check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number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employees</a:t>
            </a:r>
            <a:r>
              <a:rPr lang="it-IT" dirty="0">
                <a:solidFill>
                  <a:srgbClr val="505150"/>
                </a:solidFill>
              </a:rPr>
              <a:t>, </a:t>
            </a:r>
            <a:r>
              <a:rPr lang="it-IT" dirty="0" err="1">
                <a:solidFill>
                  <a:srgbClr val="505150"/>
                </a:solidFill>
              </a:rPr>
              <a:t>wages</a:t>
            </a:r>
            <a:r>
              <a:rPr lang="it-IT" dirty="0">
                <a:solidFill>
                  <a:srgbClr val="505150"/>
                </a:solidFill>
              </a:rPr>
              <a:t> and hours </a:t>
            </a:r>
            <a:r>
              <a:rPr lang="it-IT" dirty="0" err="1">
                <a:solidFill>
                  <a:srgbClr val="505150"/>
                </a:solidFill>
              </a:rPr>
              <a:t>paid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against</a:t>
            </a:r>
            <a:r>
              <a:rPr lang="it-IT" dirty="0">
                <a:solidFill>
                  <a:srgbClr val="505150"/>
                </a:solidFill>
              </a:rPr>
              <a:t> BWR </a:t>
            </a:r>
            <a:r>
              <a:rPr lang="it-IT" dirty="0" err="1">
                <a:solidFill>
                  <a:srgbClr val="505150"/>
                </a:solidFill>
              </a:rPr>
              <a:t>counterparts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>
                <a:solidFill>
                  <a:srgbClr val="505150"/>
                </a:solidFill>
              </a:rPr>
              <a:t>Allowed</a:t>
            </a:r>
            <a:r>
              <a:rPr lang="it-IT" dirty="0">
                <a:solidFill>
                  <a:srgbClr val="505150"/>
                </a:solidFill>
              </a:rPr>
              <a:t> to </a:t>
            </a:r>
            <a:r>
              <a:rPr lang="it-IT" dirty="0" err="1">
                <a:solidFill>
                  <a:srgbClr val="505150"/>
                </a:solidFill>
              </a:rPr>
              <a:t>detect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categories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errors</a:t>
            </a:r>
            <a:r>
              <a:rPr lang="it-IT" dirty="0">
                <a:solidFill>
                  <a:srgbClr val="505150"/>
                </a:solidFill>
              </a:rPr>
              <a:t>: </a:t>
            </a:r>
          </a:p>
          <a:p>
            <a:pPr marL="742950" lvl="1" indent="-285750">
              <a:buFont typeface="Arial"/>
              <a:buChar char="•"/>
            </a:pPr>
            <a:r>
              <a:rPr lang="it-IT" dirty="0">
                <a:solidFill>
                  <a:srgbClr val="505150"/>
                </a:solidFill>
              </a:rPr>
              <a:t>Reporting for part of the </a:t>
            </a:r>
            <a:r>
              <a:rPr lang="it-IT" dirty="0" err="1">
                <a:solidFill>
                  <a:srgbClr val="505150"/>
                </a:solidFill>
              </a:rPr>
              <a:t>enterprises</a:t>
            </a:r>
            <a:endParaRPr lang="it-IT" dirty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>
                <a:solidFill>
                  <a:srgbClr val="505150"/>
                </a:solidFill>
              </a:rPr>
              <a:t>Reporting for part of the </a:t>
            </a:r>
            <a:r>
              <a:rPr lang="it-IT" dirty="0" err="1">
                <a:solidFill>
                  <a:srgbClr val="505150"/>
                </a:solidFill>
              </a:rPr>
              <a:t>workforce</a:t>
            </a:r>
            <a:endParaRPr lang="it-IT" dirty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 err="1">
                <a:solidFill>
                  <a:srgbClr val="505150"/>
                </a:solidFill>
              </a:rPr>
              <a:t>Gross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measurement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errors</a:t>
            </a:r>
            <a:endParaRPr lang="it-IT" dirty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 err="1">
                <a:solidFill>
                  <a:srgbClr val="505150"/>
                </a:solidFill>
              </a:rPr>
              <a:t>Yearly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Employment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average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mismeasured</a:t>
            </a:r>
            <a:r>
              <a:rPr lang="it-IT" dirty="0">
                <a:solidFill>
                  <a:srgbClr val="505150"/>
                </a:solidFill>
              </a:rPr>
              <a:t> in case of large </a:t>
            </a:r>
            <a:r>
              <a:rPr lang="it-IT" dirty="0" smtClean="0">
                <a:solidFill>
                  <a:srgbClr val="505150"/>
                </a:solidFill>
              </a:rPr>
              <a:t>turnover</a:t>
            </a:r>
          </a:p>
          <a:p>
            <a:pPr marL="742950" lvl="1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Allowed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detect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smtClean="0">
                <a:solidFill>
                  <a:srgbClr val="505150"/>
                </a:solidFill>
              </a:rPr>
              <a:t>in </a:t>
            </a:r>
            <a:r>
              <a:rPr lang="it-IT" dirty="0" err="1" smtClean="0">
                <a:solidFill>
                  <a:srgbClr val="505150"/>
                </a:solidFill>
              </a:rPr>
              <a:t>admin</a:t>
            </a:r>
            <a:r>
              <a:rPr lang="it-IT" dirty="0" smtClean="0">
                <a:solidFill>
                  <a:srgbClr val="505150"/>
                </a:solidFill>
              </a:rPr>
              <a:t> data </a:t>
            </a:r>
            <a:r>
              <a:rPr lang="it-IT" dirty="0" err="1" smtClean="0">
                <a:solidFill>
                  <a:srgbClr val="505150"/>
                </a:solidFill>
              </a:rPr>
              <a:t>as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well</a:t>
            </a:r>
            <a:endParaRPr lang="it-IT" dirty="0" smtClean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Feedback to the </a:t>
            </a:r>
            <a:r>
              <a:rPr lang="it-IT" dirty="0" err="1" smtClean="0">
                <a:solidFill>
                  <a:srgbClr val="505150"/>
                </a:solidFill>
              </a:rPr>
              <a:t>people</a:t>
            </a:r>
            <a:r>
              <a:rPr lang="it-IT" dirty="0" smtClean="0">
                <a:solidFill>
                  <a:srgbClr val="505150"/>
                </a:solidFill>
              </a:rPr>
              <a:t> in </a:t>
            </a:r>
            <a:r>
              <a:rPr lang="it-IT" dirty="0" err="1" smtClean="0">
                <a:solidFill>
                  <a:srgbClr val="505150"/>
                </a:solidFill>
              </a:rPr>
              <a:t>charge</a:t>
            </a:r>
            <a:r>
              <a:rPr lang="it-IT" dirty="0" smtClean="0">
                <a:solidFill>
                  <a:srgbClr val="505150"/>
                </a:solidFill>
              </a:rPr>
              <a:t> of the </a:t>
            </a:r>
            <a:r>
              <a:rPr lang="it-IT" dirty="0" err="1" smtClean="0">
                <a:solidFill>
                  <a:srgbClr val="505150"/>
                </a:solidFill>
              </a:rPr>
              <a:t>register</a:t>
            </a:r>
            <a:r>
              <a:rPr lang="it-IT" dirty="0" smtClean="0">
                <a:solidFill>
                  <a:srgbClr val="505150"/>
                </a:solidFill>
              </a:rPr>
              <a:t>  </a:t>
            </a:r>
          </a:p>
          <a:p>
            <a:pPr marL="742950" lvl="1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682196" y="410279"/>
            <a:ext cx="753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>
                <a:solidFill>
                  <a:srgbClr val="404040"/>
                </a:solidFill>
              </a:rPr>
              <a:t>Editing &amp; </a:t>
            </a:r>
            <a:r>
              <a:rPr lang="it-IT" sz="2400" b="1" dirty="0" err="1">
                <a:solidFill>
                  <a:srgbClr val="404040"/>
                </a:solidFill>
              </a:rPr>
              <a:t>Imputation</a:t>
            </a:r>
            <a:r>
              <a:rPr lang="it-IT" sz="2400" b="1" dirty="0">
                <a:solidFill>
                  <a:srgbClr val="404040"/>
                </a:solidFill>
              </a:rPr>
              <a:t> </a:t>
            </a:r>
            <a:r>
              <a:rPr lang="it-IT" sz="2400" b="1" dirty="0" smtClean="0">
                <a:solidFill>
                  <a:srgbClr val="404040"/>
                </a:solidFill>
              </a:rPr>
              <a:t>2</a:t>
            </a:r>
            <a:endParaRPr lang="it-IT" sz="2400" b="1" dirty="0">
              <a:solidFill>
                <a:srgbClr val="404040"/>
              </a:solidFill>
            </a:endParaRPr>
          </a:p>
          <a:p>
            <a:r>
              <a:rPr lang="it-IT" sz="2400" dirty="0" smtClean="0">
                <a:solidFill>
                  <a:srgbClr val="505150"/>
                </a:solidFill>
              </a:rPr>
              <a:t> </a:t>
            </a:r>
            <a:endParaRPr lang="it-IT" sz="2400" dirty="0">
              <a:solidFill>
                <a:srgbClr val="50515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682196" y="931081"/>
            <a:ext cx="7643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Editing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enterprises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discrepancies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(in progress)</a:t>
            </a:r>
          </a:p>
          <a:p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sz="1600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Substitute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admin</a:t>
            </a:r>
            <a:r>
              <a:rPr lang="it-IT" dirty="0" smtClean="0">
                <a:solidFill>
                  <a:srgbClr val="505150"/>
                </a:solidFill>
              </a:rPr>
              <a:t> data (benchmark </a:t>
            </a:r>
            <a:r>
              <a:rPr lang="it-IT" dirty="0" err="1" smtClean="0">
                <a:solidFill>
                  <a:srgbClr val="505150"/>
                </a:solidFill>
              </a:rPr>
              <a:t>values</a:t>
            </a:r>
            <a:r>
              <a:rPr lang="it-IT" dirty="0" smtClean="0">
                <a:solidFill>
                  <a:srgbClr val="505150"/>
                </a:solidFill>
              </a:rPr>
              <a:t>)</a:t>
            </a: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Editing </a:t>
            </a:r>
            <a:r>
              <a:rPr lang="it-IT" dirty="0" err="1" smtClean="0">
                <a:solidFill>
                  <a:srgbClr val="505150"/>
                </a:solidFill>
              </a:rPr>
              <a:t>plan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becomes</a:t>
            </a:r>
            <a:r>
              <a:rPr lang="it-IT" dirty="0" smtClean="0">
                <a:solidFill>
                  <a:srgbClr val="505150"/>
                </a:solidFill>
              </a:rPr>
              <a:t> more </a:t>
            </a:r>
            <a:r>
              <a:rPr lang="it-IT" dirty="0" err="1" smtClean="0">
                <a:solidFill>
                  <a:srgbClr val="505150"/>
                </a:solidFill>
              </a:rPr>
              <a:t>complex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since</a:t>
            </a:r>
            <a:r>
              <a:rPr lang="it-IT" dirty="0" smtClean="0">
                <a:solidFill>
                  <a:srgbClr val="505150"/>
                </a:solidFill>
              </a:rPr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How to </a:t>
            </a:r>
            <a:r>
              <a:rPr lang="it-IT" dirty="0" err="1" smtClean="0">
                <a:solidFill>
                  <a:srgbClr val="505150"/>
                </a:solidFill>
              </a:rPr>
              <a:t>choose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thresholds</a:t>
            </a:r>
            <a:r>
              <a:rPr lang="it-IT" dirty="0" smtClean="0">
                <a:solidFill>
                  <a:srgbClr val="505150"/>
                </a:solidFill>
              </a:rPr>
              <a:t> for </a:t>
            </a:r>
            <a:r>
              <a:rPr lang="it-IT" dirty="0" err="1" smtClean="0">
                <a:solidFill>
                  <a:srgbClr val="505150"/>
                </a:solidFill>
              </a:rPr>
              <a:t>errors</a:t>
            </a:r>
            <a:endParaRPr lang="it-IT" dirty="0" smtClean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Another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dimension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besides</a:t>
            </a:r>
            <a:r>
              <a:rPr lang="it-IT" dirty="0" smtClean="0">
                <a:solidFill>
                  <a:srgbClr val="505150"/>
                </a:solidFill>
              </a:rPr>
              <a:t> the </a:t>
            </a:r>
            <a:r>
              <a:rPr lang="it-IT" dirty="0" err="1" smtClean="0">
                <a:solidFill>
                  <a:srgbClr val="505150"/>
                </a:solidFill>
              </a:rPr>
              <a:t>normal</a:t>
            </a:r>
            <a:r>
              <a:rPr lang="it-IT" dirty="0" smtClean="0">
                <a:solidFill>
                  <a:srgbClr val="505150"/>
                </a:solidFill>
              </a:rPr>
              <a:t> intra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edits</a:t>
            </a:r>
            <a:endParaRPr lang="it-IT" dirty="0" smtClean="0">
              <a:solidFill>
                <a:srgbClr val="505150"/>
              </a:solidFill>
            </a:endParaRPr>
          </a:p>
          <a:p>
            <a:pPr lvl="1"/>
            <a:endParaRPr lang="it-IT" dirty="0">
              <a:solidFill>
                <a:srgbClr val="505150"/>
              </a:solidFill>
            </a:endParaRPr>
          </a:p>
          <a:p>
            <a:pPr lvl="1"/>
            <a:r>
              <a:rPr lang="it-IT" b="1" u="sng" dirty="0" smtClean="0">
                <a:solidFill>
                  <a:srgbClr val="505150"/>
                </a:solidFill>
              </a:rPr>
              <a:t>E&amp;I </a:t>
            </a:r>
            <a:r>
              <a:rPr lang="it-IT" b="1" u="sng" dirty="0" err="1" smtClean="0">
                <a:solidFill>
                  <a:srgbClr val="505150"/>
                </a:solidFill>
              </a:rPr>
              <a:t>based</a:t>
            </a:r>
            <a:r>
              <a:rPr lang="it-IT" b="1" u="sng" dirty="0" smtClean="0">
                <a:solidFill>
                  <a:srgbClr val="505150"/>
                </a:solidFill>
              </a:rPr>
              <a:t> on </a:t>
            </a:r>
            <a:r>
              <a:rPr lang="it-IT" b="1" u="sng" dirty="0" err="1" smtClean="0">
                <a:solidFill>
                  <a:srgbClr val="505150"/>
                </a:solidFill>
              </a:rPr>
              <a:t>admin</a:t>
            </a:r>
            <a:r>
              <a:rPr lang="it-IT" b="1" u="sng" dirty="0" smtClean="0">
                <a:solidFill>
                  <a:srgbClr val="505150"/>
                </a:solidFill>
              </a:rPr>
              <a:t> data </a:t>
            </a:r>
            <a:r>
              <a:rPr lang="it-IT" b="1" u="sng" dirty="0" err="1" smtClean="0">
                <a:solidFill>
                  <a:srgbClr val="505150"/>
                </a:solidFill>
              </a:rPr>
              <a:t>comparison</a:t>
            </a:r>
            <a:r>
              <a:rPr lang="it-IT" b="1" u="sng" dirty="0" smtClean="0">
                <a:solidFill>
                  <a:srgbClr val="505150"/>
                </a:solidFill>
              </a:rPr>
              <a:t> </a:t>
            </a:r>
            <a:r>
              <a:rPr lang="it-IT" b="1" u="sng" dirty="0" err="1" smtClean="0">
                <a:solidFill>
                  <a:srgbClr val="505150"/>
                </a:solidFill>
              </a:rPr>
              <a:t>should</a:t>
            </a:r>
            <a:r>
              <a:rPr lang="it-IT" b="1" u="sng" dirty="0" smtClean="0">
                <a:solidFill>
                  <a:srgbClr val="505150"/>
                </a:solidFill>
              </a:rPr>
              <a:t> control </a:t>
            </a:r>
            <a:r>
              <a:rPr lang="it-IT" b="1" u="sng" dirty="0" err="1" smtClean="0">
                <a:solidFill>
                  <a:srgbClr val="505150"/>
                </a:solidFill>
              </a:rPr>
              <a:t>much</a:t>
            </a:r>
            <a:r>
              <a:rPr lang="it-IT" b="1" u="sng" dirty="0" smtClean="0">
                <a:solidFill>
                  <a:srgbClr val="505150"/>
                </a:solidFill>
              </a:rPr>
              <a:t> </a:t>
            </a:r>
            <a:r>
              <a:rPr lang="it-IT" b="1" u="sng" dirty="0" err="1" smtClean="0">
                <a:solidFill>
                  <a:srgbClr val="505150"/>
                </a:solidFill>
              </a:rPr>
              <a:t>better</a:t>
            </a:r>
            <a:r>
              <a:rPr lang="it-IT" b="1" u="sng" dirty="0" smtClean="0">
                <a:solidFill>
                  <a:srgbClr val="505150"/>
                </a:solidFill>
              </a:rPr>
              <a:t> the </a:t>
            </a:r>
            <a:r>
              <a:rPr lang="it-IT" b="1" u="sng" dirty="0" err="1" smtClean="0">
                <a:solidFill>
                  <a:srgbClr val="505150"/>
                </a:solidFill>
              </a:rPr>
              <a:t>measurement</a:t>
            </a:r>
            <a:r>
              <a:rPr lang="it-IT" b="1" u="sng" dirty="0" smtClean="0">
                <a:solidFill>
                  <a:srgbClr val="505150"/>
                </a:solidFill>
              </a:rPr>
              <a:t> </a:t>
            </a:r>
            <a:r>
              <a:rPr lang="it-IT" b="1" u="sng" dirty="0" err="1" smtClean="0">
                <a:solidFill>
                  <a:srgbClr val="505150"/>
                </a:solidFill>
              </a:rPr>
              <a:t>errors</a:t>
            </a:r>
            <a:endParaRPr lang="it-IT" b="1" u="sng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682196" y="410279"/>
            <a:ext cx="753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404040"/>
                </a:solidFill>
              </a:rPr>
              <a:t>Editing </a:t>
            </a:r>
            <a:r>
              <a:rPr lang="it-IT" sz="2400" b="1" dirty="0">
                <a:solidFill>
                  <a:srgbClr val="404040"/>
                </a:solidFill>
              </a:rPr>
              <a:t>&amp; </a:t>
            </a:r>
            <a:r>
              <a:rPr lang="it-IT" sz="2400" b="1" dirty="0" err="1">
                <a:solidFill>
                  <a:srgbClr val="404040"/>
                </a:solidFill>
              </a:rPr>
              <a:t>Imputation</a:t>
            </a:r>
            <a:r>
              <a:rPr lang="it-IT" sz="2400" b="1" dirty="0">
                <a:solidFill>
                  <a:srgbClr val="404040"/>
                </a:solidFill>
              </a:rPr>
              <a:t> 3</a:t>
            </a:r>
            <a:r>
              <a:rPr lang="it-IT" sz="2400" b="1" dirty="0" smtClean="0">
                <a:solidFill>
                  <a:srgbClr val="404040"/>
                </a:solidFill>
              </a:rPr>
              <a:t> and </a:t>
            </a:r>
            <a:r>
              <a:rPr lang="it-IT" sz="2400" b="1" dirty="0" err="1" smtClean="0">
                <a:solidFill>
                  <a:srgbClr val="404040"/>
                </a:solidFill>
              </a:rPr>
              <a:t>calibration</a:t>
            </a:r>
            <a:endParaRPr lang="it-IT" sz="2400" b="1" dirty="0">
              <a:solidFill>
                <a:srgbClr val="404040"/>
              </a:solidFill>
            </a:endParaRPr>
          </a:p>
          <a:p>
            <a:r>
              <a:rPr lang="it-IT" sz="2400" dirty="0" smtClean="0">
                <a:solidFill>
                  <a:srgbClr val="505150"/>
                </a:solidFill>
              </a:rPr>
              <a:t> </a:t>
            </a:r>
            <a:endParaRPr lang="it-IT" sz="2400" dirty="0">
              <a:solidFill>
                <a:srgbClr val="50515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682196" y="931081"/>
            <a:ext cx="76434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pass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through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data. Base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subsequent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donor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imputation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secondary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variables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sz="1600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Calibration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Using </a:t>
            </a:r>
            <a:r>
              <a:rPr lang="it-IT" dirty="0" err="1">
                <a:solidFill>
                  <a:srgbClr val="505150"/>
                </a:solidFill>
              </a:rPr>
              <a:t>employment</a:t>
            </a:r>
            <a:r>
              <a:rPr lang="it-IT" dirty="0">
                <a:solidFill>
                  <a:srgbClr val="505150"/>
                </a:solidFill>
              </a:rPr>
              <a:t> and </a:t>
            </a:r>
            <a:r>
              <a:rPr lang="it-IT" dirty="0" err="1">
                <a:solidFill>
                  <a:srgbClr val="505150"/>
                </a:solidFill>
              </a:rPr>
              <a:t>wages</a:t>
            </a:r>
            <a:r>
              <a:rPr lang="it-IT" dirty="0">
                <a:solidFill>
                  <a:srgbClr val="505150"/>
                </a:solidFill>
              </a:rPr>
              <a:t> from BWR </a:t>
            </a:r>
            <a:r>
              <a:rPr lang="it-IT" dirty="0" err="1">
                <a:solidFill>
                  <a:srgbClr val="505150"/>
                </a:solidFill>
              </a:rPr>
              <a:t>as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auxiliary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variables</a:t>
            </a:r>
            <a:endParaRPr lang="it-IT" dirty="0">
              <a:solidFill>
                <a:srgbClr val="505150"/>
              </a:solidFill>
            </a:endParaRPr>
          </a:p>
          <a:p>
            <a:r>
              <a:rPr lang="it-IT" dirty="0">
                <a:solidFill>
                  <a:srgbClr val="505150"/>
                </a:solidFill>
              </a:rPr>
              <a:t> </a:t>
            </a:r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r>
              <a:rPr lang="it-IT" b="1" u="sng" dirty="0" smtClean="0">
                <a:solidFill>
                  <a:srgbClr val="505150"/>
                </a:solidFill>
              </a:rPr>
              <a:t>Highly </a:t>
            </a:r>
            <a:r>
              <a:rPr lang="it-IT" b="1" u="sng" dirty="0" err="1">
                <a:solidFill>
                  <a:srgbClr val="505150"/>
                </a:solidFill>
              </a:rPr>
              <a:t>correlated</a:t>
            </a:r>
            <a:r>
              <a:rPr lang="it-IT" b="1" u="sng" dirty="0">
                <a:solidFill>
                  <a:srgbClr val="505150"/>
                </a:solidFill>
              </a:rPr>
              <a:t> with target </a:t>
            </a:r>
            <a:r>
              <a:rPr lang="it-IT" b="1" u="sng" dirty="0" err="1">
                <a:solidFill>
                  <a:srgbClr val="505150"/>
                </a:solidFill>
              </a:rPr>
              <a:t>variables</a:t>
            </a:r>
            <a:r>
              <a:rPr lang="it-IT" b="1" u="sng" dirty="0" err="1">
                <a:solidFill>
                  <a:srgbClr val="505150"/>
                </a:solidFill>
                <a:sym typeface="Wingdings" panose="05000000000000000000" pitchFamily="2" charset="2"/>
              </a:rPr>
              <a:t>reduce</a:t>
            </a:r>
            <a:r>
              <a:rPr lang="it-IT" b="1" u="sng" dirty="0">
                <a:solidFill>
                  <a:srgbClr val="505150"/>
                </a:solidFill>
                <a:sym typeface="Wingdings" panose="05000000000000000000" pitchFamily="2" charset="2"/>
              </a:rPr>
              <a:t> </a:t>
            </a:r>
            <a:r>
              <a:rPr lang="it-IT" b="1" u="sng" dirty="0" err="1">
                <a:solidFill>
                  <a:srgbClr val="505150"/>
                </a:solidFill>
                <a:sym typeface="Wingdings" panose="05000000000000000000" pitchFamily="2" charset="2"/>
              </a:rPr>
              <a:t>response</a:t>
            </a:r>
            <a:r>
              <a:rPr lang="it-IT" b="1" u="sng" dirty="0">
                <a:solidFill>
                  <a:srgbClr val="505150"/>
                </a:solidFill>
                <a:sym typeface="Wingdings" panose="05000000000000000000" pitchFamily="2" charset="2"/>
              </a:rPr>
              <a:t> </a:t>
            </a:r>
            <a:r>
              <a:rPr lang="it-IT" b="1" u="sng" dirty="0" err="1">
                <a:solidFill>
                  <a:srgbClr val="505150"/>
                </a:solidFill>
                <a:sym typeface="Wingdings" panose="05000000000000000000" pitchFamily="2" charset="2"/>
              </a:rPr>
              <a:t>bias</a:t>
            </a:r>
            <a:r>
              <a:rPr lang="it-IT" b="1" u="sng" dirty="0">
                <a:solidFill>
                  <a:srgbClr val="505150"/>
                </a:solidFill>
                <a:sym typeface="Wingdings" panose="05000000000000000000" pitchFamily="2" charset="2"/>
              </a:rPr>
              <a:t> and </a:t>
            </a:r>
            <a:r>
              <a:rPr lang="it-IT" b="1" u="sng" dirty="0" err="1">
                <a:solidFill>
                  <a:srgbClr val="505150"/>
                </a:solidFill>
                <a:sym typeface="Wingdings" panose="05000000000000000000" pitchFamily="2" charset="2"/>
              </a:rPr>
              <a:t>precision</a:t>
            </a:r>
            <a:r>
              <a:rPr lang="it-IT" b="1" u="sng" dirty="0">
                <a:solidFill>
                  <a:srgbClr val="505150"/>
                </a:solidFill>
                <a:sym typeface="Wingdings" panose="05000000000000000000" pitchFamily="2" charset="2"/>
              </a:rPr>
              <a:t> of </a:t>
            </a:r>
            <a:r>
              <a:rPr lang="it-IT" b="1" u="sng" dirty="0" err="1">
                <a:solidFill>
                  <a:srgbClr val="505150"/>
                </a:solidFill>
                <a:sym typeface="Wingdings" panose="05000000000000000000" pitchFamily="2" charset="2"/>
              </a:rPr>
              <a:t>estimates</a:t>
            </a:r>
            <a:r>
              <a:rPr lang="it-IT" b="1" u="sng" dirty="0">
                <a:solidFill>
                  <a:srgbClr val="505150"/>
                </a:solidFill>
              </a:rPr>
              <a:t>  </a:t>
            </a: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682196" y="410279"/>
            <a:ext cx="753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505150"/>
                </a:solidFill>
              </a:rPr>
              <a:t>Final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 err="1" smtClean="0">
                <a:solidFill>
                  <a:srgbClr val="505150"/>
                </a:solidFill>
              </a:rPr>
              <a:t>remarks</a:t>
            </a:r>
            <a:endParaRPr lang="it-IT" sz="2400" b="1" dirty="0">
              <a:solidFill>
                <a:srgbClr val="404040"/>
              </a:solidFill>
            </a:endParaRPr>
          </a:p>
          <a:p>
            <a:r>
              <a:rPr lang="it-IT" sz="2400" dirty="0" smtClean="0">
                <a:solidFill>
                  <a:srgbClr val="505150"/>
                </a:solidFill>
              </a:rPr>
              <a:t> </a:t>
            </a:r>
            <a:endParaRPr lang="it-IT" sz="2400" dirty="0">
              <a:solidFill>
                <a:srgbClr val="50515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682196" y="944948"/>
            <a:ext cx="7643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E&amp;I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estimation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on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going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provisional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remarks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Simplification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>
                <a:solidFill>
                  <a:srgbClr val="505150"/>
                </a:solidFill>
              </a:rPr>
              <a:t>of the </a:t>
            </a:r>
            <a:r>
              <a:rPr lang="it-IT" dirty="0" err="1" smtClean="0">
                <a:solidFill>
                  <a:srgbClr val="505150"/>
                </a:solidFill>
              </a:rPr>
              <a:t>questionnaire</a:t>
            </a:r>
            <a:r>
              <a:rPr lang="it-IT" dirty="0" smtClean="0">
                <a:solidFill>
                  <a:srgbClr val="505150"/>
                </a:solidFill>
              </a:rPr>
              <a:t>, PEC </a:t>
            </a:r>
            <a:r>
              <a:rPr lang="it-IT" dirty="0" err="1" smtClean="0">
                <a:solidFill>
                  <a:srgbClr val="505150"/>
                </a:solidFill>
              </a:rPr>
              <a:t>sending</a:t>
            </a:r>
            <a:r>
              <a:rPr lang="it-IT" dirty="0" smtClean="0">
                <a:solidFill>
                  <a:srgbClr val="505150"/>
                </a:solidFill>
              </a:rPr>
              <a:t> and </a:t>
            </a:r>
            <a:r>
              <a:rPr lang="it-IT" dirty="0" err="1">
                <a:solidFill>
                  <a:srgbClr val="505150"/>
                </a:solidFill>
              </a:rPr>
              <a:t>reminders</a:t>
            </a:r>
            <a:r>
              <a:rPr lang="it-IT" dirty="0">
                <a:solidFill>
                  <a:srgbClr val="505150"/>
                </a:solidFill>
              </a:rPr>
              <a:t>, </a:t>
            </a:r>
            <a:r>
              <a:rPr lang="it-IT" dirty="0" err="1">
                <a:solidFill>
                  <a:srgbClr val="505150"/>
                </a:solidFill>
              </a:rPr>
              <a:t>together</a:t>
            </a:r>
            <a:r>
              <a:rPr lang="it-IT" dirty="0">
                <a:solidFill>
                  <a:srgbClr val="505150"/>
                </a:solidFill>
              </a:rPr>
              <a:t> with </a:t>
            </a:r>
            <a:r>
              <a:rPr lang="it-IT" dirty="0" err="1">
                <a:solidFill>
                  <a:srgbClr val="505150"/>
                </a:solidFill>
              </a:rPr>
              <a:t>other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elements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contact</a:t>
            </a:r>
            <a:r>
              <a:rPr lang="it-IT" dirty="0">
                <a:solidFill>
                  <a:srgbClr val="505150"/>
                </a:solidFill>
              </a:rPr>
              <a:t> and </a:t>
            </a:r>
            <a:r>
              <a:rPr lang="it-IT" dirty="0" err="1">
                <a:solidFill>
                  <a:srgbClr val="505150"/>
                </a:solidFill>
              </a:rPr>
              <a:t>collection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strategy</a:t>
            </a:r>
            <a:r>
              <a:rPr lang="it-IT" dirty="0">
                <a:solidFill>
                  <a:srgbClr val="505150"/>
                </a:solidFill>
              </a:rPr>
              <a:t> (web </a:t>
            </a:r>
            <a:r>
              <a:rPr lang="it-IT" dirty="0" err="1">
                <a:solidFill>
                  <a:srgbClr val="505150"/>
                </a:solidFill>
              </a:rPr>
              <a:t>questionnaire</a:t>
            </a:r>
            <a:r>
              <a:rPr lang="it-IT" dirty="0">
                <a:solidFill>
                  <a:srgbClr val="505150"/>
                </a:solidFill>
              </a:rPr>
              <a:t>, </a:t>
            </a:r>
            <a:r>
              <a:rPr lang="it-IT" dirty="0" err="1">
                <a:solidFill>
                  <a:srgbClr val="505150"/>
                </a:solidFill>
              </a:rPr>
              <a:t>telephone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contacts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etc</a:t>
            </a:r>
            <a:r>
              <a:rPr lang="it-IT" dirty="0">
                <a:solidFill>
                  <a:srgbClr val="505150"/>
                </a:solidFill>
              </a:rPr>
              <a:t>) </a:t>
            </a:r>
            <a:r>
              <a:rPr lang="it-IT" dirty="0">
                <a:solidFill>
                  <a:srgbClr val="505150"/>
                </a:solidFill>
                <a:sym typeface="Wingdings" panose="05000000000000000000" pitchFamily="2" charset="2"/>
              </a:rPr>
              <a:t></a:t>
            </a:r>
          </a:p>
          <a:p>
            <a:r>
              <a:rPr lang="it-IT" dirty="0">
                <a:solidFill>
                  <a:srgbClr val="505150"/>
                </a:solidFill>
                <a:sym typeface="Wingdings" panose="05000000000000000000" pitchFamily="2" charset="2"/>
              </a:rPr>
              <a:t>     </a:t>
            </a:r>
            <a:r>
              <a:rPr lang="it-IT" dirty="0" err="1">
                <a:solidFill>
                  <a:srgbClr val="505150"/>
                </a:solidFill>
              </a:rPr>
              <a:t>increase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response</a:t>
            </a:r>
            <a:r>
              <a:rPr lang="it-IT" dirty="0">
                <a:solidFill>
                  <a:srgbClr val="505150"/>
                </a:solidFill>
              </a:rPr>
              <a:t> rate </a:t>
            </a:r>
            <a:r>
              <a:rPr lang="it-IT" dirty="0" err="1">
                <a:solidFill>
                  <a:srgbClr val="505150"/>
                </a:solidFill>
              </a:rPr>
              <a:t>compared</a:t>
            </a:r>
            <a:r>
              <a:rPr lang="it-IT" dirty="0">
                <a:solidFill>
                  <a:srgbClr val="505150"/>
                </a:solidFill>
              </a:rPr>
              <a:t> to </a:t>
            </a:r>
            <a:r>
              <a:rPr lang="it-IT" dirty="0" err="1">
                <a:solidFill>
                  <a:srgbClr val="505150"/>
                </a:solidFill>
              </a:rPr>
              <a:t>previous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editions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Editing </a:t>
            </a:r>
            <a:r>
              <a:rPr lang="it-IT" dirty="0" err="1" smtClean="0">
                <a:solidFill>
                  <a:srgbClr val="505150"/>
                </a:solidFill>
              </a:rPr>
              <a:t>based</a:t>
            </a:r>
            <a:r>
              <a:rPr lang="it-IT" dirty="0" smtClean="0">
                <a:solidFill>
                  <a:srgbClr val="505150"/>
                </a:solidFill>
              </a:rPr>
              <a:t> on </a:t>
            </a:r>
            <a:r>
              <a:rPr lang="it-IT" dirty="0" err="1" smtClean="0">
                <a:solidFill>
                  <a:srgbClr val="505150"/>
                </a:solidFill>
              </a:rPr>
              <a:t>comparison</a:t>
            </a:r>
            <a:r>
              <a:rPr lang="it-IT" dirty="0" smtClean="0">
                <a:solidFill>
                  <a:srgbClr val="505150"/>
                </a:solidFill>
              </a:rPr>
              <a:t> with </a:t>
            </a:r>
            <a:r>
              <a:rPr lang="it-IT" dirty="0" err="1" smtClean="0">
                <a:solidFill>
                  <a:srgbClr val="505150"/>
                </a:solidFill>
              </a:rPr>
              <a:t>admin</a:t>
            </a:r>
            <a:r>
              <a:rPr lang="it-IT" dirty="0" smtClean="0">
                <a:solidFill>
                  <a:srgbClr val="505150"/>
                </a:solidFill>
              </a:rPr>
              <a:t> data </a:t>
            </a:r>
            <a:r>
              <a:rPr lang="it-IT" dirty="0" err="1" smtClean="0">
                <a:solidFill>
                  <a:srgbClr val="505150"/>
                </a:solidFill>
              </a:rPr>
              <a:t>allow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better</a:t>
            </a:r>
            <a:r>
              <a:rPr lang="it-IT" dirty="0" smtClean="0">
                <a:solidFill>
                  <a:srgbClr val="505150"/>
                </a:solidFill>
              </a:rPr>
              <a:t> control the </a:t>
            </a:r>
            <a:r>
              <a:rPr lang="it-IT" dirty="0" err="1" smtClean="0">
                <a:solidFill>
                  <a:srgbClr val="505150"/>
                </a:solidFill>
              </a:rPr>
              <a:t>measurement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errors</a:t>
            </a:r>
            <a:r>
              <a:rPr lang="it-IT" dirty="0" smtClean="0">
                <a:solidFill>
                  <a:srgbClr val="505150"/>
                </a:solidFill>
              </a:rPr>
              <a:t>. </a:t>
            </a: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Sampling</a:t>
            </a:r>
            <a:r>
              <a:rPr lang="it-IT" dirty="0" smtClean="0">
                <a:solidFill>
                  <a:srgbClr val="505150"/>
                </a:solidFill>
              </a:rPr>
              <a:t> and </a:t>
            </a:r>
            <a:r>
              <a:rPr lang="it-IT" dirty="0" err="1" smtClean="0">
                <a:solidFill>
                  <a:srgbClr val="505150"/>
                </a:solidFill>
              </a:rPr>
              <a:t>Calibration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using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admin</a:t>
            </a:r>
            <a:r>
              <a:rPr lang="it-IT" dirty="0" smtClean="0">
                <a:solidFill>
                  <a:srgbClr val="505150"/>
                </a:solidFill>
              </a:rPr>
              <a:t> data on </a:t>
            </a:r>
            <a:r>
              <a:rPr lang="it-IT" dirty="0" err="1" smtClean="0">
                <a:solidFill>
                  <a:srgbClr val="505150"/>
                </a:solidFill>
              </a:rPr>
              <a:t>wages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should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>
                <a:solidFill>
                  <a:srgbClr val="505150"/>
                </a:solidFill>
              </a:rPr>
              <a:t>reduce  </a:t>
            </a:r>
            <a:r>
              <a:rPr lang="it-IT" dirty="0" err="1">
                <a:solidFill>
                  <a:srgbClr val="505150"/>
                </a:solidFill>
              </a:rPr>
              <a:t>sampling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In the future: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505150"/>
                </a:solidFill>
              </a:rPr>
              <a:t>Conducting </a:t>
            </a:r>
            <a:r>
              <a:rPr lang="en-US" dirty="0">
                <a:solidFill>
                  <a:srgbClr val="505150"/>
                </a:solidFill>
              </a:rPr>
              <a:t>studies in order to use available variables to minimize the sample size</a:t>
            </a:r>
            <a:endParaRPr lang="it-IT" dirty="0">
              <a:solidFill>
                <a:srgbClr val="505150"/>
              </a:solidFill>
            </a:endParaRPr>
          </a:p>
          <a:p>
            <a:pPr lvl="1"/>
            <a:endParaRPr lang="it-IT" dirty="0">
              <a:solidFill>
                <a:srgbClr val="50515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Prefilling</a:t>
            </a:r>
            <a:r>
              <a:rPr lang="it-IT" dirty="0" smtClean="0">
                <a:solidFill>
                  <a:srgbClr val="505150"/>
                </a:solidFill>
              </a:rPr>
              <a:t> the </a:t>
            </a:r>
            <a:r>
              <a:rPr lang="it-IT" dirty="0" err="1" smtClean="0">
                <a:solidFill>
                  <a:srgbClr val="505150"/>
                </a:solidFill>
              </a:rPr>
              <a:t>questionnaire</a:t>
            </a:r>
            <a:r>
              <a:rPr lang="it-IT" dirty="0" smtClean="0">
                <a:solidFill>
                  <a:srgbClr val="505150"/>
                </a:solidFill>
              </a:rPr>
              <a:t> with </a:t>
            </a:r>
            <a:r>
              <a:rPr lang="it-IT" dirty="0" err="1" smtClean="0">
                <a:solidFill>
                  <a:srgbClr val="505150"/>
                </a:solidFill>
              </a:rPr>
              <a:t>main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variables</a:t>
            </a: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787977" y="4839305"/>
            <a:ext cx="752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2196" y="2034619"/>
            <a:ext cx="76434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rgbClr val="505150"/>
                </a:solidFill>
              </a:rPr>
              <a:t>Thank</a:t>
            </a:r>
            <a:r>
              <a:rPr lang="it-IT" sz="2800" dirty="0" smtClean="0">
                <a:solidFill>
                  <a:srgbClr val="505150"/>
                </a:solidFill>
              </a:rPr>
              <a:t> </a:t>
            </a:r>
            <a:r>
              <a:rPr lang="it-IT" sz="2800" dirty="0" err="1" smtClean="0">
                <a:solidFill>
                  <a:srgbClr val="505150"/>
                </a:solidFill>
              </a:rPr>
              <a:t>you</a:t>
            </a:r>
            <a:r>
              <a:rPr lang="it-IT" sz="2800" dirty="0" smtClean="0">
                <a:solidFill>
                  <a:srgbClr val="505150"/>
                </a:solidFill>
              </a:rPr>
              <a:t> </a:t>
            </a:r>
          </a:p>
          <a:p>
            <a:pPr algn="ctr"/>
            <a:r>
              <a:rPr lang="it-IT" sz="2800" dirty="0" smtClean="0">
                <a:solidFill>
                  <a:srgbClr val="505150"/>
                </a:solidFill>
              </a:rPr>
              <a:t>for </a:t>
            </a:r>
            <a:r>
              <a:rPr lang="it-IT" sz="2800" dirty="0" err="1" smtClean="0">
                <a:solidFill>
                  <a:srgbClr val="505150"/>
                </a:solidFill>
              </a:rPr>
              <a:t>your</a:t>
            </a:r>
            <a:r>
              <a:rPr lang="it-IT" sz="2800" dirty="0">
                <a:solidFill>
                  <a:srgbClr val="505150"/>
                </a:solidFill>
              </a:rPr>
              <a:t> </a:t>
            </a:r>
            <a:r>
              <a:rPr lang="it-IT" sz="2800" dirty="0" err="1" smtClean="0">
                <a:solidFill>
                  <a:srgbClr val="505150"/>
                </a:solidFill>
              </a:rPr>
              <a:t>attention</a:t>
            </a:r>
            <a:endParaRPr lang="it-IT" sz="2800" dirty="0" smtClean="0">
              <a:solidFill>
                <a:srgbClr val="505150"/>
              </a:solidFill>
            </a:endParaRPr>
          </a:p>
          <a:p>
            <a:pPr algn="ctr"/>
            <a:endParaRPr lang="it-IT" dirty="0">
              <a:solidFill>
                <a:srgbClr val="505150"/>
              </a:solidFill>
            </a:endParaRPr>
          </a:p>
          <a:p>
            <a:pPr algn="ctr"/>
            <a:endParaRPr lang="it-IT" dirty="0" smtClean="0">
              <a:solidFill>
                <a:srgbClr val="505150"/>
              </a:solidFill>
            </a:endParaRPr>
          </a:p>
          <a:p>
            <a:pPr algn="ctr"/>
            <a:r>
              <a:rPr lang="it-IT" dirty="0" smtClean="0">
                <a:solidFill>
                  <a:srgbClr val="505150"/>
                </a:solidFill>
              </a:rPr>
              <a:t>Ciro Baldi</a:t>
            </a:r>
          </a:p>
          <a:p>
            <a:pPr algn="ctr"/>
            <a:r>
              <a:rPr lang="it-IT" dirty="0" smtClean="0">
                <a:solidFill>
                  <a:srgbClr val="505150"/>
                </a:solidFill>
                <a:hlinkClick r:id="rId2"/>
              </a:rPr>
              <a:t>baldi@istat.it</a:t>
            </a:r>
            <a:endParaRPr lang="it-IT" dirty="0" smtClean="0">
              <a:solidFill>
                <a:srgbClr val="505150"/>
              </a:solidFill>
            </a:endParaRPr>
          </a:p>
          <a:p>
            <a:pPr algn="ctr"/>
            <a:endParaRPr lang="it-IT" dirty="0">
              <a:solidFill>
                <a:srgbClr val="505150"/>
              </a:solidFill>
            </a:endParaRPr>
          </a:p>
        </p:txBody>
      </p:sp>
      <p:pic>
        <p:nvPicPr>
          <p:cNvPr id="10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404040"/>
                </a:solidFill>
              </a:rPr>
              <a:t>C</a:t>
            </a:r>
            <a:r>
              <a:rPr lang="it-IT" sz="2400" b="1" dirty="0" err="1" smtClean="0">
                <a:solidFill>
                  <a:srgbClr val="404040"/>
                </a:solidFill>
              </a:rPr>
              <a:t>ontents</a:t>
            </a:r>
            <a:endParaRPr lang="it-IT" sz="2400" b="1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581841"/>
            <a:ext cx="7643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srgbClr val="505150"/>
                </a:solidFill>
              </a:rPr>
              <a:t>Some </a:t>
            </a:r>
            <a:r>
              <a:rPr lang="it-IT" b="1" dirty="0" err="1" smtClean="0">
                <a:solidFill>
                  <a:srgbClr val="505150"/>
                </a:solidFill>
              </a:rPr>
              <a:t>remarks</a:t>
            </a:r>
            <a:r>
              <a:rPr lang="it-IT" b="1" dirty="0" smtClean="0">
                <a:solidFill>
                  <a:srgbClr val="505150"/>
                </a:solidFill>
              </a:rPr>
              <a:t> on </a:t>
            </a:r>
            <a:r>
              <a:rPr lang="it-IT" b="1" dirty="0" err="1" smtClean="0">
                <a:solidFill>
                  <a:srgbClr val="505150"/>
                </a:solidFill>
              </a:rPr>
              <a:t>Labour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cost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survey</a:t>
            </a:r>
            <a:endParaRPr lang="it-IT" b="1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srgbClr val="505150"/>
                </a:solidFill>
              </a:rPr>
              <a:t>New </a:t>
            </a:r>
            <a:r>
              <a:rPr lang="it-IT" b="1" dirty="0" err="1" smtClean="0">
                <a:solidFill>
                  <a:srgbClr val="505150"/>
                </a:solidFill>
              </a:rPr>
              <a:t>Registers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based</a:t>
            </a:r>
            <a:r>
              <a:rPr lang="it-IT" b="1" dirty="0" smtClean="0">
                <a:solidFill>
                  <a:srgbClr val="505150"/>
                </a:solidFill>
              </a:rPr>
              <a:t> on new </a:t>
            </a:r>
            <a:r>
              <a:rPr lang="it-IT" b="1" dirty="0" err="1" smtClean="0">
                <a:solidFill>
                  <a:srgbClr val="505150"/>
                </a:solidFill>
              </a:rPr>
              <a:t>admin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sources</a:t>
            </a:r>
            <a:r>
              <a:rPr lang="it-IT" b="1" dirty="0" smtClean="0">
                <a:solidFill>
                  <a:srgbClr val="505150"/>
                </a:solidFill>
                <a:sym typeface="Wingdings" panose="05000000000000000000" pitchFamily="2" charset="2"/>
              </a:rPr>
              <a:t>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en-GB" b="1" dirty="0" smtClean="0">
                <a:solidFill>
                  <a:srgbClr val="505150"/>
                </a:solidFill>
              </a:rPr>
              <a:t>administrative </a:t>
            </a:r>
            <a:r>
              <a:rPr lang="en-GB" b="1" dirty="0">
                <a:solidFill>
                  <a:srgbClr val="505150"/>
                </a:solidFill>
              </a:rPr>
              <a:t>data assisted </a:t>
            </a:r>
            <a:r>
              <a:rPr lang="en-GB" b="1" dirty="0" smtClean="0">
                <a:solidFill>
                  <a:srgbClr val="505150"/>
                </a:solidFill>
              </a:rPr>
              <a:t>survey</a:t>
            </a:r>
            <a:endParaRPr lang="it-IT" b="1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srgbClr val="505150"/>
                </a:solidFill>
              </a:rPr>
              <a:t>Re-design of the LCS 2012: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solidFill>
                <a:srgbClr val="5051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it-IT" b="1" dirty="0" smtClean="0">
                <a:solidFill>
                  <a:srgbClr val="505150"/>
                </a:solidFill>
              </a:rPr>
              <a:t>An </a:t>
            </a:r>
            <a:r>
              <a:rPr lang="it-IT" b="1" dirty="0" err="1" smtClean="0">
                <a:solidFill>
                  <a:srgbClr val="505150"/>
                </a:solidFill>
              </a:rPr>
              <a:t>administrative</a:t>
            </a:r>
            <a:r>
              <a:rPr lang="it-IT" b="1" dirty="0" smtClean="0">
                <a:solidFill>
                  <a:srgbClr val="505150"/>
                </a:solidFill>
              </a:rPr>
              <a:t> data </a:t>
            </a:r>
            <a:r>
              <a:rPr lang="it-IT" b="1" dirty="0" err="1" smtClean="0">
                <a:solidFill>
                  <a:srgbClr val="505150"/>
                </a:solidFill>
              </a:rPr>
              <a:t>aware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questionnaire</a:t>
            </a:r>
            <a:endParaRPr lang="it-IT" b="1" dirty="0">
              <a:solidFill>
                <a:srgbClr val="5051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endParaRPr lang="it-IT" b="1" dirty="0" smtClean="0">
              <a:solidFill>
                <a:srgbClr val="5051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it-IT" b="1" dirty="0" smtClean="0">
                <a:solidFill>
                  <a:srgbClr val="505150"/>
                </a:solidFill>
              </a:rPr>
              <a:t>The </a:t>
            </a:r>
            <a:r>
              <a:rPr lang="it-IT" b="1" dirty="0" err="1" smtClean="0">
                <a:solidFill>
                  <a:srgbClr val="505150"/>
                </a:solidFill>
              </a:rPr>
              <a:t>contact</a:t>
            </a:r>
            <a:r>
              <a:rPr lang="it-IT" b="1" dirty="0" smtClean="0">
                <a:solidFill>
                  <a:srgbClr val="505150"/>
                </a:solidFill>
              </a:rPr>
              <a:t> </a:t>
            </a:r>
            <a:r>
              <a:rPr lang="it-IT" b="1" dirty="0" err="1" smtClean="0">
                <a:solidFill>
                  <a:srgbClr val="505150"/>
                </a:solidFill>
              </a:rPr>
              <a:t>strategy</a:t>
            </a:r>
            <a:r>
              <a:rPr lang="it-IT" b="1" dirty="0" smtClean="0">
                <a:solidFill>
                  <a:srgbClr val="505150"/>
                </a:solidFill>
              </a:rPr>
              <a:t>  and the </a:t>
            </a:r>
            <a:r>
              <a:rPr lang="it-IT" b="1" dirty="0" err="1" smtClean="0">
                <a:solidFill>
                  <a:srgbClr val="505150"/>
                </a:solidFill>
              </a:rPr>
              <a:t>role</a:t>
            </a:r>
            <a:r>
              <a:rPr lang="it-IT" b="1" dirty="0" smtClean="0">
                <a:solidFill>
                  <a:srgbClr val="505150"/>
                </a:solidFill>
              </a:rPr>
              <a:t> of the new </a:t>
            </a:r>
            <a:r>
              <a:rPr lang="it-IT" b="1" dirty="0" err="1" smtClean="0">
                <a:solidFill>
                  <a:srgbClr val="505150"/>
                </a:solidFill>
              </a:rPr>
              <a:t>certified</a:t>
            </a:r>
            <a:r>
              <a:rPr lang="it-IT" b="1" dirty="0" smtClean="0">
                <a:solidFill>
                  <a:srgbClr val="505150"/>
                </a:solidFill>
              </a:rPr>
              <a:t> mailing </a:t>
            </a:r>
            <a:r>
              <a:rPr lang="it-IT" b="1" dirty="0" err="1" smtClean="0">
                <a:solidFill>
                  <a:srgbClr val="505150"/>
                </a:solidFill>
              </a:rPr>
              <a:t>system</a:t>
            </a:r>
            <a:r>
              <a:rPr lang="it-IT" b="1" dirty="0" smtClean="0">
                <a:solidFill>
                  <a:srgbClr val="505150"/>
                </a:solidFill>
              </a:rPr>
              <a:t> (PEC)</a:t>
            </a:r>
            <a:endParaRPr lang="it-IT" b="1" dirty="0">
              <a:solidFill>
                <a:srgbClr val="5051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endParaRPr lang="it-IT" b="1" dirty="0">
              <a:solidFill>
                <a:srgbClr val="50515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it-IT" b="1" dirty="0" smtClean="0">
                <a:solidFill>
                  <a:srgbClr val="505150"/>
                </a:solidFill>
              </a:rPr>
              <a:t>Re-</a:t>
            </a:r>
            <a:r>
              <a:rPr lang="it-IT" b="1" dirty="0" err="1" smtClean="0">
                <a:solidFill>
                  <a:srgbClr val="505150"/>
                </a:solidFill>
              </a:rPr>
              <a:t>thinking</a:t>
            </a:r>
            <a:r>
              <a:rPr lang="it-IT" b="1" dirty="0" smtClean="0">
                <a:solidFill>
                  <a:srgbClr val="505150"/>
                </a:solidFill>
              </a:rPr>
              <a:t> of </a:t>
            </a:r>
            <a:r>
              <a:rPr lang="it-IT" b="1" dirty="0" err="1" smtClean="0">
                <a:solidFill>
                  <a:srgbClr val="505150"/>
                </a:solidFill>
              </a:rPr>
              <a:t>sampling</a:t>
            </a:r>
            <a:r>
              <a:rPr lang="it-IT" b="1" dirty="0" smtClean="0">
                <a:solidFill>
                  <a:srgbClr val="505150"/>
                </a:solidFill>
              </a:rPr>
              <a:t>, E&amp;I </a:t>
            </a:r>
            <a:r>
              <a:rPr lang="it-IT" b="1" dirty="0" err="1" smtClean="0">
                <a:solidFill>
                  <a:srgbClr val="505150"/>
                </a:solidFill>
              </a:rPr>
              <a:t>procedures</a:t>
            </a:r>
            <a:r>
              <a:rPr lang="it-IT" b="1" dirty="0" smtClean="0">
                <a:solidFill>
                  <a:srgbClr val="505150"/>
                </a:solidFill>
              </a:rPr>
              <a:t> and </a:t>
            </a:r>
            <a:r>
              <a:rPr lang="it-IT" b="1" dirty="0" err="1" smtClean="0">
                <a:solidFill>
                  <a:srgbClr val="505150"/>
                </a:solidFill>
              </a:rPr>
              <a:t>estimation</a:t>
            </a:r>
            <a:endParaRPr lang="it-IT" b="1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solidFill>
                <a:srgbClr val="505150"/>
              </a:solidFill>
            </a:endParaRPr>
          </a:p>
          <a:p>
            <a:endParaRPr lang="it-IT" b="1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8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317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404040"/>
                </a:solidFill>
              </a:rPr>
              <a:t>Some information on the LCS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976021"/>
            <a:ext cx="7643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The </a:t>
            </a:r>
            <a:r>
              <a:rPr lang="it-IT" dirty="0" err="1" smtClean="0">
                <a:solidFill>
                  <a:srgbClr val="505150"/>
                </a:solidFill>
              </a:rPr>
              <a:t>La</a:t>
            </a:r>
            <a:r>
              <a:rPr lang="it-IT" dirty="0" err="1">
                <a:solidFill>
                  <a:srgbClr val="505150"/>
                </a:solidFill>
              </a:rPr>
              <a:t>bou</a:t>
            </a:r>
            <a:r>
              <a:rPr lang="it-IT" dirty="0" err="1" smtClean="0">
                <a:solidFill>
                  <a:srgbClr val="505150"/>
                </a:solidFill>
              </a:rPr>
              <a:t>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cost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is</a:t>
            </a:r>
            <a:r>
              <a:rPr lang="it-IT" dirty="0" smtClean="0">
                <a:solidFill>
                  <a:srgbClr val="505150"/>
                </a:solidFill>
              </a:rPr>
              <a:t> a 4 </a:t>
            </a:r>
            <a:r>
              <a:rPr lang="it-IT" dirty="0" err="1" smtClean="0">
                <a:solidFill>
                  <a:srgbClr val="505150"/>
                </a:solidFill>
              </a:rPr>
              <a:t>yearly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enterprise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designed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collect</a:t>
            </a:r>
            <a:r>
              <a:rPr lang="it-IT" dirty="0" smtClean="0">
                <a:solidFill>
                  <a:srgbClr val="505150"/>
                </a:solidFill>
              </a:rPr>
              <a:t> information on </a:t>
            </a:r>
            <a:r>
              <a:rPr lang="it-IT" dirty="0" err="1" smtClean="0">
                <a:solidFill>
                  <a:srgbClr val="505150"/>
                </a:solidFill>
              </a:rPr>
              <a:t>number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employees</a:t>
            </a:r>
            <a:r>
              <a:rPr lang="it-IT" dirty="0" smtClean="0">
                <a:solidFill>
                  <a:srgbClr val="505150"/>
                </a:solidFill>
              </a:rPr>
              <a:t>, hours </a:t>
            </a:r>
            <a:r>
              <a:rPr lang="it-IT" dirty="0" err="1" smtClean="0">
                <a:solidFill>
                  <a:srgbClr val="505150"/>
                </a:solidFill>
              </a:rPr>
              <a:t>worked</a:t>
            </a:r>
            <a:r>
              <a:rPr lang="it-IT" dirty="0" smtClean="0">
                <a:solidFill>
                  <a:srgbClr val="505150"/>
                </a:solidFill>
              </a:rPr>
              <a:t> and </a:t>
            </a:r>
            <a:r>
              <a:rPr lang="it-IT" dirty="0" err="1" smtClean="0">
                <a:solidFill>
                  <a:srgbClr val="505150"/>
                </a:solidFill>
              </a:rPr>
              <a:t>paid</a:t>
            </a:r>
            <a:r>
              <a:rPr lang="it-IT" dirty="0" smtClean="0">
                <a:solidFill>
                  <a:srgbClr val="505150"/>
                </a:solidFill>
              </a:rPr>
              <a:t>, </a:t>
            </a:r>
            <a:r>
              <a:rPr lang="it-IT" dirty="0" err="1" smtClean="0">
                <a:solidFill>
                  <a:srgbClr val="505150"/>
                </a:solidFill>
              </a:rPr>
              <a:t>wages</a:t>
            </a:r>
            <a:r>
              <a:rPr lang="it-IT" dirty="0" smtClean="0">
                <a:solidFill>
                  <a:srgbClr val="505150"/>
                </a:solidFill>
              </a:rPr>
              <a:t> and </a:t>
            </a:r>
            <a:r>
              <a:rPr lang="it-IT" dirty="0" err="1" smtClean="0">
                <a:solidFill>
                  <a:srgbClr val="505150"/>
                </a:solidFill>
              </a:rPr>
              <a:t>labur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costs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err="1" smtClean="0">
                <a:solidFill>
                  <a:srgbClr val="505150"/>
                </a:solidFill>
              </a:rPr>
              <a:t>Defintions</a:t>
            </a:r>
            <a:r>
              <a:rPr lang="it-IT" dirty="0" smtClean="0">
                <a:solidFill>
                  <a:srgbClr val="505150"/>
                </a:solidFill>
              </a:rPr>
              <a:t> of the LCS </a:t>
            </a:r>
            <a:r>
              <a:rPr lang="it-IT" dirty="0" err="1" smtClean="0">
                <a:solidFill>
                  <a:srgbClr val="505150"/>
                </a:solidFill>
              </a:rPr>
              <a:t>regulation</a:t>
            </a:r>
            <a:r>
              <a:rPr lang="it-IT" dirty="0" smtClean="0">
                <a:solidFill>
                  <a:srgbClr val="505150"/>
                </a:solidFill>
              </a:rPr>
              <a:t> are </a:t>
            </a:r>
            <a:r>
              <a:rPr lang="it-IT" dirty="0" err="1" smtClean="0">
                <a:solidFill>
                  <a:srgbClr val="505150"/>
                </a:solidFill>
              </a:rPr>
              <a:t>very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detailed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A </a:t>
            </a:r>
            <a:r>
              <a:rPr lang="it-IT" dirty="0" err="1" smtClean="0">
                <a:solidFill>
                  <a:srgbClr val="505150"/>
                </a:solidFill>
              </a:rPr>
              <a:t>quite</a:t>
            </a:r>
            <a:r>
              <a:rPr lang="it-IT" dirty="0" smtClean="0">
                <a:solidFill>
                  <a:srgbClr val="505150"/>
                </a:solidFill>
              </a:rPr>
              <a:t> large </a:t>
            </a:r>
            <a:r>
              <a:rPr lang="it-IT" dirty="0" err="1" smtClean="0">
                <a:solidFill>
                  <a:srgbClr val="505150"/>
                </a:solidFill>
              </a:rPr>
              <a:t>number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items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smtClean="0">
                <a:solidFill>
                  <a:srgbClr val="505150"/>
                </a:solidFill>
              </a:rPr>
              <a:t>and </a:t>
            </a:r>
            <a:r>
              <a:rPr lang="it-IT" smtClean="0">
                <a:solidFill>
                  <a:srgbClr val="505150"/>
                </a:solidFill>
              </a:rPr>
              <a:t>subitems </a:t>
            </a:r>
            <a:r>
              <a:rPr lang="it-IT" dirty="0" smtClean="0">
                <a:solidFill>
                  <a:srgbClr val="505150"/>
                </a:solidFill>
              </a:rPr>
              <a:t>are </a:t>
            </a:r>
            <a:r>
              <a:rPr lang="it-IT" dirty="0" err="1" smtClean="0">
                <a:solidFill>
                  <a:srgbClr val="505150"/>
                </a:solidFill>
              </a:rPr>
              <a:t>requested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The Enterprise </a:t>
            </a:r>
            <a:r>
              <a:rPr lang="it-IT" dirty="0" err="1" smtClean="0">
                <a:solidFill>
                  <a:srgbClr val="505150"/>
                </a:solidFill>
              </a:rPr>
              <a:t>should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retrieve</a:t>
            </a:r>
            <a:r>
              <a:rPr lang="it-IT" dirty="0" smtClean="0">
                <a:solidFill>
                  <a:srgbClr val="505150"/>
                </a:solidFill>
              </a:rPr>
              <a:t> the information </a:t>
            </a:r>
            <a:r>
              <a:rPr lang="it-IT" dirty="0" err="1" smtClean="0">
                <a:solidFill>
                  <a:srgbClr val="505150"/>
                </a:solidFill>
              </a:rPr>
              <a:t>requested</a:t>
            </a:r>
            <a:r>
              <a:rPr lang="it-IT" dirty="0" smtClean="0">
                <a:solidFill>
                  <a:srgbClr val="505150"/>
                </a:solidFill>
              </a:rPr>
              <a:t> from </a:t>
            </a:r>
            <a:r>
              <a:rPr lang="it-IT" dirty="0" err="1" smtClean="0">
                <a:solidFill>
                  <a:srgbClr val="505150"/>
                </a:solidFill>
              </a:rPr>
              <a:t>variuos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systems</a:t>
            </a:r>
            <a:r>
              <a:rPr lang="it-IT" dirty="0" smtClean="0">
                <a:solidFill>
                  <a:srgbClr val="505150"/>
                </a:solidFill>
              </a:rPr>
              <a:t> (the </a:t>
            </a:r>
            <a:r>
              <a:rPr lang="it-IT" dirty="0" err="1" smtClean="0">
                <a:solidFill>
                  <a:srgbClr val="505150"/>
                </a:solidFill>
              </a:rPr>
              <a:t>presence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system</a:t>
            </a:r>
            <a:r>
              <a:rPr lang="it-IT" dirty="0" smtClean="0">
                <a:solidFill>
                  <a:srgbClr val="505150"/>
                </a:solidFill>
              </a:rPr>
              <a:t> for the hours, the </a:t>
            </a:r>
            <a:r>
              <a:rPr lang="it-IT" dirty="0" err="1" smtClean="0">
                <a:solidFill>
                  <a:srgbClr val="505150"/>
                </a:solidFill>
              </a:rPr>
              <a:t>payroll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system</a:t>
            </a:r>
            <a:r>
              <a:rPr lang="it-IT" dirty="0" smtClean="0">
                <a:solidFill>
                  <a:srgbClr val="505150"/>
                </a:solidFill>
              </a:rPr>
              <a:t> for </a:t>
            </a:r>
            <a:r>
              <a:rPr lang="it-IT" dirty="0" err="1" smtClean="0">
                <a:solidFill>
                  <a:srgbClr val="505150"/>
                </a:solidFill>
              </a:rPr>
              <a:t>wages</a:t>
            </a:r>
            <a:r>
              <a:rPr lang="it-IT" dirty="0" smtClean="0">
                <a:solidFill>
                  <a:srgbClr val="505150"/>
                </a:solidFill>
              </a:rPr>
              <a:t> and </a:t>
            </a:r>
            <a:r>
              <a:rPr lang="it-IT" dirty="0" err="1" smtClean="0">
                <a:solidFill>
                  <a:srgbClr val="505150"/>
                </a:solidFill>
              </a:rPr>
              <a:t>contributions</a:t>
            </a:r>
            <a:r>
              <a:rPr lang="it-IT" dirty="0" smtClean="0">
                <a:solidFill>
                  <a:srgbClr val="505150"/>
                </a:solidFill>
              </a:rPr>
              <a:t>, accounts data for </a:t>
            </a:r>
            <a:r>
              <a:rPr lang="it-IT" dirty="0" err="1" smtClean="0">
                <a:solidFill>
                  <a:srgbClr val="505150"/>
                </a:solidFill>
              </a:rPr>
              <a:t>other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labour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costs</a:t>
            </a:r>
            <a:r>
              <a:rPr lang="it-IT" dirty="0" smtClean="0">
                <a:solidFill>
                  <a:srgbClr val="505150"/>
                </a:solidFill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>
                <a:solidFill>
                  <a:srgbClr val="505150"/>
                </a:solidFill>
              </a:rPr>
              <a:t>The Enterprise </a:t>
            </a:r>
            <a:r>
              <a:rPr lang="it-IT" dirty="0" err="1">
                <a:solidFill>
                  <a:srgbClr val="505150"/>
                </a:solidFill>
              </a:rPr>
              <a:t>should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perform</a:t>
            </a:r>
            <a:r>
              <a:rPr lang="it-IT" dirty="0" smtClean="0">
                <a:solidFill>
                  <a:srgbClr val="505150"/>
                </a:solidFill>
              </a:rPr>
              <a:t> a </a:t>
            </a:r>
            <a:r>
              <a:rPr lang="it-IT" dirty="0" err="1" smtClean="0">
                <a:solidFill>
                  <a:srgbClr val="505150"/>
                </a:solidFill>
              </a:rPr>
              <a:t>number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calculations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The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is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one</a:t>
            </a:r>
            <a:r>
              <a:rPr lang="it-IT" dirty="0" smtClean="0">
                <a:solidFill>
                  <a:srgbClr val="505150"/>
                </a:solidFill>
              </a:rPr>
              <a:t> of the </a:t>
            </a:r>
            <a:r>
              <a:rPr lang="it-IT" dirty="0" err="1" smtClean="0">
                <a:solidFill>
                  <a:srgbClr val="505150"/>
                </a:solidFill>
              </a:rPr>
              <a:t>most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challenging</a:t>
            </a:r>
            <a:r>
              <a:rPr lang="it-IT" dirty="0" smtClean="0">
                <a:solidFill>
                  <a:srgbClr val="505150"/>
                </a:solidFill>
              </a:rPr>
              <a:t> for the </a:t>
            </a:r>
            <a:r>
              <a:rPr lang="it-IT" dirty="0" err="1" smtClean="0">
                <a:solidFill>
                  <a:srgbClr val="505150"/>
                </a:solidFill>
              </a:rPr>
              <a:t>ente</a:t>
            </a:r>
            <a:r>
              <a:rPr lang="it-IT" dirty="0" err="1" smtClean="0">
                <a:solidFill>
                  <a:srgbClr val="FF0000"/>
                </a:solidFill>
              </a:rPr>
              <a:t>r</a:t>
            </a:r>
            <a:r>
              <a:rPr lang="it-IT" dirty="0" err="1" smtClean="0">
                <a:solidFill>
                  <a:srgbClr val="505150"/>
                </a:solidFill>
              </a:rPr>
              <a:t>prises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err="1" smtClean="0">
                <a:solidFill>
                  <a:srgbClr val="505150"/>
                </a:solidFill>
              </a:rPr>
              <a:t>Very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low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response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rates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dirty="0" err="1" smtClean="0">
                <a:solidFill>
                  <a:srgbClr val="505150"/>
                </a:solidFill>
              </a:rPr>
              <a:t>Risks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lot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measurment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errors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8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2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074042" y="2764584"/>
            <a:ext cx="7519544" cy="3437908"/>
            <a:chOff x="598" y="1570"/>
            <a:chExt cx="3750" cy="1899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98" y="1570"/>
              <a:ext cx="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158" y="1581"/>
              <a:ext cx="865" cy="1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158" y="1581"/>
              <a:ext cx="865" cy="1865"/>
            </a:xfrm>
            <a:prstGeom prst="rect">
              <a:avLst/>
            </a:prstGeom>
            <a:noFill/>
            <a:ln w="26988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29" y="1581"/>
              <a:ext cx="850" cy="1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29" y="1581"/>
              <a:ext cx="850" cy="1864"/>
            </a:xfrm>
            <a:prstGeom prst="rect">
              <a:avLst/>
            </a:prstGeom>
            <a:noFill/>
            <a:ln w="26988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58" y="2236"/>
              <a:ext cx="89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employees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; 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type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of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1500" b="1" i="1" dirty="0" err="1" smtClean="0">
                  <a:solidFill>
                    <a:srgbClr val="0070C0"/>
                  </a:solidFill>
                  <a:latin typeface="Calibri" pitchFamily="34" charset="0"/>
                </a:rPr>
                <a:t>contract</a:t>
              </a:r>
              <a:r>
                <a:rPr lang="it-IT" altLang="it-IT" sz="1500" b="1" i="1" dirty="0" smtClean="0">
                  <a:solidFill>
                    <a:srgbClr val="0070C0"/>
                  </a:solidFill>
                  <a:latin typeface="Calibri" pitchFamily="34" charset="0"/>
                </a:rPr>
                <a:t>; </a:t>
              </a:r>
              <a:r>
                <a:rPr lang="it-IT" altLang="it-IT" sz="1500" b="1" i="1" dirty="0" err="1" smtClean="0">
                  <a:solidFill>
                    <a:srgbClr val="0070C0"/>
                  </a:solidFill>
                  <a:latin typeface="Calibri" pitchFamily="34" charset="0"/>
                </a:rPr>
                <a:t>employer</a:t>
              </a:r>
              <a:r>
                <a:rPr lang="it-IT" altLang="it-IT" sz="1500" b="1" i="1" dirty="0">
                  <a:solidFill>
                    <a:srgbClr val="0070C0"/>
                  </a:solidFill>
                  <a:latin typeface="Calibri" pitchFamily="34" charset="0"/>
                </a:rPr>
                <a:t>;</a:t>
              </a:r>
              <a:r>
                <a:rPr lang="it-IT" altLang="it-IT" sz="1500" b="1" i="1" dirty="0" smtClean="0">
                  <a:solidFill>
                    <a:srgbClr val="0070C0"/>
                  </a:solidFill>
                  <a:latin typeface="Calibri" pitchFamily="34" charset="0"/>
                </a:rPr>
                <a:t>.. 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419" y="2385"/>
              <a:ext cx="7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180" y="1621"/>
              <a:ext cx="826" cy="55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b="1" dirty="0" err="1">
                  <a:solidFill>
                    <a:schemeClr val="bg1"/>
                  </a:solidFill>
                </a:rPr>
                <a:t>Employment</a:t>
              </a:r>
              <a:r>
                <a:rPr lang="it-IT" sz="1600" b="1" dirty="0">
                  <a:solidFill>
                    <a:schemeClr val="bg1"/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bg1"/>
                  </a:solidFill>
                </a:rPr>
                <a:t>Wage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bg1"/>
                  </a:solidFill>
                </a:rPr>
                <a:t>Register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 </a:t>
              </a:r>
              <a:endParaRPr lang="it-IT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(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EWR</a:t>
              </a:r>
              <a:r>
                <a:rPr lang="it-IT" sz="1600" b="1" dirty="0">
                  <a:solidFill>
                    <a:schemeClr val="bg1"/>
                  </a:solidFill>
                </a:rPr>
                <a:t>)</a:t>
              </a:r>
            </a:p>
            <a:p>
              <a:pPr algn="ctr"/>
              <a:r>
                <a:rPr lang="it-IT" sz="1700" dirty="0" smtClean="0">
                  <a:solidFill>
                    <a:srgbClr val="0070C0"/>
                  </a:solidFill>
                </a:rPr>
                <a:t>)</a:t>
              </a:r>
              <a:endParaRPr lang="it-IT" sz="1700" dirty="0">
                <a:solidFill>
                  <a:srgbClr val="0070C0"/>
                </a:solidFill>
              </a:endParaRPr>
            </a:p>
          </p:txBody>
        </p:sp>
        <p:sp>
          <p:nvSpPr>
            <p:cNvPr id="1027" name="Rectangle 24"/>
            <p:cNvSpPr>
              <a:spLocks noChangeArrowheads="1"/>
            </p:cNvSpPr>
            <p:nvPr/>
          </p:nvSpPr>
          <p:spPr bwMode="auto">
            <a:xfrm>
              <a:off x="2706" y="1971"/>
              <a:ext cx="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25"/>
            <p:cNvSpPr>
              <a:spLocks noChangeArrowheads="1"/>
            </p:cNvSpPr>
            <p:nvPr/>
          </p:nvSpPr>
          <p:spPr bwMode="auto">
            <a:xfrm>
              <a:off x="658" y="1605"/>
              <a:ext cx="790" cy="5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700" b="1" dirty="0" err="1" smtClean="0">
                  <a:solidFill>
                    <a:schemeClr val="bg1"/>
                  </a:solidFill>
                </a:rPr>
                <a:t>Employment</a:t>
              </a:r>
              <a:r>
                <a:rPr lang="it-IT" sz="1700" b="1" dirty="0">
                  <a:solidFill>
                    <a:schemeClr val="bg1"/>
                  </a:solidFill>
                </a:rPr>
                <a:t> </a:t>
              </a:r>
              <a:r>
                <a:rPr lang="it-IT" sz="1700" b="1" dirty="0" err="1" smtClean="0">
                  <a:solidFill>
                    <a:schemeClr val="bg1"/>
                  </a:solidFill>
                </a:rPr>
                <a:t>Register</a:t>
              </a:r>
              <a:r>
                <a:rPr lang="it-IT" sz="1700" b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it-IT" sz="1700" b="1" dirty="0" smtClean="0">
                  <a:solidFill>
                    <a:schemeClr val="bg1"/>
                  </a:solidFill>
                </a:rPr>
                <a:t>(ER)</a:t>
              </a:r>
              <a:endParaRPr lang="it-IT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031" name="Rectangle 28"/>
            <p:cNvSpPr>
              <a:spLocks noChangeArrowheads="1"/>
            </p:cNvSpPr>
            <p:nvPr/>
          </p:nvSpPr>
          <p:spPr bwMode="auto">
            <a:xfrm>
              <a:off x="1201" y="1806"/>
              <a:ext cx="6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 bwMode="auto">
            <a:xfrm>
              <a:off x="980" y="1958"/>
              <a:ext cx="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32"/>
            <p:cNvSpPr>
              <a:spLocks noChangeArrowheads="1"/>
            </p:cNvSpPr>
            <p:nvPr/>
          </p:nvSpPr>
          <p:spPr bwMode="auto">
            <a:xfrm>
              <a:off x="1098" y="1958"/>
              <a:ext cx="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33"/>
            <p:cNvSpPr>
              <a:spLocks noChangeArrowheads="1"/>
            </p:cNvSpPr>
            <p:nvPr/>
          </p:nvSpPr>
          <p:spPr bwMode="auto">
            <a:xfrm>
              <a:off x="1125" y="1958"/>
              <a:ext cx="7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35"/>
            <p:cNvSpPr>
              <a:spLocks noChangeArrowheads="1"/>
            </p:cNvSpPr>
            <p:nvPr/>
          </p:nvSpPr>
          <p:spPr bwMode="auto">
            <a:xfrm>
              <a:off x="2214" y="2212"/>
              <a:ext cx="75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……;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wages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; 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other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labour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costs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; </a:t>
              </a:r>
              <a:r>
                <a:rPr kumimoji="0" lang="it-IT" altLang="it-IT" sz="1500" b="1" i="1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paid</a:t>
              </a:r>
              <a:r>
                <a:rPr kumimoji="0" lang="it-IT" altLang="it-IT" sz="15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 time;…..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38"/>
            <p:cNvSpPr>
              <a:spLocks noChangeArrowheads="1"/>
            </p:cNvSpPr>
            <p:nvPr/>
          </p:nvSpPr>
          <p:spPr bwMode="auto">
            <a:xfrm>
              <a:off x="800" y="2711"/>
              <a:ext cx="822" cy="6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dirty="0" err="1" smtClean="0">
                  <a:solidFill>
                    <a:srgbClr val="0070C0"/>
                  </a:solidFill>
                </a:rPr>
                <a:t>Businees</a:t>
              </a:r>
              <a:r>
                <a:rPr lang="it-IT" dirty="0" smtClean="0">
                  <a:solidFill>
                    <a:srgbClr val="0070C0"/>
                  </a:solidFill>
                </a:rPr>
                <a:t> </a:t>
              </a:r>
              <a:r>
                <a:rPr lang="it-IT" dirty="0" err="1" smtClean="0">
                  <a:solidFill>
                    <a:srgbClr val="0070C0"/>
                  </a:solidFill>
                </a:rPr>
                <a:t>Register</a:t>
              </a:r>
              <a:r>
                <a:rPr lang="it-IT" dirty="0" smtClean="0">
                  <a:solidFill>
                    <a:srgbClr val="0070C0"/>
                  </a:solidFill>
                </a:rPr>
                <a:t> </a:t>
              </a:r>
            </a:p>
            <a:p>
              <a:pPr algn="ctr"/>
              <a:r>
                <a:rPr lang="it-IT" dirty="0" smtClean="0">
                  <a:solidFill>
                    <a:srgbClr val="0070C0"/>
                  </a:solidFill>
                </a:rPr>
                <a:t>(BR)</a:t>
              </a:r>
              <a:endParaRPr lang="it-IT" dirty="0">
                <a:solidFill>
                  <a:srgbClr val="0070C0"/>
                </a:solidFill>
              </a:endParaRPr>
            </a:p>
          </p:txBody>
        </p:sp>
        <p:sp>
          <p:nvSpPr>
            <p:cNvPr id="1043" name="Rectangle 40"/>
            <p:cNvSpPr>
              <a:spLocks noChangeArrowheads="1"/>
            </p:cNvSpPr>
            <p:nvPr/>
          </p:nvSpPr>
          <p:spPr bwMode="auto">
            <a:xfrm>
              <a:off x="1367" y="2751"/>
              <a:ext cx="69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41"/>
            <p:cNvSpPr>
              <a:spLocks noChangeArrowheads="1"/>
            </p:cNvSpPr>
            <p:nvPr/>
          </p:nvSpPr>
          <p:spPr bwMode="auto">
            <a:xfrm>
              <a:off x="1386" y="2751"/>
              <a:ext cx="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dirty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42"/>
            <p:cNvSpPr>
              <a:spLocks noChangeArrowheads="1"/>
            </p:cNvSpPr>
            <p:nvPr/>
          </p:nvSpPr>
          <p:spPr bwMode="auto">
            <a:xfrm>
              <a:off x="1406" y="2751"/>
              <a:ext cx="13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dirty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44"/>
            <p:cNvSpPr>
              <a:spLocks noChangeArrowheads="1"/>
            </p:cNvSpPr>
            <p:nvPr/>
          </p:nvSpPr>
          <p:spPr bwMode="auto">
            <a:xfrm>
              <a:off x="1378" y="2900"/>
              <a:ext cx="13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45"/>
            <p:cNvSpPr>
              <a:spLocks noChangeArrowheads="1"/>
            </p:cNvSpPr>
            <p:nvPr/>
          </p:nvSpPr>
          <p:spPr bwMode="auto">
            <a:xfrm>
              <a:off x="1457" y="2900"/>
              <a:ext cx="9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46"/>
            <p:cNvSpPr>
              <a:spLocks noChangeArrowheads="1"/>
            </p:cNvSpPr>
            <p:nvPr/>
          </p:nvSpPr>
          <p:spPr bwMode="auto">
            <a:xfrm>
              <a:off x="1497" y="2900"/>
              <a:ext cx="19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    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49"/>
            <p:cNvSpPr>
              <a:spLocks noChangeArrowheads="1"/>
            </p:cNvSpPr>
            <p:nvPr/>
          </p:nvSpPr>
          <p:spPr bwMode="auto">
            <a:xfrm>
              <a:off x="1287" y="3051"/>
              <a:ext cx="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Freeform 50"/>
            <p:cNvSpPr>
              <a:spLocks noEditPoints="1"/>
            </p:cNvSpPr>
            <p:nvPr/>
          </p:nvSpPr>
          <p:spPr bwMode="auto">
            <a:xfrm>
              <a:off x="2292" y="2640"/>
              <a:ext cx="853" cy="746"/>
            </a:xfrm>
            <a:custGeom>
              <a:avLst/>
              <a:gdLst>
                <a:gd name="T0" fmla="*/ 0 w 6533"/>
                <a:gd name="T1" fmla="*/ 3441 h 4041"/>
                <a:gd name="T2" fmla="*/ 133 w 6533"/>
                <a:gd name="T3" fmla="*/ 3974 h 4041"/>
                <a:gd name="T4" fmla="*/ 0 w 6533"/>
                <a:gd name="T5" fmla="*/ 3041 h 4041"/>
                <a:gd name="T6" fmla="*/ 133 w 6533"/>
                <a:gd name="T7" fmla="*/ 2507 h 4041"/>
                <a:gd name="T8" fmla="*/ 0 w 6533"/>
                <a:gd name="T9" fmla="*/ 3041 h 4041"/>
                <a:gd name="T10" fmla="*/ 0 w 6533"/>
                <a:gd name="T11" fmla="*/ 1574 h 4041"/>
                <a:gd name="T12" fmla="*/ 133 w 6533"/>
                <a:gd name="T13" fmla="*/ 2107 h 4041"/>
                <a:gd name="T14" fmla="*/ 0 w 6533"/>
                <a:gd name="T15" fmla="*/ 1174 h 4041"/>
                <a:gd name="T16" fmla="*/ 133 w 6533"/>
                <a:gd name="T17" fmla="*/ 641 h 4041"/>
                <a:gd name="T18" fmla="*/ 0 w 6533"/>
                <a:gd name="T19" fmla="*/ 1174 h 4041"/>
                <a:gd name="T20" fmla="*/ 0 w 6533"/>
                <a:gd name="T21" fmla="*/ 67 h 4041"/>
                <a:gd name="T22" fmla="*/ 425 w 6533"/>
                <a:gd name="T23" fmla="*/ 0 h 4041"/>
                <a:gd name="T24" fmla="*/ 66 w 6533"/>
                <a:gd name="T25" fmla="*/ 133 h 4041"/>
                <a:gd name="T26" fmla="*/ 133 w 6533"/>
                <a:gd name="T27" fmla="*/ 241 h 4041"/>
                <a:gd name="T28" fmla="*/ 825 w 6533"/>
                <a:gd name="T29" fmla="*/ 0 h 4041"/>
                <a:gd name="T30" fmla="*/ 1359 w 6533"/>
                <a:gd name="T31" fmla="*/ 133 h 4041"/>
                <a:gd name="T32" fmla="*/ 825 w 6533"/>
                <a:gd name="T33" fmla="*/ 0 h 4041"/>
                <a:gd name="T34" fmla="*/ 2292 w 6533"/>
                <a:gd name="T35" fmla="*/ 0 h 4041"/>
                <a:gd name="T36" fmla="*/ 1759 w 6533"/>
                <a:gd name="T37" fmla="*/ 133 h 4041"/>
                <a:gd name="T38" fmla="*/ 2692 w 6533"/>
                <a:gd name="T39" fmla="*/ 0 h 4041"/>
                <a:gd name="T40" fmla="*/ 3225 w 6533"/>
                <a:gd name="T41" fmla="*/ 133 h 4041"/>
                <a:gd name="T42" fmla="*/ 2692 w 6533"/>
                <a:gd name="T43" fmla="*/ 0 h 4041"/>
                <a:gd name="T44" fmla="*/ 4159 w 6533"/>
                <a:gd name="T45" fmla="*/ 0 h 4041"/>
                <a:gd name="T46" fmla="*/ 3625 w 6533"/>
                <a:gd name="T47" fmla="*/ 133 h 4041"/>
                <a:gd name="T48" fmla="*/ 4559 w 6533"/>
                <a:gd name="T49" fmla="*/ 0 h 4041"/>
                <a:gd name="T50" fmla="*/ 5092 w 6533"/>
                <a:gd name="T51" fmla="*/ 133 h 4041"/>
                <a:gd name="T52" fmla="*/ 4559 w 6533"/>
                <a:gd name="T53" fmla="*/ 0 h 4041"/>
                <a:gd name="T54" fmla="*/ 6025 w 6533"/>
                <a:gd name="T55" fmla="*/ 0 h 4041"/>
                <a:gd name="T56" fmla="*/ 5492 w 6533"/>
                <a:gd name="T57" fmla="*/ 133 h 4041"/>
                <a:gd name="T58" fmla="*/ 6425 w 6533"/>
                <a:gd name="T59" fmla="*/ 0 h 4041"/>
                <a:gd name="T60" fmla="*/ 6533 w 6533"/>
                <a:gd name="T61" fmla="*/ 67 h 4041"/>
                <a:gd name="T62" fmla="*/ 6400 w 6533"/>
                <a:gd name="T63" fmla="*/ 559 h 4041"/>
                <a:gd name="T64" fmla="*/ 6466 w 6533"/>
                <a:gd name="T65" fmla="*/ 133 h 4041"/>
                <a:gd name="T66" fmla="*/ 6425 w 6533"/>
                <a:gd name="T67" fmla="*/ 0 h 4041"/>
                <a:gd name="T68" fmla="*/ 6533 w 6533"/>
                <a:gd name="T69" fmla="*/ 1492 h 4041"/>
                <a:gd name="T70" fmla="*/ 6400 w 6533"/>
                <a:gd name="T71" fmla="*/ 959 h 4041"/>
                <a:gd name="T72" fmla="*/ 6533 w 6533"/>
                <a:gd name="T73" fmla="*/ 1892 h 4041"/>
                <a:gd name="T74" fmla="*/ 6400 w 6533"/>
                <a:gd name="T75" fmla="*/ 2426 h 4041"/>
                <a:gd name="T76" fmla="*/ 6533 w 6533"/>
                <a:gd name="T77" fmla="*/ 1892 h 4041"/>
                <a:gd name="T78" fmla="*/ 6533 w 6533"/>
                <a:gd name="T79" fmla="*/ 3359 h 4041"/>
                <a:gd name="T80" fmla="*/ 6400 w 6533"/>
                <a:gd name="T81" fmla="*/ 2826 h 4041"/>
                <a:gd name="T82" fmla="*/ 6533 w 6533"/>
                <a:gd name="T83" fmla="*/ 3759 h 4041"/>
                <a:gd name="T84" fmla="*/ 6466 w 6533"/>
                <a:gd name="T85" fmla="*/ 4041 h 4041"/>
                <a:gd name="T86" fmla="*/ 6148 w 6533"/>
                <a:gd name="T87" fmla="*/ 3907 h 4041"/>
                <a:gd name="T88" fmla="*/ 6400 w 6533"/>
                <a:gd name="T89" fmla="*/ 3974 h 4041"/>
                <a:gd name="T90" fmla="*/ 6533 w 6533"/>
                <a:gd name="T91" fmla="*/ 3759 h 4041"/>
                <a:gd name="T92" fmla="*/ 5215 w 6533"/>
                <a:gd name="T93" fmla="*/ 4041 h 4041"/>
                <a:gd name="T94" fmla="*/ 5748 w 6533"/>
                <a:gd name="T95" fmla="*/ 3907 h 4041"/>
                <a:gd name="T96" fmla="*/ 4815 w 6533"/>
                <a:gd name="T97" fmla="*/ 4041 h 4041"/>
                <a:gd name="T98" fmla="*/ 4282 w 6533"/>
                <a:gd name="T99" fmla="*/ 3907 h 4041"/>
                <a:gd name="T100" fmla="*/ 4815 w 6533"/>
                <a:gd name="T101" fmla="*/ 4041 h 4041"/>
                <a:gd name="T102" fmla="*/ 3348 w 6533"/>
                <a:gd name="T103" fmla="*/ 4041 h 4041"/>
                <a:gd name="T104" fmla="*/ 3882 w 6533"/>
                <a:gd name="T105" fmla="*/ 3907 h 4041"/>
                <a:gd name="T106" fmla="*/ 2948 w 6533"/>
                <a:gd name="T107" fmla="*/ 4041 h 4041"/>
                <a:gd name="T108" fmla="*/ 2415 w 6533"/>
                <a:gd name="T109" fmla="*/ 3907 h 4041"/>
                <a:gd name="T110" fmla="*/ 2948 w 6533"/>
                <a:gd name="T111" fmla="*/ 4041 h 4041"/>
                <a:gd name="T112" fmla="*/ 1482 w 6533"/>
                <a:gd name="T113" fmla="*/ 4041 h 4041"/>
                <a:gd name="T114" fmla="*/ 2015 w 6533"/>
                <a:gd name="T115" fmla="*/ 3907 h 4041"/>
                <a:gd name="T116" fmla="*/ 1082 w 6533"/>
                <a:gd name="T117" fmla="*/ 4041 h 4041"/>
                <a:gd name="T118" fmla="*/ 548 w 6533"/>
                <a:gd name="T119" fmla="*/ 3907 h 4041"/>
                <a:gd name="T120" fmla="*/ 1082 w 6533"/>
                <a:gd name="T121" fmla="*/ 4041 h 4041"/>
                <a:gd name="T122" fmla="*/ 66 w 6533"/>
                <a:gd name="T123" fmla="*/ 4041 h 4041"/>
                <a:gd name="T124" fmla="*/ 148 w 6533"/>
                <a:gd name="T125" fmla="*/ 3907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33" h="4041">
                  <a:moveTo>
                    <a:pt x="0" y="3974"/>
                  </a:moveTo>
                  <a:lnTo>
                    <a:pt x="0" y="3441"/>
                  </a:lnTo>
                  <a:lnTo>
                    <a:pt x="133" y="3441"/>
                  </a:lnTo>
                  <a:lnTo>
                    <a:pt x="133" y="3974"/>
                  </a:lnTo>
                  <a:lnTo>
                    <a:pt x="0" y="3974"/>
                  </a:lnTo>
                  <a:close/>
                  <a:moveTo>
                    <a:pt x="0" y="3041"/>
                  </a:moveTo>
                  <a:lnTo>
                    <a:pt x="0" y="2507"/>
                  </a:lnTo>
                  <a:lnTo>
                    <a:pt x="133" y="2507"/>
                  </a:lnTo>
                  <a:lnTo>
                    <a:pt x="133" y="3041"/>
                  </a:lnTo>
                  <a:lnTo>
                    <a:pt x="0" y="3041"/>
                  </a:lnTo>
                  <a:close/>
                  <a:moveTo>
                    <a:pt x="0" y="2107"/>
                  </a:moveTo>
                  <a:lnTo>
                    <a:pt x="0" y="1574"/>
                  </a:lnTo>
                  <a:lnTo>
                    <a:pt x="133" y="1574"/>
                  </a:lnTo>
                  <a:lnTo>
                    <a:pt x="133" y="2107"/>
                  </a:lnTo>
                  <a:lnTo>
                    <a:pt x="0" y="2107"/>
                  </a:lnTo>
                  <a:close/>
                  <a:moveTo>
                    <a:pt x="0" y="1174"/>
                  </a:moveTo>
                  <a:lnTo>
                    <a:pt x="0" y="641"/>
                  </a:lnTo>
                  <a:lnTo>
                    <a:pt x="133" y="641"/>
                  </a:lnTo>
                  <a:lnTo>
                    <a:pt x="133" y="1174"/>
                  </a:lnTo>
                  <a:lnTo>
                    <a:pt x="0" y="1174"/>
                  </a:lnTo>
                  <a:close/>
                  <a:moveTo>
                    <a:pt x="0" y="241"/>
                  </a:moveTo>
                  <a:lnTo>
                    <a:pt x="0" y="67"/>
                  </a:lnTo>
                  <a:cubicBezTo>
                    <a:pt x="0" y="30"/>
                    <a:pt x="29" y="0"/>
                    <a:pt x="66" y="0"/>
                  </a:cubicBezTo>
                  <a:lnTo>
                    <a:pt x="425" y="0"/>
                  </a:lnTo>
                  <a:lnTo>
                    <a:pt x="425" y="133"/>
                  </a:lnTo>
                  <a:lnTo>
                    <a:pt x="66" y="133"/>
                  </a:lnTo>
                  <a:lnTo>
                    <a:pt x="133" y="67"/>
                  </a:lnTo>
                  <a:lnTo>
                    <a:pt x="133" y="241"/>
                  </a:lnTo>
                  <a:lnTo>
                    <a:pt x="0" y="241"/>
                  </a:lnTo>
                  <a:close/>
                  <a:moveTo>
                    <a:pt x="825" y="0"/>
                  </a:moveTo>
                  <a:lnTo>
                    <a:pt x="1359" y="0"/>
                  </a:lnTo>
                  <a:lnTo>
                    <a:pt x="1359" y="133"/>
                  </a:lnTo>
                  <a:lnTo>
                    <a:pt x="825" y="133"/>
                  </a:lnTo>
                  <a:lnTo>
                    <a:pt x="825" y="0"/>
                  </a:lnTo>
                  <a:close/>
                  <a:moveTo>
                    <a:pt x="1759" y="0"/>
                  </a:moveTo>
                  <a:lnTo>
                    <a:pt x="2292" y="0"/>
                  </a:lnTo>
                  <a:lnTo>
                    <a:pt x="2292" y="133"/>
                  </a:lnTo>
                  <a:lnTo>
                    <a:pt x="1759" y="133"/>
                  </a:lnTo>
                  <a:lnTo>
                    <a:pt x="1759" y="0"/>
                  </a:lnTo>
                  <a:close/>
                  <a:moveTo>
                    <a:pt x="2692" y="0"/>
                  </a:moveTo>
                  <a:lnTo>
                    <a:pt x="3225" y="0"/>
                  </a:lnTo>
                  <a:lnTo>
                    <a:pt x="3225" y="133"/>
                  </a:lnTo>
                  <a:lnTo>
                    <a:pt x="2692" y="133"/>
                  </a:lnTo>
                  <a:lnTo>
                    <a:pt x="2692" y="0"/>
                  </a:lnTo>
                  <a:close/>
                  <a:moveTo>
                    <a:pt x="3625" y="0"/>
                  </a:moveTo>
                  <a:lnTo>
                    <a:pt x="4159" y="0"/>
                  </a:lnTo>
                  <a:lnTo>
                    <a:pt x="4159" y="133"/>
                  </a:lnTo>
                  <a:lnTo>
                    <a:pt x="3625" y="133"/>
                  </a:lnTo>
                  <a:lnTo>
                    <a:pt x="3625" y="0"/>
                  </a:lnTo>
                  <a:close/>
                  <a:moveTo>
                    <a:pt x="4559" y="0"/>
                  </a:moveTo>
                  <a:lnTo>
                    <a:pt x="5092" y="0"/>
                  </a:lnTo>
                  <a:lnTo>
                    <a:pt x="5092" y="133"/>
                  </a:lnTo>
                  <a:lnTo>
                    <a:pt x="4559" y="133"/>
                  </a:lnTo>
                  <a:lnTo>
                    <a:pt x="4559" y="0"/>
                  </a:lnTo>
                  <a:close/>
                  <a:moveTo>
                    <a:pt x="5492" y="0"/>
                  </a:moveTo>
                  <a:lnTo>
                    <a:pt x="6025" y="0"/>
                  </a:lnTo>
                  <a:lnTo>
                    <a:pt x="6025" y="133"/>
                  </a:lnTo>
                  <a:lnTo>
                    <a:pt x="5492" y="133"/>
                  </a:lnTo>
                  <a:lnTo>
                    <a:pt x="5492" y="0"/>
                  </a:lnTo>
                  <a:close/>
                  <a:moveTo>
                    <a:pt x="6425" y="0"/>
                  </a:moveTo>
                  <a:lnTo>
                    <a:pt x="6466" y="0"/>
                  </a:lnTo>
                  <a:cubicBezTo>
                    <a:pt x="6503" y="0"/>
                    <a:pt x="6533" y="30"/>
                    <a:pt x="6533" y="67"/>
                  </a:cubicBezTo>
                  <a:lnTo>
                    <a:pt x="6533" y="559"/>
                  </a:lnTo>
                  <a:lnTo>
                    <a:pt x="6400" y="559"/>
                  </a:lnTo>
                  <a:lnTo>
                    <a:pt x="6400" y="67"/>
                  </a:lnTo>
                  <a:lnTo>
                    <a:pt x="6466" y="133"/>
                  </a:lnTo>
                  <a:lnTo>
                    <a:pt x="6425" y="133"/>
                  </a:lnTo>
                  <a:lnTo>
                    <a:pt x="6425" y="0"/>
                  </a:lnTo>
                  <a:close/>
                  <a:moveTo>
                    <a:pt x="6533" y="959"/>
                  </a:moveTo>
                  <a:lnTo>
                    <a:pt x="6533" y="1492"/>
                  </a:lnTo>
                  <a:lnTo>
                    <a:pt x="6400" y="1492"/>
                  </a:lnTo>
                  <a:lnTo>
                    <a:pt x="6400" y="959"/>
                  </a:lnTo>
                  <a:lnTo>
                    <a:pt x="6533" y="959"/>
                  </a:lnTo>
                  <a:close/>
                  <a:moveTo>
                    <a:pt x="6533" y="1892"/>
                  </a:moveTo>
                  <a:lnTo>
                    <a:pt x="6533" y="2426"/>
                  </a:lnTo>
                  <a:lnTo>
                    <a:pt x="6400" y="2426"/>
                  </a:lnTo>
                  <a:lnTo>
                    <a:pt x="6400" y="1892"/>
                  </a:lnTo>
                  <a:lnTo>
                    <a:pt x="6533" y="1892"/>
                  </a:lnTo>
                  <a:close/>
                  <a:moveTo>
                    <a:pt x="6533" y="2826"/>
                  </a:moveTo>
                  <a:lnTo>
                    <a:pt x="6533" y="3359"/>
                  </a:lnTo>
                  <a:lnTo>
                    <a:pt x="6400" y="3359"/>
                  </a:lnTo>
                  <a:lnTo>
                    <a:pt x="6400" y="2826"/>
                  </a:lnTo>
                  <a:lnTo>
                    <a:pt x="6533" y="2826"/>
                  </a:lnTo>
                  <a:close/>
                  <a:moveTo>
                    <a:pt x="6533" y="3759"/>
                  </a:moveTo>
                  <a:lnTo>
                    <a:pt x="6533" y="3974"/>
                  </a:lnTo>
                  <a:cubicBezTo>
                    <a:pt x="6533" y="4011"/>
                    <a:pt x="6503" y="4041"/>
                    <a:pt x="6466" y="4041"/>
                  </a:cubicBezTo>
                  <a:lnTo>
                    <a:pt x="6148" y="4041"/>
                  </a:lnTo>
                  <a:lnTo>
                    <a:pt x="6148" y="3907"/>
                  </a:lnTo>
                  <a:lnTo>
                    <a:pt x="6466" y="3907"/>
                  </a:lnTo>
                  <a:lnTo>
                    <a:pt x="6400" y="3974"/>
                  </a:lnTo>
                  <a:lnTo>
                    <a:pt x="6400" y="3759"/>
                  </a:lnTo>
                  <a:lnTo>
                    <a:pt x="6533" y="3759"/>
                  </a:lnTo>
                  <a:close/>
                  <a:moveTo>
                    <a:pt x="5748" y="4041"/>
                  </a:moveTo>
                  <a:lnTo>
                    <a:pt x="5215" y="4041"/>
                  </a:lnTo>
                  <a:lnTo>
                    <a:pt x="5215" y="3907"/>
                  </a:lnTo>
                  <a:lnTo>
                    <a:pt x="5748" y="3907"/>
                  </a:lnTo>
                  <a:lnTo>
                    <a:pt x="5748" y="4041"/>
                  </a:lnTo>
                  <a:close/>
                  <a:moveTo>
                    <a:pt x="4815" y="4041"/>
                  </a:moveTo>
                  <a:lnTo>
                    <a:pt x="4282" y="4041"/>
                  </a:lnTo>
                  <a:lnTo>
                    <a:pt x="4282" y="3907"/>
                  </a:lnTo>
                  <a:lnTo>
                    <a:pt x="4815" y="3907"/>
                  </a:lnTo>
                  <a:lnTo>
                    <a:pt x="4815" y="4041"/>
                  </a:lnTo>
                  <a:close/>
                  <a:moveTo>
                    <a:pt x="3882" y="4041"/>
                  </a:moveTo>
                  <a:lnTo>
                    <a:pt x="3348" y="4041"/>
                  </a:lnTo>
                  <a:lnTo>
                    <a:pt x="3348" y="3907"/>
                  </a:lnTo>
                  <a:lnTo>
                    <a:pt x="3882" y="3907"/>
                  </a:lnTo>
                  <a:lnTo>
                    <a:pt x="3882" y="4041"/>
                  </a:lnTo>
                  <a:close/>
                  <a:moveTo>
                    <a:pt x="2948" y="4041"/>
                  </a:moveTo>
                  <a:lnTo>
                    <a:pt x="2415" y="4041"/>
                  </a:lnTo>
                  <a:lnTo>
                    <a:pt x="2415" y="3907"/>
                  </a:lnTo>
                  <a:lnTo>
                    <a:pt x="2948" y="3907"/>
                  </a:lnTo>
                  <a:lnTo>
                    <a:pt x="2948" y="4041"/>
                  </a:lnTo>
                  <a:close/>
                  <a:moveTo>
                    <a:pt x="2015" y="4041"/>
                  </a:moveTo>
                  <a:lnTo>
                    <a:pt x="1482" y="4041"/>
                  </a:lnTo>
                  <a:lnTo>
                    <a:pt x="1482" y="3907"/>
                  </a:lnTo>
                  <a:lnTo>
                    <a:pt x="2015" y="3907"/>
                  </a:lnTo>
                  <a:lnTo>
                    <a:pt x="2015" y="4041"/>
                  </a:lnTo>
                  <a:close/>
                  <a:moveTo>
                    <a:pt x="1082" y="4041"/>
                  </a:moveTo>
                  <a:lnTo>
                    <a:pt x="548" y="4041"/>
                  </a:lnTo>
                  <a:lnTo>
                    <a:pt x="548" y="3907"/>
                  </a:lnTo>
                  <a:lnTo>
                    <a:pt x="1082" y="3907"/>
                  </a:lnTo>
                  <a:lnTo>
                    <a:pt x="1082" y="4041"/>
                  </a:lnTo>
                  <a:close/>
                  <a:moveTo>
                    <a:pt x="148" y="4041"/>
                  </a:moveTo>
                  <a:lnTo>
                    <a:pt x="66" y="4041"/>
                  </a:lnTo>
                  <a:lnTo>
                    <a:pt x="66" y="3907"/>
                  </a:lnTo>
                  <a:lnTo>
                    <a:pt x="148" y="3907"/>
                  </a:lnTo>
                  <a:lnTo>
                    <a:pt x="148" y="4041"/>
                  </a:lnTo>
                  <a:close/>
                </a:path>
              </a:pathLst>
            </a:custGeom>
            <a:solidFill>
              <a:srgbClr val="0070C0"/>
            </a:solidFill>
            <a:ln w="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1054" name="Rectangle 51"/>
            <p:cNvSpPr>
              <a:spLocks noChangeArrowheads="1"/>
            </p:cNvSpPr>
            <p:nvPr/>
          </p:nvSpPr>
          <p:spPr bwMode="auto">
            <a:xfrm>
              <a:off x="2348" y="2704"/>
              <a:ext cx="761" cy="6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600" dirty="0" err="1">
                  <a:solidFill>
                    <a:srgbClr val="0070C0"/>
                  </a:solidFill>
                </a:rPr>
                <a:t>Businees</a:t>
              </a:r>
              <a:r>
                <a:rPr lang="it-IT" sz="1600" dirty="0">
                  <a:solidFill>
                    <a:srgbClr val="0070C0"/>
                  </a:solidFill>
                </a:rPr>
                <a:t> </a:t>
              </a:r>
              <a:r>
                <a:rPr lang="it-IT" sz="1600" dirty="0" err="1">
                  <a:solidFill>
                    <a:srgbClr val="0070C0"/>
                  </a:solidFill>
                </a:rPr>
                <a:t>Wage</a:t>
              </a:r>
              <a:r>
                <a:rPr lang="it-IT" sz="1600" dirty="0">
                  <a:solidFill>
                    <a:srgbClr val="0070C0"/>
                  </a:solidFill>
                </a:rPr>
                <a:t> </a:t>
              </a:r>
              <a:r>
                <a:rPr lang="it-IT" sz="1600" dirty="0" err="1" smtClean="0">
                  <a:solidFill>
                    <a:srgbClr val="0070C0"/>
                  </a:solidFill>
                </a:rPr>
                <a:t>Register</a:t>
              </a:r>
              <a:r>
                <a:rPr lang="it-IT" sz="1600" dirty="0" smtClean="0">
                  <a:solidFill>
                    <a:srgbClr val="0070C0"/>
                  </a:solidFill>
                </a:rPr>
                <a:t> </a:t>
              </a:r>
              <a:r>
                <a:rPr lang="it-IT" sz="1600" dirty="0">
                  <a:solidFill>
                    <a:srgbClr val="0070C0"/>
                  </a:solidFill>
                </a:rPr>
                <a:t>(BWR)</a:t>
              </a:r>
            </a:p>
          </p:txBody>
        </p:sp>
        <p:sp>
          <p:nvSpPr>
            <p:cNvPr id="1056" name="Rectangle 53"/>
            <p:cNvSpPr>
              <a:spLocks noChangeArrowheads="1"/>
            </p:cNvSpPr>
            <p:nvPr/>
          </p:nvSpPr>
          <p:spPr bwMode="auto">
            <a:xfrm>
              <a:off x="2782" y="2763"/>
              <a:ext cx="7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56"/>
            <p:cNvSpPr>
              <a:spLocks noChangeArrowheads="1"/>
            </p:cNvSpPr>
            <p:nvPr/>
          </p:nvSpPr>
          <p:spPr bwMode="auto">
            <a:xfrm>
              <a:off x="2887" y="2912"/>
              <a:ext cx="7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57"/>
            <p:cNvSpPr>
              <a:spLocks noChangeArrowheads="1"/>
            </p:cNvSpPr>
            <p:nvPr/>
          </p:nvSpPr>
          <p:spPr bwMode="auto">
            <a:xfrm>
              <a:off x="2907" y="2912"/>
              <a:ext cx="9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58"/>
            <p:cNvSpPr>
              <a:spLocks noChangeArrowheads="1"/>
            </p:cNvSpPr>
            <p:nvPr/>
          </p:nvSpPr>
          <p:spPr bwMode="auto">
            <a:xfrm>
              <a:off x="2946" y="2912"/>
              <a:ext cx="11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 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59"/>
            <p:cNvSpPr>
              <a:spLocks noChangeArrowheads="1"/>
            </p:cNvSpPr>
            <p:nvPr/>
          </p:nvSpPr>
          <p:spPr bwMode="auto">
            <a:xfrm>
              <a:off x="3006" y="2912"/>
              <a:ext cx="7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0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2"/>
            <p:cNvSpPr>
              <a:spLocks noChangeArrowheads="1"/>
            </p:cNvSpPr>
            <p:nvPr/>
          </p:nvSpPr>
          <p:spPr bwMode="auto">
            <a:xfrm>
              <a:off x="2827" y="3061"/>
              <a:ext cx="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63"/>
            <p:cNvSpPr>
              <a:spLocks noChangeArrowheads="1"/>
            </p:cNvSpPr>
            <p:nvPr/>
          </p:nvSpPr>
          <p:spPr bwMode="auto">
            <a:xfrm>
              <a:off x="2854" y="3061"/>
              <a:ext cx="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1" i="1" u="none" strike="noStrike" cap="none" normalizeH="0" baseline="0" smtClean="0">
                  <a:ln>
                    <a:noFill/>
                  </a:ln>
                  <a:solidFill>
                    <a:srgbClr val="3C843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Freeform 64"/>
            <p:cNvSpPr>
              <a:spLocks noEditPoints="1"/>
            </p:cNvSpPr>
            <p:nvPr/>
          </p:nvSpPr>
          <p:spPr bwMode="auto">
            <a:xfrm>
              <a:off x="747" y="2636"/>
              <a:ext cx="916" cy="750"/>
            </a:xfrm>
            <a:custGeom>
              <a:avLst/>
              <a:gdLst>
                <a:gd name="T0" fmla="*/ 0 w 14042"/>
                <a:gd name="T1" fmla="*/ 6926 h 8126"/>
                <a:gd name="T2" fmla="*/ 267 w 14042"/>
                <a:gd name="T3" fmla="*/ 7993 h 8126"/>
                <a:gd name="T4" fmla="*/ 0 w 14042"/>
                <a:gd name="T5" fmla="*/ 6126 h 8126"/>
                <a:gd name="T6" fmla="*/ 267 w 14042"/>
                <a:gd name="T7" fmla="*/ 5060 h 8126"/>
                <a:gd name="T8" fmla="*/ 0 w 14042"/>
                <a:gd name="T9" fmla="*/ 6126 h 8126"/>
                <a:gd name="T10" fmla="*/ 0 w 14042"/>
                <a:gd name="T11" fmla="*/ 3193 h 8126"/>
                <a:gd name="T12" fmla="*/ 267 w 14042"/>
                <a:gd name="T13" fmla="*/ 4260 h 8126"/>
                <a:gd name="T14" fmla="*/ 0 w 14042"/>
                <a:gd name="T15" fmla="*/ 2393 h 8126"/>
                <a:gd name="T16" fmla="*/ 267 w 14042"/>
                <a:gd name="T17" fmla="*/ 1326 h 8126"/>
                <a:gd name="T18" fmla="*/ 0 w 14042"/>
                <a:gd name="T19" fmla="*/ 2393 h 8126"/>
                <a:gd name="T20" fmla="*/ 0 w 14042"/>
                <a:gd name="T21" fmla="*/ 134 h 8126"/>
                <a:gd name="T22" fmla="*/ 808 w 14042"/>
                <a:gd name="T23" fmla="*/ 0 h 8126"/>
                <a:gd name="T24" fmla="*/ 134 w 14042"/>
                <a:gd name="T25" fmla="*/ 267 h 8126"/>
                <a:gd name="T26" fmla="*/ 267 w 14042"/>
                <a:gd name="T27" fmla="*/ 526 h 8126"/>
                <a:gd name="T28" fmla="*/ 1608 w 14042"/>
                <a:gd name="T29" fmla="*/ 0 h 8126"/>
                <a:gd name="T30" fmla="*/ 2674 w 14042"/>
                <a:gd name="T31" fmla="*/ 267 h 8126"/>
                <a:gd name="T32" fmla="*/ 1608 w 14042"/>
                <a:gd name="T33" fmla="*/ 0 h 8126"/>
                <a:gd name="T34" fmla="*/ 4541 w 14042"/>
                <a:gd name="T35" fmla="*/ 0 h 8126"/>
                <a:gd name="T36" fmla="*/ 3474 w 14042"/>
                <a:gd name="T37" fmla="*/ 267 h 8126"/>
                <a:gd name="T38" fmla="*/ 5341 w 14042"/>
                <a:gd name="T39" fmla="*/ 0 h 8126"/>
                <a:gd name="T40" fmla="*/ 6408 w 14042"/>
                <a:gd name="T41" fmla="*/ 267 h 8126"/>
                <a:gd name="T42" fmla="*/ 5341 w 14042"/>
                <a:gd name="T43" fmla="*/ 0 h 8126"/>
                <a:gd name="T44" fmla="*/ 8274 w 14042"/>
                <a:gd name="T45" fmla="*/ 0 h 8126"/>
                <a:gd name="T46" fmla="*/ 7208 w 14042"/>
                <a:gd name="T47" fmla="*/ 267 h 8126"/>
                <a:gd name="T48" fmla="*/ 9074 w 14042"/>
                <a:gd name="T49" fmla="*/ 0 h 8126"/>
                <a:gd name="T50" fmla="*/ 10141 w 14042"/>
                <a:gd name="T51" fmla="*/ 267 h 8126"/>
                <a:gd name="T52" fmla="*/ 9074 w 14042"/>
                <a:gd name="T53" fmla="*/ 0 h 8126"/>
                <a:gd name="T54" fmla="*/ 12008 w 14042"/>
                <a:gd name="T55" fmla="*/ 0 h 8126"/>
                <a:gd name="T56" fmla="*/ 10941 w 14042"/>
                <a:gd name="T57" fmla="*/ 267 h 8126"/>
                <a:gd name="T58" fmla="*/ 12808 w 14042"/>
                <a:gd name="T59" fmla="*/ 0 h 8126"/>
                <a:gd name="T60" fmla="*/ 13874 w 14042"/>
                <a:gd name="T61" fmla="*/ 267 h 8126"/>
                <a:gd name="T62" fmla="*/ 12808 w 14042"/>
                <a:gd name="T63" fmla="*/ 0 h 8126"/>
                <a:gd name="T64" fmla="*/ 14042 w 14042"/>
                <a:gd name="T65" fmla="*/ 1966 h 8126"/>
                <a:gd name="T66" fmla="*/ 13775 w 14042"/>
                <a:gd name="T67" fmla="*/ 900 h 8126"/>
                <a:gd name="T68" fmla="*/ 14042 w 14042"/>
                <a:gd name="T69" fmla="*/ 2766 h 8126"/>
                <a:gd name="T70" fmla="*/ 13775 w 14042"/>
                <a:gd name="T71" fmla="*/ 3833 h 8126"/>
                <a:gd name="T72" fmla="*/ 14042 w 14042"/>
                <a:gd name="T73" fmla="*/ 2766 h 8126"/>
                <a:gd name="T74" fmla="*/ 14042 w 14042"/>
                <a:gd name="T75" fmla="*/ 5700 h 8126"/>
                <a:gd name="T76" fmla="*/ 13775 w 14042"/>
                <a:gd name="T77" fmla="*/ 4633 h 8126"/>
                <a:gd name="T78" fmla="*/ 14042 w 14042"/>
                <a:gd name="T79" fmla="*/ 6500 h 8126"/>
                <a:gd name="T80" fmla="*/ 13775 w 14042"/>
                <a:gd name="T81" fmla="*/ 7566 h 8126"/>
                <a:gd name="T82" fmla="*/ 14042 w 14042"/>
                <a:gd name="T83" fmla="*/ 6500 h 8126"/>
                <a:gd name="T84" fmla="*/ 12468 w 14042"/>
                <a:gd name="T85" fmla="*/ 8126 h 8126"/>
                <a:gd name="T86" fmla="*/ 13535 w 14042"/>
                <a:gd name="T87" fmla="*/ 7860 h 8126"/>
                <a:gd name="T88" fmla="*/ 11668 w 14042"/>
                <a:gd name="T89" fmla="*/ 8126 h 8126"/>
                <a:gd name="T90" fmla="*/ 10601 w 14042"/>
                <a:gd name="T91" fmla="*/ 7860 h 8126"/>
                <a:gd name="T92" fmla="*/ 11668 w 14042"/>
                <a:gd name="T93" fmla="*/ 8126 h 8126"/>
                <a:gd name="T94" fmla="*/ 8735 w 14042"/>
                <a:gd name="T95" fmla="*/ 8126 h 8126"/>
                <a:gd name="T96" fmla="*/ 9801 w 14042"/>
                <a:gd name="T97" fmla="*/ 7860 h 8126"/>
                <a:gd name="T98" fmla="*/ 7935 w 14042"/>
                <a:gd name="T99" fmla="*/ 8126 h 8126"/>
                <a:gd name="T100" fmla="*/ 6868 w 14042"/>
                <a:gd name="T101" fmla="*/ 7860 h 8126"/>
                <a:gd name="T102" fmla="*/ 7935 w 14042"/>
                <a:gd name="T103" fmla="*/ 8126 h 8126"/>
                <a:gd name="T104" fmla="*/ 5001 w 14042"/>
                <a:gd name="T105" fmla="*/ 8126 h 8126"/>
                <a:gd name="T106" fmla="*/ 6068 w 14042"/>
                <a:gd name="T107" fmla="*/ 7860 h 8126"/>
                <a:gd name="T108" fmla="*/ 4201 w 14042"/>
                <a:gd name="T109" fmla="*/ 8126 h 8126"/>
                <a:gd name="T110" fmla="*/ 3135 w 14042"/>
                <a:gd name="T111" fmla="*/ 7860 h 8126"/>
                <a:gd name="T112" fmla="*/ 4201 w 14042"/>
                <a:gd name="T113" fmla="*/ 8126 h 8126"/>
                <a:gd name="T114" fmla="*/ 1268 w 14042"/>
                <a:gd name="T115" fmla="*/ 8126 h 8126"/>
                <a:gd name="T116" fmla="*/ 2335 w 14042"/>
                <a:gd name="T117" fmla="*/ 7860 h 8126"/>
                <a:gd name="T118" fmla="*/ 468 w 14042"/>
                <a:gd name="T119" fmla="*/ 8126 h 8126"/>
                <a:gd name="T120" fmla="*/ 134 w 14042"/>
                <a:gd name="T121" fmla="*/ 7860 h 8126"/>
                <a:gd name="T122" fmla="*/ 468 w 14042"/>
                <a:gd name="T123" fmla="*/ 8126 h 8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042" h="8126">
                  <a:moveTo>
                    <a:pt x="0" y="7993"/>
                  </a:moveTo>
                  <a:lnTo>
                    <a:pt x="0" y="6926"/>
                  </a:lnTo>
                  <a:lnTo>
                    <a:pt x="267" y="6926"/>
                  </a:lnTo>
                  <a:lnTo>
                    <a:pt x="267" y="7993"/>
                  </a:lnTo>
                  <a:lnTo>
                    <a:pt x="0" y="7993"/>
                  </a:lnTo>
                  <a:close/>
                  <a:moveTo>
                    <a:pt x="0" y="6126"/>
                  </a:moveTo>
                  <a:lnTo>
                    <a:pt x="0" y="5060"/>
                  </a:lnTo>
                  <a:lnTo>
                    <a:pt x="267" y="5060"/>
                  </a:lnTo>
                  <a:lnTo>
                    <a:pt x="267" y="6126"/>
                  </a:lnTo>
                  <a:lnTo>
                    <a:pt x="0" y="6126"/>
                  </a:lnTo>
                  <a:close/>
                  <a:moveTo>
                    <a:pt x="0" y="4260"/>
                  </a:moveTo>
                  <a:lnTo>
                    <a:pt x="0" y="3193"/>
                  </a:lnTo>
                  <a:lnTo>
                    <a:pt x="267" y="3193"/>
                  </a:lnTo>
                  <a:lnTo>
                    <a:pt x="267" y="4260"/>
                  </a:lnTo>
                  <a:lnTo>
                    <a:pt x="0" y="4260"/>
                  </a:lnTo>
                  <a:close/>
                  <a:moveTo>
                    <a:pt x="0" y="2393"/>
                  </a:moveTo>
                  <a:lnTo>
                    <a:pt x="0" y="1326"/>
                  </a:lnTo>
                  <a:lnTo>
                    <a:pt x="267" y="1326"/>
                  </a:lnTo>
                  <a:lnTo>
                    <a:pt x="267" y="2393"/>
                  </a:lnTo>
                  <a:lnTo>
                    <a:pt x="0" y="2393"/>
                  </a:lnTo>
                  <a:close/>
                  <a:moveTo>
                    <a:pt x="0" y="526"/>
                  </a:moveTo>
                  <a:lnTo>
                    <a:pt x="0" y="134"/>
                  </a:lnTo>
                  <a:cubicBezTo>
                    <a:pt x="0" y="60"/>
                    <a:pt x="60" y="0"/>
                    <a:pt x="134" y="0"/>
                  </a:cubicBezTo>
                  <a:lnTo>
                    <a:pt x="808" y="0"/>
                  </a:lnTo>
                  <a:lnTo>
                    <a:pt x="808" y="267"/>
                  </a:lnTo>
                  <a:lnTo>
                    <a:pt x="134" y="267"/>
                  </a:lnTo>
                  <a:lnTo>
                    <a:pt x="267" y="134"/>
                  </a:lnTo>
                  <a:lnTo>
                    <a:pt x="267" y="526"/>
                  </a:lnTo>
                  <a:lnTo>
                    <a:pt x="0" y="526"/>
                  </a:lnTo>
                  <a:close/>
                  <a:moveTo>
                    <a:pt x="1608" y="0"/>
                  </a:moveTo>
                  <a:lnTo>
                    <a:pt x="2674" y="0"/>
                  </a:lnTo>
                  <a:lnTo>
                    <a:pt x="2674" y="267"/>
                  </a:lnTo>
                  <a:lnTo>
                    <a:pt x="1608" y="267"/>
                  </a:lnTo>
                  <a:lnTo>
                    <a:pt x="1608" y="0"/>
                  </a:lnTo>
                  <a:close/>
                  <a:moveTo>
                    <a:pt x="3474" y="0"/>
                  </a:moveTo>
                  <a:lnTo>
                    <a:pt x="4541" y="0"/>
                  </a:lnTo>
                  <a:lnTo>
                    <a:pt x="4541" y="267"/>
                  </a:lnTo>
                  <a:lnTo>
                    <a:pt x="3474" y="267"/>
                  </a:lnTo>
                  <a:lnTo>
                    <a:pt x="3474" y="0"/>
                  </a:lnTo>
                  <a:close/>
                  <a:moveTo>
                    <a:pt x="5341" y="0"/>
                  </a:moveTo>
                  <a:lnTo>
                    <a:pt x="6408" y="0"/>
                  </a:lnTo>
                  <a:lnTo>
                    <a:pt x="6408" y="267"/>
                  </a:lnTo>
                  <a:lnTo>
                    <a:pt x="5341" y="267"/>
                  </a:lnTo>
                  <a:lnTo>
                    <a:pt x="5341" y="0"/>
                  </a:lnTo>
                  <a:close/>
                  <a:moveTo>
                    <a:pt x="7208" y="0"/>
                  </a:moveTo>
                  <a:lnTo>
                    <a:pt x="8274" y="0"/>
                  </a:lnTo>
                  <a:lnTo>
                    <a:pt x="8274" y="267"/>
                  </a:lnTo>
                  <a:lnTo>
                    <a:pt x="7208" y="267"/>
                  </a:lnTo>
                  <a:lnTo>
                    <a:pt x="7208" y="0"/>
                  </a:lnTo>
                  <a:close/>
                  <a:moveTo>
                    <a:pt x="9074" y="0"/>
                  </a:moveTo>
                  <a:lnTo>
                    <a:pt x="10141" y="0"/>
                  </a:lnTo>
                  <a:lnTo>
                    <a:pt x="10141" y="267"/>
                  </a:lnTo>
                  <a:lnTo>
                    <a:pt x="9074" y="267"/>
                  </a:lnTo>
                  <a:lnTo>
                    <a:pt x="9074" y="0"/>
                  </a:lnTo>
                  <a:close/>
                  <a:moveTo>
                    <a:pt x="10941" y="0"/>
                  </a:moveTo>
                  <a:lnTo>
                    <a:pt x="12008" y="0"/>
                  </a:lnTo>
                  <a:lnTo>
                    <a:pt x="12008" y="267"/>
                  </a:lnTo>
                  <a:lnTo>
                    <a:pt x="10941" y="267"/>
                  </a:lnTo>
                  <a:lnTo>
                    <a:pt x="10941" y="0"/>
                  </a:lnTo>
                  <a:close/>
                  <a:moveTo>
                    <a:pt x="12808" y="0"/>
                  </a:moveTo>
                  <a:lnTo>
                    <a:pt x="13874" y="0"/>
                  </a:lnTo>
                  <a:lnTo>
                    <a:pt x="13874" y="267"/>
                  </a:lnTo>
                  <a:lnTo>
                    <a:pt x="12808" y="267"/>
                  </a:lnTo>
                  <a:lnTo>
                    <a:pt x="12808" y="0"/>
                  </a:lnTo>
                  <a:close/>
                  <a:moveTo>
                    <a:pt x="14042" y="900"/>
                  </a:moveTo>
                  <a:lnTo>
                    <a:pt x="14042" y="1966"/>
                  </a:lnTo>
                  <a:lnTo>
                    <a:pt x="13775" y="1966"/>
                  </a:lnTo>
                  <a:lnTo>
                    <a:pt x="13775" y="900"/>
                  </a:lnTo>
                  <a:lnTo>
                    <a:pt x="14042" y="900"/>
                  </a:lnTo>
                  <a:close/>
                  <a:moveTo>
                    <a:pt x="14042" y="2766"/>
                  </a:moveTo>
                  <a:lnTo>
                    <a:pt x="14042" y="3833"/>
                  </a:lnTo>
                  <a:lnTo>
                    <a:pt x="13775" y="3833"/>
                  </a:lnTo>
                  <a:lnTo>
                    <a:pt x="13775" y="2766"/>
                  </a:lnTo>
                  <a:lnTo>
                    <a:pt x="14042" y="2766"/>
                  </a:lnTo>
                  <a:close/>
                  <a:moveTo>
                    <a:pt x="14042" y="4633"/>
                  </a:moveTo>
                  <a:lnTo>
                    <a:pt x="14042" y="5700"/>
                  </a:lnTo>
                  <a:lnTo>
                    <a:pt x="13775" y="5700"/>
                  </a:lnTo>
                  <a:lnTo>
                    <a:pt x="13775" y="4633"/>
                  </a:lnTo>
                  <a:lnTo>
                    <a:pt x="14042" y="4633"/>
                  </a:lnTo>
                  <a:close/>
                  <a:moveTo>
                    <a:pt x="14042" y="6500"/>
                  </a:moveTo>
                  <a:lnTo>
                    <a:pt x="14042" y="7566"/>
                  </a:lnTo>
                  <a:lnTo>
                    <a:pt x="13775" y="7566"/>
                  </a:lnTo>
                  <a:lnTo>
                    <a:pt x="13775" y="6500"/>
                  </a:lnTo>
                  <a:lnTo>
                    <a:pt x="14042" y="6500"/>
                  </a:lnTo>
                  <a:close/>
                  <a:moveTo>
                    <a:pt x="13535" y="8126"/>
                  </a:moveTo>
                  <a:lnTo>
                    <a:pt x="12468" y="8126"/>
                  </a:lnTo>
                  <a:lnTo>
                    <a:pt x="12468" y="7860"/>
                  </a:lnTo>
                  <a:lnTo>
                    <a:pt x="13535" y="7860"/>
                  </a:lnTo>
                  <a:lnTo>
                    <a:pt x="13535" y="8126"/>
                  </a:lnTo>
                  <a:close/>
                  <a:moveTo>
                    <a:pt x="11668" y="8126"/>
                  </a:moveTo>
                  <a:lnTo>
                    <a:pt x="10601" y="8126"/>
                  </a:lnTo>
                  <a:lnTo>
                    <a:pt x="10601" y="7860"/>
                  </a:lnTo>
                  <a:lnTo>
                    <a:pt x="11668" y="7860"/>
                  </a:lnTo>
                  <a:lnTo>
                    <a:pt x="11668" y="8126"/>
                  </a:lnTo>
                  <a:close/>
                  <a:moveTo>
                    <a:pt x="9801" y="8126"/>
                  </a:moveTo>
                  <a:lnTo>
                    <a:pt x="8735" y="8126"/>
                  </a:lnTo>
                  <a:lnTo>
                    <a:pt x="8735" y="7860"/>
                  </a:lnTo>
                  <a:lnTo>
                    <a:pt x="9801" y="7860"/>
                  </a:lnTo>
                  <a:lnTo>
                    <a:pt x="9801" y="8126"/>
                  </a:lnTo>
                  <a:close/>
                  <a:moveTo>
                    <a:pt x="7935" y="8126"/>
                  </a:moveTo>
                  <a:lnTo>
                    <a:pt x="6868" y="8126"/>
                  </a:lnTo>
                  <a:lnTo>
                    <a:pt x="6868" y="7860"/>
                  </a:lnTo>
                  <a:lnTo>
                    <a:pt x="7935" y="7860"/>
                  </a:lnTo>
                  <a:lnTo>
                    <a:pt x="7935" y="8126"/>
                  </a:lnTo>
                  <a:close/>
                  <a:moveTo>
                    <a:pt x="6068" y="8126"/>
                  </a:moveTo>
                  <a:lnTo>
                    <a:pt x="5001" y="8126"/>
                  </a:lnTo>
                  <a:lnTo>
                    <a:pt x="5001" y="7860"/>
                  </a:lnTo>
                  <a:lnTo>
                    <a:pt x="6068" y="7860"/>
                  </a:lnTo>
                  <a:lnTo>
                    <a:pt x="6068" y="8126"/>
                  </a:lnTo>
                  <a:close/>
                  <a:moveTo>
                    <a:pt x="4201" y="8126"/>
                  </a:moveTo>
                  <a:lnTo>
                    <a:pt x="3135" y="8126"/>
                  </a:lnTo>
                  <a:lnTo>
                    <a:pt x="3135" y="7860"/>
                  </a:lnTo>
                  <a:lnTo>
                    <a:pt x="4201" y="7860"/>
                  </a:lnTo>
                  <a:lnTo>
                    <a:pt x="4201" y="8126"/>
                  </a:lnTo>
                  <a:close/>
                  <a:moveTo>
                    <a:pt x="2335" y="8126"/>
                  </a:moveTo>
                  <a:lnTo>
                    <a:pt x="1268" y="8126"/>
                  </a:lnTo>
                  <a:lnTo>
                    <a:pt x="1268" y="7860"/>
                  </a:lnTo>
                  <a:lnTo>
                    <a:pt x="2335" y="7860"/>
                  </a:lnTo>
                  <a:lnTo>
                    <a:pt x="2335" y="8126"/>
                  </a:lnTo>
                  <a:close/>
                  <a:moveTo>
                    <a:pt x="468" y="8126"/>
                  </a:moveTo>
                  <a:lnTo>
                    <a:pt x="134" y="8126"/>
                  </a:lnTo>
                  <a:lnTo>
                    <a:pt x="134" y="7860"/>
                  </a:lnTo>
                  <a:lnTo>
                    <a:pt x="468" y="7860"/>
                  </a:lnTo>
                  <a:lnTo>
                    <a:pt x="468" y="8126"/>
                  </a:lnTo>
                  <a:close/>
                </a:path>
              </a:pathLst>
            </a:custGeom>
            <a:solidFill>
              <a:srgbClr val="0070C0"/>
            </a:solidFill>
            <a:ln w="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>
                  <a:solidFill>
                    <a:srgbClr val="0070C0"/>
                  </a:solidFill>
                </a:ln>
              </a:endParaRPr>
            </a:p>
          </p:txBody>
        </p:sp>
        <p:pic>
          <p:nvPicPr>
            <p:cNvPr id="108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7" y="2743"/>
              <a:ext cx="661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CasellaDiTesto 81"/>
          <p:cNvSpPr txBox="1"/>
          <p:nvPr/>
        </p:nvSpPr>
        <p:spPr>
          <a:xfrm>
            <a:off x="573297" y="513422"/>
            <a:ext cx="7795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505150"/>
                </a:solidFill>
              </a:rPr>
              <a:t> New </a:t>
            </a:r>
            <a:r>
              <a:rPr lang="it-IT" sz="2400" b="1" dirty="0" err="1" smtClean="0">
                <a:solidFill>
                  <a:srgbClr val="505150"/>
                </a:solidFill>
              </a:rPr>
              <a:t>Register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 err="1" smtClean="0">
                <a:solidFill>
                  <a:srgbClr val="505150"/>
                </a:solidFill>
              </a:rPr>
              <a:t>based</a:t>
            </a:r>
            <a:r>
              <a:rPr lang="it-IT" sz="2400" b="1" dirty="0" smtClean="0">
                <a:solidFill>
                  <a:srgbClr val="505150"/>
                </a:solidFill>
              </a:rPr>
              <a:t> on new </a:t>
            </a:r>
            <a:r>
              <a:rPr lang="it-IT" sz="2400" b="1" dirty="0" err="1" smtClean="0">
                <a:solidFill>
                  <a:srgbClr val="505150"/>
                </a:solidFill>
              </a:rPr>
              <a:t>administrative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 err="1" smtClean="0">
                <a:solidFill>
                  <a:srgbClr val="505150"/>
                </a:solidFill>
              </a:rPr>
              <a:t>sources</a:t>
            </a:r>
            <a:endParaRPr lang="it-IT" sz="2400" b="1" dirty="0">
              <a:solidFill>
                <a:srgbClr val="505150"/>
              </a:solidFill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717708" y="1604864"/>
            <a:ext cx="7981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16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Today</a:t>
            </a:r>
            <a:r>
              <a:rPr lang="it-IT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: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Based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Social Security data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</a:t>
            </a:r>
          </a:p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Employment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Wage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Register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(EWR) with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details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employees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</a:p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contract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wages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proxy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paid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time,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labour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costs</a:t>
            </a:r>
            <a:r>
              <a:rPr lang="it-IT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0" name="CasellaDiTesto 1069"/>
          <p:cNvSpPr txBox="1"/>
          <p:nvPr/>
        </p:nvSpPr>
        <p:spPr>
          <a:xfrm>
            <a:off x="7324077" y="2981706"/>
            <a:ext cx="1198485" cy="1077218"/>
          </a:xfrm>
          <a:prstGeom prst="rect">
            <a:avLst/>
          </a:prstGeom>
          <a:gradFill flip="none" rotWithShape="1">
            <a:gsLst>
              <a:gs pos="0">
                <a:srgbClr val="7F142A">
                  <a:tint val="66000"/>
                  <a:satMod val="160000"/>
                </a:srgbClr>
              </a:gs>
              <a:gs pos="50000">
                <a:srgbClr val="7F142A">
                  <a:tint val="44500"/>
                  <a:satMod val="160000"/>
                </a:srgbClr>
              </a:gs>
              <a:gs pos="100000">
                <a:srgbClr val="7F142A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7F142A"/>
            </a:solidFill>
          </a:ln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it-IT" sz="1600" dirty="0" err="1" smtClean="0">
                <a:solidFill>
                  <a:srgbClr val="7F142A"/>
                </a:solidFill>
              </a:rPr>
              <a:t>Structure</a:t>
            </a:r>
            <a:r>
              <a:rPr lang="it-IT" sz="1600" dirty="0" smtClean="0">
                <a:solidFill>
                  <a:srgbClr val="7F142A"/>
                </a:solidFill>
              </a:rPr>
              <a:t> </a:t>
            </a:r>
            <a:r>
              <a:rPr lang="it-IT" sz="1600" dirty="0" err="1" smtClean="0">
                <a:solidFill>
                  <a:srgbClr val="7F142A"/>
                </a:solidFill>
              </a:rPr>
              <a:t>Earning</a:t>
            </a:r>
            <a:r>
              <a:rPr lang="it-IT" sz="1600" dirty="0" smtClean="0">
                <a:solidFill>
                  <a:srgbClr val="7F142A"/>
                </a:solidFill>
              </a:rPr>
              <a:t> </a:t>
            </a:r>
            <a:r>
              <a:rPr lang="it-IT" sz="1600" dirty="0" err="1" smtClean="0">
                <a:solidFill>
                  <a:srgbClr val="7F142A"/>
                </a:solidFill>
              </a:rPr>
              <a:t>Survey</a:t>
            </a:r>
            <a:r>
              <a:rPr lang="it-IT" sz="1600" dirty="0" smtClean="0">
                <a:solidFill>
                  <a:srgbClr val="7F142A"/>
                </a:solidFill>
              </a:rPr>
              <a:t> (2014)</a:t>
            </a:r>
            <a:endParaRPr lang="it-IT" sz="1600" dirty="0">
              <a:solidFill>
                <a:srgbClr val="7F142A"/>
              </a:solidFill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7395101" y="4729794"/>
            <a:ext cx="1198485" cy="1077218"/>
          </a:xfrm>
          <a:prstGeom prst="rect">
            <a:avLst/>
          </a:prstGeom>
          <a:gradFill flip="none" rotWithShape="1">
            <a:gsLst>
              <a:gs pos="0">
                <a:srgbClr val="7F142A">
                  <a:tint val="66000"/>
                  <a:satMod val="160000"/>
                </a:srgbClr>
              </a:gs>
              <a:gs pos="50000">
                <a:srgbClr val="7F142A">
                  <a:tint val="44500"/>
                  <a:satMod val="160000"/>
                </a:srgbClr>
              </a:gs>
              <a:gs pos="100000">
                <a:srgbClr val="7F142A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7F142A"/>
            </a:solidFill>
            <a:prstDash val="dash"/>
          </a:ln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it-IT" sz="1600" dirty="0" err="1" smtClean="0">
                <a:solidFill>
                  <a:srgbClr val="7F142A"/>
                </a:solidFill>
              </a:rPr>
              <a:t>Labour</a:t>
            </a:r>
            <a:r>
              <a:rPr lang="it-IT" sz="1600" dirty="0" smtClean="0">
                <a:solidFill>
                  <a:srgbClr val="7F142A"/>
                </a:solidFill>
              </a:rPr>
              <a:t> </a:t>
            </a:r>
            <a:r>
              <a:rPr lang="it-IT" sz="1600" dirty="0" err="1" smtClean="0">
                <a:solidFill>
                  <a:srgbClr val="7F142A"/>
                </a:solidFill>
              </a:rPr>
              <a:t>Cost</a:t>
            </a:r>
            <a:r>
              <a:rPr lang="it-IT" sz="1600" dirty="0" smtClean="0">
                <a:solidFill>
                  <a:srgbClr val="7F142A"/>
                </a:solidFill>
              </a:rPr>
              <a:t> </a:t>
            </a:r>
            <a:r>
              <a:rPr lang="it-IT" sz="1600" dirty="0" err="1" smtClean="0">
                <a:solidFill>
                  <a:srgbClr val="7F142A"/>
                </a:solidFill>
              </a:rPr>
              <a:t>Survey</a:t>
            </a:r>
            <a:r>
              <a:rPr lang="it-IT" sz="1600" dirty="0" smtClean="0">
                <a:solidFill>
                  <a:srgbClr val="7F142A"/>
                </a:solidFill>
              </a:rPr>
              <a:t> (2012)</a:t>
            </a:r>
            <a:endParaRPr lang="it-IT" sz="1600" dirty="0">
              <a:solidFill>
                <a:srgbClr val="7F142A"/>
              </a:solidFill>
            </a:endParaRPr>
          </a:p>
        </p:txBody>
      </p:sp>
      <p:cxnSp>
        <p:nvCxnSpPr>
          <p:cNvPr id="1072" name="Connettore 2 1071"/>
          <p:cNvCxnSpPr/>
          <p:nvPr/>
        </p:nvCxnSpPr>
        <p:spPr>
          <a:xfrm>
            <a:off x="6365286" y="5311616"/>
            <a:ext cx="985421" cy="0"/>
          </a:xfrm>
          <a:prstGeom prst="straightConnector1">
            <a:avLst/>
          </a:prstGeom>
          <a:ln w="38100"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>
            <a:off x="6300476" y="3317564"/>
            <a:ext cx="985421" cy="0"/>
          </a:xfrm>
          <a:prstGeom prst="straightConnector1">
            <a:avLst/>
          </a:prstGeom>
          <a:ln w="38100"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36221" y="1055653"/>
            <a:ext cx="7522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Yesterday: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Business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Register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(BR) with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total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employees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6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070" grpId="0" animBg="1"/>
      <p:bldP spid="8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79854" y="1129500"/>
            <a:ext cx="2744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</a:t>
            </a:r>
            <a:r>
              <a:rPr lang="it-IT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administrative</a:t>
            </a:r>
            <a:endParaRPr lang="it-IT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sources</a:t>
            </a:r>
            <a:r>
              <a:rPr lang="it-IT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it-IT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Registers</a:t>
            </a:r>
            <a:endParaRPr lang="it-IT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arrotondato 10"/>
          <p:cNvSpPr/>
          <p:nvPr/>
        </p:nvSpPr>
        <p:spPr>
          <a:xfrm>
            <a:off x="914400" y="1970855"/>
            <a:ext cx="7004482" cy="25834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7000">
                <a:schemeClr val="accent1">
                  <a:tint val="44500"/>
                  <a:satMod val="160000"/>
                  <a:lumMod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Business</a:t>
            </a:r>
          </a:p>
          <a:p>
            <a:r>
              <a:rPr lang="it-IT" dirty="0" err="1" smtClean="0"/>
              <a:t>Wage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Register</a:t>
            </a:r>
            <a:endParaRPr lang="it-IT" dirty="0" smtClean="0"/>
          </a:p>
          <a:p>
            <a:pPr algn="ctr"/>
            <a:endParaRPr lang="it-IT" dirty="0" smtClean="0"/>
          </a:p>
          <a:p>
            <a:r>
              <a:rPr lang="it-IT" sz="1600" dirty="0" smtClean="0"/>
              <a:t>(</a:t>
            </a:r>
            <a:r>
              <a:rPr lang="it-IT" sz="1600" dirty="0" err="1" smtClean="0"/>
              <a:t>employees</a:t>
            </a:r>
            <a:r>
              <a:rPr lang="it-IT" sz="1600" dirty="0" smtClean="0"/>
              <a:t>,</a:t>
            </a:r>
          </a:p>
          <a:p>
            <a:r>
              <a:rPr lang="it-IT" sz="1600" dirty="0" smtClean="0"/>
              <a:t> </a:t>
            </a:r>
            <a:r>
              <a:rPr lang="it-IT" sz="1600" dirty="0" err="1" smtClean="0"/>
              <a:t>wages</a:t>
            </a:r>
            <a:r>
              <a:rPr lang="it-IT" sz="1600" dirty="0" smtClean="0"/>
              <a:t>, </a:t>
            </a:r>
          </a:p>
          <a:p>
            <a:r>
              <a:rPr lang="it-IT" sz="1600" dirty="0" err="1" smtClean="0"/>
              <a:t>paid</a:t>
            </a:r>
            <a:r>
              <a:rPr lang="it-IT" sz="1600" dirty="0" smtClean="0"/>
              <a:t> time, </a:t>
            </a:r>
          </a:p>
          <a:p>
            <a:r>
              <a:rPr lang="it-IT" sz="1600" dirty="0" err="1" smtClean="0"/>
              <a:t>other</a:t>
            </a:r>
            <a:r>
              <a:rPr lang="it-IT" sz="1600" dirty="0" smtClean="0"/>
              <a:t> </a:t>
            </a:r>
            <a:r>
              <a:rPr lang="it-IT" sz="1600" dirty="0" err="1" smtClean="0"/>
              <a:t>labour</a:t>
            </a:r>
            <a:r>
              <a:rPr lang="it-IT" sz="1600" dirty="0" smtClean="0"/>
              <a:t> </a:t>
            </a:r>
            <a:r>
              <a:rPr lang="it-IT" sz="1600" dirty="0" err="1" smtClean="0"/>
              <a:t>costs</a:t>
            </a:r>
            <a:r>
              <a:rPr lang="it-IT" sz="1600" dirty="0" smtClean="0"/>
              <a:t>,…)</a:t>
            </a:r>
          </a:p>
          <a:p>
            <a:pPr algn="ctr"/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958787" y="4857731"/>
            <a:ext cx="1722268" cy="94267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lumMod val="98000"/>
                  <a:lumOff val="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PEC </a:t>
            </a:r>
            <a:r>
              <a:rPr lang="it-IT" dirty="0" err="1" smtClean="0">
                <a:solidFill>
                  <a:schemeClr val="bg1"/>
                </a:solidFill>
              </a:rPr>
              <a:t>Register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17986" y="1136357"/>
            <a:ext cx="3081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>
                <a:solidFill>
                  <a:schemeClr val="accent2">
                    <a:lumMod val="75000"/>
                  </a:schemeClr>
                </a:solidFill>
              </a:rPr>
              <a:t>Re-design of the </a:t>
            </a:r>
          </a:p>
          <a:p>
            <a:pPr algn="ctr"/>
            <a:r>
              <a:rPr lang="it-IT" sz="2200" dirty="0" smtClean="0">
                <a:solidFill>
                  <a:schemeClr val="accent2">
                    <a:lumMod val="75000"/>
                  </a:schemeClr>
                </a:solidFill>
              </a:rPr>
              <a:t>LCS 2012</a:t>
            </a:r>
            <a:endParaRPr lang="it-IT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5" name="Documento multiplo 14"/>
          <p:cNvSpPr/>
          <p:nvPr/>
        </p:nvSpPr>
        <p:spPr>
          <a:xfrm>
            <a:off x="4977661" y="4857731"/>
            <a:ext cx="1837678" cy="1020932"/>
          </a:xfrm>
          <a:prstGeom prst="flowChartMultidocumen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7F14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rgbClr val="7F142A"/>
                </a:solidFill>
              </a:rPr>
              <a:t>Collection and </a:t>
            </a:r>
            <a:r>
              <a:rPr lang="it-IT" sz="1600" dirty="0" err="1" smtClean="0">
                <a:solidFill>
                  <a:srgbClr val="7F142A"/>
                </a:solidFill>
              </a:rPr>
              <a:t>contact</a:t>
            </a:r>
            <a:r>
              <a:rPr lang="it-IT" sz="1600" dirty="0" smtClean="0">
                <a:solidFill>
                  <a:srgbClr val="7F142A"/>
                </a:solidFill>
              </a:rPr>
              <a:t> </a:t>
            </a:r>
            <a:r>
              <a:rPr lang="it-IT" sz="1600" dirty="0" err="1" smtClean="0">
                <a:solidFill>
                  <a:srgbClr val="7F142A"/>
                </a:solidFill>
              </a:rPr>
              <a:t>strategy</a:t>
            </a:r>
            <a:endParaRPr lang="it-IT" sz="1600" dirty="0">
              <a:solidFill>
                <a:srgbClr val="7F142A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340883" y="2118301"/>
            <a:ext cx="1438183" cy="93215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7F14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rgbClr val="7F142A"/>
                </a:solidFill>
              </a:rPr>
              <a:t>S</a:t>
            </a:r>
            <a:r>
              <a:rPr lang="it-IT" dirty="0" err="1" smtClean="0">
                <a:solidFill>
                  <a:srgbClr val="7F142A"/>
                </a:solidFill>
              </a:rPr>
              <a:t>ampling</a:t>
            </a:r>
            <a:endParaRPr lang="it-IT" dirty="0">
              <a:solidFill>
                <a:srgbClr val="7F142A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125245" y="2096606"/>
            <a:ext cx="1658645" cy="93215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7F14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7F142A"/>
                </a:solidFill>
              </a:rPr>
              <a:t>Questionnaire</a:t>
            </a:r>
            <a:r>
              <a:rPr lang="it-IT" dirty="0" smtClean="0">
                <a:solidFill>
                  <a:srgbClr val="7F142A"/>
                </a:solidFill>
              </a:rPr>
              <a:t> design</a:t>
            </a:r>
            <a:endParaRPr lang="it-IT" dirty="0">
              <a:solidFill>
                <a:srgbClr val="7F142A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048692" y="3471168"/>
            <a:ext cx="1438183" cy="93215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7F14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7F142A"/>
                </a:solidFill>
              </a:rPr>
              <a:t>Estimation</a:t>
            </a:r>
            <a:endParaRPr lang="it-IT" dirty="0">
              <a:solidFill>
                <a:srgbClr val="7F142A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28244" y="3426780"/>
            <a:ext cx="1438183" cy="93215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7F14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7F142A"/>
                </a:solidFill>
              </a:rPr>
              <a:t>E&amp;I </a:t>
            </a:r>
            <a:endParaRPr lang="it-IT" dirty="0">
              <a:solidFill>
                <a:srgbClr val="7F142A"/>
              </a:solidFill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3360198" y="5329070"/>
            <a:ext cx="967666" cy="2635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82196" y="513423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b="1" dirty="0" smtClean="0">
                <a:solidFill>
                  <a:srgbClr val="505150"/>
                </a:solidFill>
              </a:rPr>
              <a:t>An </a:t>
            </a:r>
            <a:r>
              <a:rPr lang="it-IT" sz="2400" b="1" dirty="0" err="1" smtClean="0">
                <a:solidFill>
                  <a:srgbClr val="505150"/>
                </a:solidFill>
              </a:rPr>
              <a:t>administrative</a:t>
            </a:r>
            <a:r>
              <a:rPr lang="it-IT" sz="2400" b="1" dirty="0" smtClean="0">
                <a:solidFill>
                  <a:srgbClr val="505150"/>
                </a:solidFill>
              </a:rPr>
              <a:t> data </a:t>
            </a:r>
            <a:r>
              <a:rPr lang="it-IT" sz="2400" b="1" dirty="0" err="1" smtClean="0">
                <a:solidFill>
                  <a:srgbClr val="505150"/>
                </a:solidFill>
              </a:rPr>
              <a:t>assisted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 err="1" smtClean="0">
                <a:solidFill>
                  <a:srgbClr val="505150"/>
                </a:solidFill>
              </a:rPr>
              <a:t>survey</a:t>
            </a:r>
            <a:endParaRPr lang="it-IT" sz="2400" b="1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  <p:bldP spid="13" grpId="0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13426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505150"/>
                </a:solidFill>
              </a:rPr>
              <a:t>A bridge</a:t>
            </a:r>
          </a:p>
        </p:txBody>
      </p:sp>
      <p:pic>
        <p:nvPicPr>
          <p:cNvPr id="8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83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3335" y="1044706"/>
            <a:ext cx="740732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Although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rich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BWR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sufficient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satisfy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LCS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regulation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sz="1400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>
                <a:solidFill>
                  <a:srgbClr val="505150"/>
                </a:solidFill>
              </a:rPr>
              <a:t>Lacks</a:t>
            </a:r>
            <a:r>
              <a:rPr lang="it-IT" dirty="0">
                <a:solidFill>
                  <a:srgbClr val="505150"/>
                </a:solidFill>
              </a:rPr>
              <a:t> of </a:t>
            </a:r>
            <a:r>
              <a:rPr lang="it-IT" dirty="0" err="1">
                <a:solidFill>
                  <a:srgbClr val="505150"/>
                </a:solidFill>
              </a:rPr>
              <a:t>detailed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subitems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>
                <a:solidFill>
                  <a:srgbClr val="505150"/>
                </a:solidFill>
              </a:rPr>
              <a:t>of </a:t>
            </a:r>
            <a:r>
              <a:rPr lang="it-IT" dirty="0" err="1">
                <a:solidFill>
                  <a:srgbClr val="505150"/>
                </a:solidFill>
              </a:rPr>
              <a:t>wages</a:t>
            </a:r>
            <a:r>
              <a:rPr lang="it-IT" dirty="0">
                <a:solidFill>
                  <a:srgbClr val="505150"/>
                </a:solidFill>
              </a:rPr>
              <a:t> and </a:t>
            </a:r>
            <a:r>
              <a:rPr lang="it-IT" dirty="0" err="1">
                <a:solidFill>
                  <a:srgbClr val="505150"/>
                </a:solidFill>
              </a:rPr>
              <a:t>labour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costs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Core </a:t>
            </a:r>
            <a:r>
              <a:rPr lang="it-IT" dirty="0" err="1" smtClean="0">
                <a:solidFill>
                  <a:srgbClr val="505150"/>
                </a:solidFill>
              </a:rPr>
              <a:t>va</a:t>
            </a:r>
            <a:r>
              <a:rPr lang="it-IT" dirty="0" err="1" smtClean="0">
                <a:solidFill>
                  <a:srgbClr val="505150"/>
                </a:solidFill>
              </a:rPr>
              <a:t>riables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>
                <a:solidFill>
                  <a:srgbClr val="505150"/>
                </a:solidFill>
              </a:rPr>
              <a:t>do </a:t>
            </a:r>
            <a:r>
              <a:rPr lang="it-IT" dirty="0" err="1">
                <a:solidFill>
                  <a:srgbClr val="505150"/>
                </a:solidFill>
              </a:rPr>
              <a:t>not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fit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perfectly</a:t>
            </a:r>
            <a:r>
              <a:rPr lang="it-IT" dirty="0">
                <a:solidFill>
                  <a:srgbClr val="505150"/>
                </a:solidFill>
              </a:rPr>
              <a:t> the </a:t>
            </a:r>
            <a:r>
              <a:rPr lang="it-IT" dirty="0" err="1">
                <a:solidFill>
                  <a:srgbClr val="505150"/>
                </a:solidFill>
              </a:rPr>
              <a:t>regulation</a:t>
            </a:r>
            <a:r>
              <a:rPr lang="it-IT" dirty="0">
                <a:solidFill>
                  <a:srgbClr val="505150"/>
                </a:solidFill>
              </a:rPr>
              <a:t> </a:t>
            </a:r>
            <a:r>
              <a:rPr lang="it-IT" dirty="0" err="1">
                <a:solidFill>
                  <a:srgbClr val="505150"/>
                </a:solidFill>
              </a:rPr>
              <a:t>definitions</a:t>
            </a:r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4596" y="3132016"/>
            <a:ext cx="753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505150"/>
                </a:solidFill>
              </a:rPr>
              <a:t>Build</a:t>
            </a:r>
            <a:r>
              <a:rPr lang="it-IT" sz="2000" b="1" dirty="0" smtClean="0">
                <a:solidFill>
                  <a:srgbClr val="505150"/>
                </a:solidFill>
              </a:rPr>
              <a:t> a </a:t>
            </a:r>
            <a:r>
              <a:rPr lang="it-IT" sz="2000" b="1" dirty="0" err="1" smtClean="0">
                <a:solidFill>
                  <a:srgbClr val="505150"/>
                </a:solidFill>
              </a:rPr>
              <a:t>questionnaire</a:t>
            </a:r>
            <a:r>
              <a:rPr lang="it-IT" sz="2000" b="1" dirty="0" smtClean="0">
                <a:solidFill>
                  <a:srgbClr val="505150"/>
                </a:solidFill>
              </a:rPr>
              <a:t> </a:t>
            </a:r>
            <a:r>
              <a:rPr lang="it-IT" sz="2000" b="1" dirty="0" err="1" smtClean="0">
                <a:solidFill>
                  <a:srgbClr val="505150"/>
                </a:solidFill>
              </a:rPr>
              <a:t>that</a:t>
            </a:r>
            <a:r>
              <a:rPr lang="it-IT" sz="2000" b="1" dirty="0" smtClean="0">
                <a:solidFill>
                  <a:srgbClr val="505150"/>
                </a:solidFill>
              </a:rPr>
              <a:t> </a:t>
            </a:r>
            <a:r>
              <a:rPr lang="it-IT" sz="2000" b="1" dirty="0" err="1" smtClean="0">
                <a:solidFill>
                  <a:srgbClr val="505150"/>
                </a:solidFill>
              </a:rPr>
              <a:t>is</a:t>
            </a:r>
            <a:r>
              <a:rPr lang="it-IT" sz="2000" b="1" dirty="0" smtClean="0">
                <a:solidFill>
                  <a:srgbClr val="505150"/>
                </a:solidFill>
              </a:rPr>
              <a:t> a bridge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2920181" y="4049004"/>
            <a:ext cx="2490829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653" y="4857135"/>
            <a:ext cx="19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solidFill>
                  <a:srgbClr val="505150"/>
                </a:solidFill>
              </a:rPr>
              <a:t>administrative</a:t>
            </a:r>
            <a:r>
              <a:rPr lang="it-IT" sz="2000" b="1" dirty="0">
                <a:solidFill>
                  <a:srgbClr val="505150"/>
                </a:solidFill>
              </a:rPr>
              <a:t> </a:t>
            </a:r>
            <a:r>
              <a:rPr lang="it-IT" sz="2000" b="1" dirty="0" err="1">
                <a:solidFill>
                  <a:srgbClr val="505150"/>
                </a:solidFill>
              </a:rPr>
              <a:t>definitions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39618" y="492807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rgbClr val="505150"/>
                </a:solidFill>
              </a:rPr>
              <a:t>statistical</a:t>
            </a:r>
            <a:r>
              <a:rPr lang="it-IT" b="1" dirty="0">
                <a:solidFill>
                  <a:srgbClr val="505150"/>
                </a:solidFill>
              </a:rPr>
              <a:t> </a:t>
            </a:r>
            <a:endParaRPr lang="it-IT" b="1" dirty="0" smtClean="0">
              <a:solidFill>
                <a:srgbClr val="505150"/>
              </a:solidFill>
            </a:endParaRPr>
          </a:p>
          <a:p>
            <a:r>
              <a:rPr lang="it-IT" b="1" dirty="0" err="1" smtClean="0">
                <a:solidFill>
                  <a:srgbClr val="505150"/>
                </a:solidFill>
              </a:rPr>
              <a:t>defiinitions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71732" y="1004598"/>
            <a:ext cx="777190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keeping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in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starting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administrative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Explicit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reference</a:t>
            </a:r>
            <a:r>
              <a:rPr lang="it-IT" dirty="0" smtClean="0">
                <a:solidFill>
                  <a:srgbClr val="505150"/>
                </a:solidFill>
              </a:rPr>
              <a:t> to the Social security </a:t>
            </a:r>
            <a:r>
              <a:rPr lang="it-IT" dirty="0" err="1" smtClean="0">
                <a:solidFill>
                  <a:srgbClr val="505150"/>
                </a:solidFill>
              </a:rPr>
              <a:t>wage</a:t>
            </a: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Advantage</a:t>
            </a:r>
            <a:r>
              <a:rPr lang="it-IT" dirty="0" smtClean="0">
                <a:solidFill>
                  <a:srgbClr val="505150"/>
                </a:solidFill>
              </a:rPr>
              <a:t>: separate </a:t>
            </a:r>
            <a:r>
              <a:rPr lang="it-IT" dirty="0" err="1" smtClean="0">
                <a:solidFill>
                  <a:srgbClr val="505150"/>
                </a:solidFill>
              </a:rPr>
              <a:t>definitional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</a:t>
            </a:r>
            <a:r>
              <a:rPr lang="it-IT" dirty="0" smtClean="0">
                <a:solidFill>
                  <a:srgbClr val="505150"/>
                </a:solidFill>
              </a:rPr>
              <a:t> from </a:t>
            </a:r>
            <a:r>
              <a:rPr lang="it-IT" dirty="0" err="1" smtClean="0">
                <a:solidFill>
                  <a:srgbClr val="505150"/>
                </a:solidFill>
              </a:rPr>
              <a:t>measurement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error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Add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subvoices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adjust</a:t>
            </a:r>
            <a:r>
              <a:rPr lang="it-IT" dirty="0" smtClean="0">
                <a:solidFill>
                  <a:srgbClr val="505150"/>
                </a:solidFill>
              </a:rPr>
              <a:t> for </a:t>
            </a:r>
            <a:r>
              <a:rPr lang="it-IT" dirty="0" err="1" smtClean="0">
                <a:solidFill>
                  <a:srgbClr val="505150"/>
                </a:solidFill>
              </a:rPr>
              <a:t>definitions</a:t>
            </a:r>
            <a:r>
              <a:rPr lang="it-IT" dirty="0" smtClean="0">
                <a:solidFill>
                  <a:srgbClr val="505150"/>
                </a:solidFill>
              </a:rPr>
              <a:t> (</a:t>
            </a:r>
            <a:r>
              <a:rPr lang="it-IT" dirty="0" err="1" smtClean="0">
                <a:solidFill>
                  <a:srgbClr val="505150"/>
                </a:solidFill>
              </a:rPr>
              <a:t>inclusions</a:t>
            </a:r>
            <a:r>
              <a:rPr lang="it-IT" dirty="0" smtClean="0">
                <a:solidFill>
                  <a:srgbClr val="505150"/>
                </a:solidFill>
              </a:rPr>
              <a:t>/</a:t>
            </a:r>
            <a:r>
              <a:rPr lang="it-IT" dirty="0" err="1" smtClean="0">
                <a:solidFill>
                  <a:srgbClr val="505150"/>
                </a:solidFill>
              </a:rPr>
              <a:t>exclusions</a:t>
            </a:r>
            <a:r>
              <a:rPr lang="it-IT" dirty="0" smtClean="0">
                <a:solidFill>
                  <a:srgbClr val="505150"/>
                </a:solidFill>
              </a:rPr>
              <a:t>)</a:t>
            </a:r>
            <a:endParaRPr lang="it-IT" dirty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Refer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concepts</a:t>
            </a:r>
            <a:r>
              <a:rPr lang="it-IT" dirty="0" smtClean="0">
                <a:solidFill>
                  <a:srgbClr val="505150"/>
                </a:solidFill>
              </a:rPr>
              <a:t>, </a:t>
            </a:r>
            <a:r>
              <a:rPr lang="it-IT" dirty="0" err="1" smtClean="0">
                <a:solidFill>
                  <a:srgbClr val="505150"/>
                </a:solidFill>
              </a:rPr>
              <a:t>structures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which</a:t>
            </a:r>
            <a:r>
              <a:rPr lang="it-IT" dirty="0" smtClean="0">
                <a:solidFill>
                  <a:srgbClr val="505150"/>
                </a:solidFill>
              </a:rPr>
              <a:t> the </a:t>
            </a:r>
            <a:r>
              <a:rPr lang="it-IT" dirty="0" err="1" smtClean="0">
                <a:solidFill>
                  <a:srgbClr val="505150"/>
                </a:solidFill>
              </a:rPr>
              <a:t>enterprises</a:t>
            </a:r>
            <a:r>
              <a:rPr lang="it-IT" dirty="0" smtClean="0">
                <a:solidFill>
                  <a:srgbClr val="505150"/>
                </a:solidFill>
              </a:rPr>
              <a:t> are </a:t>
            </a:r>
            <a:r>
              <a:rPr lang="it-IT" dirty="0" err="1" smtClean="0">
                <a:solidFill>
                  <a:srgbClr val="505150"/>
                </a:solidFill>
              </a:rPr>
              <a:t>accustomed</a:t>
            </a: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solidFill>
                  <a:srgbClr val="505150"/>
                </a:solidFill>
              </a:rPr>
              <a:t>Overall</a:t>
            </a:r>
            <a:r>
              <a:rPr lang="it-IT" dirty="0" smtClean="0">
                <a:solidFill>
                  <a:srgbClr val="505150"/>
                </a:solidFill>
              </a:rPr>
              <a:t> the </a:t>
            </a:r>
            <a:r>
              <a:rPr lang="it-IT" dirty="0" err="1" smtClean="0">
                <a:solidFill>
                  <a:srgbClr val="505150"/>
                </a:solidFill>
              </a:rPr>
              <a:t>questionnaire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was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simplified</a:t>
            </a: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In future: </a:t>
            </a:r>
            <a:r>
              <a:rPr lang="it-IT" dirty="0" err="1" smtClean="0">
                <a:solidFill>
                  <a:srgbClr val="505150"/>
                </a:solidFill>
              </a:rPr>
              <a:t>prefill</a:t>
            </a:r>
            <a:r>
              <a:rPr lang="it-IT" dirty="0" smtClean="0">
                <a:solidFill>
                  <a:srgbClr val="505150"/>
                </a:solidFill>
              </a:rPr>
              <a:t> the </a:t>
            </a:r>
            <a:r>
              <a:rPr lang="it-IT" dirty="0" err="1" smtClean="0">
                <a:solidFill>
                  <a:srgbClr val="505150"/>
                </a:solidFill>
              </a:rPr>
              <a:t>questionnaire</a:t>
            </a:r>
            <a:r>
              <a:rPr lang="it-IT" dirty="0" smtClean="0">
                <a:solidFill>
                  <a:srgbClr val="505150"/>
                </a:solidFill>
              </a:rPr>
              <a:t> with </a:t>
            </a:r>
            <a:r>
              <a:rPr lang="it-IT" dirty="0" err="1" smtClean="0">
                <a:solidFill>
                  <a:srgbClr val="505150"/>
                </a:solidFill>
              </a:rPr>
              <a:t>main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variables</a:t>
            </a:r>
            <a:r>
              <a:rPr lang="it-IT" dirty="0" smtClean="0">
                <a:solidFill>
                  <a:srgbClr val="505150"/>
                </a:solidFill>
              </a:rPr>
              <a:t> from BWR</a:t>
            </a:r>
          </a:p>
          <a:p>
            <a:pPr marL="285750" indent="-285750">
              <a:buFont typeface="Arial"/>
              <a:buChar char="•"/>
            </a:pPr>
            <a:endParaRPr lang="it-IT" dirty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2196" y="513426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505150"/>
                </a:solidFill>
              </a:rPr>
              <a:t>An </a:t>
            </a:r>
            <a:r>
              <a:rPr lang="it-IT" sz="2400" b="1" dirty="0" err="1" smtClean="0">
                <a:solidFill>
                  <a:srgbClr val="505150"/>
                </a:solidFill>
              </a:rPr>
              <a:t>administrative</a:t>
            </a:r>
            <a:r>
              <a:rPr lang="it-IT" sz="2400" b="1" dirty="0" smtClean="0">
                <a:solidFill>
                  <a:srgbClr val="505150"/>
                </a:solidFill>
              </a:rPr>
              <a:t> data </a:t>
            </a:r>
            <a:r>
              <a:rPr lang="it-IT" sz="2400" b="1" dirty="0" err="1" smtClean="0">
                <a:solidFill>
                  <a:srgbClr val="505150"/>
                </a:solidFill>
              </a:rPr>
              <a:t>aware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  <a:r>
              <a:rPr lang="it-IT" sz="2400" b="1" dirty="0" err="1" smtClean="0">
                <a:solidFill>
                  <a:srgbClr val="505150"/>
                </a:solidFill>
              </a:rPr>
              <a:t>questionnaire</a:t>
            </a:r>
            <a:r>
              <a:rPr lang="it-IT" sz="2400" b="1" dirty="0" smtClean="0">
                <a:solidFill>
                  <a:srgbClr val="505150"/>
                </a:solidFill>
              </a:rPr>
              <a:t> </a:t>
            </a:r>
          </a:p>
        </p:txBody>
      </p:sp>
      <p:pic>
        <p:nvPicPr>
          <p:cNvPr id="8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83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9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404040"/>
                </a:solidFill>
              </a:rPr>
              <a:t>Sampling</a:t>
            </a:r>
            <a:endParaRPr lang="it-IT" sz="2400" b="1" dirty="0">
              <a:solidFill>
                <a:srgbClr val="404040"/>
              </a:solidFill>
            </a:endParaRPr>
          </a:p>
        </p:txBody>
      </p:sp>
      <p:pic>
        <p:nvPicPr>
          <p:cNvPr id="8" name="Picture 2" descr="Schermata 2014-05-08 a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1280004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the data on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wages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BWR (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previous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parameters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the sample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allocation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The </a:t>
            </a:r>
            <a:r>
              <a:rPr lang="it-IT" dirty="0" err="1" smtClean="0">
                <a:solidFill>
                  <a:srgbClr val="505150"/>
                </a:solidFill>
              </a:rPr>
              <a:t>register</a:t>
            </a:r>
            <a:r>
              <a:rPr lang="it-IT" dirty="0" smtClean="0">
                <a:solidFill>
                  <a:srgbClr val="505150"/>
                </a:solidFill>
              </a:rPr>
              <a:t> data shows </a:t>
            </a:r>
            <a:r>
              <a:rPr lang="it-IT" dirty="0" err="1" smtClean="0">
                <a:solidFill>
                  <a:srgbClr val="505150"/>
                </a:solidFill>
              </a:rPr>
              <a:t>higher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variability</a:t>
            </a:r>
            <a:r>
              <a:rPr lang="it-IT" dirty="0" smtClean="0">
                <a:solidFill>
                  <a:srgbClr val="505150"/>
                </a:solidFill>
              </a:rPr>
              <a:t> with </a:t>
            </a:r>
            <a:r>
              <a:rPr lang="it-IT" dirty="0" err="1" smtClean="0">
                <a:solidFill>
                  <a:srgbClr val="505150"/>
                </a:solidFill>
              </a:rPr>
              <a:t>respect</a:t>
            </a:r>
            <a:r>
              <a:rPr lang="it-IT" dirty="0" smtClean="0">
                <a:solidFill>
                  <a:srgbClr val="505150"/>
                </a:solidFill>
              </a:rPr>
              <a:t> to </a:t>
            </a:r>
            <a:r>
              <a:rPr lang="it-IT" dirty="0" err="1" smtClean="0">
                <a:solidFill>
                  <a:srgbClr val="505150"/>
                </a:solidFill>
              </a:rPr>
              <a:t>previous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survey</a:t>
            </a:r>
            <a:r>
              <a:rPr lang="it-IT" dirty="0" smtClean="0">
                <a:solidFill>
                  <a:srgbClr val="505150"/>
                </a:solidFill>
              </a:rPr>
              <a:t>, </a:t>
            </a:r>
            <a:r>
              <a:rPr lang="it-IT" dirty="0" err="1" smtClean="0">
                <a:solidFill>
                  <a:srgbClr val="505150"/>
                </a:solidFill>
              </a:rPr>
              <a:t>maybe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because</a:t>
            </a:r>
            <a:r>
              <a:rPr lang="it-IT" dirty="0" smtClean="0">
                <a:solidFill>
                  <a:srgbClr val="505150"/>
                </a:solidFill>
              </a:rPr>
              <a:t> of self </a:t>
            </a:r>
            <a:r>
              <a:rPr lang="it-IT" dirty="0" err="1" smtClean="0">
                <a:solidFill>
                  <a:srgbClr val="505150"/>
                </a:solidFill>
              </a:rPr>
              <a:t>selection</a:t>
            </a:r>
            <a:r>
              <a:rPr lang="it-IT" dirty="0" smtClean="0">
                <a:solidFill>
                  <a:srgbClr val="505150"/>
                </a:solidFill>
              </a:rPr>
              <a:t> of </a:t>
            </a:r>
            <a:r>
              <a:rPr lang="it-IT" dirty="0" err="1" smtClean="0">
                <a:solidFill>
                  <a:srgbClr val="505150"/>
                </a:solidFill>
              </a:rPr>
              <a:t>respondents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toward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higher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wages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enteprises</a:t>
            </a:r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dirty="0" smtClean="0">
                <a:solidFill>
                  <a:srgbClr val="505150"/>
                </a:solidFill>
              </a:rPr>
              <a:t>The </a:t>
            </a:r>
            <a:r>
              <a:rPr lang="it-IT" dirty="0" err="1" smtClean="0">
                <a:solidFill>
                  <a:srgbClr val="505150"/>
                </a:solidFill>
              </a:rPr>
              <a:t>allocation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among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strata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is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sensibly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different</a:t>
            </a:r>
            <a:r>
              <a:rPr lang="it-IT" dirty="0" smtClean="0">
                <a:solidFill>
                  <a:srgbClr val="505150"/>
                </a:solidFill>
              </a:rPr>
              <a:t> from </a:t>
            </a:r>
            <a:r>
              <a:rPr lang="it-IT" dirty="0" err="1" smtClean="0">
                <a:solidFill>
                  <a:srgbClr val="505150"/>
                </a:solidFill>
              </a:rPr>
              <a:t>one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perf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  <a:r>
              <a:rPr lang="it-IT" dirty="0" err="1" smtClean="0">
                <a:solidFill>
                  <a:srgbClr val="505150"/>
                </a:solidFill>
              </a:rPr>
              <a:t>rmed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using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parameters</a:t>
            </a:r>
            <a:r>
              <a:rPr lang="it-IT" dirty="0" smtClean="0">
                <a:solidFill>
                  <a:srgbClr val="505150"/>
                </a:solidFill>
              </a:rPr>
              <a:t> from sample </a:t>
            </a:r>
            <a:r>
              <a:rPr lang="it-IT" dirty="0" err="1" smtClean="0">
                <a:solidFill>
                  <a:srgbClr val="505150"/>
                </a:solidFill>
              </a:rPr>
              <a:t>surveys</a:t>
            </a: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404040"/>
                </a:solidFill>
              </a:rPr>
              <a:t>Contact</a:t>
            </a:r>
            <a:r>
              <a:rPr lang="it-IT" sz="2400" b="1" dirty="0" smtClean="0">
                <a:solidFill>
                  <a:srgbClr val="404040"/>
                </a:solidFill>
              </a:rPr>
              <a:t> </a:t>
            </a:r>
            <a:r>
              <a:rPr lang="it-IT" sz="2400" b="1" dirty="0" err="1" smtClean="0">
                <a:solidFill>
                  <a:srgbClr val="404040"/>
                </a:solidFill>
              </a:rPr>
              <a:t>strategy</a:t>
            </a:r>
            <a:r>
              <a:rPr lang="it-IT" sz="2400" b="1" dirty="0" smtClean="0">
                <a:solidFill>
                  <a:srgbClr val="404040"/>
                </a:solidFill>
              </a:rPr>
              <a:t>: the use of the PEC </a:t>
            </a:r>
            <a:r>
              <a:rPr lang="it-IT" sz="2400" b="1" dirty="0" err="1" smtClean="0">
                <a:solidFill>
                  <a:srgbClr val="404040"/>
                </a:solidFill>
              </a:rPr>
              <a:t>system</a:t>
            </a:r>
            <a:endParaRPr lang="it-IT" sz="2400" b="1" dirty="0">
              <a:solidFill>
                <a:srgbClr val="40404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7977" y="4839305"/>
            <a:ext cx="752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</p:txBody>
      </p:sp>
      <p:pic>
        <p:nvPicPr>
          <p:cNvPr id="9" name="Picture 2" descr="Schermata 2014-05-08 a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9" y="6081204"/>
            <a:ext cx="628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17708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European Conference on Quality in Official Statistics, </a:t>
            </a:r>
            <a:r>
              <a:rPr lang="it-IT" sz="1000" baseline="0" dirty="0" smtClean="0">
                <a:solidFill>
                  <a:srgbClr val="7F7F7F"/>
                </a:solidFill>
              </a:rPr>
              <a:t>Vienna, 2-</a:t>
            </a:r>
            <a:r>
              <a:rPr lang="it-IT" sz="1000" dirty="0" smtClean="0">
                <a:solidFill>
                  <a:srgbClr val="7F7F7F"/>
                </a:solidFill>
              </a:rPr>
              <a:t>5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0774" y="1245031"/>
            <a:ext cx="806206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600" dirty="0" smtClean="0">
              <a:solidFill>
                <a:srgbClr val="505150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dirty="0"/>
              <a:t>Since July 2013 the exchange of information and documents between public administrations and enterprises must occur only through </a:t>
            </a:r>
            <a:r>
              <a:rPr lang="en-GB" dirty="0" smtClean="0"/>
              <a:t>Certified Email (PEC) . </a:t>
            </a:r>
          </a:p>
          <a:p>
            <a:pPr marL="285750" indent="-285750" algn="just">
              <a:buFont typeface="Arial"/>
              <a:buChar char="•"/>
            </a:pPr>
            <a:endParaRPr lang="en-GB" dirty="0" smtClean="0"/>
          </a:p>
          <a:p>
            <a:pPr marL="285750" indent="-285750" algn="just">
              <a:buFont typeface="Arial"/>
              <a:buChar char="•"/>
            </a:pPr>
            <a:r>
              <a:rPr lang="en-GB" dirty="0" smtClean="0"/>
              <a:t>All </a:t>
            </a:r>
            <a:r>
              <a:rPr lang="en-GB" dirty="0"/>
              <a:t>enterprises must have a </a:t>
            </a:r>
            <a:r>
              <a:rPr lang="en-GB" dirty="0" smtClean="0"/>
              <a:t>PEC </a:t>
            </a:r>
            <a:r>
              <a:rPr lang="en-GB" dirty="0"/>
              <a:t>address registered at the Chamber of Commerce Business Register (CCBR</a:t>
            </a:r>
            <a:r>
              <a:rPr lang="en-GB" dirty="0" smtClean="0"/>
              <a:t>). </a:t>
            </a:r>
          </a:p>
          <a:p>
            <a:pPr marL="285750" indent="-285750" algn="just">
              <a:buFont typeface="Arial"/>
              <a:buChar char="•"/>
            </a:pPr>
            <a:endParaRPr lang="en-GB" dirty="0" smtClean="0"/>
          </a:p>
          <a:p>
            <a:pPr marL="285750" indent="-285750" algn="just">
              <a:buFont typeface="Arial"/>
              <a:buChar char="•"/>
            </a:pPr>
            <a:r>
              <a:rPr lang="en-GB" dirty="0" smtClean="0"/>
              <a:t>Safe protocols for secure transmission</a:t>
            </a:r>
          </a:p>
          <a:p>
            <a:pPr marL="285750" indent="-285750" algn="just">
              <a:buFont typeface="Arial"/>
              <a:buChar char="•"/>
            </a:pPr>
            <a:endParaRPr lang="en-GB" dirty="0" smtClean="0"/>
          </a:p>
          <a:p>
            <a:pPr marL="285750" indent="-285750" algn="just">
              <a:buFont typeface="Arial"/>
              <a:buChar char="•"/>
            </a:pPr>
            <a:r>
              <a:rPr lang="en-GB" dirty="0" smtClean="0"/>
              <a:t>Receipt with date and hour of delivery </a:t>
            </a:r>
          </a:p>
          <a:p>
            <a:pPr marL="285750" indent="-285750" algn="just">
              <a:buFont typeface="Arial"/>
              <a:buChar char="•"/>
            </a:pPr>
            <a:endParaRPr lang="en-GB" dirty="0" smtClean="0"/>
          </a:p>
          <a:p>
            <a:pPr marL="285750" indent="-285750" algn="just">
              <a:buFont typeface="Arial"/>
              <a:buChar char="•"/>
            </a:pPr>
            <a:r>
              <a:rPr lang="en-GB" dirty="0" smtClean="0"/>
              <a:t>Same </a:t>
            </a:r>
            <a:r>
              <a:rPr lang="en-GB" dirty="0"/>
              <a:t>legal value of a </a:t>
            </a:r>
            <a:r>
              <a:rPr lang="en-GB" dirty="0" smtClean="0"/>
              <a:t>post letter </a:t>
            </a:r>
            <a:r>
              <a:rPr lang="en-GB" dirty="0"/>
              <a:t>sent by recorded delivery and receipt return. </a:t>
            </a:r>
            <a:endParaRPr lang="it-IT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On-screen Show (4:3)</PresentationFormat>
  <Paragraphs>234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copertina</vt:lpstr>
      <vt:lpstr>Foglio di lavoro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XXX</cp:lastModifiedBy>
  <cp:revision>145</cp:revision>
  <dcterms:created xsi:type="dcterms:W3CDTF">2012-12-11T11:00:35Z</dcterms:created>
  <dcterms:modified xsi:type="dcterms:W3CDTF">2014-06-05T06:24:14Z</dcterms:modified>
</cp:coreProperties>
</file>