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CC"/>
    <a:srgbClr val="078693"/>
    <a:srgbClr val="9AB23B"/>
    <a:srgbClr val="0493AC"/>
    <a:srgbClr val="FAA50F"/>
    <a:srgbClr val="F0F0F0"/>
    <a:srgbClr val="9A9A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2" d="100"/>
          <a:sy n="72" d="100"/>
        </p:scale>
        <p:origin x="-100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37F8B-DB6D-43B8-9AD2-15805D5A22A7}" type="datetimeFigureOut">
              <a:rPr lang="en-GB" smtClean="0"/>
              <a:t>22/05/2014</a:t>
            </a:fld>
            <a:endParaRPr lang="en-GB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176F4E-3C84-4C9A-BEE8-980ED8A28C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241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76F4E-3C84-4C9A-BEE8-980ED8A28C0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391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76F4E-3C84-4C9A-BEE8-980ED8A28C0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021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76F4E-3C84-4C9A-BEE8-980ED8A28C0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45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2014-05-22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 userDrawn="1"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5" name="Bildobjekt 14" descr="SCB-logga_grey.png"/>
          <p:cNvPicPr>
            <a:picLocks noChangeAspect="1"/>
          </p:cNvPicPr>
          <p:nvPr/>
        </p:nvPicPr>
        <p:blipFill>
          <a:blip r:embed="rId7" cstate="print"/>
          <a:srcRect t="5209" r="15358" b="2083"/>
          <a:stretch>
            <a:fillRect/>
          </a:stretch>
        </p:blipFill>
        <p:spPr>
          <a:xfrm>
            <a:off x="0" y="0"/>
            <a:ext cx="1142976" cy="6357958"/>
          </a:xfrm>
          <a:prstGeom prst="rect">
            <a:avLst/>
          </a:prstGeom>
        </p:spPr>
      </p:pic>
      <p:pic>
        <p:nvPicPr>
          <p:cNvPr id="21" name="Bildobjekt 20" descr="SCB-logga_grey.png"/>
          <p:cNvPicPr>
            <a:picLocks noChangeAspect="1"/>
          </p:cNvPicPr>
          <p:nvPr userDrawn="1"/>
        </p:nvPicPr>
        <p:blipFill>
          <a:blip r:embed="rId7" cstate="print"/>
          <a:srcRect t="5209" r="15358" b="2083"/>
          <a:stretch>
            <a:fillRect/>
          </a:stretch>
        </p:blipFill>
        <p:spPr>
          <a:xfrm>
            <a:off x="0" y="0"/>
            <a:ext cx="1142976" cy="635795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1" y="274638"/>
            <a:ext cx="6639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8" y="1535113"/>
            <a:ext cx="3238500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258888" y="2174875"/>
            <a:ext cx="32385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3236231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2362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2014-05-22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2014-05-22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2014-05-22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489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0" y="273050"/>
            <a:ext cx="411480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250699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2014-05-22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2014-05-22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2014-05-22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2014-05-22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2014-05-22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utan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2014-05-22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2014-05-22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6" name="Bildobjekt 15" descr="logga_orange.png"/>
          <p:cNvPicPr>
            <a:picLocks noChangeAspect="1"/>
          </p:cNvPicPr>
          <p:nvPr userDrawn="1"/>
        </p:nvPicPr>
        <p:blipFill>
          <a:blip r:embed="rId7" cstate="print"/>
          <a:srcRect r="6048"/>
          <a:stretch>
            <a:fillRect/>
          </a:stretch>
        </p:blipFill>
        <p:spPr>
          <a:xfrm>
            <a:off x="-11854" y="4082"/>
            <a:ext cx="1109781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Rubrikbild">
    <p:bg>
      <p:bgPr>
        <a:solidFill>
          <a:srgbClr val="0786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2014-05-22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6" name="Bildobjekt 15" descr="logga_blue.png"/>
          <p:cNvPicPr>
            <a:picLocks noChangeAspect="1"/>
          </p:cNvPicPr>
          <p:nvPr userDrawn="1"/>
        </p:nvPicPr>
        <p:blipFill>
          <a:blip r:embed="rId7" cstate="print"/>
          <a:srcRect r="6102"/>
          <a:stretch>
            <a:fillRect/>
          </a:stretch>
        </p:blipFill>
        <p:spPr>
          <a:xfrm>
            <a:off x="-11221" y="0"/>
            <a:ext cx="1109148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Rubrikbil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2014-05-22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6" name="Bildobjekt 15" descr="logga_green.png"/>
          <p:cNvPicPr>
            <a:picLocks noChangeAspect="1"/>
          </p:cNvPicPr>
          <p:nvPr userDrawn="1"/>
        </p:nvPicPr>
        <p:blipFill>
          <a:blip r:embed="rId7" cstate="print"/>
          <a:srcRect r="6716"/>
          <a:stretch>
            <a:fillRect/>
          </a:stretch>
        </p:blipFill>
        <p:spPr>
          <a:xfrm>
            <a:off x="-9407" y="0"/>
            <a:ext cx="1101891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Rubrikbil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2014-05-22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4" name="Bildobjekt 13" descr="SCB-logga_lila.png"/>
          <p:cNvPicPr>
            <a:picLocks noChangeAspect="1"/>
          </p:cNvPicPr>
          <p:nvPr userDrawn="1"/>
        </p:nvPicPr>
        <p:blipFill>
          <a:blip r:embed="rId7" cstate="print"/>
          <a:srcRect t="3335" r="5552"/>
          <a:stretch>
            <a:fillRect/>
          </a:stretch>
        </p:blipFill>
        <p:spPr>
          <a:xfrm>
            <a:off x="-13639" y="220720"/>
            <a:ext cx="1115648" cy="662928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8887" y="4406900"/>
            <a:ext cx="72358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7" y="2906713"/>
            <a:ext cx="723582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2014-05-22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0" y="274638"/>
            <a:ext cx="6628743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236912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247571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2014-05-22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256370" y="378212"/>
            <a:ext cx="74304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6370" y="1600200"/>
            <a:ext cx="743042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263804" y="6492899"/>
            <a:ext cx="1326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2F1F4D1-35E4-46BA-AF81-4FD86FB65BBB}" type="datetimeFigureOut">
              <a:rPr lang="sv-SE" smtClean="0"/>
              <a:pPr/>
              <a:t>2014-05-22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010432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 descr="logga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-32" y="757556"/>
            <a:ext cx="652218" cy="5345750"/>
          </a:xfrm>
          <a:prstGeom prst="rect">
            <a:avLst/>
          </a:prstGeom>
        </p:spPr>
      </p:pic>
      <p:pic>
        <p:nvPicPr>
          <p:cNvPr id="10" name="Bildobjekt 9" descr="kvadrater_100_rgb.pn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8856757" y="4357553"/>
            <a:ext cx="286488" cy="17859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0" r:id="rId2"/>
    <p:sldLayoutId id="2147483680" r:id="rId3"/>
    <p:sldLayoutId id="2147483666" r:id="rId4"/>
    <p:sldLayoutId id="2147483667" r:id="rId5"/>
    <p:sldLayoutId id="2147483668" r:id="rId6"/>
    <p:sldLayoutId id="2147483669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chemeClr val="accent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1277A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1277A"/>
        </a:buClr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1277A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1277A"/>
        </a:buClr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1277A"/>
        </a:buClr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se/url?sa=i&amp;rct=j&amp;q=&amp;esrc=s&amp;frm=1&amp;source=images&amp;cd=&amp;cad=rja&amp;uact=8&amp;docid=QPF_2owx8FpCQM&amp;tbnid=a8sqf-WNwrhngM:&amp;ved=0CAUQjRw&amp;url=http://fimsinfo.doe.gov/data_validation.htm&amp;ei=xEt8U67NCKOuygOJ1IKIAQ&amp;bvm=bv.67229260,d.bGE&amp;psig=AFQjCNF0eB4ZVbRHnQtOumEmna4wDlo7Vg&amp;ust=140074116104014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The Final Steps </a:t>
            </a:r>
            <a:r>
              <a:rPr lang="sv-SE" dirty="0" err="1" smtClean="0"/>
              <a:t>of</a:t>
            </a:r>
            <a:r>
              <a:rPr lang="sv-SE" dirty="0" smtClean="0"/>
              <a:t> the </a:t>
            </a:r>
            <a:r>
              <a:rPr lang="sv-SE" dirty="0" err="1" smtClean="0"/>
              <a:t>Journey</a:t>
            </a:r>
            <a:r>
              <a:rPr lang="sv-SE" dirty="0" smtClean="0"/>
              <a:t> </a:t>
            </a:r>
            <a:r>
              <a:rPr lang="sv-SE" dirty="0" err="1" smtClean="0"/>
              <a:t>towards</a:t>
            </a:r>
            <a:r>
              <a:rPr lang="sv-SE" dirty="0" smtClean="0"/>
              <a:t> </a:t>
            </a:r>
            <a:r>
              <a:rPr lang="sv-SE" dirty="0" smtClean="0"/>
              <a:t>an ISO-</a:t>
            </a:r>
            <a:r>
              <a:rPr lang="sv-SE" dirty="0" err="1" smtClean="0"/>
              <a:t>certification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 </a:t>
            </a:r>
            <a:r>
              <a:rPr lang="en-GB" dirty="0"/>
              <a:t>Implementing ISO 20252 for Market, Opinion and Social Research </a:t>
            </a:r>
          </a:p>
          <a:p>
            <a:r>
              <a:rPr lang="en-GB" dirty="0"/>
              <a:t>at Statistics Sweden </a:t>
            </a:r>
            <a:endParaRPr lang="en-GB" dirty="0" smtClean="0"/>
          </a:p>
          <a:p>
            <a:endParaRPr lang="sv-SE" dirty="0"/>
          </a:p>
          <a:p>
            <a:r>
              <a:rPr lang="sv-SE" sz="4600" dirty="0" smtClean="0"/>
              <a:t>Q2014</a:t>
            </a:r>
          </a:p>
        </p:txBody>
      </p:sp>
    </p:spTree>
    <p:extLst>
      <p:ext uri="{BB962C8B-B14F-4D97-AF65-F5344CB8AC3E}">
        <p14:creationId xmlns:p14="http://schemas.microsoft.com/office/powerpoint/2010/main" val="368386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1331640" y="5373216"/>
            <a:ext cx="6692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>
                <a:latin typeface="Arial" pitchFamily="34" charset="0"/>
                <a:cs typeface="Arial" pitchFamily="34" charset="0"/>
              </a:rPr>
              <a:t>Contact: kvalitetsledning@scb.se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1315345" y="2708920"/>
            <a:ext cx="66929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sv-SE" sz="3200" dirty="0" err="1" smtClean="0">
                <a:latin typeface="Arial Rounded MT Bold" panose="020F0704030504030204" pitchFamily="34" charset="0"/>
                <a:cs typeface="Arial" pitchFamily="34" charset="0"/>
              </a:rPr>
              <a:t>Thank-you</a:t>
            </a:r>
            <a:r>
              <a:rPr lang="sv-SE" sz="3200" dirty="0" smtClean="0">
                <a:latin typeface="Arial Rounded MT Bold" panose="020F0704030504030204" pitchFamily="34" charset="0"/>
                <a:cs typeface="Arial" pitchFamily="34" charset="0"/>
              </a:rPr>
              <a:t>!</a:t>
            </a:r>
          </a:p>
          <a:p>
            <a:endParaRPr lang="sv-SE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96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6053" y="39757"/>
            <a:ext cx="2092293" cy="2127756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Background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sv-SE" dirty="0" smtClean="0"/>
          </a:p>
          <a:p>
            <a:pPr>
              <a:lnSpc>
                <a:spcPct val="150000"/>
              </a:lnSpc>
            </a:pPr>
            <a:r>
              <a:rPr lang="sv-SE" dirty="0" smtClean="0"/>
              <a:t>ES </a:t>
            </a:r>
            <a:r>
              <a:rPr lang="sv-SE" dirty="0" err="1" smtClean="0"/>
              <a:t>Code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Practice</a:t>
            </a:r>
            <a:r>
              <a:rPr lang="sv-SE" dirty="0" smtClean="0"/>
              <a:t> – </a:t>
            </a:r>
            <a:r>
              <a:rPr lang="sv-SE" dirty="0" err="1" smtClean="0"/>
              <a:t>means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implementing</a:t>
            </a:r>
            <a:endParaRPr lang="sv-SE" dirty="0" smtClean="0"/>
          </a:p>
          <a:p>
            <a:pPr>
              <a:lnSpc>
                <a:spcPct val="150000"/>
              </a:lnSpc>
            </a:pPr>
            <a:r>
              <a:rPr lang="sv-SE" dirty="0" smtClean="0"/>
              <a:t>Swedish </a:t>
            </a:r>
            <a:r>
              <a:rPr lang="sv-SE" dirty="0" err="1" smtClean="0"/>
              <a:t>government</a:t>
            </a:r>
            <a:r>
              <a:rPr lang="sv-SE" dirty="0" smtClean="0"/>
              <a:t> – </a:t>
            </a:r>
            <a:r>
              <a:rPr lang="sv-SE" dirty="0" err="1" smtClean="0"/>
              <a:t>quality</a:t>
            </a:r>
            <a:r>
              <a:rPr lang="sv-SE" dirty="0" smtClean="0"/>
              <a:t> </a:t>
            </a:r>
            <a:r>
              <a:rPr lang="sv-SE" dirty="0" err="1" smtClean="0"/>
              <a:t>reporting</a:t>
            </a:r>
            <a:endParaRPr lang="sv-SE" dirty="0" smtClean="0"/>
          </a:p>
          <a:p>
            <a:pPr>
              <a:lnSpc>
                <a:spcPct val="150000"/>
              </a:lnSpc>
            </a:pPr>
            <a:r>
              <a:rPr lang="sv-SE" dirty="0" smtClean="0"/>
              <a:t>Call for tenders – </a:t>
            </a:r>
            <a:r>
              <a:rPr lang="sv-SE" dirty="0" err="1" smtClean="0"/>
              <a:t>quality</a:t>
            </a:r>
            <a:r>
              <a:rPr lang="sv-SE" dirty="0" smtClean="0"/>
              <a:t> </a:t>
            </a:r>
            <a:r>
              <a:rPr lang="sv-SE" dirty="0" err="1" smtClean="0"/>
              <a:t>statement</a:t>
            </a:r>
            <a:r>
              <a:rPr lang="sv-SE" dirty="0" smtClean="0"/>
              <a:t> on </a:t>
            </a:r>
            <a:r>
              <a:rPr lang="sv-SE" dirty="0" err="1" smtClean="0"/>
              <a:t>adherence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common business standard</a:t>
            </a:r>
          </a:p>
          <a:p>
            <a:pPr>
              <a:lnSpc>
                <a:spcPct val="150000"/>
              </a:lnSpc>
            </a:pPr>
            <a:r>
              <a:rPr lang="sv-SE" dirty="0" smtClean="0"/>
              <a:t>Standardisation </a:t>
            </a:r>
            <a:r>
              <a:rPr lang="sv-SE" dirty="0" err="1" smtClean="0"/>
              <a:t>work</a:t>
            </a:r>
            <a:r>
              <a:rPr lang="sv-SE" dirty="0" smtClean="0"/>
              <a:t> on </a:t>
            </a:r>
            <a:r>
              <a:rPr lang="sv-SE" dirty="0" err="1" smtClean="0"/>
              <a:t>methods</a:t>
            </a:r>
            <a:r>
              <a:rPr lang="sv-SE" dirty="0" smtClean="0"/>
              <a:t> and </a:t>
            </a:r>
            <a:r>
              <a:rPr lang="sv-SE" dirty="0" err="1" smtClean="0"/>
              <a:t>tools</a:t>
            </a:r>
            <a:endParaRPr lang="sv-SE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496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ISO 20252 - </a:t>
            </a:r>
            <a:r>
              <a:rPr lang="sv-SE" dirty="0" err="1" smtClean="0"/>
              <a:t>requirements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v-SE" dirty="0" err="1" smtClean="0"/>
              <a:t>Client</a:t>
            </a:r>
            <a:r>
              <a:rPr lang="sv-SE" dirty="0" smtClean="0"/>
              <a:t> focus</a:t>
            </a:r>
          </a:p>
          <a:p>
            <a:pPr>
              <a:lnSpc>
                <a:spcPct val="150000"/>
              </a:lnSpc>
            </a:pPr>
            <a:r>
              <a:rPr lang="sv-SE" dirty="0" smtClean="0"/>
              <a:t>General order in planning and </a:t>
            </a:r>
            <a:r>
              <a:rPr lang="sv-SE" dirty="0" err="1" smtClean="0"/>
              <a:t>documentation</a:t>
            </a:r>
            <a:endParaRPr lang="sv-SE" dirty="0" smtClean="0"/>
          </a:p>
          <a:p>
            <a:pPr>
              <a:lnSpc>
                <a:spcPct val="150000"/>
              </a:lnSpc>
            </a:pPr>
            <a:r>
              <a:rPr lang="sv-SE" dirty="0" err="1" smtClean="0"/>
              <a:t>Transparency</a:t>
            </a:r>
            <a:r>
              <a:rPr lang="sv-SE" dirty="0" smtClean="0"/>
              <a:t> and </a:t>
            </a:r>
            <a:r>
              <a:rPr lang="sv-SE" dirty="0" err="1" smtClean="0"/>
              <a:t>traceability</a:t>
            </a:r>
            <a:endParaRPr lang="sv-SE" dirty="0" smtClean="0"/>
          </a:p>
          <a:p>
            <a:pPr>
              <a:lnSpc>
                <a:spcPct val="150000"/>
              </a:lnSpc>
            </a:pPr>
            <a:r>
              <a:rPr lang="sv-SE" dirty="0" smtClean="0"/>
              <a:t>Checklists</a:t>
            </a:r>
          </a:p>
          <a:p>
            <a:pPr>
              <a:lnSpc>
                <a:spcPct val="150000"/>
              </a:lnSpc>
            </a:pPr>
            <a:r>
              <a:rPr lang="sv-SE" dirty="0" err="1" smtClean="0"/>
              <a:t>Validation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results</a:t>
            </a:r>
            <a:endParaRPr lang="sv-SE" dirty="0" smtClean="0"/>
          </a:p>
          <a:p>
            <a:pPr>
              <a:lnSpc>
                <a:spcPct val="150000"/>
              </a:lnSpc>
            </a:pPr>
            <a:r>
              <a:rPr lang="sv-SE" dirty="0" err="1" smtClean="0"/>
              <a:t>Testing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questionaires</a:t>
            </a:r>
            <a:endParaRPr lang="en-GB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42900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04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 </a:t>
            </a:r>
            <a:r>
              <a:rPr lang="sv-SE" dirty="0" err="1" smtClean="0"/>
              <a:t>six</a:t>
            </a:r>
            <a:r>
              <a:rPr lang="sv-SE" dirty="0" smtClean="0"/>
              <a:t> </a:t>
            </a:r>
            <a:r>
              <a:rPr lang="sv-SE" dirty="0" err="1" smtClean="0"/>
              <a:t>year</a:t>
            </a:r>
            <a:r>
              <a:rPr lang="sv-SE" dirty="0" smtClean="0"/>
              <a:t> process!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v-SE" dirty="0" err="1" smtClean="0"/>
              <a:t>Training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staff</a:t>
            </a:r>
            <a:endParaRPr lang="sv-SE" dirty="0" smtClean="0"/>
          </a:p>
          <a:p>
            <a:pPr>
              <a:lnSpc>
                <a:spcPct val="150000"/>
              </a:lnSpc>
            </a:pPr>
            <a:r>
              <a:rPr lang="sv-SE" dirty="0" err="1" smtClean="0"/>
              <a:t>Setting</a:t>
            </a:r>
            <a:r>
              <a:rPr lang="sv-SE" dirty="0" smtClean="0"/>
              <a:t> </a:t>
            </a:r>
            <a:r>
              <a:rPr lang="sv-SE" dirty="0" err="1" smtClean="0"/>
              <a:t>up</a:t>
            </a:r>
            <a:r>
              <a:rPr lang="sv-SE" dirty="0" smtClean="0"/>
              <a:t> </a:t>
            </a:r>
            <a:r>
              <a:rPr lang="sv-SE" dirty="0" err="1" smtClean="0"/>
              <a:t>network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quality</a:t>
            </a:r>
            <a:r>
              <a:rPr lang="sv-SE" dirty="0" smtClean="0"/>
              <a:t> </a:t>
            </a:r>
            <a:r>
              <a:rPr lang="sv-SE" dirty="0" err="1" smtClean="0"/>
              <a:t>coaches</a:t>
            </a:r>
            <a:endParaRPr lang="sv-SE" dirty="0" smtClean="0"/>
          </a:p>
          <a:p>
            <a:pPr>
              <a:lnSpc>
                <a:spcPct val="150000"/>
              </a:lnSpc>
            </a:pPr>
            <a:r>
              <a:rPr lang="sv-SE" dirty="0" smtClean="0"/>
              <a:t>Screening </a:t>
            </a:r>
            <a:r>
              <a:rPr lang="sv-SE" dirty="0" err="1" smtClean="0"/>
              <a:t>of</a:t>
            </a:r>
            <a:r>
              <a:rPr lang="sv-SE" dirty="0" smtClean="0"/>
              <a:t> 200 statistical </a:t>
            </a:r>
            <a:r>
              <a:rPr lang="sv-SE" dirty="0" err="1" smtClean="0"/>
              <a:t>products</a:t>
            </a:r>
            <a:endParaRPr lang="sv-SE" dirty="0" smtClean="0"/>
          </a:p>
          <a:p>
            <a:pPr>
              <a:lnSpc>
                <a:spcPct val="150000"/>
              </a:lnSpc>
            </a:pPr>
            <a:r>
              <a:rPr lang="sv-SE" dirty="0" err="1" smtClean="0"/>
              <a:t>Supplementing</a:t>
            </a:r>
            <a:r>
              <a:rPr lang="sv-SE" dirty="0" smtClean="0"/>
              <a:t> Process Support System</a:t>
            </a:r>
          </a:p>
          <a:p>
            <a:pPr>
              <a:lnSpc>
                <a:spcPct val="150000"/>
              </a:lnSpc>
            </a:pPr>
            <a:r>
              <a:rPr lang="sv-SE" dirty="0" err="1" smtClean="0"/>
              <a:t>Setting</a:t>
            </a:r>
            <a:r>
              <a:rPr lang="sv-SE" dirty="0" smtClean="0"/>
              <a:t> </a:t>
            </a:r>
            <a:r>
              <a:rPr lang="sv-SE" dirty="0" err="1" smtClean="0"/>
              <a:t>up</a:t>
            </a:r>
            <a:r>
              <a:rPr lang="sv-SE" dirty="0" smtClean="0"/>
              <a:t> organisation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smtClean="0"/>
              <a:t>internal </a:t>
            </a:r>
            <a:r>
              <a:rPr lang="sv-SE" dirty="0" err="1" smtClean="0"/>
              <a:t>quality</a:t>
            </a:r>
            <a:r>
              <a:rPr lang="sv-SE" dirty="0" smtClean="0"/>
              <a:t> </a:t>
            </a:r>
            <a:r>
              <a:rPr lang="sv-SE" dirty="0" err="1" smtClean="0"/>
              <a:t>auditors</a:t>
            </a:r>
            <a:endParaRPr lang="sv-SE" dirty="0" smtClean="0"/>
          </a:p>
          <a:p>
            <a:pPr>
              <a:lnSpc>
                <a:spcPct val="150000"/>
              </a:lnSpc>
            </a:pPr>
            <a:r>
              <a:rPr lang="sv-SE" dirty="0" err="1" smtClean="0"/>
              <a:t>Establishing</a:t>
            </a:r>
            <a:r>
              <a:rPr lang="sv-SE" dirty="0" smtClean="0"/>
              <a:t> a Quality Manual </a:t>
            </a:r>
          </a:p>
          <a:p>
            <a:pPr>
              <a:lnSpc>
                <a:spcPct val="150000"/>
              </a:lnSpc>
            </a:pPr>
            <a:r>
              <a:rPr lang="sv-SE" dirty="0" err="1" smtClean="0"/>
              <a:t>Completing</a:t>
            </a:r>
            <a:r>
              <a:rPr lang="sv-SE" dirty="0" smtClean="0"/>
              <a:t> 5 major </a:t>
            </a:r>
            <a:r>
              <a:rPr lang="sv-SE" dirty="0" err="1" smtClean="0"/>
              <a:t>development</a:t>
            </a:r>
            <a:r>
              <a:rPr lang="sv-SE" dirty="0" smtClean="0"/>
              <a:t> </a:t>
            </a:r>
            <a:r>
              <a:rPr lang="sv-SE" dirty="0" err="1" smtClean="0"/>
              <a:t>projects</a:t>
            </a:r>
            <a:endParaRPr lang="sv-SE" dirty="0" smtClean="0"/>
          </a:p>
          <a:p>
            <a:endParaRPr lang="sv-SE" dirty="0" smtClean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88640"/>
            <a:ext cx="1973455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18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Major Projects – </a:t>
            </a:r>
            <a:r>
              <a:rPr lang="sv-SE" dirty="0" err="1" smtClean="0"/>
              <a:t>development</a:t>
            </a:r>
            <a:r>
              <a:rPr lang="sv-SE" dirty="0" smtClean="0"/>
              <a:t> and implementation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sv-SE" dirty="0" err="1" smtClean="0"/>
              <a:t>Disclosure</a:t>
            </a:r>
            <a:r>
              <a:rPr lang="sv-SE" dirty="0" smtClean="0"/>
              <a:t> </a:t>
            </a:r>
            <a:r>
              <a:rPr lang="sv-SE" dirty="0" err="1" smtClean="0"/>
              <a:t>control</a:t>
            </a:r>
            <a:r>
              <a:rPr lang="sv-SE" dirty="0" smtClean="0"/>
              <a:t> – </a:t>
            </a:r>
            <a:r>
              <a:rPr lang="sv-SE" dirty="0" err="1" smtClean="0"/>
              <a:t>methods</a:t>
            </a:r>
            <a:r>
              <a:rPr lang="sv-SE" dirty="0" smtClean="0"/>
              <a:t> and </a:t>
            </a:r>
            <a:r>
              <a:rPr lang="sv-SE" dirty="0" err="1" smtClean="0"/>
              <a:t>tools</a:t>
            </a:r>
            <a:endParaRPr lang="sv-SE" dirty="0" smtClean="0"/>
          </a:p>
          <a:p>
            <a:pPr>
              <a:spcBef>
                <a:spcPts val="1200"/>
              </a:spcBef>
            </a:pPr>
            <a:r>
              <a:rPr lang="sv-SE" dirty="0" err="1" smtClean="0"/>
              <a:t>Validation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coding</a:t>
            </a:r>
            <a:r>
              <a:rPr lang="sv-SE" dirty="0" smtClean="0"/>
              <a:t> process – common </a:t>
            </a:r>
            <a:r>
              <a:rPr lang="sv-SE" dirty="0" err="1" smtClean="0"/>
              <a:t>tool</a:t>
            </a:r>
            <a:r>
              <a:rPr lang="sv-SE" dirty="0" smtClean="0"/>
              <a:t> and </a:t>
            </a:r>
            <a:r>
              <a:rPr lang="sv-SE" dirty="0" err="1" smtClean="0"/>
              <a:t>working</a:t>
            </a:r>
            <a:r>
              <a:rPr lang="sv-SE" dirty="0" smtClean="0"/>
              <a:t> </a:t>
            </a:r>
            <a:r>
              <a:rPr lang="sv-SE" dirty="0" err="1" smtClean="0"/>
              <a:t>routines</a:t>
            </a:r>
            <a:endParaRPr lang="sv-SE" dirty="0" smtClean="0"/>
          </a:p>
          <a:p>
            <a:pPr>
              <a:spcBef>
                <a:spcPts val="1200"/>
              </a:spcBef>
            </a:pPr>
            <a:r>
              <a:rPr lang="sv-SE" dirty="0" smtClean="0"/>
              <a:t>System for Telephone </a:t>
            </a:r>
            <a:r>
              <a:rPr lang="sv-SE" dirty="0" err="1" smtClean="0"/>
              <a:t>Interview</a:t>
            </a:r>
            <a:r>
              <a:rPr lang="sv-SE" dirty="0" smtClean="0"/>
              <a:t> </a:t>
            </a:r>
            <a:r>
              <a:rPr lang="sv-SE" dirty="0" err="1" smtClean="0"/>
              <a:t>Monitoring</a:t>
            </a:r>
            <a:endParaRPr lang="sv-SE" dirty="0" smtClean="0"/>
          </a:p>
          <a:p>
            <a:pPr>
              <a:spcBef>
                <a:spcPts val="1200"/>
              </a:spcBef>
            </a:pPr>
            <a:r>
              <a:rPr lang="sv-SE" dirty="0" err="1" smtClean="0"/>
              <a:t>Estimation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Variance</a:t>
            </a:r>
            <a:r>
              <a:rPr lang="sv-SE" dirty="0" smtClean="0"/>
              <a:t> </a:t>
            </a:r>
            <a:r>
              <a:rPr lang="sv-SE" dirty="0" err="1" smtClean="0"/>
              <a:t>where</a:t>
            </a:r>
            <a:r>
              <a:rPr lang="sv-SE" dirty="0" smtClean="0"/>
              <a:t> </a:t>
            </a:r>
            <a:r>
              <a:rPr lang="sv-SE" dirty="0" err="1" smtClean="0"/>
              <a:t>lacking</a:t>
            </a:r>
            <a:endParaRPr lang="sv-SE" dirty="0" smtClean="0"/>
          </a:p>
          <a:p>
            <a:pPr>
              <a:spcBef>
                <a:spcPts val="1200"/>
              </a:spcBef>
            </a:pPr>
            <a:r>
              <a:rPr lang="sv-SE" dirty="0" smtClean="0"/>
              <a:t>Pretesting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questionaires</a:t>
            </a:r>
            <a:r>
              <a:rPr lang="sv-SE" dirty="0" smtClean="0"/>
              <a:t> – </a:t>
            </a:r>
            <a:r>
              <a:rPr lang="sv-SE" dirty="0" err="1" smtClean="0"/>
              <a:t>clear</a:t>
            </a:r>
            <a:r>
              <a:rPr lang="sv-SE" dirty="0" smtClean="0"/>
              <a:t> </a:t>
            </a:r>
            <a:r>
              <a:rPr lang="sv-SE" dirty="0" err="1" smtClean="0"/>
              <a:t>strategy</a:t>
            </a:r>
            <a:r>
              <a:rPr lang="sv-SE" dirty="0" smtClean="0"/>
              <a:t> and </a:t>
            </a:r>
            <a:r>
              <a:rPr lang="sv-SE" dirty="0" err="1" smtClean="0"/>
              <a:t>structure</a:t>
            </a:r>
            <a:endParaRPr lang="en-GB" dirty="0"/>
          </a:p>
        </p:txBody>
      </p:sp>
      <p:pic>
        <p:nvPicPr>
          <p:cNvPr id="1026" name="Picture 2" descr="https://encrypted-tbn2.gstatic.com/images?q=tbn:ANd9GcTdQe7WC6fkGgdiSHx61fqBFZxBh1almd560uzmI7k3BreKtG9nhw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43768"/>
            <a:ext cx="2785322" cy="162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986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869" y="3393236"/>
            <a:ext cx="3856394" cy="2900536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/>
              <a:t>Follow-up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degree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product</a:t>
            </a:r>
            <a:r>
              <a:rPr lang="sv-SE" dirty="0" smtClean="0"/>
              <a:t> </a:t>
            </a:r>
            <a:r>
              <a:rPr lang="sv-SE" dirty="0" err="1" smtClean="0"/>
              <a:t>adherence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standard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15616" y="1628800"/>
            <a:ext cx="7430429" cy="452596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sv-SE" dirty="0" smtClean="0"/>
              <a:t>2009		</a:t>
            </a:r>
            <a:r>
              <a:rPr lang="sv-SE" dirty="0" smtClean="0">
                <a:solidFill>
                  <a:srgbClr val="000099"/>
                </a:solidFill>
              </a:rPr>
              <a:t>5 % </a:t>
            </a:r>
            <a:r>
              <a:rPr lang="sv-SE" dirty="0" smtClean="0">
                <a:solidFill>
                  <a:srgbClr val="000099"/>
                </a:solidFill>
              </a:rPr>
              <a:t>(at screening</a:t>
            </a:r>
            <a:r>
              <a:rPr lang="sv-SE" dirty="0" smtClean="0">
                <a:solidFill>
                  <a:srgbClr val="000099"/>
                </a:solidFill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v-SE" dirty="0" smtClean="0"/>
              <a:t>2010 		</a:t>
            </a:r>
            <a:r>
              <a:rPr lang="sv-SE" dirty="0" smtClean="0">
                <a:solidFill>
                  <a:srgbClr val="000099"/>
                </a:solidFill>
              </a:rPr>
              <a:t>46 %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v-SE" dirty="0" smtClean="0"/>
              <a:t>2011		</a:t>
            </a:r>
            <a:r>
              <a:rPr lang="sv-SE" dirty="0" smtClean="0">
                <a:solidFill>
                  <a:srgbClr val="000099"/>
                </a:solidFill>
              </a:rPr>
              <a:t>84 %</a:t>
            </a:r>
          </a:p>
          <a:p>
            <a:pPr marL="1881188" indent="-1881188">
              <a:spcBef>
                <a:spcPts val="1200"/>
              </a:spcBef>
              <a:buNone/>
            </a:pPr>
            <a:r>
              <a:rPr lang="sv-SE" dirty="0" smtClean="0"/>
              <a:t>2012 - 2013</a:t>
            </a:r>
            <a:r>
              <a:rPr lang="sv-SE" dirty="0"/>
              <a:t>	</a:t>
            </a:r>
            <a:r>
              <a:rPr lang="sv-SE" dirty="0" smtClean="0">
                <a:solidFill>
                  <a:srgbClr val="000099"/>
                </a:solidFill>
              </a:rPr>
              <a:t>final steps </a:t>
            </a:r>
            <a:r>
              <a:rPr lang="sv-SE" dirty="0" smtClean="0">
                <a:solidFill>
                  <a:srgbClr val="000099"/>
                </a:solidFill>
              </a:rPr>
              <a:t>in </a:t>
            </a:r>
            <a:r>
              <a:rPr lang="sv-SE" dirty="0" err="1" smtClean="0">
                <a:solidFill>
                  <a:srgbClr val="000099"/>
                </a:solidFill>
              </a:rPr>
              <a:t>cooperation</a:t>
            </a:r>
            <a:r>
              <a:rPr lang="sv-SE" dirty="0" smtClean="0">
                <a:solidFill>
                  <a:srgbClr val="000099"/>
                </a:solidFill>
              </a:rPr>
              <a:t> </a:t>
            </a:r>
            <a:r>
              <a:rPr lang="sv-SE" dirty="0" err="1" smtClean="0">
                <a:solidFill>
                  <a:srgbClr val="000099"/>
                </a:solidFill>
              </a:rPr>
              <a:t>with</a:t>
            </a:r>
            <a:r>
              <a:rPr lang="sv-SE" dirty="0" smtClean="0">
                <a:solidFill>
                  <a:srgbClr val="000099"/>
                </a:solidFill>
              </a:rPr>
              <a:t> </a:t>
            </a:r>
            <a:r>
              <a:rPr lang="sv-SE" dirty="0" err="1" smtClean="0">
                <a:solidFill>
                  <a:srgbClr val="000099"/>
                </a:solidFill>
              </a:rPr>
              <a:t>department</a:t>
            </a:r>
            <a:r>
              <a:rPr lang="sv-SE" dirty="0" smtClean="0">
                <a:solidFill>
                  <a:srgbClr val="000099"/>
                </a:solidFill>
              </a:rPr>
              <a:t> </a:t>
            </a:r>
            <a:r>
              <a:rPr lang="sv-SE" dirty="0" err="1" smtClean="0">
                <a:solidFill>
                  <a:srgbClr val="000099"/>
                </a:solidFill>
              </a:rPr>
              <a:t>heads</a:t>
            </a:r>
            <a:endParaRPr lang="sv-SE" dirty="0" smtClean="0">
              <a:solidFill>
                <a:srgbClr val="000099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sv-SE" dirty="0" smtClean="0"/>
              <a:t>2014</a:t>
            </a:r>
            <a:r>
              <a:rPr lang="sv-SE" dirty="0" smtClean="0"/>
              <a:t>		</a:t>
            </a:r>
            <a:r>
              <a:rPr lang="sv-SE" dirty="0" err="1" smtClean="0">
                <a:solidFill>
                  <a:srgbClr val="FF0000"/>
                </a:solidFill>
              </a:rPr>
              <a:t>Certification</a:t>
            </a:r>
            <a:r>
              <a:rPr lang="sv-SE" dirty="0" smtClean="0">
                <a:solidFill>
                  <a:srgbClr val="FF0000"/>
                </a:solidFill>
              </a:rPr>
              <a:t>!</a:t>
            </a:r>
          </a:p>
          <a:p>
            <a:pPr marL="0" indent="0">
              <a:buNone/>
            </a:pPr>
            <a:endParaRPr lang="sv-SE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976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/>
              <a:t>Experiences</a:t>
            </a:r>
            <a:r>
              <a:rPr lang="sv-SE" dirty="0" smtClean="0"/>
              <a:t> </a:t>
            </a:r>
            <a:r>
              <a:rPr lang="sv-SE" dirty="0" err="1" smtClean="0"/>
              <a:t>gained</a:t>
            </a:r>
            <a:r>
              <a:rPr lang="sv-SE" dirty="0" smtClean="0"/>
              <a:t> and </a:t>
            </a:r>
            <a:r>
              <a:rPr lang="sv-SE" dirty="0" err="1" smtClean="0"/>
              <a:t>lessons</a:t>
            </a:r>
            <a:r>
              <a:rPr lang="sv-SE" dirty="0" smtClean="0"/>
              <a:t> </a:t>
            </a:r>
            <a:r>
              <a:rPr lang="sv-SE" dirty="0" err="1" smtClean="0"/>
              <a:t>learned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sv-SE" dirty="0" err="1" smtClean="0"/>
              <a:t>Useful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an existing standard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lean</a:t>
            </a:r>
            <a:r>
              <a:rPr lang="sv-SE" dirty="0" smtClean="0"/>
              <a:t> on</a:t>
            </a:r>
          </a:p>
          <a:p>
            <a:pPr>
              <a:spcBef>
                <a:spcPts val="1800"/>
              </a:spcBef>
            </a:pPr>
            <a:r>
              <a:rPr lang="sv-SE" dirty="0" err="1" smtClean="0"/>
              <a:t>Importance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top</a:t>
            </a:r>
            <a:r>
              <a:rPr lang="sv-SE" dirty="0" smtClean="0"/>
              <a:t> management focus </a:t>
            </a:r>
            <a:r>
              <a:rPr lang="sv-SE" dirty="0" err="1" smtClean="0"/>
              <a:t>aided</a:t>
            </a:r>
            <a:r>
              <a:rPr lang="sv-SE" dirty="0" smtClean="0"/>
              <a:t> by the Swedish </a:t>
            </a:r>
            <a:r>
              <a:rPr lang="sv-SE" dirty="0" err="1" smtClean="0"/>
              <a:t>government</a:t>
            </a:r>
            <a:endParaRPr lang="sv-SE" dirty="0" smtClean="0"/>
          </a:p>
          <a:p>
            <a:pPr>
              <a:spcBef>
                <a:spcPts val="1800"/>
              </a:spcBef>
            </a:pPr>
            <a:r>
              <a:rPr lang="sv-SE" dirty="0" err="1" smtClean="0"/>
              <a:t>Could</a:t>
            </a:r>
            <a:r>
              <a:rPr lang="sv-SE" dirty="0" smtClean="0"/>
              <a:t> </a:t>
            </a:r>
            <a:r>
              <a:rPr lang="sv-SE" dirty="0" err="1"/>
              <a:t>have</a:t>
            </a:r>
            <a:r>
              <a:rPr lang="sv-SE" dirty="0"/>
              <a:t> </a:t>
            </a:r>
            <a:r>
              <a:rPr lang="sv-SE" dirty="0" err="1"/>
              <a:t>been</a:t>
            </a:r>
            <a:r>
              <a:rPr lang="sv-SE" dirty="0"/>
              <a:t> </a:t>
            </a:r>
            <a:r>
              <a:rPr lang="sv-SE" dirty="0" err="1"/>
              <a:t>better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standardisation in </a:t>
            </a:r>
            <a:r>
              <a:rPr lang="sv-SE" dirty="0" err="1"/>
              <a:t>place</a:t>
            </a:r>
            <a:r>
              <a:rPr lang="sv-SE" dirty="0"/>
              <a:t> </a:t>
            </a:r>
            <a:r>
              <a:rPr lang="sv-SE" dirty="0" err="1" smtClean="0"/>
              <a:t>beforehand</a:t>
            </a:r>
            <a:endParaRPr lang="sv-SE" dirty="0" smtClean="0"/>
          </a:p>
          <a:p>
            <a:pPr>
              <a:spcBef>
                <a:spcPts val="1800"/>
              </a:spcBef>
            </a:pPr>
            <a:r>
              <a:rPr lang="sv-SE" dirty="0" err="1"/>
              <a:t>Easy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be </a:t>
            </a:r>
            <a:r>
              <a:rPr lang="sv-SE" dirty="0" err="1"/>
              <a:t>too</a:t>
            </a:r>
            <a:r>
              <a:rPr lang="sv-SE" dirty="0"/>
              <a:t> </a:t>
            </a:r>
            <a:r>
              <a:rPr lang="sv-SE" dirty="0" err="1" smtClean="0"/>
              <a:t>optimistic</a:t>
            </a:r>
            <a:r>
              <a:rPr lang="sv-SE" dirty="0" smtClean="0"/>
              <a:t> </a:t>
            </a:r>
            <a:r>
              <a:rPr lang="sv-SE" dirty="0" err="1"/>
              <a:t>about</a:t>
            </a:r>
            <a:r>
              <a:rPr lang="sv-SE" dirty="0"/>
              <a:t> the </a:t>
            </a:r>
            <a:r>
              <a:rPr lang="sv-SE" dirty="0" err="1"/>
              <a:t>timeline</a:t>
            </a:r>
            <a:r>
              <a:rPr lang="sv-SE" dirty="0"/>
              <a:t> </a:t>
            </a:r>
          </a:p>
          <a:p>
            <a:pPr>
              <a:spcBef>
                <a:spcPts val="1800"/>
              </a:spcBef>
            </a:pPr>
            <a:endParaRPr lang="sv-SE" dirty="0"/>
          </a:p>
          <a:p>
            <a:pPr>
              <a:spcBef>
                <a:spcPts val="1800"/>
              </a:spcBef>
            </a:pPr>
            <a:endParaRPr lang="en-GB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725144"/>
            <a:ext cx="25527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45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Benefits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sv-SE" dirty="0" err="1"/>
              <a:t>Important</a:t>
            </a:r>
            <a:r>
              <a:rPr lang="sv-SE" dirty="0"/>
              <a:t> </a:t>
            </a:r>
            <a:r>
              <a:rPr lang="sv-SE" dirty="0" err="1"/>
              <a:t>projects</a:t>
            </a:r>
            <a:r>
              <a:rPr lang="sv-SE" dirty="0"/>
              <a:t> </a:t>
            </a:r>
            <a:r>
              <a:rPr lang="sv-SE" dirty="0" err="1"/>
              <a:t>completed</a:t>
            </a:r>
            <a:r>
              <a:rPr lang="sv-SE" dirty="0"/>
              <a:t> </a:t>
            </a:r>
            <a:r>
              <a:rPr lang="sv-SE" dirty="0" smtClean="0"/>
              <a:t>and                      </a:t>
            </a:r>
            <a:r>
              <a:rPr lang="sv-SE" dirty="0"/>
              <a:t>long term </a:t>
            </a:r>
            <a:r>
              <a:rPr lang="sv-SE" dirty="0" err="1"/>
              <a:t>deficiencies</a:t>
            </a:r>
            <a:r>
              <a:rPr lang="sv-SE" dirty="0"/>
              <a:t> </a:t>
            </a:r>
            <a:r>
              <a:rPr lang="sv-SE" dirty="0" err="1"/>
              <a:t>addressed</a:t>
            </a:r>
            <a:endParaRPr lang="sv-SE" dirty="0"/>
          </a:p>
          <a:p>
            <a:pPr>
              <a:spcBef>
                <a:spcPts val="1800"/>
              </a:spcBef>
            </a:pPr>
            <a:r>
              <a:rPr lang="sv-SE" dirty="0"/>
              <a:t>Illumination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certain</a:t>
            </a:r>
            <a:r>
              <a:rPr lang="sv-SE" dirty="0"/>
              <a:t> areas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clear</a:t>
            </a:r>
            <a:r>
              <a:rPr lang="sv-SE" dirty="0"/>
              <a:t> </a:t>
            </a:r>
            <a:r>
              <a:rPr lang="sv-SE" dirty="0" err="1"/>
              <a:t>needs</a:t>
            </a:r>
            <a:r>
              <a:rPr lang="sv-SE" dirty="0"/>
              <a:t> for </a:t>
            </a:r>
            <a:r>
              <a:rPr lang="sv-SE" dirty="0" err="1"/>
              <a:t>improvement</a:t>
            </a:r>
            <a:r>
              <a:rPr lang="sv-SE" dirty="0"/>
              <a:t> </a:t>
            </a:r>
            <a:endParaRPr lang="sv-SE" dirty="0" smtClean="0"/>
          </a:p>
          <a:p>
            <a:pPr>
              <a:spcBef>
                <a:spcPts val="1800"/>
              </a:spcBef>
            </a:pPr>
            <a:r>
              <a:rPr lang="sv-SE" dirty="0" err="1" smtClean="0"/>
              <a:t>Higher</a:t>
            </a:r>
            <a:r>
              <a:rPr lang="sv-SE" dirty="0" smtClean="0"/>
              <a:t> </a:t>
            </a:r>
            <a:r>
              <a:rPr lang="sv-SE" dirty="0" err="1" smtClean="0"/>
              <a:t>degree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general order in </a:t>
            </a:r>
            <a:r>
              <a:rPr lang="sv-SE" dirty="0" err="1" smtClean="0"/>
              <a:t>production</a:t>
            </a:r>
            <a:endParaRPr lang="sv-SE" dirty="0"/>
          </a:p>
          <a:p>
            <a:pPr>
              <a:spcBef>
                <a:spcPts val="1800"/>
              </a:spcBef>
            </a:pPr>
            <a:r>
              <a:rPr lang="sv-SE" dirty="0" smtClean="0"/>
              <a:t>Staff </a:t>
            </a:r>
            <a:r>
              <a:rPr lang="sv-SE" dirty="0" err="1" smtClean="0"/>
              <a:t>involvement</a:t>
            </a:r>
            <a:r>
              <a:rPr lang="sv-SE" dirty="0" smtClean="0"/>
              <a:t> and </a:t>
            </a:r>
            <a:r>
              <a:rPr lang="sv-SE" dirty="0" err="1" smtClean="0"/>
              <a:t>their</a:t>
            </a:r>
            <a:r>
              <a:rPr lang="sv-SE" dirty="0" smtClean="0"/>
              <a:t> </a:t>
            </a:r>
            <a:r>
              <a:rPr lang="sv-SE" dirty="0" err="1" smtClean="0"/>
              <a:t>increasing</a:t>
            </a:r>
            <a:r>
              <a:rPr lang="sv-SE" dirty="0" smtClean="0"/>
              <a:t> </a:t>
            </a:r>
            <a:r>
              <a:rPr lang="sv-SE" dirty="0" err="1" smtClean="0"/>
              <a:t>awareness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</a:t>
            </a:r>
            <a:r>
              <a:rPr lang="sv-SE" dirty="0" err="1" smtClean="0"/>
              <a:t>need</a:t>
            </a:r>
            <a:r>
              <a:rPr lang="sv-SE" dirty="0" smtClean="0"/>
              <a:t> for </a:t>
            </a:r>
            <a:r>
              <a:rPr lang="sv-SE" dirty="0" err="1" smtClean="0"/>
              <a:t>quality</a:t>
            </a:r>
            <a:r>
              <a:rPr lang="sv-SE" dirty="0" smtClean="0"/>
              <a:t> </a:t>
            </a:r>
            <a:r>
              <a:rPr lang="sv-SE" dirty="0" err="1" smtClean="0"/>
              <a:t>assurance</a:t>
            </a:r>
            <a:r>
              <a:rPr lang="sv-SE" dirty="0" smtClean="0"/>
              <a:t>   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464" y="692696"/>
            <a:ext cx="1526041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0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221088"/>
            <a:ext cx="2038350" cy="22479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Conclusions</a:t>
            </a:r>
            <a:r>
              <a:rPr lang="sv-SE" dirty="0" smtClean="0"/>
              <a:t> and </a:t>
            </a:r>
            <a:r>
              <a:rPr lang="sv-SE" dirty="0" err="1" smtClean="0"/>
              <a:t>future</a:t>
            </a:r>
            <a:r>
              <a:rPr lang="sv-SE" dirty="0" smtClean="0"/>
              <a:t> </a:t>
            </a:r>
            <a:r>
              <a:rPr lang="sv-SE" dirty="0" err="1" smtClean="0"/>
              <a:t>work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sv-SE" dirty="0" err="1" smtClean="0"/>
              <a:t>Valuable</a:t>
            </a:r>
            <a:r>
              <a:rPr lang="sv-SE" dirty="0" smtClean="0"/>
              <a:t> </a:t>
            </a:r>
            <a:r>
              <a:rPr lang="sv-SE" dirty="0" err="1" smtClean="0"/>
              <a:t>accomplishment</a:t>
            </a:r>
            <a:r>
              <a:rPr lang="sv-SE" dirty="0" smtClean="0"/>
              <a:t> for Statistics Sweden</a:t>
            </a:r>
          </a:p>
          <a:p>
            <a:pPr>
              <a:spcBef>
                <a:spcPts val="2400"/>
              </a:spcBef>
            </a:pPr>
            <a:r>
              <a:rPr lang="sv-SE" dirty="0" err="1" smtClean="0"/>
              <a:t>Need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maintain</a:t>
            </a:r>
            <a:r>
              <a:rPr lang="sv-SE" dirty="0" smtClean="0"/>
              <a:t> the standard</a:t>
            </a:r>
          </a:p>
          <a:p>
            <a:pPr>
              <a:spcBef>
                <a:spcPts val="2400"/>
              </a:spcBef>
            </a:pPr>
            <a:r>
              <a:rPr lang="sv-SE" dirty="0" err="1" smtClean="0"/>
              <a:t>Need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development</a:t>
            </a:r>
            <a:r>
              <a:rPr lang="sv-SE" dirty="0" smtClean="0"/>
              <a:t> </a:t>
            </a:r>
            <a:r>
              <a:rPr lang="sv-SE" dirty="0" err="1" smtClean="0"/>
              <a:t>more</a:t>
            </a:r>
            <a:r>
              <a:rPr lang="sv-SE" dirty="0" smtClean="0"/>
              <a:t> formal approach for </a:t>
            </a:r>
            <a:r>
              <a:rPr lang="sv-SE" dirty="0" err="1" smtClean="0"/>
              <a:t>continuous</a:t>
            </a:r>
            <a:r>
              <a:rPr lang="sv-SE" dirty="0" smtClean="0"/>
              <a:t> </a:t>
            </a:r>
            <a:r>
              <a:rPr lang="sv-SE" dirty="0" err="1" smtClean="0"/>
              <a:t>improvement</a:t>
            </a:r>
            <a:endParaRPr lang="sv-SE" dirty="0" smtClean="0"/>
          </a:p>
          <a:p>
            <a:pPr>
              <a:spcBef>
                <a:spcPts val="2400"/>
              </a:spcBef>
            </a:pPr>
            <a:r>
              <a:rPr lang="sv-SE" dirty="0" err="1" smtClean="0"/>
              <a:t>Further</a:t>
            </a:r>
            <a:r>
              <a:rPr lang="sv-SE" dirty="0" smtClean="0"/>
              <a:t> implementation </a:t>
            </a:r>
            <a:r>
              <a:rPr lang="sv-SE" dirty="0" err="1" smtClean="0"/>
              <a:t>needed</a:t>
            </a:r>
            <a:r>
              <a:rPr lang="sv-SE" dirty="0" smtClean="0"/>
              <a:t> </a:t>
            </a:r>
            <a:r>
              <a:rPr lang="sv-SE" dirty="0" err="1" smtClean="0"/>
              <a:t>within</a:t>
            </a:r>
            <a:r>
              <a:rPr lang="sv-SE" dirty="0" smtClean="0"/>
              <a:t> standardisation</a:t>
            </a:r>
          </a:p>
          <a:p>
            <a:pPr>
              <a:spcBef>
                <a:spcPts val="2400"/>
              </a:spcBef>
            </a:pPr>
            <a:r>
              <a:rPr lang="sv-SE" dirty="0" err="1"/>
              <a:t>More</a:t>
            </a:r>
            <a:r>
              <a:rPr lang="sv-SE" dirty="0"/>
              <a:t> focus on </a:t>
            </a:r>
            <a:r>
              <a:rPr lang="sv-SE" dirty="0" err="1"/>
              <a:t>product</a:t>
            </a:r>
            <a:r>
              <a:rPr lang="sv-SE" dirty="0"/>
              <a:t> </a:t>
            </a:r>
            <a:r>
              <a:rPr lang="sv-SE" dirty="0" err="1"/>
              <a:t>quality</a:t>
            </a:r>
            <a:endParaRPr lang="sv-SE" dirty="0"/>
          </a:p>
          <a:p>
            <a:pPr marL="0" indent="0">
              <a:spcBef>
                <a:spcPts val="2400"/>
              </a:spcBef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918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B-Mall 2010">
  <a:themeElements>
    <a:clrScheme name="SCB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C9210"/>
      </a:accent1>
      <a:accent2>
        <a:srgbClr val="828282"/>
      </a:accent2>
      <a:accent3>
        <a:srgbClr val="F0F0F0"/>
      </a:accent3>
      <a:accent4>
        <a:srgbClr val="078693"/>
      </a:accent4>
      <a:accent5>
        <a:srgbClr val="7F942C"/>
      </a:accent5>
      <a:accent6>
        <a:srgbClr val="71277A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200"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SCB-Mall 2010</Template>
  <TotalTime>169</TotalTime>
  <Words>283</Words>
  <Application>Microsoft Office PowerPoint</Application>
  <PresentationFormat>Bildspel på skärmen (4:3)</PresentationFormat>
  <Paragraphs>60</Paragraphs>
  <Slides>10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1" baseType="lpstr">
      <vt:lpstr>SCB-Mall 2010</vt:lpstr>
      <vt:lpstr>The Final Steps of the Journey towards an ISO-certification</vt:lpstr>
      <vt:lpstr>Background</vt:lpstr>
      <vt:lpstr>ISO 20252 - requirements</vt:lpstr>
      <vt:lpstr>A six year process!</vt:lpstr>
      <vt:lpstr>Major Projects – development and implementation</vt:lpstr>
      <vt:lpstr>Follow-up of degree of product adherence to standard</vt:lpstr>
      <vt:lpstr>Experiences gained and lessons learned</vt:lpstr>
      <vt:lpstr>Benefits</vt:lpstr>
      <vt:lpstr>Conclusions and future work</vt:lpstr>
      <vt:lpstr>PowerPoint-presentation</vt:lpstr>
    </vt:vector>
  </TitlesOfParts>
  <Company>SCB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Besök från Riksrevisionen</dc:title>
  <dc:creator>Heather Bergdahl</dc:creator>
  <cp:lastModifiedBy>Heather Bergdahl</cp:lastModifiedBy>
  <cp:revision>15</cp:revision>
  <dcterms:created xsi:type="dcterms:W3CDTF">2014-05-07T07:02:58Z</dcterms:created>
  <dcterms:modified xsi:type="dcterms:W3CDTF">2014-05-22T07:37:04Z</dcterms:modified>
</cp:coreProperties>
</file>