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8" r:id="rId3"/>
    <p:sldId id="297" r:id="rId4"/>
    <p:sldId id="296" r:id="rId5"/>
    <p:sldId id="298" r:id="rId6"/>
    <p:sldId id="271" r:id="rId7"/>
    <p:sldId id="293" r:id="rId8"/>
    <p:sldId id="282" r:id="rId9"/>
    <p:sldId id="269" r:id="rId10"/>
    <p:sldId id="291" r:id="rId11"/>
    <p:sldId id="299" r:id="rId12"/>
    <p:sldId id="300" r:id="rId13"/>
    <p:sldId id="301" r:id="rId14"/>
    <p:sldId id="281" r:id="rId15"/>
  </p:sldIdLst>
  <p:sldSz cx="9144000" cy="6858000" type="screen4x3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150"/>
    <a:srgbClr val="7F14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866" autoAdjust="0"/>
  </p:normalViewPr>
  <p:slideViewPr>
    <p:cSldViewPr snapToGrid="0" snapToObjects="1" showGuides="1">
      <p:cViewPr>
        <p:scale>
          <a:sx n="77" d="100"/>
          <a:sy n="77" d="100"/>
        </p:scale>
        <p:origin x="-870" y="-312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78D44D-878F-4F10-8957-460B99C51B9B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6E31C-CF85-4315-AE87-EACF590B420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6615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74131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0031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0031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003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4817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898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898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898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396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973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3820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742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16E31C-CF85-4315-AE87-EACF590B4204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300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8729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53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481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287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21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2799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287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4136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6449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27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9DC0F17-B556-A148-93D6-180038A225EF}" type="datetimeFigureOut">
              <a:rPr lang="it-IT" smtClean="0"/>
              <a:t>27/05/2014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C751B5-631A-9242-B635-C18491BE6C6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487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519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Immagine 10" descr="marchio 2.jpg"/>
          <p:cNvPicPr>
            <a:picLocks noChangeAspect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58379" y="6346121"/>
            <a:ext cx="806786" cy="3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975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958" y="1626695"/>
            <a:ext cx="806562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Quality Guidelines for statistical processes using administrative data</a:t>
            </a:r>
            <a:endParaRPr lang="it-IT" sz="2800" dirty="0"/>
          </a:p>
          <a:p>
            <a:r>
              <a:rPr lang="en-US" sz="2200" dirty="0" smtClean="0">
                <a:solidFill>
                  <a:srgbClr val="505150"/>
                </a:solidFill>
              </a:rPr>
              <a:t>European Conference on Quality in Official Statistics</a:t>
            </a:r>
          </a:p>
          <a:p>
            <a:r>
              <a:rPr lang="en-US" sz="2200" dirty="0" smtClean="0">
                <a:solidFill>
                  <a:srgbClr val="505150"/>
                </a:solidFill>
              </a:rPr>
              <a:t>Q2014 </a:t>
            </a:r>
          </a:p>
          <a:p>
            <a:endParaRPr lang="it-IT" sz="2200" dirty="0">
              <a:solidFill>
                <a:srgbClr val="505150"/>
              </a:solidFill>
            </a:endParaRPr>
          </a:p>
          <a:p>
            <a:r>
              <a:rPr lang="it-IT" b="1" dirty="0" smtClean="0">
                <a:solidFill>
                  <a:srgbClr val="505150"/>
                </a:solidFill>
              </a:rPr>
              <a:t>Giovanna Brancato</a:t>
            </a:r>
            <a:r>
              <a:rPr lang="it-IT" dirty="0" smtClean="0">
                <a:solidFill>
                  <a:srgbClr val="505150"/>
                </a:solidFill>
              </a:rPr>
              <a:t>, Francesco </a:t>
            </a:r>
            <a:r>
              <a:rPr lang="it-IT" dirty="0" err="1" smtClean="0">
                <a:solidFill>
                  <a:srgbClr val="505150"/>
                </a:solidFill>
              </a:rPr>
              <a:t>Barbalace</a:t>
            </a:r>
            <a:r>
              <a:rPr lang="it-IT" dirty="0" smtClean="0">
                <a:solidFill>
                  <a:srgbClr val="505150"/>
                </a:solidFill>
              </a:rPr>
              <a:t>, Antonia </a:t>
            </a:r>
            <a:r>
              <a:rPr lang="it-IT" dirty="0" err="1" smtClean="0">
                <a:solidFill>
                  <a:srgbClr val="505150"/>
                </a:solidFill>
              </a:rPr>
              <a:t>Boggia</a:t>
            </a:r>
            <a:r>
              <a:rPr lang="it-IT" dirty="0" smtClean="0">
                <a:solidFill>
                  <a:srgbClr val="505150"/>
                </a:solidFill>
              </a:rPr>
              <a:t>, Claudia </a:t>
            </a:r>
            <a:r>
              <a:rPr lang="it-IT" dirty="0" err="1" smtClean="0">
                <a:solidFill>
                  <a:srgbClr val="505150"/>
                </a:solidFill>
              </a:rPr>
              <a:t>Busetti</a:t>
            </a:r>
            <a:endParaRPr lang="it-IT" dirty="0" smtClean="0">
              <a:solidFill>
                <a:srgbClr val="505150"/>
              </a:solidFill>
            </a:endParaRPr>
          </a:p>
          <a:p>
            <a:endParaRPr lang="it-IT" dirty="0" smtClean="0">
              <a:solidFill>
                <a:srgbClr val="505150"/>
              </a:solidFill>
            </a:endParaRPr>
          </a:p>
          <a:p>
            <a:r>
              <a:rPr lang="en-US" dirty="0" smtClean="0">
                <a:solidFill>
                  <a:srgbClr val="505150"/>
                </a:solidFill>
              </a:rPr>
              <a:t>ISTAT, </a:t>
            </a:r>
            <a:r>
              <a:rPr lang="en-US" dirty="0">
                <a:solidFill>
                  <a:srgbClr val="505150"/>
                </a:solidFill>
              </a:rPr>
              <a:t>Italian National Statistical Institute </a:t>
            </a:r>
            <a:endParaRPr lang="en-US" dirty="0" smtClean="0">
              <a:solidFill>
                <a:srgbClr val="505150"/>
              </a:solidFill>
            </a:endParaRPr>
          </a:p>
          <a:p>
            <a:r>
              <a:rPr lang="en-US" dirty="0" smtClean="0">
                <a:solidFill>
                  <a:srgbClr val="505150"/>
                </a:solidFill>
              </a:rPr>
              <a:t>Unit Auditing, Quality and </a:t>
            </a:r>
            <a:r>
              <a:rPr lang="en-US" dirty="0" err="1" smtClean="0">
                <a:solidFill>
                  <a:srgbClr val="505150"/>
                </a:solidFill>
              </a:rPr>
              <a:t>Harmonisation</a:t>
            </a:r>
            <a:endParaRPr lang="en-US" dirty="0" smtClean="0">
              <a:solidFill>
                <a:srgbClr val="505150"/>
              </a:solidFill>
            </a:endParaRPr>
          </a:p>
          <a:p>
            <a:endParaRPr lang="it-IT" sz="1000" dirty="0">
              <a:solidFill>
                <a:srgbClr val="5051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23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8313" y="637089"/>
            <a:ext cx="8229600" cy="512089"/>
          </a:xfrm>
        </p:spPr>
        <p:txBody>
          <a:bodyPr/>
          <a:lstStyle/>
          <a:p>
            <a:r>
              <a:rPr lang="en-GB" altLang="it-IT" sz="2400" dirty="0" smtClean="0">
                <a:solidFill>
                  <a:srgbClr val="C00000"/>
                </a:solidFill>
              </a:rPr>
              <a:t> Output </a:t>
            </a:r>
            <a:r>
              <a:rPr lang="en-US" altLang="it-IT" sz="2400" dirty="0" smtClean="0">
                <a:solidFill>
                  <a:srgbClr val="C00000"/>
                </a:solidFill>
              </a:rPr>
              <a:t>Quality</a:t>
            </a:r>
            <a:endParaRPr lang="it-IT" altLang="it-IT" sz="2400" dirty="0" smtClean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57200" y="1201437"/>
            <a:ext cx="8229600" cy="4927514"/>
          </a:xfrm>
        </p:spPr>
        <p:txBody>
          <a:bodyPr/>
          <a:lstStyle/>
          <a:p>
            <a:pPr marL="358775" indent="-358775">
              <a:spcBef>
                <a:spcPts val="1800"/>
              </a:spcBef>
              <a:buFontTx/>
              <a:buNone/>
            </a:pPr>
            <a:r>
              <a:rPr lang="en-US" altLang="it-IT" sz="2000" b="1" i="1" dirty="0" smtClean="0"/>
              <a:t>Relevance</a:t>
            </a:r>
            <a:r>
              <a:rPr lang="en-US" altLang="it-IT" sz="2000" dirty="0" smtClean="0"/>
              <a:t>. Statistics </a:t>
            </a:r>
            <a:r>
              <a:rPr lang="en-US" altLang="it-IT" sz="2000" dirty="0"/>
              <a:t>meet the needs of </a:t>
            </a:r>
            <a:r>
              <a:rPr lang="en-US" altLang="it-IT" sz="2000" dirty="0" smtClean="0"/>
              <a:t>users</a:t>
            </a:r>
          </a:p>
          <a:p>
            <a:pPr marL="358775" indent="-358775">
              <a:spcBef>
                <a:spcPts val="1800"/>
              </a:spcBef>
              <a:buFontTx/>
              <a:buNone/>
            </a:pPr>
            <a:r>
              <a:rPr lang="en-US" altLang="it-IT" sz="2000" b="1" i="1" dirty="0"/>
              <a:t>Accuracy and </a:t>
            </a:r>
            <a:r>
              <a:rPr lang="en-US" altLang="it-IT" sz="2000" b="1" i="1" dirty="0" smtClean="0"/>
              <a:t>reliability</a:t>
            </a:r>
            <a:r>
              <a:rPr lang="en-US" altLang="it-IT" sz="2000" dirty="0" smtClean="0"/>
              <a:t>. Statistics </a:t>
            </a:r>
            <a:r>
              <a:rPr lang="en-US" altLang="it-IT" sz="2000" dirty="0"/>
              <a:t>accurately and reliably portray </a:t>
            </a:r>
            <a:r>
              <a:rPr lang="en-US" altLang="it-IT" sz="2000" dirty="0" smtClean="0"/>
              <a:t>reality</a:t>
            </a:r>
          </a:p>
          <a:p>
            <a:pPr marL="358775" indent="-358775">
              <a:spcBef>
                <a:spcPts val="1800"/>
              </a:spcBef>
              <a:buFontTx/>
              <a:buNone/>
            </a:pPr>
            <a:r>
              <a:rPr lang="en-US" altLang="it-IT" sz="2000" b="1" i="1" dirty="0"/>
              <a:t>Timeliness and punctuality</a:t>
            </a:r>
            <a:r>
              <a:rPr lang="en-US" altLang="it-IT" sz="2000" dirty="0"/>
              <a:t>. Statistics are released in a timely and punctual manner</a:t>
            </a:r>
          </a:p>
          <a:p>
            <a:pPr marL="358775" indent="-358775">
              <a:spcBef>
                <a:spcPts val="1800"/>
              </a:spcBef>
              <a:buFontTx/>
              <a:buNone/>
            </a:pPr>
            <a:r>
              <a:rPr lang="en-US" altLang="it-IT" sz="2000" b="1" i="1" dirty="0" smtClean="0"/>
              <a:t>Coherence </a:t>
            </a:r>
            <a:r>
              <a:rPr lang="en-US" altLang="it-IT" sz="2000" b="1" i="1" dirty="0"/>
              <a:t>and </a:t>
            </a:r>
            <a:r>
              <a:rPr lang="en-US" altLang="it-IT" sz="2000" b="1" i="1" dirty="0" smtClean="0"/>
              <a:t>comparability</a:t>
            </a:r>
            <a:r>
              <a:rPr lang="en-US" altLang="it-IT" sz="2000" dirty="0" smtClean="0"/>
              <a:t>. Statistics </a:t>
            </a:r>
            <a:r>
              <a:rPr lang="en-US" altLang="it-IT" sz="2000" dirty="0"/>
              <a:t>are consistent internally, over time and comparable between regions and countries; it is possible to combine and make joint use of related data from different </a:t>
            </a:r>
            <a:r>
              <a:rPr lang="en-US" altLang="it-IT" sz="2000" dirty="0" smtClean="0"/>
              <a:t>sources</a:t>
            </a:r>
          </a:p>
          <a:p>
            <a:pPr marL="358775" indent="-358775">
              <a:spcBef>
                <a:spcPts val="1800"/>
              </a:spcBef>
              <a:buFontTx/>
              <a:buNone/>
            </a:pPr>
            <a:r>
              <a:rPr lang="en-US" altLang="it-IT" sz="2000" b="1" i="1" dirty="0"/>
              <a:t>Accessibility and </a:t>
            </a:r>
            <a:r>
              <a:rPr lang="en-US" altLang="it-IT" sz="2000" b="1" i="1" dirty="0" smtClean="0"/>
              <a:t>clarity. </a:t>
            </a:r>
            <a:r>
              <a:rPr lang="en-US" altLang="it-IT" sz="2000" dirty="0" smtClean="0"/>
              <a:t>Statistics </a:t>
            </a:r>
            <a:r>
              <a:rPr lang="en-US" altLang="it-IT" sz="2000" dirty="0"/>
              <a:t>are presented in a clear and understandable form, released in a suitable and convenient manner, available and accessible on an impartial basis with supporting metadata and guidance</a:t>
            </a:r>
            <a:endParaRPr lang="en-US" alt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4735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58344" y="525878"/>
            <a:ext cx="8229600" cy="512089"/>
          </a:xfrm>
        </p:spPr>
        <p:txBody>
          <a:bodyPr/>
          <a:lstStyle/>
          <a:p>
            <a:r>
              <a:rPr lang="en-US" altLang="it-IT" sz="2400" dirty="0" smtClean="0">
                <a:solidFill>
                  <a:srgbClr val="C00000"/>
                </a:solidFill>
              </a:rPr>
              <a:t>Index of the Guidelines </a:t>
            </a:r>
            <a:endParaRPr lang="en-US" altLang="it-IT" sz="2400" dirty="0" smtClean="0"/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518983" y="1495167"/>
            <a:ext cx="8068961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-371475"/>
            <a:r>
              <a:rPr lang="en-US" b="1" dirty="0" smtClean="0">
                <a:solidFill>
                  <a:srgbClr val="C00000"/>
                </a:solidFill>
              </a:rPr>
              <a:t>Section I. Process Quality</a:t>
            </a:r>
          </a:p>
          <a:p>
            <a:pPr defTabSz="-371475"/>
            <a:endParaRPr lang="en-US" b="1" dirty="0" smtClean="0">
              <a:solidFill>
                <a:srgbClr val="C00000"/>
              </a:solidFill>
            </a:endParaRPr>
          </a:p>
          <a:p>
            <a:pPr defTabSz="-371475"/>
            <a:r>
              <a:rPr lang="en-US" b="1" dirty="0" smtClean="0">
                <a:solidFill>
                  <a:srgbClr val="C00000"/>
                </a:solidFill>
              </a:rPr>
              <a:t>A. Acquisition and management of an administrative register</a:t>
            </a:r>
          </a:p>
          <a:p>
            <a:pPr defTabSz="-371475"/>
            <a:endParaRPr lang="en-US" dirty="0" smtClean="0"/>
          </a:p>
          <a:p>
            <a:pPr marL="444500" indent="-444500" defTabSz="-371475">
              <a:lnSpc>
                <a:spcPct val="150000"/>
              </a:lnSpc>
            </a:pPr>
            <a:r>
              <a:rPr lang="en-US" dirty="0" smtClean="0"/>
              <a:t>A.1</a:t>
            </a:r>
            <a:r>
              <a:rPr lang="en-US" dirty="0"/>
              <a:t>. </a:t>
            </a:r>
            <a:r>
              <a:rPr lang="en-US" dirty="0" smtClean="0"/>
              <a:t>Scouting and study of new sources</a:t>
            </a:r>
          </a:p>
          <a:p>
            <a:pPr marL="444500" indent="-444500" defTabSz="-371475">
              <a:lnSpc>
                <a:spcPct val="150000"/>
              </a:lnSpc>
            </a:pPr>
            <a:r>
              <a:rPr lang="en-US" dirty="0" smtClean="0"/>
              <a:t>A.2. Preliminary evaluation on the acquisition of an administrative register</a:t>
            </a:r>
          </a:p>
          <a:p>
            <a:pPr marL="444500" indent="-444500" defTabSz="-371475">
              <a:lnSpc>
                <a:spcPct val="150000"/>
              </a:lnSpc>
            </a:pPr>
            <a:r>
              <a:rPr lang="en-US" dirty="0" smtClean="0"/>
              <a:t>A.3. Acquisition of an administrative register</a:t>
            </a:r>
          </a:p>
          <a:p>
            <a:pPr marL="444500" indent="-444500" defTabSz="-371475">
              <a:lnSpc>
                <a:spcPct val="150000"/>
              </a:lnSpc>
            </a:pPr>
            <a:r>
              <a:rPr lang="en-US" dirty="0" smtClean="0"/>
              <a:t>A.4. Pre-treatment, quality controls and release for internal uses</a:t>
            </a:r>
          </a:p>
          <a:p>
            <a:pPr marL="444500" indent="-444500" defTabSz="-371475">
              <a:lnSpc>
                <a:spcPct val="150000"/>
              </a:lnSpc>
            </a:pPr>
            <a:r>
              <a:rPr lang="en-US" dirty="0" smtClean="0"/>
              <a:t>A.5. Monitoring and evaluation on the internal use and feedbacks to producers </a:t>
            </a:r>
          </a:p>
          <a:p>
            <a:pPr marL="901700" indent="-901700"/>
            <a:endParaRPr lang="en-US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4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58344" y="525878"/>
            <a:ext cx="8229600" cy="512089"/>
          </a:xfrm>
        </p:spPr>
        <p:txBody>
          <a:bodyPr/>
          <a:lstStyle/>
          <a:p>
            <a:r>
              <a:rPr lang="en-US" altLang="it-IT" sz="2400" dirty="0" smtClean="0">
                <a:solidFill>
                  <a:srgbClr val="C00000"/>
                </a:solidFill>
              </a:rPr>
              <a:t>Index of the Guidelines </a:t>
            </a:r>
            <a:endParaRPr lang="en-US" altLang="it-IT" sz="2400" dirty="0" smtClean="0"/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358344" y="1223314"/>
            <a:ext cx="8625018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 defTabSz="-371475"/>
            <a:r>
              <a:rPr lang="en-US" b="1" dirty="0" smtClean="0">
                <a:solidFill>
                  <a:srgbClr val="C00000"/>
                </a:solidFill>
              </a:rPr>
              <a:t>B. Dealing with an administrative register  in a statistical production process</a:t>
            </a:r>
            <a:endParaRPr lang="en-US" dirty="0" smtClean="0"/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B.1. Identification of the objectives of the use</a:t>
            </a:r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B.2. Analysis  and choice of the register</a:t>
            </a:r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B.3. Data integration</a:t>
            </a:r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B.4. Identification and harmonization of units and coverage evaluation</a:t>
            </a:r>
            <a:endParaRPr lang="en-US" u="sng" dirty="0" smtClean="0"/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B.5. Derivation of variables and classification</a:t>
            </a:r>
            <a:endParaRPr lang="en-US" u="sng" dirty="0" smtClean="0"/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B.6. Alignment of time and geographical dimension</a:t>
            </a:r>
          </a:p>
          <a:p>
            <a:pPr defTabSz="-371475">
              <a:lnSpc>
                <a:spcPct val="150000"/>
              </a:lnSpc>
            </a:pPr>
            <a:endParaRPr lang="en-US" b="1" dirty="0" smtClean="0">
              <a:solidFill>
                <a:srgbClr val="C00000"/>
              </a:solidFill>
            </a:endParaRPr>
          </a:p>
          <a:p>
            <a:pPr defTabSz="-371475">
              <a:lnSpc>
                <a:spcPct val="150000"/>
              </a:lnSpc>
            </a:pPr>
            <a:r>
              <a:rPr lang="en-US" b="1" dirty="0" smtClean="0">
                <a:solidFill>
                  <a:srgbClr val="C00000"/>
                </a:solidFill>
              </a:rPr>
              <a:t>C. Data treatment</a:t>
            </a:r>
            <a:endParaRPr lang="en-US" b="1" dirty="0">
              <a:solidFill>
                <a:srgbClr val="C00000"/>
              </a:solidFill>
            </a:endParaRPr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C.1. Editing and imputation</a:t>
            </a:r>
            <a:endParaRPr lang="en-US" u="sng" dirty="0" smtClean="0"/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C.2. Estimation</a:t>
            </a:r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C.3. Validation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05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358344" y="525878"/>
            <a:ext cx="8229600" cy="512089"/>
          </a:xfrm>
        </p:spPr>
        <p:txBody>
          <a:bodyPr/>
          <a:lstStyle/>
          <a:p>
            <a:r>
              <a:rPr lang="en-US" altLang="it-IT" sz="2400" dirty="0" smtClean="0">
                <a:solidFill>
                  <a:srgbClr val="C00000"/>
                </a:solidFill>
              </a:rPr>
              <a:t>Index of the Guidelines </a:t>
            </a:r>
            <a:endParaRPr lang="en-US" altLang="it-IT" sz="2400" dirty="0" smtClean="0"/>
          </a:p>
        </p:txBody>
      </p:sp>
      <p:sp>
        <p:nvSpPr>
          <p:cNvPr id="6" name="Rettangolo 1"/>
          <p:cNvSpPr>
            <a:spLocks noChangeArrowheads="1"/>
          </p:cNvSpPr>
          <p:nvPr/>
        </p:nvSpPr>
        <p:spPr bwMode="auto">
          <a:xfrm>
            <a:off x="358344" y="1433382"/>
            <a:ext cx="8439663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 defTabSz="-371475"/>
            <a:r>
              <a:rPr lang="en-US" b="1" dirty="0" smtClean="0">
                <a:solidFill>
                  <a:srgbClr val="C00000"/>
                </a:solidFill>
              </a:rPr>
              <a:t>D</a:t>
            </a:r>
            <a:r>
              <a:rPr lang="en-US" b="1" dirty="0">
                <a:solidFill>
                  <a:srgbClr val="C00000"/>
                </a:solidFill>
              </a:rPr>
              <a:t>. Data storage, dissemination and documentation</a:t>
            </a:r>
            <a:endParaRPr lang="en-US" b="1" dirty="0" smtClean="0">
              <a:solidFill>
                <a:srgbClr val="C00000"/>
              </a:solidFill>
            </a:endParaRPr>
          </a:p>
          <a:p>
            <a:pPr defTabSz="-371475"/>
            <a:endParaRPr lang="en-US" dirty="0" smtClean="0"/>
          </a:p>
          <a:p>
            <a:pPr defTabSz="-371475">
              <a:lnSpc>
                <a:spcPct val="150000"/>
              </a:lnSpc>
            </a:pPr>
            <a:r>
              <a:rPr lang="en-US" dirty="0" smtClean="0"/>
              <a:t>D1. </a:t>
            </a:r>
            <a:r>
              <a:rPr lang="en-GB" dirty="0"/>
              <a:t>Data storage, dissemination and documentation</a:t>
            </a:r>
            <a:endParaRPr lang="en-US" dirty="0" smtClean="0"/>
          </a:p>
          <a:p>
            <a:pPr defTabSz="-371475">
              <a:lnSpc>
                <a:spcPct val="150000"/>
              </a:lnSpc>
            </a:pPr>
            <a:endParaRPr lang="en-US" dirty="0" smtClean="0"/>
          </a:p>
          <a:p>
            <a:pPr defTabSz="-371475">
              <a:lnSpc>
                <a:spcPct val="150000"/>
              </a:lnSpc>
            </a:pPr>
            <a:r>
              <a:rPr lang="en-GB" b="1" dirty="0">
                <a:solidFill>
                  <a:srgbClr val="C00000"/>
                </a:solidFill>
              </a:rPr>
              <a:t>Section II: </a:t>
            </a:r>
            <a:r>
              <a:rPr lang="en-GB" b="1" dirty="0" smtClean="0">
                <a:solidFill>
                  <a:srgbClr val="C00000"/>
                </a:solidFill>
              </a:rPr>
              <a:t>Output  </a:t>
            </a:r>
            <a:r>
              <a:rPr lang="en-GB" b="1" dirty="0" smtClean="0">
                <a:solidFill>
                  <a:srgbClr val="C00000"/>
                </a:solidFill>
              </a:rPr>
              <a:t>Quality</a:t>
            </a:r>
          </a:p>
          <a:p>
            <a:pPr marL="285750" indent="-285750" defTabSz="-3714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Definition of “output”</a:t>
            </a:r>
          </a:p>
          <a:p>
            <a:pPr marL="285750" indent="-285750" defTabSz="-3714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Quality dimensions and meaning when applied to outputs using administrative data</a:t>
            </a:r>
          </a:p>
          <a:p>
            <a:pPr marL="285750" indent="-285750" defTabSz="-37147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Impact of the use of administrative data on quality dimensions</a:t>
            </a:r>
          </a:p>
          <a:p>
            <a:pPr defTabSz="-371475">
              <a:lnSpc>
                <a:spcPct val="150000"/>
              </a:lnSpc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7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7705"/>
            <a:ext cx="8229600" cy="4417541"/>
          </a:xfrm>
        </p:spPr>
        <p:txBody>
          <a:bodyPr/>
          <a:lstStyle/>
          <a:p>
            <a:pPr marL="0" indent="0" algn="ctr">
              <a:buNone/>
            </a:pPr>
            <a:r>
              <a:rPr lang="en-GB" sz="4000" dirty="0" smtClean="0">
                <a:solidFill>
                  <a:srgbClr val="C00000"/>
                </a:solidFill>
                <a:latin typeface="Comic Sans MS" pitchFamily="66" charset="0"/>
              </a:rPr>
              <a:t>Thank to the other contributors of the Guidelines</a:t>
            </a:r>
          </a:p>
          <a:p>
            <a:pPr marL="0" indent="0" algn="ctr">
              <a:buNone/>
            </a:pPr>
            <a:r>
              <a:rPr lang="it-IT" sz="2800" dirty="0">
                <a:latin typeface="Comic Sans MS" pitchFamily="66" charset="0"/>
              </a:rPr>
              <a:t>F. </a:t>
            </a:r>
            <a:r>
              <a:rPr lang="it-IT" sz="2800" dirty="0" err="1">
                <a:latin typeface="Comic Sans MS" pitchFamily="66" charset="0"/>
              </a:rPr>
              <a:t>Cerroni</a:t>
            </a:r>
            <a:r>
              <a:rPr lang="it-IT" sz="2800" dirty="0">
                <a:latin typeface="Comic Sans MS" pitchFamily="66" charset="0"/>
              </a:rPr>
              <a:t>, M. Di Zio, D. </a:t>
            </a:r>
            <a:r>
              <a:rPr lang="it-IT" sz="2800" dirty="0" err="1">
                <a:latin typeface="Comic Sans MS" pitchFamily="66" charset="0"/>
              </a:rPr>
              <a:t>Filipponi</a:t>
            </a:r>
            <a:r>
              <a:rPr lang="it-IT" sz="2800" dirty="0">
                <a:latin typeface="Comic Sans MS" pitchFamily="66" charset="0"/>
              </a:rPr>
              <a:t>, O. Luzi, M. </a:t>
            </a:r>
            <a:r>
              <a:rPr lang="it-IT" sz="2800" dirty="0" err="1">
                <a:latin typeface="Comic Sans MS" pitchFamily="66" charset="0"/>
              </a:rPr>
              <a:t>Scanu</a:t>
            </a:r>
            <a:endParaRPr lang="en-GB" sz="2800" dirty="0" smtClean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4000" b="1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4000" dirty="0" smtClean="0">
                <a:solidFill>
                  <a:srgbClr val="C00000"/>
                </a:solidFill>
                <a:latin typeface="Comic Sans MS" pitchFamily="66" charset="0"/>
              </a:rPr>
              <a:t>Thank you for your attention</a:t>
            </a:r>
          </a:p>
          <a:p>
            <a:pPr marL="0" indent="0" algn="ctr">
              <a:buNone/>
            </a:pP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brancato@istat.it</a:t>
            </a:r>
            <a:endParaRPr lang="en-GB" sz="28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62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1013255" y="646742"/>
            <a:ext cx="7278130" cy="601276"/>
          </a:xfrm>
        </p:spPr>
        <p:txBody>
          <a:bodyPr/>
          <a:lstStyle/>
          <a:p>
            <a:pPr marL="447675" indent="-447675"/>
            <a:r>
              <a:rPr lang="en-US" altLang="it-IT" sz="2400" dirty="0" smtClean="0">
                <a:solidFill>
                  <a:srgbClr val="C00000"/>
                </a:solidFill>
              </a:rPr>
              <a:t>Presentation of the work</a:t>
            </a:r>
            <a:endParaRPr lang="it-IT" altLang="it-IT" sz="2400" dirty="0" smtClean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1013249" y="1613920"/>
            <a:ext cx="7587053" cy="3946631"/>
          </a:xfrm>
        </p:spPr>
        <p:txBody>
          <a:bodyPr/>
          <a:lstStyle/>
          <a:p>
            <a:pPr marL="0" indent="0">
              <a:spcBef>
                <a:spcPts val="2400"/>
              </a:spcBef>
              <a:buNone/>
            </a:pPr>
            <a:r>
              <a:rPr lang="en-US" altLang="it-IT" sz="2000" b="1" dirty="0" smtClean="0">
                <a:solidFill>
                  <a:srgbClr val="C00000"/>
                </a:solidFill>
              </a:rPr>
              <a:t>Rationale </a:t>
            </a:r>
            <a:r>
              <a:rPr lang="en-US" altLang="it-IT" sz="2000" dirty="0" smtClean="0"/>
              <a:t>Quality evaluation requires reference standards </a:t>
            </a:r>
          </a:p>
          <a:p>
            <a:pPr marL="185738" indent="-185738">
              <a:spcBef>
                <a:spcPts val="2400"/>
              </a:spcBef>
              <a:buNone/>
            </a:pPr>
            <a:r>
              <a:rPr lang="en-US" altLang="it-IT" sz="2000" b="1" dirty="0" smtClean="0">
                <a:solidFill>
                  <a:srgbClr val="C00000"/>
                </a:solidFill>
              </a:rPr>
              <a:t>Main purpose </a:t>
            </a:r>
            <a:r>
              <a:rPr lang="en-US" altLang="it-IT" sz="2000" dirty="0" smtClean="0"/>
              <a:t>To provide </a:t>
            </a:r>
            <a:r>
              <a:rPr lang="en-US" altLang="it-IT" sz="2000" dirty="0" err="1" smtClean="0"/>
              <a:t>Istat</a:t>
            </a:r>
            <a:r>
              <a:rPr lang="en-US" altLang="it-IT" sz="2000" dirty="0" smtClean="0"/>
              <a:t> with a manual of </a:t>
            </a:r>
            <a:r>
              <a:rPr lang="en-US" altLang="it-IT" sz="2000" u="sng" dirty="0" smtClean="0"/>
              <a:t>principles</a:t>
            </a:r>
            <a:r>
              <a:rPr lang="en-US" altLang="it-IT" sz="2000" dirty="0" smtClean="0"/>
              <a:t> and </a:t>
            </a:r>
            <a:r>
              <a:rPr lang="en-US" altLang="it-IT" sz="2000" u="sng" dirty="0" smtClean="0"/>
              <a:t>guidelines</a:t>
            </a:r>
            <a:r>
              <a:rPr lang="en-US" altLang="it-IT" sz="2000" dirty="0" smtClean="0"/>
              <a:t> on quality for processes using administrative data</a:t>
            </a:r>
          </a:p>
          <a:p>
            <a:pPr marL="185738" indent="-185738">
              <a:spcBef>
                <a:spcPts val="2400"/>
              </a:spcBef>
              <a:buNone/>
            </a:pPr>
            <a:r>
              <a:rPr lang="en-US" altLang="it-IT" sz="2000" b="1" dirty="0" smtClean="0">
                <a:solidFill>
                  <a:srgbClr val="C00000"/>
                </a:solidFill>
              </a:rPr>
              <a:t>Methods </a:t>
            </a:r>
            <a:r>
              <a:rPr lang="en-US" altLang="it-IT" sz="2000" dirty="0" smtClean="0"/>
              <a:t>Identification of a reference quality model; development of quality guidelines; contributions by </a:t>
            </a:r>
            <a:r>
              <a:rPr lang="en-US" altLang="it-IT" sz="2000" dirty="0" err="1" smtClean="0"/>
              <a:t>Istat</a:t>
            </a:r>
            <a:r>
              <a:rPr lang="en-US" altLang="it-IT" sz="2000" dirty="0" smtClean="0"/>
              <a:t> experts 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altLang="it-IT" sz="2000" b="1" dirty="0" smtClean="0">
                <a:solidFill>
                  <a:srgbClr val="C00000"/>
                </a:solidFill>
              </a:rPr>
              <a:t>State of the art </a:t>
            </a:r>
            <a:r>
              <a:rPr lang="en-US" altLang="it-IT" sz="2000" dirty="0" smtClean="0"/>
              <a:t>First release: almost complete</a:t>
            </a:r>
          </a:p>
          <a:p>
            <a:pPr marL="185738" indent="-185738">
              <a:spcBef>
                <a:spcPts val="2400"/>
              </a:spcBef>
              <a:buNone/>
            </a:pPr>
            <a:r>
              <a:rPr lang="en-US" altLang="it-IT" sz="2000" b="1" dirty="0" smtClean="0">
                <a:solidFill>
                  <a:srgbClr val="C00000"/>
                </a:solidFill>
              </a:rPr>
              <a:t>Results </a:t>
            </a:r>
            <a:r>
              <a:rPr lang="en-US" altLang="it-IT" sz="2000" dirty="0" smtClean="0"/>
              <a:t>Precondition for the launch of auditing and self-assessment procedures</a:t>
            </a:r>
          </a:p>
        </p:txBody>
      </p:sp>
    </p:spTree>
    <p:extLst>
      <p:ext uri="{BB962C8B-B14F-4D97-AF65-F5344CB8AC3E}">
        <p14:creationId xmlns:p14="http://schemas.microsoft.com/office/powerpoint/2010/main" val="3331920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59993"/>
            <a:ext cx="8229600" cy="577978"/>
          </a:xfrm>
        </p:spPr>
        <p:txBody>
          <a:bodyPr/>
          <a:lstStyle/>
          <a:p>
            <a:r>
              <a:rPr lang="en-US" altLang="it-IT" sz="2400" dirty="0" smtClean="0">
                <a:solidFill>
                  <a:srgbClr val="C00000"/>
                </a:solidFill>
              </a:rPr>
              <a:t>Rationale</a:t>
            </a:r>
            <a:endParaRPr lang="en-GB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17" y="1075059"/>
            <a:ext cx="3477293" cy="474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Connettore 2 4"/>
          <p:cNvCxnSpPr>
            <a:stCxn id="1026" idx="3"/>
          </p:cNvCxnSpPr>
          <p:nvPr/>
        </p:nvCxnSpPr>
        <p:spPr>
          <a:xfrm flipV="1">
            <a:off x="3672010" y="2693782"/>
            <a:ext cx="719782" cy="75377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>
            <a:off x="3672010" y="3447557"/>
            <a:ext cx="719782" cy="722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e 7"/>
          <p:cNvSpPr/>
          <p:nvPr/>
        </p:nvSpPr>
        <p:spPr>
          <a:xfrm>
            <a:off x="4391791" y="2180976"/>
            <a:ext cx="1922508" cy="1025611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Audit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0" name="Ovale 9"/>
          <p:cNvSpPr/>
          <p:nvPr/>
        </p:nvSpPr>
        <p:spPr>
          <a:xfrm>
            <a:off x="4391792" y="3657610"/>
            <a:ext cx="1922507" cy="1025611"/>
          </a:xfrm>
          <a:prstGeom prst="ellipse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Self-</a:t>
            </a:r>
          </a:p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assessment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339013" y="1318508"/>
            <a:ext cx="2669061" cy="4401205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Length: 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about 60 pages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Organization: </a:t>
            </a:r>
            <a:r>
              <a:rPr lang="en-US" dirty="0" smtClean="0"/>
              <a:t>General principles &amp; guidelines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271463" indent="-185738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Process quality</a:t>
            </a:r>
          </a:p>
          <a:p>
            <a:pPr marL="271463" indent="-185738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Output quality</a:t>
            </a:r>
          </a:p>
          <a:p>
            <a:pPr marL="271463" indent="-185738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Annexes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 smtClean="0">
              <a:solidFill>
                <a:srgbClr val="C000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 smtClean="0">
                <a:solidFill>
                  <a:srgbClr val="C00000"/>
                </a:solidFill>
              </a:rPr>
              <a:t>Releases</a:t>
            </a:r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71463" indent="-185738">
              <a:buFontTx/>
              <a:buChar char="-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2011 August: 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Italian</a:t>
            </a:r>
          </a:p>
          <a:p>
            <a:pPr marL="271463" indent="-185738">
              <a:buFontTx/>
              <a:buChar char="-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2013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February: update and English version</a:t>
            </a:r>
          </a:p>
        </p:txBody>
      </p:sp>
    </p:spTree>
    <p:extLst>
      <p:ext uri="{BB962C8B-B14F-4D97-AF65-F5344CB8AC3E}">
        <p14:creationId xmlns:p14="http://schemas.microsoft.com/office/powerpoint/2010/main" val="81320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39750" y="881525"/>
            <a:ext cx="8158163" cy="761924"/>
          </a:xfrm>
        </p:spPr>
        <p:txBody>
          <a:bodyPr/>
          <a:lstStyle/>
          <a:p>
            <a:pPr marL="447675" indent="-447675"/>
            <a:r>
              <a:rPr lang="en-US" altLang="it-IT" sz="2400" dirty="0" smtClean="0">
                <a:solidFill>
                  <a:srgbClr val="C00000"/>
                </a:solidFill>
              </a:rPr>
              <a:t>Quality model in statistical processes using administrative data</a:t>
            </a:r>
            <a:endParaRPr lang="it-IT" altLang="it-IT" sz="2400" dirty="0" smtClean="0"/>
          </a:p>
        </p:txBody>
      </p:sp>
      <p:sp>
        <p:nvSpPr>
          <p:cNvPr id="2" name="Parentesi graffa chiusa 1"/>
          <p:cNvSpPr/>
          <p:nvPr/>
        </p:nvSpPr>
        <p:spPr>
          <a:xfrm>
            <a:off x="7352273" y="3546397"/>
            <a:ext cx="395416" cy="2236573"/>
          </a:xfrm>
          <a:prstGeom prst="rightBrace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asellaDiTesto 5"/>
          <p:cNvSpPr txBox="1"/>
          <p:nvPr/>
        </p:nvSpPr>
        <p:spPr>
          <a:xfrm>
            <a:off x="7636490" y="3199405"/>
            <a:ext cx="1415772" cy="295426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vert="vert270" wrap="square" rtlCol="0">
            <a:spAutoFit/>
          </a:bodyPr>
          <a:lstStyle/>
          <a:p>
            <a:r>
              <a:rPr lang="en-GB" sz="2000" b="1" dirty="0" smtClean="0">
                <a:solidFill>
                  <a:srgbClr val="C00000"/>
                </a:solidFill>
              </a:rPr>
              <a:t>Quality Guidelines for statistics produced using administrative sources </a:t>
            </a:r>
            <a:endParaRPr lang="en-GB" sz="2000" b="1" dirty="0">
              <a:solidFill>
                <a:srgbClr val="C00000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646677" y="1903687"/>
            <a:ext cx="1655795" cy="522387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Usability</a:t>
            </a:r>
            <a:endParaRPr lang="en-US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581317" y="1893715"/>
            <a:ext cx="483273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it-IT" dirty="0" smtClean="0"/>
              <a:t>Before </a:t>
            </a:r>
            <a:r>
              <a:rPr lang="en-US" altLang="it-IT" dirty="0"/>
              <a:t>any specific statistical purpose is identified </a:t>
            </a:r>
          </a:p>
        </p:txBody>
      </p:sp>
      <p:sp>
        <p:nvSpPr>
          <p:cNvPr id="9" name="Rettangolo 8"/>
          <p:cNvSpPr/>
          <p:nvPr/>
        </p:nvSpPr>
        <p:spPr>
          <a:xfrm>
            <a:off x="712578" y="3563641"/>
            <a:ext cx="1655795" cy="522387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Input quality</a:t>
            </a:r>
            <a:endParaRPr lang="en-US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81317" y="3526570"/>
            <a:ext cx="483273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it-IT" dirty="0" smtClean="0"/>
              <a:t>Quality </a:t>
            </a:r>
            <a:r>
              <a:rPr lang="en-US" altLang="it-IT" dirty="0"/>
              <a:t>of the administrative sources used for statistical purposes</a:t>
            </a:r>
          </a:p>
        </p:txBody>
      </p:sp>
      <p:sp>
        <p:nvSpPr>
          <p:cNvPr id="11" name="Rettangolo 10"/>
          <p:cNvSpPr/>
          <p:nvPr/>
        </p:nvSpPr>
        <p:spPr>
          <a:xfrm>
            <a:off x="712578" y="4463126"/>
            <a:ext cx="1655795" cy="522387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Throughput quality</a:t>
            </a:r>
            <a:endParaRPr lang="en-US" b="1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2581317" y="4265226"/>
            <a:ext cx="4832737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it-IT" dirty="0" smtClean="0"/>
              <a:t>Referred </a:t>
            </a:r>
            <a:r>
              <a:rPr lang="en-US" altLang="it-IT" dirty="0"/>
              <a:t>to the process of using administrative sources for specific statistical purposes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712578" y="5421235"/>
            <a:ext cx="1655795" cy="522387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Output quality</a:t>
            </a:r>
            <a:endParaRPr lang="en-US" b="1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2581317" y="5383976"/>
            <a:ext cx="4832737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it-IT" dirty="0" smtClean="0"/>
              <a:t>Quality </a:t>
            </a:r>
            <a:r>
              <a:rPr lang="en-US" altLang="it-IT" dirty="0"/>
              <a:t>of </a:t>
            </a:r>
            <a:r>
              <a:rPr lang="en-US" altLang="it-IT" u="sng" dirty="0"/>
              <a:t>statistics</a:t>
            </a:r>
            <a:r>
              <a:rPr lang="en-US" altLang="it-IT" dirty="0"/>
              <a:t> produced using administrative data</a:t>
            </a:r>
          </a:p>
        </p:txBody>
      </p:sp>
    </p:spTree>
    <p:extLst>
      <p:ext uri="{BB962C8B-B14F-4D97-AF65-F5344CB8AC3E}">
        <p14:creationId xmlns:p14="http://schemas.microsoft.com/office/powerpoint/2010/main" val="2508991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7" grpId="1" animBg="1"/>
      <p:bldP spid="8" grpId="0" animBg="1"/>
      <p:bldP spid="8" grpId="1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39750" y="881525"/>
            <a:ext cx="8158163" cy="761924"/>
          </a:xfrm>
        </p:spPr>
        <p:txBody>
          <a:bodyPr/>
          <a:lstStyle/>
          <a:p>
            <a:pPr marL="447675" indent="-447675"/>
            <a:r>
              <a:rPr lang="en-US" altLang="it-IT" sz="2400" dirty="0" smtClean="0">
                <a:solidFill>
                  <a:srgbClr val="C00000"/>
                </a:solidFill>
              </a:rPr>
              <a:t>Quality model in statistical processes using administrative data</a:t>
            </a:r>
            <a:endParaRPr lang="it-IT" altLang="it-IT" sz="2400" dirty="0" smtClean="0"/>
          </a:p>
        </p:txBody>
      </p:sp>
      <p:sp>
        <p:nvSpPr>
          <p:cNvPr id="7" name="Rettangolo 6"/>
          <p:cNvSpPr/>
          <p:nvPr/>
        </p:nvSpPr>
        <p:spPr>
          <a:xfrm>
            <a:off x="646677" y="1903687"/>
            <a:ext cx="1655795" cy="522387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Usability</a:t>
            </a:r>
            <a:endParaRPr lang="en-US" b="1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2804984" y="1943143"/>
            <a:ext cx="460907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</a:pPr>
            <a:r>
              <a:rPr lang="en-US" altLang="it-IT" dirty="0"/>
              <a:t>n</a:t>
            </a:r>
            <a:r>
              <a:rPr lang="en-US" altLang="it-IT" dirty="0" smtClean="0"/>
              <a:t>ext presentation</a:t>
            </a:r>
            <a:endParaRPr lang="en-US" altLang="it-IT" dirty="0"/>
          </a:p>
        </p:txBody>
      </p:sp>
      <p:sp>
        <p:nvSpPr>
          <p:cNvPr id="9" name="Rettangolo 8"/>
          <p:cNvSpPr/>
          <p:nvPr/>
        </p:nvSpPr>
        <p:spPr>
          <a:xfrm>
            <a:off x="712578" y="3563641"/>
            <a:ext cx="1655795" cy="522387"/>
          </a:xfrm>
          <a:prstGeom prst="rect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Input quality</a:t>
            </a:r>
            <a:endParaRPr lang="en-US" b="1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581317" y="3526570"/>
            <a:ext cx="6303191" cy="25853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Presentation: </a:t>
            </a:r>
          </a:p>
          <a:p>
            <a:r>
              <a:rPr lang="en-US" dirty="0" smtClean="0"/>
              <a:t>“Towards </a:t>
            </a:r>
            <a:r>
              <a:rPr lang="en-US" dirty="0"/>
              <a:t>a more efficient system </a:t>
            </a:r>
            <a:r>
              <a:rPr lang="en-US" dirty="0" smtClean="0"/>
              <a:t>of </a:t>
            </a:r>
            <a:r>
              <a:rPr lang="en-GB" dirty="0" smtClean="0"/>
              <a:t>administrative </a:t>
            </a:r>
            <a:r>
              <a:rPr lang="en-GB" dirty="0"/>
              <a:t>data management </a:t>
            </a:r>
            <a:r>
              <a:rPr lang="en-GB" dirty="0" smtClean="0"/>
              <a:t>and </a:t>
            </a:r>
            <a:r>
              <a:rPr lang="en-US" dirty="0" smtClean="0"/>
              <a:t>quality </a:t>
            </a:r>
            <a:r>
              <a:rPr lang="en-US" dirty="0"/>
              <a:t>evaluation to support </a:t>
            </a:r>
            <a:r>
              <a:rPr lang="en-US" dirty="0" smtClean="0"/>
              <a:t>statistics </a:t>
            </a:r>
            <a:r>
              <a:rPr lang="en-GB" dirty="0" smtClean="0"/>
              <a:t>production </a:t>
            </a:r>
            <a:r>
              <a:rPr lang="en-GB" dirty="0"/>
              <a:t>in </a:t>
            </a:r>
            <a:r>
              <a:rPr lang="en-GB" dirty="0" err="1"/>
              <a:t>Istat</a:t>
            </a:r>
            <a:r>
              <a:rPr lang="en-GB" dirty="0"/>
              <a:t> – </a:t>
            </a:r>
            <a:r>
              <a:rPr lang="en-GB" dirty="0" smtClean="0"/>
              <a:t>ISTAT”</a:t>
            </a:r>
          </a:p>
          <a:p>
            <a:endParaRPr lang="en-GB" dirty="0" smtClean="0"/>
          </a:p>
          <a:p>
            <a:r>
              <a:rPr lang="en-GB" dirty="0" smtClean="0"/>
              <a:t>Scheduled in: </a:t>
            </a:r>
          </a:p>
          <a:p>
            <a:r>
              <a:rPr lang="en-GB" dirty="0" smtClean="0"/>
              <a:t>Session “Integrated </a:t>
            </a:r>
            <a:r>
              <a:rPr lang="en-GB" dirty="0"/>
              <a:t>Production </a:t>
            </a:r>
            <a:r>
              <a:rPr lang="en-GB" dirty="0" smtClean="0"/>
              <a:t>and Data Modelling”</a:t>
            </a:r>
          </a:p>
          <a:p>
            <a:endParaRPr lang="en-GB" dirty="0" smtClean="0"/>
          </a:p>
          <a:p>
            <a:r>
              <a:rPr lang="en-GB" dirty="0" smtClean="0"/>
              <a:t>Wednesday  (14:30-16:00)</a:t>
            </a:r>
            <a:endParaRPr lang="en-US" altLang="it-IT" dirty="0"/>
          </a:p>
        </p:txBody>
      </p:sp>
    </p:spTree>
    <p:extLst>
      <p:ext uri="{BB962C8B-B14F-4D97-AF65-F5344CB8AC3E}">
        <p14:creationId xmlns:p14="http://schemas.microsoft.com/office/powerpoint/2010/main" val="167646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206"/>
            <a:ext cx="8229600" cy="559905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The Quality Guidelines: Input quality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07542"/>
            <a:ext cx="8229600" cy="469557"/>
          </a:xfrm>
        </p:spPr>
        <p:txBody>
          <a:bodyPr/>
          <a:lstStyle/>
          <a:p>
            <a:pPr marL="182563" indent="0" eaLnBrk="1" hangingPunct="1">
              <a:buFont typeface="Arial" pitchFamily="34" charset="0"/>
              <a:buNone/>
              <a:defRPr/>
            </a:pPr>
            <a:r>
              <a:rPr lang="en-GB" sz="2000" dirty="0" smtClean="0"/>
              <a:t>Quality </a:t>
            </a:r>
            <a:r>
              <a:rPr lang="en-GB" sz="2000" dirty="0"/>
              <a:t>of the </a:t>
            </a:r>
            <a:r>
              <a:rPr lang="en-GB" sz="2000" dirty="0" smtClean="0"/>
              <a:t>sources, centrally acquired, </a:t>
            </a:r>
            <a:r>
              <a:rPr lang="en-GB" sz="2000" u="sng" dirty="0" smtClean="0"/>
              <a:t>managed</a:t>
            </a:r>
            <a:r>
              <a:rPr lang="en-GB" sz="2000" dirty="0" smtClean="0"/>
              <a:t> and </a:t>
            </a:r>
            <a:r>
              <a:rPr lang="en-GB" sz="2000" u="sng" dirty="0" smtClean="0"/>
              <a:t>monitored</a:t>
            </a:r>
            <a:endParaRPr lang="en-GB" sz="1600" i="1" u="sng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713368"/>
              </p:ext>
            </p:extLst>
          </p:nvPr>
        </p:nvGraphicFramePr>
        <p:xfrm>
          <a:off x="358345" y="1673455"/>
          <a:ext cx="8501449" cy="4974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0466"/>
                <a:gridCol w="5090983"/>
              </a:tblGrid>
              <a:tr h="581806">
                <a:tc>
                  <a:txBody>
                    <a:bodyPr/>
                    <a:lstStyle/>
                    <a:p>
                      <a:r>
                        <a:rPr lang="en-GB" dirty="0" smtClean="0"/>
                        <a:t>Principles main issues/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Decision/documentation elements</a:t>
                      </a:r>
                    </a:p>
                  </a:txBody>
                  <a:tcPr/>
                </a:tc>
              </a:tr>
              <a:tr h="6485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Scouting of new administrative  sources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Preliminary investigation; Knowledge of administrative concepts and rules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72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Evaluation on the acquisition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Actual and potential relevance; Costs/Benefits; Actual and potential uses; Stability; Quality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66726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Acquisition of an administrative register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Formal agreements: time, frequency, format, documentation, costs,… 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3468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Pre-treatment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Technical transformations; Check on metadata documentation; Integration with standard classifications; Common harmonization activity; Basic quality control and validation; Production</a:t>
                      </a:r>
                      <a:r>
                        <a:rPr lang="en-US" sz="1800" baseline="0" dirty="0" smtClean="0">
                          <a:effectLst/>
                        </a:rPr>
                        <a:t> of s</a:t>
                      </a:r>
                      <a:r>
                        <a:rPr lang="en-US" sz="1800" dirty="0" smtClean="0">
                          <a:effectLst/>
                        </a:rPr>
                        <a:t>tandard quality indicators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/>
                </a:tc>
              </a:tr>
              <a:tr h="94619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Monitoring and feedback to data providers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GB" sz="18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Number and kind of internal uses; Satisfaction on the use from internal users; Feedback to producers</a:t>
                      </a:r>
                      <a:endParaRPr lang="it-IT" sz="18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053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8313" y="480270"/>
            <a:ext cx="8229600" cy="458845"/>
          </a:xfrm>
        </p:spPr>
        <p:txBody>
          <a:bodyPr/>
          <a:lstStyle/>
          <a:p>
            <a:pPr marL="447675" indent="-447675"/>
            <a:r>
              <a:rPr lang="en-US" altLang="it-IT" sz="2400" dirty="0">
                <a:solidFill>
                  <a:srgbClr val="C00000"/>
                </a:solidFill>
              </a:rPr>
              <a:t>The quality Guidelines: Throughput quality</a:t>
            </a:r>
            <a:endParaRPr lang="it-IT" altLang="it-IT" sz="2400" dirty="0" smtClean="0"/>
          </a:p>
        </p:txBody>
      </p:sp>
      <p:sp>
        <p:nvSpPr>
          <p:cNvPr id="6" name="Rettangolo 5"/>
          <p:cNvSpPr/>
          <p:nvPr/>
        </p:nvSpPr>
        <p:spPr>
          <a:xfrm>
            <a:off x="109960" y="1272739"/>
            <a:ext cx="2880372" cy="4572008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accent1">
                    <a:lumMod val="50000"/>
                  </a:schemeClr>
                </a:solidFill>
              </a:rPr>
              <a:t>Conceptual  &amp; Process</a:t>
            </a:r>
            <a:endParaRPr lang="en-US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Target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popul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. &amp; concept</a:t>
            </a: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Choice of the source</a:t>
            </a: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Used source</a:t>
            </a: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Integration</a:t>
            </a: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Units harmonization</a:t>
            </a:r>
          </a:p>
          <a:p>
            <a:pPr marL="85725" indent="-85725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Variables and classifications derivations</a:t>
            </a: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Time dimension alignment</a:t>
            </a: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Editing &amp; imputation</a:t>
            </a:r>
          </a:p>
          <a:p>
            <a:pPr marL="185738" indent="-185738">
              <a:spcBef>
                <a:spcPts val="1200"/>
              </a:spcBef>
            </a:pP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Estimation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3153898" y="1264498"/>
            <a:ext cx="2880372" cy="458025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Objects (units &amp; events)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marL="85725" indent="-85725"/>
            <a:r>
              <a:rPr lang="en-US" dirty="0" smtClean="0">
                <a:solidFill>
                  <a:schemeClr val="tx1"/>
                </a:solidFill>
              </a:rPr>
              <a:t>coverage error: missing, units duplicates, delays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linkage errors: </a:t>
            </a:r>
          </a:p>
          <a:p>
            <a:pPr indent="271463"/>
            <a:r>
              <a:rPr lang="en-US" dirty="0" smtClean="0">
                <a:solidFill>
                  <a:schemeClr val="tx1"/>
                </a:solidFill>
              </a:rPr>
              <a:t>missed links, </a:t>
            </a:r>
            <a:r>
              <a:rPr lang="en-US" dirty="0" err="1" smtClean="0">
                <a:solidFill>
                  <a:schemeClr val="tx1"/>
                </a:solidFill>
              </a:rPr>
              <a:t>mislinks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6148408" y="1256257"/>
            <a:ext cx="2880372" cy="4588490"/>
          </a:xfrm>
          <a:prstGeom prst="rect">
            <a:avLst/>
          </a:prstGeom>
          <a:noFill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i="1" dirty="0" smtClean="0">
                <a:solidFill>
                  <a:schemeClr val="tx1"/>
                </a:solidFill>
              </a:rPr>
              <a:t>Variables</a:t>
            </a: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specification /</a:t>
            </a:r>
            <a:r>
              <a:rPr lang="en-US" dirty="0">
                <a:solidFill>
                  <a:schemeClr val="tx1"/>
                </a:solidFill>
              </a:rPr>
              <a:t>v</a:t>
            </a:r>
            <a:r>
              <a:rPr lang="en-US" dirty="0" smtClean="0">
                <a:solidFill>
                  <a:schemeClr val="tx1"/>
                </a:solidFill>
              </a:rPr>
              <a:t>alidity error</a:t>
            </a:r>
          </a:p>
          <a:p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omparability errors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missing </a:t>
            </a:r>
            <a:r>
              <a:rPr lang="en-US" dirty="0">
                <a:solidFill>
                  <a:schemeClr val="tx1"/>
                </a:solidFill>
              </a:rPr>
              <a:t>items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pPr marL="85725" indent="-85725"/>
            <a:r>
              <a:rPr lang="en-US" dirty="0" smtClean="0">
                <a:solidFill>
                  <a:schemeClr val="tx1"/>
                </a:solidFill>
              </a:rPr>
              <a:t>measurement errors, mapping errors, compatibility errors, comparability errors</a:t>
            </a:r>
          </a:p>
          <a:p>
            <a:endParaRPr lang="it-IT" dirty="0" smtClean="0">
              <a:solidFill>
                <a:schemeClr val="tx1"/>
              </a:solidFill>
            </a:endParaRPr>
          </a:p>
          <a:p>
            <a:endParaRPr lang="it-IT" dirty="0">
              <a:solidFill>
                <a:schemeClr val="tx1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4967418" y="939105"/>
            <a:ext cx="2335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Potential errors</a:t>
            </a: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11" name="Freccia circolare a sinistra 10"/>
          <p:cNvSpPr/>
          <p:nvPr/>
        </p:nvSpPr>
        <p:spPr>
          <a:xfrm flipV="1">
            <a:off x="5768603" y="1902920"/>
            <a:ext cx="407773" cy="1878248"/>
          </a:xfrm>
          <a:prstGeom prst="curved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2" name="Freccia a destra 11"/>
          <p:cNvSpPr/>
          <p:nvPr/>
        </p:nvSpPr>
        <p:spPr>
          <a:xfrm>
            <a:off x="5515286" y="5053903"/>
            <a:ext cx="1037967" cy="18535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369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20377"/>
            <a:ext cx="8229600" cy="565621"/>
          </a:xfrm>
        </p:spPr>
        <p:txBody>
          <a:bodyPr/>
          <a:lstStyle/>
          <a:p>
            <a:r>
              <a:rPr lang="en-US" altLang="it-IT" sz="2400" dirty="0" smtClean="0">
                <a:solidFill>
                  <a:srgbClr val="C00000"/>
                </a:solidFill>
              </a:rPr>
              <a:t>The quality Guidelines: Throughput quality</a:t>
            </a:r>
            <a:endParaRPr lang="it-IT" sz="2400" dirty="0"/>
          </a:p>
        </p:txBody>
      </p:sp>
      <p:sp>
        <p:nvSpPr>
          <p:cNvPr id="4" name="Rettangolo 3"/>
          <p:cNvSpPr/>
          <p:nvPr/>
        </p:nvSpPr>
        <p:spPr>
          <a:xfrm>
            <a:off x="457199" y="1077300"/>
            <a:ext cx="8081319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it-IT" b="1" dirty="0">
                <a:solidFill>
                  <a:srgbClr val="C00000"/>
                </a:solidFill>
              </a:rPr>
              <a:t>Example </a:t>
            </a:r>
            <a:r>
              <a:rPr lang="en-GB" altLang="it-IT" b="1" dirty="0" smtClean="0">
                <a:solidFill>
                  <a:srgbClr val="C00000"/>
                </a:solidFill>
              </a:rPr>
              <a:t>on a Principle </a:t>
            </a:r>
            <a:r>
              <a:rPr lang="en-GB" altLang="it-IT" b="1" dirty="0">
                <a:solidFill>
                  <a:srgbClr val="C00000"/>
                </a:solidFill>
              </a:rPr>
              <a:t>and </a:t>
            </a:r>
            <a:r>
              <a:rPr lang="en-GB" altLang="it-IT" b="1" dirty="0" smtClean="0">
                <a:solidFill>
                  <a:srgbClr val="C00000"/>
                </a:solidFill>
              </a:rPr>
              <a:t>Guidelines: Editing </a:t>
            </a:r>
            <a:r>
              <a:rPr lang="en-GB" altLang="it-IT" b="1" dirty="0">
                <a:solidFill>
                  <a:srgbClr val="C00000"/>
                </a:solidFill>
              </a:rPr>
              <a:t>and Imputation</a:t>
            </a:r>
          </a:p>
          <a:p>
            <a:endParaRPr lang="en-GB" altLang="it-IT" dirty="0" smtClean="0"/>
          </a:p>
          <a:p>
            <a:r>
              <a:rPr lang="en-GB" altLang="it-IT" b="1" dirty="0" smtClean="0"/>
              <a:t>Principle: </a:t>
            </a:r>
            <a:r>
              <a:rPr lang="en-GB" altLang="it-IT" dirty="0" smtClean="0"/>
              <a:t>The strategy adopted in the E&amp;I phase should take into account the specific nature of the administrative data. The impact of the E&amp;I procedure should be assessed using proper quality indicators. </a:t>
            </a:r>
          </a:p>
          <a:p>
            <a:endParaRPr lang="en-GB" altLang="it-IT" dirty="0"/>
          </a:p>
          <a:p>
            <a:r>
              <a:rPr lang="en-GB" altLang="it-IT" b="1" dirty="0" smtClean="0"/>
              <a:t>Guidelines: </a:t>
            </a:r>
          </a:p>
          <a:p>
            <a:pPr marL="342900" indent="-342900">
              <a:buAutoNum type="arabicPeriod"/>
            </a:pPr>
            <a:r>
              <a:rPr lang="en-GB" altLang="it-IT" dirty="0" smtClean="0"/>
              <a:t>Strategy </a:t>
            </a:r>
          </a:p>
          <a:p>
            <a:pPr marL="800100" lvl="1" indent="-342900">
              <a:buAutoNum type="alphaLcPeriod"/>
            </a:pPr>
            <a:r>
              <a:rPr lang="en-GB" altLang="it-IT" dirty="0" smtClean="0"/>
              <a:t>Single </a:t>
            </a:r>
            <a:r>
              <a:rPr lang="en-GB" altLang="it-IT" dirty="0"/>
              <a:t>source vs. integrated </a:t>
            </a:r>
            <a:r>
              <a:rPr lang="en-GB" altLang="it-IT" dirty="0" smtClean="0"/>
              <a:t>sources</a:t>
            </a:r>
          </a:p>
          <a:p>
            <a:pPr marL="800100" lvl="1" indent="-342900">
              <a:buFontTx/>
              <a:buAutoNum type="alphaLcPeriod"/>
            </a:pPr>
            <a:r>
              <a:rPr lang="en-GB" altLang="it-IT" dirty="0"/>
              <a:t>Steps </a:t>
            </a:r>
            <a:r>
              <a:rPr lang="en-GB" altLang="it-IT" dirty="0" smtClean="0"/>
              <a:t>when a single source is used</a:t>
            </a:r>
          </a:p>
          <a:p>
            <a:pPr marL="800100" lvl="1" indent="-342900">
              <a:buFontTx/>
              <a:buAutoNum type="alphaLcPeriod"/>
            </a:pPr>
            <a:r>
              <a:rPr lang="en-GB" altLang="it-IT" dirty="0"/>
              <a:t>Alternatives in integrated sources: pros &amp; cons </a:t>
            </a:r>
          </a:p>
          <a:p>
            <a:pPr marL="342900" indent="-342900">
              <a:buAutoNum type="arabicPeriod"/>
            </a:pPr>
            <a:endParaRPr lang="en-GB" altLang="it-IT" dirty="0" smtClean="0"/>
          </a:p>
          <a:p>
            <a:pPr marL="342900" indent="-342900">
              <a:buAutoNum type="arabicPeriod"/>
            </a:pPr>
            <a:r>
              <a:rPr lang="en-GB" altLang="it-IT" dirty="0" smtClean="0"/>
              <a:t>Type of errors and treatment methods</a:t>
            </a:r>
          </a:p>
          <a:p>
            <a:pPr marL="800100" lvl="1" indent="-342900">
              <a:buAutoNum type="alphaLcPeriod"/>
            </a:pPr>
            <a:r>
              <a:rPr lang="en-GB" altLang="it-IT" dirty="0" smtClean="0"/>
              <a:t>Sources </a:t>
            </a:r>
            <a:r>
              <a:rPr lang="en-GB" altLang="it-IT" dirty="0"/>
              <a:t>of errors</a:t>
            </a:r>
          </a:p>
          <a:p>
            <a:pPr marL="800100" lvl="1" indent="-342900">
              <a:buAutoNum type="alphaLcPeriod"/>
            </a:pPr>
            <a:r>
              <a:rPr lang="en-GB" altLang="it-IT" dirty="0"/>
              <a:t>Tailoring of editing &amp; imputation methods in data from administrative </a:t>
            </a:r>
            <a:r>
              <a:rPr lang="en-GB" altLang="it-IT" dirty="0" smtClean="0"/>
              <a:t>sources</a:t>
            </a:r>
          </a:p>
          <a:p>
            <a:pPr lvl="1"/>
            <a:endParaRPr lang="en-GB" altLang="it-IT" dirty="0"/>
          </a:p>
          <a:p>
            <a:pPr marL="342900" indent="-342900">
              <a:buAutoNum type="arabicPeriod"/>
            </a:pPr>
            <a:r>
              <a:rPr lang="en-GB" altLang="it-IT" dirty="0"/>
              <a:t>Ev</a:t>
            </a:r>
            <a:r>
              <a:rPr lang="en-GB" altLang="it-IT" dirty="0" smtClean="0"/>
              <a:t>aluation on the impact of the E&amp;I phase</a:t>
            </a:r>
          </a:p>
        </p:txBody>
      </p:sp>
    </p:spTree>
    <p:extLst>
      <p:ext uri="{BB962C8B-B14F-4D97-AF65-F5344CB8AC3E}">
        <p14:creationId xmlns:p14="http://schemas.microsoft.com/office/powerpoint/2010/main" val="1437063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468313" y="649446"/>
            <a:ext cx="8229600" cy="512089"/>
          </a:xfrm>
        </p:spPr>
        <p:txBody>
          <a:bodyPr/>
          <a:lstStyle/>
          <a:p>
            <a:r>
              <a:rPr lang="en-GB" altLang="it-IT" sz="2400" dirty="0" smtClean="0">
                <a:solidFill>
                  <a:srgbClr val="C00000"/>
                </a:solidFill>
              </a:rPr>
              <a:t> Output </a:t>
            </a:r>
            <a:r>
              <a:rPr lang="en-US" altLang="it-IT" sz="2400" dirty="0" smtClean="0">
                <a:solidFill>
                  <a:srgbClr val="C00000"/>
                </a:solidFill>
              </a:rPr>
              <a:t>Quality</a:t>
            </a:r>
            <a:endParaRPr lang="it-IT" altLang="it-IT" sz="2400" dirty="0" smtClean="0"/>
          </a:p>
        </p:txBody>
      </p:sp>
      <p:sp>
        <p:nvSpPr>
          <p:cNvPr id="5" name="Segnaposto contenuto 2"/>
          <p:cNvSpPr>
            <a:spLocks noGrp="1"/>
          </p:cNvSpPr>
          <p:nvPr>
            <p:ph idx="1"/>
          </p:nvPr>
        </p:nvSpPr>
        <p:spPr>
          <a:xfrm>
            <a:off x="457200" y="1201437"/>
            <a:ext cx="8229600" cy="775643"/>
          </a:xfrm>
        </p:spPr>
        <p:txBody>
          <a:bodyPr/>
          <a:lstStyle/>
          <a:p>
            <a:pPr marL="0" indent="0">
              <a:spcBef>
                <a:spcPts val="1800"/>
              </a:spcBef>
              <a:buFontTx/>
              <a:buNone/>
            </a:pPr>
            <a:r>
              <a:rPr lang="en-US" altLang="it-IT" sz="2000" dirty="0" smtClean="0"/>
              <a:t>The quality of statistics produced using administrative data (</a:t>
            </a:r>
            <a:r>
              <a:rPr lang="en-US" altLang="it-IT" sz="2000" b="1" dirty="0" smtClean="0"/>
              <a:t>output quality</a:t>
            </a:r>
            <a:r>
              <a:rPr lang="en-US" altLang="it-IT" sz="2000" dirty="0" smtClean="0"/>
              <a:t>) is defined according to the dimensions of EU quality vector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2215748"/>
              </p:ext>
            </p:extLst>
          </p:nvPr>
        </p:nvGraphicFramePr>
        <p:xfrm>
          <a:off x="2555875" y="2396245"/>
          <a:ext cx="4319588" cy="2224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2240"/>
                <a:gridCol w="3087348"/>
              </a:tblGrid>
              <a:tr h="370681">
                <a:tc>
                  <a:txBody>
                    <a:bodyPr/>
                    <a:lstStyle/>
                    <a:p>
                      <a:endParaRPr lang="en-US" sz="1800" noProof="0" dirty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noProof="0" dirty="0" smtClean="0">
                          <a:solidFill>
                            <a:schemeClr val="tx1"/>
                          </a:solidFill>
                        </a:rPr>
                        <a:t>Relevance</a:t>
                      </a:r>
                      <a:endParaRPr lang="en-US" sz="1800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noProof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 smtClean="0"/>
                        <a:t>Accuracy</a:t>
                      </a:r>
                      <a:endParaRPr lang="en-US" sz="1800" noProof="0" dirty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Quality</a:t>
                      </a:r>
                      <a:endParaRPr lang="en-US" sz="1800" noProof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Timeliness &amp; Punctuality</a:t>
                      </a:r>
                      <a:endParaRPr lang="en-US" sz="1800" noProof="0" dirty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noProof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Accessibility &amp; Clarity</a:t>
                      </a:r>
                      <a:endParaRPr lang="en-US" sz="1800" noProof="0" dirty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noProof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smtClean="0"/>
                        <a:t>Comparability</a:t>
                      </a:r>
                      <a:endParaRPr lang="en-US" sz="1800" noProof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681">
                <a:tc>
                  <a:txBody>
                    <a:bodyPr/>
                    <a:lstStyle/>
                    <a:p>
                      <a:endParaRPr lang="en-US" sz="1800" noProof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noProof="0" dirty="0" smtClean="0"/>
                        <a:t>Coherence</a:t>
                      </a:r>
                      <a:endParaRPr lang="en-US" sz="1800" noProof="0" dirty="0"/>
                    </a:p>
                  </a:txBody>
                  <a:tcPr marL="91421" marR="91421"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Segnaposto contenuto 2"/>
          <p:cNvSpPr txBox="1">
            <a:spLocks/>
          </p:cNvSpPr>
          <p:nvPr/>
        </p:nvSpPr>
        <p:spPr>
          <a:xfrm>
            <a:off x="609600" y="5159789"/>
            <a:ext cx="8229600" cy="100623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FontTx/>
              <a:buNone/>
            </a:pPr>
            <a:r>
              <a:rPr lang="en-US" altLang="it-IT" sz="2000" dirty="0" smtClean="0"/>
              <a:t>The administrative nature of used data </a:t>
            </a:r>
            <a:r>
              <a:rPr lang="en-US" altLang="it-IT" sz="2000" dirty="0"/>
              <a:t>may affect </a:t>
            </a:r>
            <a:r>
              <a:rPr lang="en-US" altLang="it-IT" sz="2000" dirty="0" smtClean="0"/>
              <a:t>most of quality components and may limit our possibility to measure some components of the accuracy dimension</a:t>
            </a:r>
          </a:p>
        </p:txBody>
      </p:sp>
    </p:spTree>
    <p:extLst>
      <p:ext uri="{BB962C8B-B14F-4D97-AF65-F5344CB8AC3E}">
        <p14:creationId xmlns:p14="http://schemas.microsoft.com/office/powerpoint/2010/main" val="328304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2196</TotalTime>
  <Words>962</Words>
  <Application>Microsoft Office PowerPoint</Application>
  <PresentationFormat>Presentazione su schermo (4:3)</PresentationFormat>
  <Paragraphs>173</Paragraphs>
  <Slides>14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copertina</vt:lpstr>
      <vt:lpstr>Presentazione standard di PowerPoint</vt:lpstr>
      <vt:lpstr>Presentation of the work</vt:lpstr>
      <vt:lpstr>Rationale</vt:lpstr>
      <vt:lpstr>Quality model in statistical processes using administrative data</vt:lpstr>
      <vt:lpstr>Quality model in statistical processes using administrative data</vt:lpstr>
      <vt:lpstr>The Quality Guidelines: Input quality</vt:lpstr>
      <vt:lpstr>The quality Guidelines: Throughput quality</vt:lpstr>
      <vt:lpstr>The quality Guidelines: Throughput quality</vt:lpstr>
      <vt:lpstr> Output Quality</vt:lpstr>
      <vt:lpstr> Output Quality</vt:lpstr>
      <vt:lpstr>Index of the Guidelines </vt:lpstr>
      <vt:lpstr>Index of the Guidelines </vt:lpstr>
      <vt:lpstr>Index of the Guidelines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Giovanna GB. Brancato</cp:lastModifiedBy>
  <cp:revision>186</cp:revision>
  <cp:lastPrinted>2013-12-11T13:53:03Z</cp:lastPrinted>
  <dcterms:created xsi:type="dcterms:W3CDTF">2012-12-11T11:00:35Z</dcterms:created>
  <dcterms:modified xsi:type="dcterms:W3CDTF">2014-05-27T06:52:54Z</dcterms:modified>
</cp:coreProperties>
</file>