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879" r:id="rId3"/>
  </p:sldMasterIdLst>
  <p:notesMasterIdLst>
    <p:notesMasterId r:id="rId26"/>
  </p:notesMasterIdLst>
  <p:handoutMasterIdLst>
    <p:handoutMasterId r:id="rId27"/>
  </p:handoutMasterIdLst>
  <p:sldIdLst>
    <p:sldId id="274" r:id="rId4"/>
    <p:sldId id="266" r:id="rId5"/>
    <p:sldId id="315" r:id="rId6"/>
    <p:sldId id="316" r:id="rId7"/>
    <p:sldId id="317" r:id="rId8"/>
    <p:sldId id="331" r:id="rId9"/>
    <p:sldId id="320" r:id="rId10"/>
    <p:sldId id="321" r:id="rId11"/>
    <p:sldId id="322" r:id="rId12"/>
    <p:sldId id="323" r:id="rId13"/>
    <p:sldId id="324" r:id="rId14"/>
    <p:sldId id="333" r:id="rId15"/>
    <p:sldId id="334" r:id="rId16"/>
    <p:sldId id="335" r:id="rId17"/>
    <p:sldId id="336" r:id="rId18"/>
    <p:sldId id="337" r:id="rId19"/>
    <p:sldId id="338" r:id="rId20"/>
    <p:sldId id="339" r:id="rId21"/>
    <p:sldId id="340" r:id="rId22"/>
    <p:sldId id="341" r:id="rId23"/>
    <p:sldId id="325" r:id="rId24"/>
    <p:sldId id="295" r:id="rId25"/>
  </p:sldIdLst>
  <p:sldSz cx="9144000" cy="6858000" type="screen4x3"/>
  <p:notesSz cx="6797675" cy="9928225"/>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9BE1"/>
    <a:srgbClr val="CC3300"/>
    <a:srgbClr val="158D29"/>
    <a:srgbClr val="FFDE75"/>
    <a:srgbClr val="EDA1D9"/>
    <a:srgbClr val="CCE9AD"/>
    <a:srgbClr val="002D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73358" autoAdjust="0"/>
  </p:normalViewPr>
  <p:slideViewPr>
    <p:cSldViewPr>
      <p:cViewPr varScale="1">
        <p:scale>
          <a:sx n="104" d="100"/>
          <a:sy n="104" d="100"/>
        </p:scale>
        <p:origin x="-1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2" d="100"/>
          <a:sy n="72" d="100"/>
        </p:scale>
        <p:origin x="-2256"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pitchFamily="34" charset="0"/>
              </a:defRPr>
            </a:lvl1pPr>
          </a:lstStyle>
          <a:p>
            <a:pPr>
              <a:defRPr/>
            </a:pPr>
            <a:fld id="{0DEB3492-17E6-4FA8-89E7-B04BA7C1AC04}" type="datetimeFigureOut">
              <a:rPr lang="en-GB"/>
              <a:pPr>
                <a:defRPr/>
              </a:pPr>
              <a:t>16/05/2014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pitchFamily="34" charset="0"/>
              </a:defRPr>
            </a:lvl1pPr>
          </a:lstStyle>
          <a:p>
            <a:pPr>
              <a:defRPr/>
            </a:pPr>
            <a:fld id="{4B1A0BA0-9A2D-4CB5-BAB4-2F64E97C6AB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ea typeface="ＭＳ Ｐゴシック" pitchFamily="1" charset="-128"/>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pitchFamily="34" charset="0"/>
                <a:ea typeface="ＭＳ Ｐゴシック" pitchFamily="1" charset="-128"/>
              </a:defRPr>
            </a:lvl1pPr>
          </a:lstStyle>
          <a:p>
            <a:pPr>
              <a:defRPr/>
            </a:pPr>
            <a:fld id="{4E99C25B-77D6-4C8C-B1DD-C576275ECCED}" type="datetimeFigureOut">
              <a:rPr lang="en-GB"/>
              <a:pPr>
                <a:defRPr/>
              </a:pPr>
              <a:t>16/05/2014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pitchFamily="34" charset="0"/>
                <a:ea typeface="ＭＳ Ｐゴシック" pitchFamily="1" charset="-128"/>
              </a:defRPr>
            </a:lvl1pPr>
          </a:lstStyle>
          <a:p>
            <a:pPr>
              <a:defRPr/>
            </a:pPr>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pitchFamily="34" charset="0"/>
                <a:ea typeface="ＭＳ Ｐゴシック" pitchFamily="1" charset="-128"/>
              </a:defRPr>
            </a:lvl1pPr>
          </a:lstStyle>
          <a:p>
            <a:pPr>
              <a:defRPr/>
            </a:pPr>
            <a:fld id="{1610A5E5-5746-46EF-9254-F635E87DA64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p:txBody>
          <a:bodyPr wrap="square" numCol="1" anchor="t" anchorCtr="0" compatLnSpc="1">
            <a:prstTxWarp prst="textNoShape">
              <a:avLst/>
            </a:prstTxWarp>
            <a:normAutofit/>
          </a:bodyPr>
          <a:lstStyle/>
          <a:p>
            <a:pPr eaLnBrk="1" hangingPunct="1">
              <a:defRPr/>
            </a:pPr>
            <a:endParaRPr lang="en-GB"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92BAE9-E1C1-4CA2-AF46-10E1E4647316}" type="slidenum">
              <a:rPr lang="en-GB" smtClean="0">
                <a:latin typeface="Arial" charset="0"/>
                <a:ea typeface="ＭＳ Ｐゴシック" pitchFamily="34" charset="-128"/>
              </a:rPr>
              <a:pPr/>
              <a:t>1</a:t>
            </a:fld>
            <a:endParaRPr lang="en-GB" smtClean="0">
              <a:latin typeface="Arial"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437750-AFFD-48B0-9660-A5224770F326}" type="slidenum">
              <a:rPr lang="en-GB" smtClean="0">
                <a:latin typeface="Arial" charset="0"/>
                <a:ea typeface="ＭＳ Ｐゴシック" pitchFamily="34" charset="-128"/>
              </a:rPr>
              <a:pPr/>
              <a:t>2</a:t>
            </a:fld>
            <a:endParaRPr lang="en-GB" smtClean="0">
              <a:latin typeface="Arial"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DC6D8A-18A6-4CCE-839A-D8FA3D5F6058}"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22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610A5E5-5746-46EF-9254-F635E87DA64A}"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BIG%20DISK:ONS_Final%20Logos%20Folder%2028.02.08:NEW%20ONS%20Logos:JPEG%20HI:ONS_RGB.jpg"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 Id="rId4" Type="http://schemas.openxmlformats.org/officeDocument/2006/relationships/image" Target="BIG%20DISK:ONS_Final%20Logos%20Folder%2028.02.08:NEW%20ONS%20Logos:JPEG%20HI:ONS_RGB.jpg"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8" descr="BIG DISK:ONS_Final Logos Folder 28.02.08:NEW ONS Logos:JPEG HI:ONS_RGB.jpg"/>
          <p:cNvPicPr>
            <a:picLocks noChangeAspect="1" noChangeArrowheads="1"/>
          </p:cNvPicPr>
          <p:nvPr/>
        </p:nvPicPr>
        <p:blipFill>
          <a:blip r:embed="rId3" r:link="rId4" cstate="print"/>
          <a:srcRect/>
          <a:stretch>
            <a:fillRect/>
          </a:stretch>
        </p:blipFill>
        <p:spPr bwMode="auto">
          <a:xfrm>
            <a:off x="381000" y="304800"/>
            <a:ext cx="3048000" cy="1219200"/>
          </a:xfrm>
          <a:prstGeom prst="rect">
            <a:avLst/>
          </a:prstGeom>
          <a:noFill/>
          <a:ln w="9525">
            <a:noFill/>
            <a:miter lim="800000"/>
            <a:headEnd/>
            <a:tailEnd/>
          </a:ln>
        </p:spPr>
      </p:pic>
      <p:sp>
        <p:nvSpPr>
          <p:cNvPr id="3074" name="Rectangle 2"/>
          <p:cNvSpPr>
            <a:spLocks noGrp="1" noChangeArrowheads="1"/>
          </p:cNvSpPr>
          <p:nvPr>
            <p:ph type="ctrTitle"/>
          </p:nvPr>
        </p:nvSpPr>
        <p:spPr>
          <a:xfrm>
            <a:off x="457200" y="3124200"/>
            <a:ext cx="7772400" cy="1143000"/>
          </a:xfrm>
        </p:spPr>
        <p:txBody>
          <a:bodyPr/>
          <a:lstStyle>
            <a:lvl1pPr>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457200" y="4419600"/>
            <a:ext cx="6400800" cy="1752600"/>
          </a:xfrm>
        </p:spPr>
        <p:txBody>
          <a:bodyPr/>
          <a:lstStyle>
            <a:lvl1pPr marL="0" indent="0">
              <a:buFontTx/>
              <a:buNone/>
              <a:defRPr/>
            </a:lvl1pPr>
          </a:lstStyle>
          <a:p>
            <a:r>
              <a:rPr lang="en-US" smtClean="0"/>
              <a:t>Click to edit Master subtitle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622B6772-2B3C-4C5C-959B-AFF9960AA41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13D7B2B-2B5B-4EC3-AE64-E284EEC5A39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44DB5F1-1509-41F5-A24C-29A523FBE9D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8B1BFE-E834-4F15-A9A6-D470E974E72C}"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89EAD21-E3AA-4186-AC92-24530C2F9ECE}"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FE990E5-2C43-46E3-A88B-F4575874A195}"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CDDDFD8-D3CE-4E9A-9E29-BB7AE055BA50}"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5C5C1E2-6584-4DD2-A14B-FFE940906D07}"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45589AD-53FC-4765-B5A1-FEAEF4373AA9}"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C1720AA-0B3B-4727-BFC1-2B62AAAED2CF}"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0568710-A7DF-4C14-BFFA-1B55DD32FE1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CBE6BEB-B05E-408E-B6B4-2EA50CB50D9C}"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44973CC-C414-4F0D-9C87-740ECFC15E0C}"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8FE3E62-341C-4484-B5BF-50EEAFBCED90}"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436ACB6-BB86-4B0C-9557-A02080957D24}"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7" descr="BIG DISK:ONS_Final Logos Folder 28.02.08:NEW ONS Logos:JPEG HI:ONS_RGB.jpg"/>
          <p:cNvPicPr>
            <a:picLocks noChangeAspect="1" noChangeArrowheads="1"/>
          </p:cNvPicPr>
          <p:nvPr/>
        </p:nvPicPr>
        <p:blipFill>
          <a:blip r:embed="rId3" r:link="rId4" cstate="print"/>
          <a:srcRect/>
          <a:stretch>
            <a:fillRect/>
          </a:stretch>
        </p:blipFill>
        <p:spPr bwMode="auto">
          <a:xfrm>
            <a:off x="381000" y="304800"/>
            <a:ext cx="3048000" cy="1219200"/>
          </a:xfrm>
          <a:prstGeom prst="rect">
            <a:avLst/>
          </a:prstGeom>
          <a:noFill/>
          <a:ln w="9525">
            <a:noFill/>
            <a:miter lim="800000"/>
            <a:headEnd/>
            <a:tailEnd/>
          </a:ln>
        </p:spPr>
      </p:pic>
      <p:sp>
        <p:nvSpPr>
          <p:cNvPr id="12290" name="Rectangle 2"/>
          <p:cNvSpPr>
            <a:spLocks noGrp="1" noChangeArrowheads="1"/>
          </p:cNvSpPr>
          <p:nvPr>
            <p:ph type="ctrTitle"/>
          </p:nvPr>
        </p:nvSpPr>
        <p:spPr>
          <a:xfrm>
            <a:off x="457200" y="3124200"/>
            <a:ext cx="7772400" cy="1143000"/>
          </a:xfrm>
        </p:spPr>
        <p:txBody>
          <a:bodyPr/>
          <a:lstStyle>
            <a:lvl1pPr>
              <a:defRPr/>
            </a:lvl1pPr>
          </a:lstStyle>
          <a:p>
            <a:r>
              <a:rPr lang="en-US"/>
              <a:t>Click to edit Master title style</a:t>
            </a:r>
          </a:p>
        </p:txBody>
      </p:sp>
      <p:sp>
        <p:nvSpPr>
          <p:cNvPr id="12291" name="Rectangle 3"/>
          <p:cNvSpPr>
            <a:spLocks noGrp="1" noChangeArrowheads="1"/>
          </p:cNvSpPr>
          <p:nvPr>
            <p:ph type="subTitle" idx="1"/>
          </p:nvPr>
        </p:nvSpPr>
        <p:spPr>
          <a:xfrm>
            <a:off x="457200" y="4419600"/>
            <a:ext cx="6400800" cy="1752600"/>
          </a:xfrm>
        </p:spPr>
        <p:txBody>
          <a:bodyPr/>
          <a:lstStyle>
            <a:lvl1pPr marL="0" indent="0">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lgn="l">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8265B74-4489-4433-AABE-9A333BD6A88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lgn="l">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B783A12-90F3-4F97-ADC6-A5E23111018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lgn="l">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AC328FA-59CD-43CF-9246-D40F723F965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lgn="l">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045FDBE-1D1F-4816-B49D-1D7D147DE15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lgn="l">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7BDEADB3-BEF0-479E-827D-AC33C276F79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lgn="l">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8FC6E832-33C0-4D19-AB96-E636CCA51307}"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lgn="l">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F4C37B9A-43C1-47CD-B3F8-F3FBE82DCF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E97DFF-82C1-461D-99A4-1B503AF04945}"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lgn="l">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460ADAF-8210-4CE7-B1EF-BD9A00C19D3E}"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lgn="l">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2DF8002-CE29-4F43-AEC3-7EFD94EAA61D}"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lgn="l">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7E62E71-E451-48B3-A222-F57AD53227B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lgn="l">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869EB1C-5E67-458C-9A50-9CDA90CB3A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EB14A57-0883-47D7-BD58-F3684277D0D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E882747-A09F-4093-9B86-F0C5B73A8A9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D7F3454-40A6-4C04-944A-7D885315584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924E6E2-FA5B-4D94-A813-88F1204E511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90A1CED-EEE0-4B24-97EA-D12888CCBA2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154F59B-3B5E-4F4F-B2DC-53E106C8A82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ea typeface="ＭＳ Ｐゴシック" pitchFamily="1" charset="-128"/>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ea typeface="ＭＳ Ｐゴシック" pitchFamily="1" charset="-128"/>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1" charset="-128"/>
              </a:defRPr>
            </a:lvl1pPr>
          </a:lstStyle>
          <a:p>
            <a:pPr>
              <a:defRPr/>
            </a:pPr>
            <a:fld id="{EF696C05-FC97-4779-8BC3-7A3668005973}" type="slidenum">
              <a:rPr lang="en-GB"/>
              <a:pPr>
                <a:defRPr/>
              </a:pPr>
              <a:t>‹#›</a:t>
            </a:fld>
            <a:endParaRPr lang="en-GB"/>
          </a:p>
        </p:txBody>
      </p:sp>
      <p:sp>
        <p:nvSpPr>
          <p:cNvPr id="1031" name="Line 7"/>
          <p:cNvSpPr>
            <a:spLocks noChangeShapeType="1"/>
          </p:cNvSpPr>
          <p:nvPr/>
        </p:nvSpPr>
        <p:spPr bwMode="auto">
          <a:xfrm>
            <a:off x="381000" y="1143000"/>
            <a:ext cx="8458200" cy="0"/>
          </a:xfrm>
          <a:prstGeom prst="line">
            <a:avLst/>
          </a:prstGeom>
          <a:noFill/>
          <a:ln w="9525">
            <a:solidFill>
              <a:srgbClr val="9BA921"/>
            </a:solidFill>
            <a:round/>
            <a:headEnd/>
            <a:tailEnd/>
          </a:ln>
        </p:spPr>
        <p:txBody>
          <a:bodyPr wrap="none" anchor="ctr"/>
          <a:lstStyle/>
          <a:p>
            <a:pPr>
              <a:defRPr/>
            </a:pPr>
            <a:endParaRPr lang="en-GB">
              <a:latin typeface="Arial" pitchFamily="34" charset="0"/>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4059"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p:hf hdr="0" ftr="0" dt="0"/>
  <p:txStyles>
    <p:titleStyle>
      <a:lvl1pPr algn="l" rtl="0" eaLnBrk="0" fontAlgn="base" hangingPunct="0">
        <a:spcBef>
          <a:spcPct val="0"/>
        </a:spcBef>
        <a:spcAft>
          <a:spcPct val="0"/>
        </a:spcAft>
        <a:defRPr sz="3200" b="1">
          <a:solidFill>
            <a:srgbClr val="002D46"/>
          </a:solidFill>
          <a:latin typeface="+mj-lt"/>
          <a:ea typeface="+mj-ea"/>
          <a:cs typeface="+mj-cs"/>
        </a:defRPr>
      </a:lvl1pPr>
      <a:lvl2pPr algn="l" rtl="0" eaLnBrk="0" fontAlgn="base" hangingPunct="0">
        <a:spcBef>
          <a:spcPct val="0"/>
        </a:spcBef>
        <a:spcAft>
          <a:spcPct val="0"/>
        </a:spcAft>
        <a:defRPr sz="3200" b="1">
          <a:solidFill>
            <a:srgbClr val="002D46"/>
          </a:solidFill>
          <a:latin typeface="Arial" pitchFamily="34" charset="0"/>
          <a:ea typeface="ＭＳ Ｐゴシック" pitchFamily="1" charset="-128"/>
        </a:defRPr>
      </a:lvl2pPr>
      <a:lvl3pPr algn="l" rtl="0" eaLnBrk="0" fontAlgn="base" hangingPunct="0">
        <a:spcBef>
          <a:spcPct val="0"/>
        </a:spcBef>
        <a:spcAft>
          <a:spcPct val="0"/>
        </a:spcAft>
        <a:defRPr sz="3200" b="1">
          <a:solidFill>
            <a:srgbClr val="002D46"/>
          </a:solidFill>
          <a:latin typeface="Arial" pitchFamily="34" charset="0"/>
          <a:ea typeface="ＭＳ Ｐゴシック" pitchFamily="1" charset="-128"/>
        </a:defRPr>
      </a:lvl3pPr>
      <a:lvl4pPr algn="l" rtl="0" eaLnBrk="0" fontAlgn="base" hangingPunct="0">
        <a:spcBef>
          <a:spcPct val="0"/>
        </a:spcBef>
        <a:spcAft>
          <a:spcPct val="0"/>
        </a:spcAft>
        <a:defRPr sz="3200" b="1">
          <a:solidFill>
            <a:srgbClr val="002D46"/>
          </a:solidFill>
          <a:latin typeface="Arial" pitchFamily="34" charset="0"/>
          <a:ea typeface="ＭＳ Ｐゴシック" pitchFamily="1" charset="-128"/>
        </a:defRPr>
      </a:lvl4pPr>
      <a:lvl5pPr algn="l" rtl="0" eaLnBrk="0" fontAlgn="base" hangingPunct="0">
        <a:spcBef>
          <a:spcPct val="0"/>
        </a:spcBef>
        <a:spcAft>
          <a:spcPct val="0"/>
        </a:spcAft>
        <a:defRPr sz="3200" b="1">
          <a:solidFill>
            <a:srgbClr val="002D46"/>
          </a:solidFill>
          <a:latin typeface="Arial" pitchFamily="34" charset="0"/>
          <a:ea typeface="ＭＳ Ｐゴシック" pitchFamily="1" charset="-128"/>
        </a:defRPr>
      </a:lvl5pPr>
      <a:lvl6pPr marL="457200" algn="l" rtl="0" eaLnBrk="1" fontAlgn="base" hangingPunct="1">
        <a:spcBef>
          <a:spcPct val="0"/>
        </a:spcBef>
        <a:spcAft>
          <a:spcPct val="0"/>
        </a:spcAft>
        <a:defRPr sz="3200" b="1">
          <a:solidFill>
            <a:srgbClr val="002D46"/>
          </a:solidFill>
          <a:latin typeface="Arial" pitchFamily="34" charset="0"/>
          <a:ea typeface="ＭＳ Ｐゴシック" pitchFamily="1" charset="-128"/>
        </a:defRPr>
      </a:lvl6pPr>
      <a:lvl7pPr marL="914400" algn="l" rtl="0" eaLnBrk="1" fontAlgn="base" hangingPunct="1">
        <a:spcBef>
          <a:spcPct val="0"/>
        </a:spcBef>
        <a:spcAft>
          <a:spcPct val="0"/>
        </a:spcAft>
        <a:defRPr sz="3200" b="1">
          <a:solidFill>
            <a:srgbClr val="002D46"/>
          </a:solidFill>
          <a:latin typeface="Arial" pitchFamily="34" charset="0"/>
          <a:ea typeface="ＭＳ Ｐゴシック" pitchFamily="1" charset="-128"/>
        </a:defRPr>
      </a:lvl7pPr>
      <a:lvl8pPr marL="1371600" algn="l" rtl="0" eaLnBrk="1" fontAlgn="base" hangingPunct="1">
        <a:spcBef>
          <a:spcPct val="0"/>
        </a:spcBef>
        <a:spcAft>
          <a:spcPct val="0"/>
        </a:spcAft>
        <a:defRPr sz="3200" b="1">
          <a:solidFill>
            <a:srgbClr val="002D46"/>
          </a:solidFill>
          <a:latin typeface="Arial" pitchFamily="34" charset="0"/>
          <a:ea typeface="ＭＳ Ｐゴシック" pitchFamily="1" charset="-128"/>
        </a:defRPr>
      </a:lvl8pPr>
      <a:lvl9pPr marL="1828800" algn="l" rtl="0" eaLnBrk="1" fontAlgn="base" hangingPunct="1">
        <a:spcBef>
          <a:spcPct val="0"/>
        </a:spcBef>
        <a:spcAft>
          <a:spcPct val="0"/>
        </a:spcAft>
        <a:defRPr sz="3200" b="1">
          <a:solidFill>
            <a:srgbClr val="002D46"/>
          </a:solidFill>
          <a:latin typeface="Arial" pitchFamily="34" charset="0"/>
          <a:ea typeface="ＭＳ Ｐゴシック" pitchFamily="1" charset="-128"/>
        </a:defRPr>
      </a:lvl9pPr>
    </p:titleStyle>
    <p:bodyStyle>
      <a:lvl1pPr marL="342900" indent="-342900" algn="l" rtl="0" eaLnBrk="0" fontAlgn="base" hangingPunct="0">
        <a:spcBef>
          <a:spcPct val="20000"/>
        </a:spcBef>
        <a:spcAft>
          <a:spcPct val="0"/>
        </a:spcAft>
        <a:buChar char="•"/>
        <a:defRPr sz="2800">
          <a:solidFill>
            <a:srgbClr val="002D46"/>
          </a:solidFill>
          <a:latin typeface="+mn-lt"/>
          <a:ea typeface="+mn-ea"/>
          <a:cs typeface="+mn-cs"/>
        </a:defRPr>
      </a:lvl1pPr>
      <a:lvl2pPr marL="763588" indent="-285750" algn="l" rtl="0" eaLnBrk="0" fontAlgn="base" hangingPunct="0">
        <a:spcBef>
          <a:spcPct val="20000"/>
        </a:spcBef>
        <a:spcAft>
          <a:spcPct val="0"/>
        </a:spcAft>
        <a:defRPr sz="2400">
          <a:solidFill>
            <a:srgbClr val="002D46"/>
          </a:solidFill>
          <a:latin typeface="+mn-lt"/>
          <a:ea typeface="+mn-ea"/>
        </a:defRPr>
      </a:lvl2pPr>
      <a:lvl3pPr marL="1182688" indent="-228600" algn="l" rtl="0" eaLnBrk="0" fontAlgn="base" hangingPunct="0">
        <a:spcBef>
          <a:spcPct val="20000"/>
        </a:spcBef>
        <a:spcAft>
          <a:spcPct val="0"/>
        </a:spcAft>
        <a:buChar char="•"/>
        <a:defRPr sz="2000">
          <a:solidFill>
            <a:srgbClr val="002D46"/>
          </a:solidFill>
          <a:latin typeface="+mn-lt"/>
          <a:ea typeface="+mn-ea"/>
        </a:defRPr>
      </a:lvl3pPr>
      <a:lvl4pPr marL="1619250" indent="-246063" algn="l" rtl="0" eaLnBrk="0" fontAlgn="base" hangingPunct="0">
        <a:spcBef>
          <a:spcPct val="20000"/>
        </a:spcBef>
        <a:spcAft>
          <a:spcPct val="0"/>
        </a:spcAft>
        <a:defRPr>
          <a:solidFill>
            <a:srgbClr val="002D46"/>
          </a:solidFill>
          <a:latin typeface="+mn-lt"/>
          <a:ea typeface="+mn-ea"/>
        </a:defRPr>
      </a:lvl4pPr>
      <a:lvl5pPr marL="2057400" indent="-228600" algn="l" rtl="0" eaLnBrk="0" fontAlgn="base" hangingPunct="0">
        <a:spcBef>
          <a:spcPct val="20000"/>
        </a:spcBef>
        <a:spcAft>
          <a:spcPct val="0"/>
        </a:spcAft>
        <a:defRPr sz="2000">
          <a:solidFill>
            <a:schemeClr val="tx1"/>
          </a:solidFill>
          <a:latin typeface="+mn-lt"/>
          <a:ea typeface="+mn-ea"/>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ea typeface="ＭＳ Ｐゴシック" pitchFamily="1" charset="-128"/>
              </a:defRPr>
            </a:lvl1pPr>
          </a:lstStyle>
          <a:p>
            <a:pPr>
              <a:defRPr/>
            </a:pPr>
            <a:endParaRPr lang="en-GB"/>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ea typeface="ＭＳ Ｐゴシック" pitchFamily="1" charset="-128"/>
              </a:defRPr>
            </a:lvl1pPr>
          </a:lstStyle>
          <a:p>
            <a:pPr>
              <a:defRPr/>
            </a:pPr>
            <a:endParaRPr lang="en-GB"/>
          </a:p>
        </p:txBody>
      </p:sp>
      <p:sp>
        <p:nvSpPr>
          <p:cNvPr id="61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1" charset="-128"/>
              </a:defRPr>
            </a:lvl1pPr>
          </a:lstStyle>
          <a:p>
            <a:pPr>
              <a:defRPr/>
            </a:pPr>
            <a:fld id="{A89E33B2-2CD0-45D0-B501-8CB96F467AE9}" type="slidenum">
              <a:rPr lang="en-GB"/>
              <a:pPr>
                <a:defRPr/>
              </a:pPr>
              <a:t>‹#›</a:t>
            </a:fld>
            <a:endParaRPr lang="en-GB"/>
          </a:p>
        </p:txBody>
      </p:sp>
      <p:sp>
        <p:nvSpPr>
          <p:cNvPr id="6151" name="Line 7"/>
          <p:cNvSpPr>
            <a:spLocks noChangeShapeType="1"/>
          </p:cNvSpPr>
          <p:nvPr/>
        </p:nvSpPr>
        <p:spPr bwMode="auto">
          <a:xfrm>
            <a:off x="381000" y="1143000"/>
            <a:ext cx="8458200" cy="0"/>
          </a:xfrm>
          <a:prstGeom prst="line">
            <a:avLst/>
          </a:prstGeom>
          <a:noFill/>
          <a:ln w="9525">
            <a:solidFill>
              <a:srgbClr val="9BA921"/>
            </a:solidFill>
            <a:round/>
            <a:headEnd/>
            <a:tailEnd/>
          </a:ln>
        </p:spPr>
        <p:txBody>
          <a:bodyPr wrap="none" anchor="ctr"/>
          <a:lstStyle/>
          <a:p>
            <a:pPr>
              <a:defRPr/>
            </a:pPr>
            <a:endParaRPr lang="en-GB">
              <a:latin typeface="Arial" pitchFamily="34" charset="0"/>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Lst>
  <p:hf hdr="0" ftr="0" dt="0"/>
  <p:txStyles>
    <p:titleStyle>
      <a:lvl1pPr algn="l" rtl="0" eaLnBrk="0" fontAlgn="base" hangingPunct="0">
        <a:spcBef>
          <a:spcPct val="0"/>
        </a:spcBef>
        <a:spcAft>
          <a:spcPct val="0"/>
        </a:spcAft>
        <a:defRPr sz="3200" b="1">
          <a:solidFill>
            <a:srgbClr val="002D46"/>
          </a:solidFill>
          <a:latin typeface="+mj-lt"/>
          <a:ea typeface="+mj-ea"/>
          <a:cs typeface="+mj-cs"/>
        </a:defRPr>
      </a:lvl1pPr>
      <a:lvl2pPr algn="l" rtl="0" eaLnBrk="0" fontAlgn="base" hangingPunct="0">
        <a:spcBef>
          <a:spcPct val="0"/>
        </a:spcBef>
        <a:spcAft>
          <a:spcPct val="0"/>
        </a:spcAft>
        <a:defRPr sz="3200" b="1">
          <a:solidFill>
            <a:srgbClr val="002D46"/>
          </a:solidFill>
          <a:latin typeface="Arial" pitchFamily="34" charset="0"/>
        </a:defRPr>
      </a:lvl2pPr>
      <a:lvl3pPr algn="l" rtl="0" eaLnBrk="0" fontAlgn="base" hangingPunct="0">
        <a:spcBef>
          <a:spcPct val="0"/>
        </a:spcBef>
        <a:spcAft>
          <a:spcPct val="0"/>
        </a:spcAft>
        <a:defRPr sz="3200" b="1">
          <a:solidFill>
            <a:srgbClr val="002D46"/>
          </a:solidFill>
          <a:latin typeface="Arial" pitchFamily="34" charset="0"/>
        </a:defRPr>
      </a:lvl3pPr>
      <a:lvl4pPr algn="l" rtl="0" eaLnBrk="0" fontAlgn="base" hangingPunct="0">
        <a:spcBef>
          <a:spcPct val="0"/>
        </a:spcBef>
        <a:spcAft>
          <a:spcPct val="0"/>
        </a:spcAft>
        <a:defRPr sz="3200" b="1">
          <a:solidFill>
            <a:srgbClr val="002D46"/>
          </a:solidFill>
          <a:latin typeface="Arial" pitchFamily="34" charset="0"/>
        </a:defRPr>
      </a:lvl4pPr>
      <a:lvl5pPr algn="l" rtl="0" eaLnBrk="0" fontAlgn="base" hangingPunct="0">
        <a:spcBef>
          <a:spcPct val="0"/>
        </a:spcBef>
        <a:spcAft>
          <a:spcPct val="0"/>
        </a:spcAft>
        <a:defRPr sz="3200" b="1">
          <a:solidFill>
            <a:srgbClr val="002D46"/>
          </a:solidFill>
          <a:latin typeface="Arial" pitchFamily="34" charset="0"/>
        </a:defRPr>
      </a:lvl5pPr>
      <a:lvl6pPr marL="457200" algn="l" rtl="0" fontAlgn="base">
        <a:spcBef>
          <a:spcPct val="0"/>
        </a:spcBef>
        <a:spcAft>
          <a:spcPct val="0"/>
        </a:spcAft>
        <a:defRPr sz="3200" b="1">
          <a:solidFill>
            <a:srgbClr val="002D46"/>
          </a:solidFill>
          <a:latin typeface="Arial" pitchFamily="34" charset="0"/>
        </a:defRPr>
      </a:lvl6pPr>
      <a:lvl7pPr marL="914400" algn="l" rtl="0" fontAlgn="base">
        <a:spcBef>
          <a:spcPct val="0"/>
        </a:spcBef>
        <a:spcAft>
          <a:spcPct val="0"/>
        </a:spcAft>
        <a:defRPr sz="3200" b="1">
          <a:solidFill>
            <a:srgbClr val="002D46"/>
          </a:solidFill>
          <a:latin typeface="Arial" pitchFamily="34" charset="0"/>
        </a:defRPr>
      </a:lvl7pPr>
      <a:lvl8pPr marL="1371600" algn="l" rtl="0" fontAlgn="base">
        <a:spcBef>
          <a:spcPct val="0"/>
        </a:spcBef>
        <a:spcAft>
          <a:spcPct val="0"/>
        </a:spcAft>
        <a:defRPr sz="3200" b="1">
          <a:solidFill>
            <a:srgbClr val="002D46"/>
          </a:solidFill>
          <a:latin typeface="Arial" pitchFamily="34" charset="0"/>
        </a:defRPr>
      </a:lvl8pPr>
      <a:lvl9pPr marL="1828800" algn="l" rtl="0" fontAlgn="base">
        <a:spcBef>
          <a:spcPct val="0"/>
        </a:spcBef>
        <a:spcAft>
          <a:spcPct val="0"/>
        </a:spcAft>
        <a:defRPr sz="3200" b="1">
          <a:solidFill>
            <a:srgbClr val="002D4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002D46"/>
          </a:solidFill>
          <a:latin typeface="+mn-lt"/>
          <a:ea typeface="+mn-ea"/>
          <a:cs typeface="+mn-cs"/>
        </a:defRPr>
      </a:lvl1pPr>
      <a:lvl2pPr marL="742950" indent="-285750" algn="l" rtl="0" eaLnBrk="0" fontAlgn="base" hangingPunct="0">
        <a:spcBef>
          <a:spcPct val="20000"/>
        </a:spcBef>
        <a:spcAft>
          <a:spcPct val="0"/>
        </a:spcAft>
        <a:defRPr sz="2400">
          <a:solidFill>
            <a:srgbClr val="002D46"/>
          </a:solidFill>
          <a:latin typeface="+mn-lt"/>
        </a:defRPr>
      </a:lvl2pPr>
      <a:lvl3pPr marL="1143000" indent="-228600" algn="l" rtl="0" eaLnBrk="0" fontAlgn="base" hangingPunct="0">
        <a:spcBef>
          <a:spcPct val="20000"/>
        </a:spcBef>
        <a:spcAft>
          <a:spcPct val="0"/>
        </a:spcAft>
        <a:buChar char="•"/>
        <a:defRPr sz="2000">
          <a:solidFill>
            <a:srgbClr val="002D46"/>
          </a:solidFill>
          <a:latin typeface="+mn-lt"/>
        </a:defRPr>
      </a:lvl3pPr>
      <a:lvl4pPr marL="1600200" indent="-228600" algn="l" rtl="0" eaLnBrk="0" fontAlgn="base" hangingPunct="0">
        <a:spcBef>
          <a:spcPct val="20000"/>
        </a:spcBef>
        <a:spcAft>
          <a:spcPct val="0"/>
        </a:spcAft>
        <a:defRPr>
          <a:solidFill>
            <a:srgbClr val="002D46"/>
          </a:solidFill>
          <a:latin typeface="+mn-lt"/>
        </a:defRPr>
      </a:lvl4pPr>
      <a:lvl5pPr marL="2057400" indent="-228600" algn="l" rtl="0" eaLnBrk="0" fontAlgn="base" hangingPunct="0">
        <a:spcBef>
          <a:spcPct val="20000"/>
        </a:spcBef>
        <a:spcAft>
          <a:spcPct val="0"/>
        </a:spcAft>
        <a:defRPr sz="2000">
          <a:solidFill>
            <a:schemeClr val="tx1"/>
          </a:solidFill>
          <a:latin typeface="+mn-lt"/>
        </a:defRPr>
      </a:lvl5pPr>
      <a:lvl6pPr marL="2514600" indent="-228600" algn="l" rtl="0" fontAlgn="base">
        <a:spcBef>
          <a:spcPct val="20000"/>
        </a:spcBef>
        <a:spcAft>
          <a:spcPct val="0"/>
        </a:spcAft>
        <a:defRPr sz="2000">
          <a:solidFill>
            <a:schemeClr val="tx1"/>
          </a:solidFill>
          <a:latin typeface="+mn-lt"/>
        </a:defRPr>
      </a:lvl6pPr>
      <a:lvl7pPr marL="2971800" indent="-228600" algn="l" rtl="0" fontAlgn="base">
        <a:spcBef>
          <a:spcPct val="20000"/>
        </a:spcBef>
        <a:spcAft>
          <a:spcPct val="0"/>
        </a:spcAft>
        <a:defRPr sz="2000">
          <a:solidFill>
            <a:schemeClr val="tx1"/>
          </a:solidFill>
          <a:latin typeface="+mn-lt"/>
        </a:defRPr>
      </a:lvl7pPr>
      <a:lvl8pPr marL="3429000" indent="-228600" algn="l" rtl="0" fontAlgn="base">
        <a:spcBef>
          <a:spcPct val="20000"/>
        </a:spcBef>
        <a:spcAft>
          <a:spcPct val="0"/>
        </a:spcAft>
        <a:defRPr sz="2000">
          <a:solidFill>
            <a:schemeClr val="tx1"/>
          </a:solidFill>
          <a:latin typeface="+mn-lt"/>
        </a:defRPr>
      </a:lvl8pPr>
      <a:lvl9pPr marL="3886200" indent="-228600" algn="l" rtl="0" fontAlgn="base">
        <a:spcBef>
          <a:spcPct val="20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0"/>
              </a:spcBef>
              <a:defRPr sz="1400">
                <a:solidFill>
                  <a:srgbClr val="000000"/>
                </a:solidFill>
                <a:latin typeface="Arial" pitchFamily="34" charset="0"/>
                <a:ea typeface="ＭＳ Ｐゴシック" charset="-128"/>
              </a:defRPr>
            </a:lvl1pPr>
          </a:lstStyle>
          <a:p>
            <a:pPr>
              <a:defRPr/>
            </a:pPr>
            <a:endParaRPr lang="en-US"/>
          </a:p>
        </p:txBody>
      </p:sp>
      <p:sp>
        <p:nvSpPr>
          <p:cNvPr id="112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1400">
                <a:solidFill>
                  <a:srgbClr val="000000"/>
                </a:solidFill>
                <a:latin typeface="Arial" pitchFamily="34" charset="0"/>
                <a:ea typeface="ＭＳ Ｐゴシック" charset="-128"/>
              </a:defRPr>
            </a:lvl1pPr>
          </a:lstStyle>
          <a:p>
            <a:pPr>
              <a:defRPr/>
            </a:pPr>
            <a:endParaRPr lang="en-US"/>
          </a:p>
        </p:txBody>
      </p:sp>
      <p:sp>
        <p:nvSpPr>
          <p:cNvPr id="1127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defRPr sz="1400">
                <a:solidFill>
                  <a:srgbClr val="000000"/>
                </a:solidFill>
                <a:latin typeface="Arial" pitchFamily="34" charset="0"/>
                <a:ea typeface="ＭＳ Ｐゴシック" charset="-128"/>
              </a:defRPr>
            </a:lvl1pPr>
          </a:lstStyle>
          <a:p>
            <a:pPr>
              <a:defRPr/>
            </a:pPr>
            <a:fld id="{040D1EAF-3862-4545-A25A-87329819961D}" type="slidenum">
              <a:rPr lang="en-US"/>
              <a:pPr>
                <a:defRPr/>
              </a:pPr>
              <a:t>‹#›</a:t>
            </a:fld>
            <a:endParaRPr lang="en-US"/>
          </a:p>
        </p:txBody>
      </p:sp>
      <p:sp>
        <p:nvSpPr>
          <p:cNvPr id="11271" name="Line 7"/>
          <p:cNvSpPr>
            <a:spLocks noChangeShapeType="1"/>
          </p:cNvSpPr>
          <p:nvPr/>
        </p:nvSpPr>
        <p:spPr bwMode="auto">
          <a:xfrm>
            <a:off x="381000" y="1143000"/>
            <a:ext cx="8458200" cy="0"/>
          </a:xfrm>
          <a:prstGeom prst="line">
            <a:avLst/>
          </a:prstGeom>
          <a:noFill/>
          <a:ln w="9525">
            <a:solidFill>
              <a:srgbClr val="9BA921"/>
            </a:solidFill>
            <a:round/>
            <a:headEnd/>
            <a:tailEnd/>
          </a:ln>
        </p:spPr>
        <p:txBody>
          <a:bodyPr wrap="none" anchor="ctr"/>
          <a:lstStyle/>
          <a:p>
            <a:pPr algn="ctr">
              <a:spcBef>
                <a:spcPct val="50000"/>
              </a:spcBef>
              <a:defRPr/>
            </a:pPr>
            <a:endParaRPr lang="en-GB" sz="1800">
              <a:solidFill>
                <a:srgbClr val="000000"/>
              </a:solidFill>
              <a:latin typeface="Arial" pitchFamily="34"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hf hdr="0" ftr="0" dt="0"/>
  <p:txStyles>
    <p:titleStyle>
      <a:lvl1pPr algn="l" rtl="0" eaLnBrk="0" fontAlgn="base" hangingPunct="0">
        <a:spcBef>
          <a:spcPct val="0"/>
        </a:spcBef>
        <a:spcAft>
          <a:spcPct val="0"/>
        </a:spcAft>
        <a:defRPr sz="3200" b="1">
          <a:solidFill>
            <a:srgbClr val="002D46"/>
          </a:solidFill>
          <a:latin typeface="+mj-lt"/>
          <a:ea typeface="+mj-ea"/>
          <a:cs typeface="+mj-cs"/>
        </a:defRPr>
      </a:lvl1pPr>
      <a:lvl2pPr algn="l" rtl="0" eaLnBrk="0" fontAlgn="base" hangingPunct="0">
        <a:spcBef>
          <a:spcPct val="0"/>
        </a:spcBef>
        <a:spcAft>
          <a:spcPct val="0"/>
        </a:spcAft>
        <a:defRPr sz="3200" b="1">
          <a:solidFill>
            <a:srgbClr val="002D46"/>
          </a:solidFill>
          <a:latin typeface="Arial" pitchFamily="34" charset="0"/>
          <a:ea typeface="ＭＳ Ｐゴシック" charset="-128"/>
        </a:defRPr>
      </a:lvl2pPr>
      <a:lvl3pPr algn="l" rtl="0" eaLnBrk="0" fontAlgn="base" hangingPunct="0">
        <a:spcBef>
          <a:spcPct val="0"/>
        </a:spcBef>
        <a:spcAft>
          <a:spcPct val="0"/>
        </a:spcAft>
        <a:defRPr sz="3200" b="1">
          <a:solidFill>
            <a:srgbClr val="002D46"/>
          </a:solidFill>
          <a:latin typeface="Arial" pitchFamily="34" charset="0"/>
          <a:ea typeface="ＭＳ Ｐゴシック" charset="-128"/>
        </a:defRPr>
      </a:lvl3pPr>
      <a:lvl4pPr algn="l" rtl="0" eaLnBrk="0" fontAlgn="base" hangingPunct="0">
        <a:spcBef>
          <a:spcPct val="0"/>
        </a:spcBef>
        <a:spcAft>
          <a:spcPct val="0"/>
        </a:spcAft>
        <a:defRPr sz="3200" b="1">
          <a:solidFill>
            <a:srgbClr val="002D46"/>
          </a:solidFill>
          <a:latin typeface="Arial" pitchFamily="34" charset="0"/>
          <a:ea typeface="ＭＳ Ｐゴシック" charset="-128"/>
        </a:defRPr>
      </a:lvl4pPr>
      <a:lvl5pPr algn="l" rtl="0" eaLnBrk="0" fontAlgn="base" hangingPunct="0">
        <a:spcBef>
          <a:spcPct val="0"/>
        </a:spcBef>
        <a:spcAft>
          <a:spcPct val="0"/>
        </a:spcAft>
        <a:defRPr sz="3200" b="1">
          <a:solidFill>
            <a:srgbClr val="002D46"/>
          </a:solidFill>
          <a:latin typeface="Arial" pitchFamily="34" charset="0"/>
          <a:ea typeface="ＭＳ Ｐゴシック" charset="-128"/>
        </a:defRPr>
      </a:lvl5pPr>
      <a:lvl6pPr marL="457200" algn="l" rtl="0" fontAlgn="base">
        <a:spcBef>
          <a:spcPct val="0"/>
        </a:spcBef>
        <a:spcAft>
          <a:spcPct val="0"/>
        </a:spcAft>
        <a:defRPr sz="3200" b="1">
          <a:solidFill>
            <a:srgbClr val="002D46"/>
          </a:solidFill>
          <a:latin typeface="Arial" pitchFamily="34" charset="0"/>
          <a:ea typeface="ＭＳ Ｐゴシック" charset="-128"/>
        </a:defRPr>
      </a:lvl6pPr>
      <a:lvl7pPr marL="914400" algn="l" rtl="0" fontAlgn="base">
        <a:spcBef>
          <a:spcPct val="0"/>
        </a:spcBef>
        <a:spcAft>
          <a:spcPct val="0"/>
        </a:spcAft>
        <a:defRPr sz="3200" b="1">
          <a:solidFill>
            <a:srgbClr val="002D46"/>
          </a:solidFill>
          <a:latin typeface="Arial" pitchFamily="34" charset="0"/>
          <a:ea typeface="ＭＳ Ｐゴシック" charset="-128"/>
        </a:defRPr>
      </a:lvl7pPr>
      <a:lvl8pPr marL="1371600" algn="l" rtl="0" fontAlgn="base">
        <a:spcBef>
          <a:spcPct val="0"/>
        </a:spcBef>
        <a:spcAft>
          <a:spcPct val="0"/>
        </a:spcAft>
        <a:defRPr sz="3200" b="1">
          <a:solidFill>
            <a:srgbClr val="002D46"/>
          </a:solidFill>
          <a:latin typeface="Arial" pitchFamily="34" charset="0"/>
          <a:ea typeface="ＭＳ Ｐゴシック" charset="-128"/>
        </a:defRPr>
      </a:lvl8pPr>
      <a:lvl9pPr marL="1828800" algn="l" rtl="0" fontAlgn="base">
        <a:spcBef>
          <a:spcPct val="0"/>
        </a:spcBef>
        <a:spcAft>
          <a:spcPct val="0"/>
        </a:spcAft>
        <a:defRPr sz="3200" b="1">
          <a:solidFill>
            <a:srgbClr val="002D46"/>
          </a:solidFill>
          <a:latin typeface="Arial" pitchFamily="34" charset="0"/>
          <a:ea typeface="ＭＳ Ｐゴシック" charset="-128"/>
        </a:defRPr>
      </a:lvl9pPr>
    </p:titleStyle>
    <p:bodyStyle>
      <a:lvl1pPr marL="342900" indent="-342900" algn="l" rtl="0" eaLnBrk="0" fontAlgn="base" hangingPunct="0">
        <a:spcBef>
          <a:spcPct val="20000"/>
        </a:spcBef>
        <a:spcAft>
          <a:spcPct val="0"/>
        </a:spcAft>
        <a:buChar char="•"/>
        <a:defRPr sz="2800">
          <a:solidFill>
            <a:srgbClr val="002D46"/>
          </a:solidFill>
          <a:latin typeface="+mn-lt"/>
          <a:ea typeface="+mn-ea"/>
          <a:cs typeface="+mn-cs"/>
        </a:defRPr>
      </a:lvl1pPr>
      <a:lvl2pPr marL="763588" indent="-285750" algn="l" rtl="0" eaLnBrk="0" fontAlgn="base" hangingPunct="0">
        <a:spcBef>
          <a:spcPct val="20000"/>
        </a:spcBef>
        <a:spcAft>
          <a:spcPct val="0"/>
        </a:spcAft>
        <a:defRPr sz="2400">
          <a:solidFill>
            <a:srgbClr val="002D46"/>
          </a:solidFill>
          <a:latin typeface="+mn-lt"/>
          <a:ea typeface="+mn-ea"/>
        </a:defRPr>
      </a:lvl2pPr>
      <a:lvl3pPr marL="1182688" indent="-228600" algn="l" rtl="0" eaLnBrk="0" fontAlgn="base" hangingPunct="0">
        <a:spcBef>
          <a:spcPct val="20000"/>
        </a:spcBef>
        <a:spcAft>
          <a:spcPct val="0"/>
        </a:spcAft>
        <a:buChar char="•"/>
        <a:defRPr sz="2000">
          <a:solidFill>
            <a:srgbClr val="002D46"/>
          </a:solidFill>
          <a:latin typeface="+mn-lt"/>
          <a:ea typeface="+mn-ea"/>
        </a:defRPr>
      </a:lvl3pPr>
      <a:lvl4pPr marL="1619250" indent="-246063" algn="l" rtl="0" eaLnBrk="0" fontAlgn="base" hangingPunct="0">
        <a:spcBef>
          <a:spcPct val="20000"/>
        </a:spcBef>
        <a:spcAft>
          <a:spcPct val="0"/>
        </a:spcAft>
        <a:defRPr>
          <a:solidFill>
            <a:srgbClr val="002D46"/>
          </a:solidFill>
          <a:latin typeface="+mn-lt"/>
          <a:ea typeface="+mn-ea"/>
        </a:defRPr>
      </a:lvl4pPr>
      <a:lvl5pPr marL="2057400" indent="-228600" algn="l" rtl="0" eaLnBrk="0" fontAlgn="base" hangingPunct="0">
        <a:spcBef>
          <a:spcPct val="20000"/>
        </a:spcBef>
        <a:spcAft>
          <a:spcPct val="0"/>
        </a:spcAft>
        <a:defRPr sz="2000">
          <a:solidFill>
            <a:schemeClr val="tx1"/>
          </a:solidFill>
          <a:latin typeface="+mn-lt"/>
          <a:ea typeface="+mn-ea"/>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alvi.Shah@ons.gsi.gov.u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mailto:Harmonise@ons.gsi.gov.uk" TargetMode="External"/><Relationship Id="rId4" Type="http://schemas.openxmlformats.org/officeDocument/2006/relationships/hyperlink" Target="mailto:Becki.Aquilina@ons.gsi.gov.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457200" y="3124200"/>
            <a:ext cx="7772400" cy="1143000"/>
          </a:xfrm>
          <a:prstGeom prst="rect">
            <a:avLst/>
          </a:prstGeom>
          <a:noFill/>
          <a:ln w="9525">
            <a:noFill/>
            <a:miter lim="800000"/>
            <a:headEnd/>
            <a:tailEnd/>
          </a:ln>
        </p:spPr>
        <p:txBody>
          <a:bodyPr anchor="ctr"/>
          <a:lstStyle/>
          <a:p>
            <a:pPr eaLnBrk="1" hangingPunct="1">
              <a:spcBef>
                <a:spcPct val="20000"/>
              </a:spcBef>
            </a:pPr>
            <a:r>
              <a:rPr lang="en-GB" sz="4000" dirty="0" smtClean="0">
                <a:solidFill>
                  <a:srgbClr val="002D46"/>
                </a:solidFill>
              </a:rPr>
              <a:t>Harmonising Standard Questions, Classifications and Concepts at the ONS</a:t>
            </a:r>
            <a:endParaRPr lang="en-GB" sz="4000" dirty="0">
              <a:solidFill>
                <a:srgbClr val="002D46"/>
              </a:solidFill>
            </a:endParaRPr>
          </a:p>
        </p:txBody>
      </p:sp>
      <p:sp>
        <p:nvSpPr>
          <p:cNvPr id="16387" name="Rectangle 7"/>
          <p:cNvSpPr>
            <a:spLocks noChangeArrowheads="1"/>
          </p:cNvSpPr>
          <p:nvPr/>
        </p:nvSpPr>
        <p:spPr bwMode="auto">
          <a:xfrm>
            <a:off x="457200" y="4419600"/>
            <a:ext cx="8147050" cy="1752600"/>
          </a:xfrm>
          <a:prstGeom prst="rect">
            <a:avLst/>
          </a:prstGeom>
          <a:noFill/>
          <a:ln w="9525">
            <a:noFill/>
            <a:miter lim="800000"/>
            <a:headEnd/>
            <a:tailEnd/>
          </a:ln>
        </p:spPr>
        <p:txBody>
          <a:bodyPr/>
          <a:lstStyle/>
          <a:p>
            <a:pPr eaLnBrk="1" hangingPunct="1">
              <a:spcBef>
                <a:spcPct val="20000"/>
              </a:spcBef>
            </a:pPr>
            <a:endParaRPr lang="en-GB" dirty="0">
              <a:solidFill>
                <a:srgbClr val="002D46"/>
              </a:solidFill>
            </a:endParaRPr>
          </a:p>
          <a:p>
            <a:pPr eaLnBrk="1" hangingPunct="1">
              <a:spcBef>
                <a:spcPct val="20000"/>
              </a:spcBef>
            </a:pPr>
            <a:r>
              <a:rPr lang="en-GB" dirty="0" err="1" smtClean="0">
                <a:solidFill>
                  <a:srgbClr val="002D46"/>
                </a:solidFill>
              </a:rPr>
              <a:t>Palvi</a:t>
            </a:r>
            <a:r>
              <a:rPr lang="en-GB" dirty="0" smtClean="0">
                <a:solidFill>
                  <a:srgbClr val="002D46"/>
                </a:solidFill>
              </a:rPr>
              <a:t> Shah and Becki Aquilina</a:t>
            </a:r>
            <a:endParaRPr lang="en-GB" dirty="0">
              <a:solidFill>
                <a:srgbClr val="002D46"/>
              </a:solidFill>
            </a:endParaRPr>
          </a:p>
        </p:txBody>
      </p:sp>
      <p:sp>
        <p:nvSpPr>
          <p:cNvPr id="16389" name="Slide Number Placeholder 4"/>
          <p:cNvSpPr>
            <a:spLocks noGrp="1"/>
          </p:cNvSpPr>
          <p:nvPr>
            <p:ph type="sldNum" sz="quarter" idx="12"/>
          </p:nvPr>
        </p:nvSpPr>
        <p:spPr>
          <a:noFill/>
        </p:spPr>
        <p:txBody>
          <a:bodyPr/>
          <a:lstStyle/>
          <a:p>
            <a:fld id="{E5484B58-F269-49B4-8C14-A9EC2E40B75C}" type="slidenum">
              <a:rPr lang="en-GB" smtClean="0">
                <a:latin typeface="Arial" charset="0"/>
                <a:ea typeface="ＭＳ Ｐゴシック" pitchFamily="34" charset="-128"/>
              </a:rPr>
              <a:pPr/>
              <a:t>1</a:t>
            </a:fld>
            <a:endParaRPr lang="en-GB"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Harmonisation Progress to Date…….</a:t>
            </a:r>
            <a:endParaRPr lang="en-GB" dirty="0"/>
          </a:p>
        </p:txBody>
      </p:sp>
      <p:sp>
        <p:nvSpPr>
          <p:cNvPr id="3" name="Content Placeholder 2"/>
          <p:cNvSpPr>
            <a:spLocks noGrp="1"/>
          </p:cNvSpPr>
          <p:nvPr>
            <p:ph idx="1"/>
          </p:nvPr>
        </p:nvSpPr>
        <p:spPr>
          <a:xfrm>
            <a:off x="467544" y="1484784"/>
            <a:ext cx="7990656" cy="4572000"/>
          </a:xfrm>
        </p:spPr>
        <p:txBody>
          <a:bodyPr/>
          <a:lstStyle/>
          <a:p>
            <a:r>
              <a:rPr lang="en-GB" dirty="0" smtClean="0"/>
              <a:t>Harmonised social questions (13K Variables)</a:t>
            </a:r>
          </a:p>
          <a:p>
            <a:r>
              <a:rPr lang="en-GB" dirty="0" smtClean="0"/>
              <a:t>Cross Government Topic Groups</a:t>
            </a:r>
          </a:p>
          <a:p>
            <a:r>
              <a:rPr lang="en-GB" dirty="0" smtClean="0"/>
              <a:t>Revised Strategy</a:t>
            </a:r>
          </a:p>
          <a:p>
            <a:r>
              <a:rPr lang="en-GB" dirty="0" smtClean="0"/>
              <a:t>Quarterly NSHG meetings</a:t>
            </a:r>
          </a:p>
          <a:p>
            <a:r>
              <a:rPr lang="en-GB" dirty="0" smtClean="0"/>
              <a:t>Quarterly Newsletters</a:t>
            </a:r>
          </a:p>
          <a:p>
            <a:r>
              <a:rPr lang="en-GB" dirty="0" smtClean="0"/>
              <a:t>Harmonisation </a:t>
            </a:r>
            <a:r>
              <a:rPr lang="en-GB" dirty="0" err="1" smtClean="0"/>
              <a:t>Roadshows</a:t>
            </a:r>
            <a:endParaRPr lang="en-GB" dirty="0" smtClean="0"/>
          </a:p>
          <a:p>
            <a:r>
              <a:rPr lang="en-GB" dirty="0" err="1" smtClean="0"/>
              <a:t>StatsUserNet</a:t>
            </a:r>
            <a:r>
              <a:rPr lang="en-GB" dirty="0" smtClean="0"/>
              <a:t> Page and Community</a:t>
            </a:r>
          </a:p>
          <a:p>
            <a:r>
              <a:rPr lang="en-GB" dirty="0" smtClean="0"/>
              <a:t>A-Z of Harmonised Principles</a:t>
            </a:r>
          </a:p>
          <a:p>
            <a:r>
              <a:rPr lang="en-GB" dirty="0" smtClean="0"/>
              <a:t>Data Markers/Symbols in Tables</a:t>
            </a:r>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Variable and Question Bank (VQB)</a:t>
            </a:r>
            <a:endParaRPr lang="en-GB" dirty="0"/>
          </a:p>
        </p:txBody>
      </p:sp>
      <p:sp>
        <p:nvSpPr>
          <p:cNvPr id="3" name="Content Placeholder 2"/>
          <p:cNvSpPr>
            <a:spLocks noGrp="1"/>
          </p:cNvSpPr>
          <p:nvPr>
            <p:ph idx="1"/>
          </p:nvPr>
        </p:nvSpPr>
        <p:spPr/>
        <p:txBody>
          <a:bodyPr/>
          <a:lstStyle/>
          <a:p>
            <a:pPr>
              <a:buNone/>
            </a:pPr>
            <a:r>
              <a:rPr lang="en-GB" sz="2400" b="1" dirty="0" smtClean="0"/>
              <a:t>The benefits to survey commissioners include:</a:t>
            </a:r>
            <a:endParaRPr lang="en-GB" sz="2400" dirty="0" smtClean="0"/>
          </a:p>
          <a:p>
            <a:pPr lvl="0">
              <a:buFont typeface="Wingdings" pitchFamily="2" charset="2"/>
              <a:buChar char="q"/>
            </a:pPr>
            <a:r>
              <a:rPr lang="en-GB" sz="2400" dirty="0" smtClean="0"/>
              <a:t>Promotion and re-use of questions and instruments.</a:t>
            </a:r>
          </a:p>
          <a:p>
            <a:pPr>
              <a:buNone/>
            </a:pPr>
            <a:endParaRPr lang="en-GB" sz="2400" b="1" dirty="0" smtClean="0"/>
          </a:p>
          <a:p>
            <a:pPr>
              <a:buNone/>
            </a:pPr>
            <a:r>
              <a:rPr lang="en-GB" sz="2400" b="1" dirty="0" smtClean="0"/>
              <a:t>The benefits to users include:</a:t>
            </a:r>
            <a:endParaRPr lang="en-GB" sz="2400" dirty="0" smtClean="0"/>
          </a:p>
          <a:p>
            <a:pPr lvl="0">
              <a:buFont typeface="Wingdings" pitchFamily="2" charset="2"/>
              <a:buChar char="q"/>
            </a:pPr>
            <a:r>
              <a:rPr lang="en-GB" sz="2400" dirty="0" smtClean="0"/>
              <a:t>An aid for researchers who already hold data.</a:t>
            </a:r>
          </a:p>
          <a:p>
            <a:pPr lvl="0">
              <a:buFont typeface="Wingdings" pitchFamily="2" charset="2"/>
              <a:buChar char="q"/>
            </a:pPr>
            <a:r>
              <a:rPr lang="en-GB" sz="2400" dirty="0" smtClean="0"/>
              <a:t>An aid for data collectors.</a:t>
            </a:r>
          </a:p>
          <a:p>
            <a:pPr lvl="0">
              <a:buFont typeface="Wingdings" pitchFamily="2" charset="2"/>
              <a:buChar char="q"/>
            </a:pPr>
            <a:r>
              <a:rPr lang="en-GB" sz="2400" dirty="0" smtClean="0"/>
              <a:t>Innovations – individual questions are mapped to wider instruments; questions are tagged by ownership; tagging of questions by intent.</a:t>
            </a:r>
          </a:p>
          <a:p>
            <a:pPr lvl="0">
              <a:buFont typeface="Wingdings" pitchFamily="2" charset="2"/>
              <a:buChar char="q"/>
            </a:pPr>
            <a:r>
              <a:rPr lang="en-GB" sz="2400" dirty="0" smtClean="0"/>
              <a:t>State of the art searching experience.</a:t>
            </a:r>
          </a:p>
          <a:p>
            <a:pPr>
              <a:buNone/>
            </a:pPr>
            <a:endParaRPr lang="en-GB" sz="2400" dirty="0"/>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Variable search </a:t>
            </a:r>
            <a:endParaRPr lang="en-GB" dirty="0"/>
          </a:p>
        </p:txBody>
      </p:sp>
      <p:pic>
        <p:nvPicPr>
          <p:cNvPr id="1026" name="Picture 2"/>
          <p:cNvPicPr>
            <a:picLocks noGrp="1" noChangeAspect="1" noChangeArrowheads="1"/>
          </p:cNvPicPr>
          <p:nvPr>
            <p:ph idx="1"/>
          </p:nvPr>
        </p:nvPicPr>
        <p:blipFill>
          <a:blip r:embed="rId3" cstate="print"/>
          <a:stretch>
            <a:fillRect/>
          </a:stretch>
        </p:blipFill>
        <p:spPr bwMode="auto">
          <a:xfrm>
            <a:off x="1286747" y="1196752"/>
            <a:ext cx="6714521" cy="5472608"/>
          </a:xfrm>
          <a:prstGeom prst="rect">
            <a:avLst/>
          </a:prstGeom>
          <a:noFill/>
          <a:ln w="9525">
            <a:noFill/>
            <a:miter lim="800000"/>
            <a:headEnd/>
            <a:tailEnd/>
          </a:ln>
        </p:spPr>
      </p:pic>
      <p:sp>
        <p:nvSpPr>
          <p:cNvPr id="5" name="Oval 4"/>
          <p:cNvSpPr>
            <a:spLocks noChangeArrowheads="1"/>
          </p:cNvSpPr>
          <p:nvPr/>
        </p:nvSpPr>
        <p:spPr bwMode="auto">
          <a:xfrm>
            <a:off x="2627784" y="3068960"/>
            <a:ext cx="1512168" cy="360040"/>
          </a:xfrm>
          <a:prstGeom prst="ellipse">
            <a:avLst/>
          </a:prstGeom>
          <a:noFill/>
          <a:ln w="38100" algn="ctr">
            <a:solidFill>
              <a:srgbClr val="FF0000"/>
            </a:solidFill>
            <a:round/>
            <a:headEnd/>
            <a:tailEnd/>
          </a:ln>
        </p:spPr>
        <p:txBody>
          <a:bodyPr/>
          <a:lstStyle/>
          <a:p>
            <a:endParaRPr lang="en-US"/>
          </a:p>
        </p:txBody>
      </p:sp>
      <p:sp>
        <p:nvSpPr>
          <p:cNvPr id="6" name="Oval 5"/>
          <p:cNvSpPr>
            <a:spLocks noChangeArrowheads="1"/>
          </p:cNvSpPr>
          <p:nvPr/>
        </p:nvSpPr>
        <p:spPr bwMode="auto">
          <a:xfrm>
            <a:off x="971600" y="2060848"/>
            <a:ext cx="1800200" cy="2736304"/>
          </a:xfrm>
          <a:prstGeom prst="ellipse">
            <a:avLst/>
          </a:prstGeom>
          <a:noFill/>
          <a:ln w="38100" algn="ctr">
            <a:solidFill>
              <a:srgbClr val="FF0000"/>
            </a:solidFill>
            <a:round/>
            <a:headEnd/>
            <a:tailEnd/>
          </a:ln>
        </p:spPr>
        <p:txBody>
          <a:bodyPr/>
          <a:lstStyle/>
          <a:p>
            <a:endParaRPr lang="en-US"/>
          </a:p>
        </p:txBody>
      </p:sp>
      <p:sp>
        <p:nvSpPr>
          <p:cNvPr id="7" name="Oval 6"/>
          <p:cNvSpPr>
            <a:spLocks noChangeArrowheads="1"/>
          </p:cNvSpPr>
          <p:nvPr/>
        </p:nvSpPr>
        <p:spPr bwMode="auto">
          <a:xfrm>
            <a:off x="2555776" y="4797152"/>
            <a:ext cx="503635" cy="288031"/>
          </a:xfrm>
          <a:prstGeom prst="ellipse">
            <a:avLst/>
          </a:prstGeom>
          <a:noFill/>
          <a:ln w="38100" algn="ctr">
            <a:solidFill>
              <a:srgbClr val="FF0000"/>
            </a:solidFill>
            <a:round/>
            <a:headEnd/>
            <a:tailEnd/>
          </a:ln>
        </p:spPr>
        <p:txBody>
          <a:bodyPr/>
          <a:lstStyle/>
          <a:p>
            <a:endParaRPr lang="en-US"/>
          </a:p>
        </p:txBody>
      </p:sp>
      <p:sp>
        <p:nvSpPr>
          <p:cNvPr id="8" name="Oval 7"/>
          <p:cNvSpPr>
            <a:spLocks noChangeArrowheads="1"/>
          </p:cNvSpPr>
          <p:nvPr/>
        </p:nvSpPr>
        <p:spPr bwMode="auto">
          <a:xfrm>
            <a:off x="7308725" y="1772817"/>
            <a:ext cx="503635" cy="288031"/>
          </a:xfrm>
          <a:prstGeom prst="ellipse">
            <a:avLst/>
          </a:prstGeom>
          <a:no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tretch>
            <a:fillRect/>
          </a:stretch>
        </p:blipFill>
        <p:spPr bwMode="auto">
          <a:xfrm>
            <a:off x="0" y="836712"/>
            <a:ext cx="9144000" cy="5480749"/>
          </a:xfrm>
          <a:prstGeom prst="rect">
            <a:avLst/>
          </a:prstGeom>
          <a:noFill/>
          <a:ln w="9525">
            <a:noFill/>
            <a:miter lim="800000"/>
            <a:headEnd/>
            <a:tailEnd/>
          </a:ln>
        </p:spPr>
      </p:pic>
      <p:sp>
        <p:nvSpPr>
          <p:cNvPr id="5" name="Oval 4"/>
          <p:cNvSpPr>
            <a:spLocks noChangeArrowheads="1"/>
          </p:cNvSpPr>
          <p:nvPr/>
        </p:nvSpPr>
        <p:spPr bwMode="auto">
          <a:xfrm>
            <a:off x="7164288" y="3933056"/>
            <a:ext cx="1800200" cy="576064"/>
          </a:xfrm>
          <a:prstGeom prst="ellipse">
            <a:avLst/>
          </a:prstGeom>
          <a:no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tretch>
            <a:fillRect/>
          </a:stretch>
        </p:blipFill>
        <p:spPr bwMode="auto">
          <a:xfrm>
            <a:off x="534901" y="0"/>
            <a:ext cx="8074197" cy="6858000"/>
          </a:xfrm>
          <a:prstGeom prst="rect">
            <a:avLst/>
          </a:prstGeom>
          <a:noFill/>
          <a:ln w="9525">
            <a:noFill/>
            <a:miter lim="800000"/>
            <a:headEnd/>
            <a:tailEnd/>
          </a:ln>
        </p:spPr>
      </p:pic>
      <p:sp>
        <p:nvSpPr>
          <p:cNvPr id="5" name="Oval 4"/>
          <p:cNvSpPr>
            <a:spLocks noChangeArrowheads="1"/>
          </p:cNvSpPr>
          <p:nvPr/>
        </p:nvSpPr>
        <p:spPr bwMode="auto">
          <a:xfrm>
            <a:off x="2339752" y="3501008"/>
            <a:ext cx="648072" cy="288032"/>
          </a:xfrm>
          <a:prstGeom prst="ellipse">
            <a:avLst/>
          </a:prstGeom>
          <a:noFill/>
          <a:ln w="38100" algn="ctr">
            <a:solidFill>
              <a:srgbClr val="FF0000"/>
            </a:solidFill>
            <a:round/>
            <a:headEnd/>
            <a:tailEnd/>
          </a:ln>
        </p:spPr>
        <p:txBody>
          <a:bodyPr/>
          <a:lstStyle/>
          <a:p>
            <a:endParaRPr lang="en-US"/>
          </a:p>
        </p:txBody>
      </p:sp>
      <p:sp>
        <p:nvSpPr>
          <p:cNvPr id="6" name="Oval 5"/>
          <p:cNvSpPr>
            <a:spLocks noChangeArrowheads="1"/>
          </p:cNvSpPr>
          <p:nvPr/>
        </p:nvSpPr>
        <p:spPr bwMode="auto">
          <a:xfrm>
            <a:off x="323528" y="3068960"/>
            <a:ext cx="648072" cy="288032"/>
          </a:xfrm>
          <a:prstGeom prst="ellipse">
            <a:avLst/>
          </a:prstGeom>
          <a:noFill/>
          <a:ln w="38100" algn="ctr">
            <a:solidFill>
              <a:srgbClr val="FF0000"/>
            </a:solidFill>
            <a:round/>
            <a:headEnd/>
            <a:tailEnd/>
          </a:ln>
        </p:spPr>
        <p:txBody>
          <a:bodyPr/>
          <a:lstStyle/>
          <a:p>
            <a:endParaRPr lang="en-US"/>
          </a:p>
        </p:txBody>
      </p:sp>
      <p:sp>
        <p:nvSpPr>
          <p:cNvPr id="7" name="Oval 6"/>
          <p:cNvSpPr>
            <a:spLocks noChangeArrowheads="1"/>
          </p:cNvSpPr>
          <p:nvPr/>
        </p:nvSpPr>
        <p:spPr bwMode="auto">
          <a:xfrm>
            <a:off x="1979712" y="3933056"/>
            <a:ext cx="648072" cy="288032"/>
          </a:xfrm>
          <a:prstGeom prst="ellipse">
            <a:avLst/>
          </a:prstGeom>
          <a:noFill/>
          <a:ln w="38100" algn="ctr">
            <a:solidFill>
              <a:srgbClr val="FF0000"/>
            </a:solidFill>
            <a:round/>
            <a:headEnd/>
            <a:tailEnd/>
          </a:ln>
        </p:spPr>
        <p:txBody>
          <a:bodyPr/>
          <a:lstStyle/>
          <a:p>
            <a:endParaRPr lang="en-US"/>
          </a:p>
        </p:txBody>
      </p:sp>
      <p:sp>
        <p:nvSpPr>
          <p:cNvPr id="8" name="Oval 7"/>
          <p:cNvSpPr>
            <a:spLocks noChangeArrowheads="1"/>
          </p:cNvSpPr>
          <p:nvPr/>
        </p:nvSpPr>
        <p:spPr bwMode="auto">
          <a:xfrm>
            <a:off x="6804248" y="3717032"/>
            <a:ext cx="1800200" cy="576064"/>
          </a:xfrm>
          <a:prstGeom prst="ellipse">
            <a:avLst/>
          </a:prstGeom>
          <a:no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tretch>
            <a:fillRect/>
          </a:stretch>
        </p:blipFill>
        <p:spPr bwMode="auto">
          <a:xfrm>
            <a:off x="0" y="254096"/>
            <a:ext cx="9144000" cy="6420657"/>
          </a:xfrm>
          <a:prstGeom prst="rect">
            <a:avLst/>
          </a:prstGeom>
          <a:noFill/>
          <a:ln w="9525">
            <a:noFill/>
            <a:miter lim="800000"/>
            <a:headEnd/>
            <a:tailEnd/>
          </a:ln>
        </p:spPr>
      </p:pic>
      <p:sp>
        <p:nvSpPr>
          <p:cNvPr id="5" name="Oval 4"/>
          <p:cNvSpPr>
            <a:spLocks noChangeArrowheads="1"/>
          </p:cNvSpPr>
          <p:nvPr/>
        </p:nvSpPr>
        <p:spPr bwMode="auto">
          <a:xfrm>
            <a:off x="1763688" y="1916832"/>
            <a:ext cx="1224136" cy="360040"/>
          </a:xfrm>
          <a:prstGeom prst="ellipse">
            <a:avLst/>
          </a:prstGeom>
          <a:noFill/>
          <a:ln w="38100" algn="ctr">
            <a:solidFill>
              <a:srgbClr val="FF0000"/>
            </a:solidFill>
            <a:round/>
            <a:headEnd/>
            <a:tailEnd/>
          </a:ln>
        </p:spPr>
        <p:txBody>
          <a:bodyPr/>
          <a:lstStyle/>
          <a:p>
            <a:endParaRPr lang="en-US"/>
          </a:p>
        </p:txBody>
      </p:sp>
      <p:sp>
        <p:nvSpPr>
          <p:cNvPr id="6" name="Oval 5"/>
          <p:cNvSpPr>
            <a:spLocks noChangeArrowheads="1"/>
          </p:cNvSpPr>
          <p:nvPr/>
        </p:nvSpPr>
        <p:spPr bwMode="auto">
          <a:xfrm>
            <a:off x="4283968" y="1916832"/>
            <a:ext cx="936104" cy="288032"/>
          </a:xfrm>
          <a:prstGeom prst="ellipse">
            <a:avLst/>
          </a:prstGeom>
          <a:noFill/>
          <a:ln w="38100" algn="ctr">
            <a:solidFill>
              <a:srgbClr val="FF0000"/>
            </a:solidFill>
            <a:round/>
            <a:headEnd/>
            <a:tailEnd/>
          </a:ln>
        </p:spPr>
        <p:txBody>
          <a:bodyPr/>
          <a:lstStyle/>
          <a:p>
            <a:endParaRPr lang="en-US"/>
          </a:p>
        </p:txBody>
      </p:sp>
      <p:sp>
        <p:nvSpPr>
          <p:cNvPr id="7" name="Oval 6"/>
          <p:cNvSpPr>
            <a:spLocks noChangeArrowheads="1"/>
          </p:cNvSpPr>
          <p:nvPr/>
        </p:nvSpPr>
        <p:spPr bwMode="auto">
          <a:xfrm>
            <a:off x="2339752" y="4869160"/>
            <a:ext cx="3888432" cy="648072"/>
          </a:xfrm>
          <a:prstGeom prst="ellipse">
            <a:avLst/>
          </a:prstGeom>
          <a:no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tretch>
            <a:fillRect/>
          </a:stretch>
        </p:blipFill>
        <p:spPr bwMode="auto">
          <a:xfrm>
            <a:off x="652062" y="-27384"/>
            <a:ext cx="7839874" cy="6885384"/>
          </a:xfrm>
          <a:prstGeom prst="rect">
            <a:avLst/>
          </a:prstGeom>
          <a:noFill/>
          <a:ln w="9525">
            <a:noFill/>
            <a:miter lim="800000"/>
            <a:headEnd/>
            <a:tailEnd/>
          </a:ln>
        </p:spPr>
      </p:pic>
      <p:sp>
        <p:nvSpPr>
          <p:cNvPr id="5" name="Oval 4"/>
          <p:cNvSpPr>
            <a:spLocks noChangeArrowheads="1"/>
          </p:cNvSpPr>
          <p:nvPr/>
        </p:nvSpPr>
        <p:spPr bwMode="auto">
          <a:xfrm>
            <a:off x="539552" y="5661248"/>
            <a:ext cx="648072" cy="288032"/>
          </a:xfrm>
          <a:prstGeom prst="ellipse">
            <a:avLst/>
          </a:prstGeom>
          <a:noFill/>
          <a:ln w="38100" algn="ctr">
            <a:solidFill>
              <a:srgbClr val="FF0000"/>
            </a:solidFill>
            <a:round/>
            <a:headEnd/>
            <a:tailEnd/>
          </a:ln>
        </p:spPr>
        <p:txBody>
          <a:bodyPr/>
          <a:lstStyle/>
          <a:p>
            <a:endParaRPr lang="en-US"/>
          </a:p>
        </p:txBody>
      </p:sp>
      <p:sp>
        <p:nvSpPr>
          <p:cNvPr id="6" name="Oval 5"/>
          <p:cNvSpPr>
            <a:spLocks noChangeArrowheads="1"/>
          </p:cNvSpPr>
          <p:nvPr/>
        </p:nvSpPr>
        <p:spPr bwMode="auto">
          <a:xfrm>
            <a:off x="539552" y="2708920"/>
            <a:ext cx="1296144" cy="288032"/>
          </a:xfrm>
          <a:prstGeom prst="ellipse">
            <a:avLst/>
          </a:prstGeom>
          <a:noFill/>
          <a:ln w="38100" algn="ctr">
            <a:solidFill>
              <a:srgbClr val="FF0000"/>
            </a:solidFill>
            <a:round/>
            <a:headEnd/>
            <a:tailEnd/>
          </a:ln>
        </p:spPr>
        <p:txBody>
          <a:bodyPr/>
          <a:lstStyle/>
          <a:p>
            <a:endParaRPr lang="en-US"/>
          </a:p>
        </p:txBody>
      </p:sp>
      <p:sp>
        <p:nvSpPr>
          <p:cNvPr id="7" name="Oval 6"/>
          <p:cNvSpPr>
            <a:spLocks noChangeArrowheads="1"/>
          </p:cNvSpPr>
          <p:nvPr/>
        </p:nvSpPr>
        <p:spPr bwMode="auto">
          <a:xfrm>
            <a:off x="539552" y="6237312"/>
            <a:ext cx="648072" cy="288032"/>
          </a:xfrm>
          <a:prstGeom prst="ellipse">
            <a:avLst/>
          </a:prstGeom>
          <a:no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tretch>
            <a:fillRect/>
          </a:stretch>
        </p:blipFill>
        <p:spPr bwMode="auto">
          <a:xfrm>
            <a:off x="0" y="77373"/>
            <a:ext cx="9144000" cy="6780627"/>
          </a:xfrm>
          <a:prstGeom prst="rect">
            <a:avLst/>
          </a:prstGeom>
          <a:noFill/>
          <a:ln w="9525">
            <a:noFill/>
            <a:miter lim="800000"/>
            <a:headEnd/>
            <a:tailEnd/>
          </a:ln>
        </p:spPr>
      </p:pic>
      <p:sp>
        <p:nvSpPr>
          <p:cNvPr id="5" name="Oval 4"/>
          <p:cNvSpPr>
            <a:spLocks noChangeArrowheads="1"/>
          </p:cNvSpPr>
          <p:nvPr/>
        </p:nvSpPr>
        <p:spPr bwMode="auto">
          <a:xfrm>
            <a:off x="2555776" y="3645024"/>
            <a:ext cx="648072" cy="360040"/>
          </a:xfrm>
          <a:prstGeom prst="ellipse">
            <a:avLst/>
          </a:prstGeom>
          <a:noFill/>
          <a:ln w="38100" algn="ctr">
            <a:solidFill>
              <a:srgbClr val="FF0000"/>
            </a:solidFill>
            <a:round/>
            <a:headEnd/>
            <a:tailEnd/>
          </a:ln>
        </p:spPr>
        <p:txBody>
          <a:bodyPr/>
          <a:lstStyle/>
          <a:p>
            <a:endParaRPr lang="en-US"/>
          </a:p>
        </p:txBody>
      </p:sp>
      <p:sp>
        <p:nvSpPr>
          <p:cNvPr id="6" name="Oval 5"/>
          <p:cNvSpPr>
            <a:spLocks noChangeArrowheads="1"/>
          </p:cNvSpPr>
          <p:nvPr/>
        </p:nvSpPr>
        <p:spPr bwMode="auto">
          <a:xfrm>
            <a:off x="1115616" y="3501008"/>
            <a:ext cx="576064" cy="216024"/>
          </a:xfrm>
          <a:prstGeom prst="ellipse">
            <a:avLst/>
          </a:prstGeom>
          <a:no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search</a:t>
            </a:r>
            <a:endParaRPr lang="en-GB" dirty="0"/>
          </a:p>
        </p:txBody>
      </p:sp>
      <p:pic>
        <p:nvPicPr>
          <p:cNvPr id="6146" name="Picture 2"/>
          <p:cNvPicPr>
            <a:picLocks noGrp="1" noChangeAspect="1" noChangeArrowheads="1"/>
          </p:cNvPicPr>
          <p:nvPr>
            <p:ph idx="1"/>
          </p:nvPr>
        </p:nvPicPr>
        <p:blipFill>
          <a:blip r:embed="rId3" cstate="print"/>
          <a:stretch>
            <a:fillRect/>
          </a:stretch>
        </p:blipFill>
        <p:spPr bwMode="auto">
          <a:xfrm>
            <a:off x="0" y="1196752"/>
            <a:ext cx="9144000" cy="5661249"/>
          </a:xfrm>
          <a:prstGeom prst="rect">
            <a:avLst/>
          </a:prstGeom>
          <a:noFill/>
          <a:ln w="9525">
            <a:noFill/>
            <a:miter lim="800000"/>
            <a:headEnd/>
            <a:tailEnd/>
          </a:ln>
        </p:spPr>
      </p:pic>
      <p:sp>
        <p:nvSpPr>
          <p:cNvPr id="5" name="Oval 4"/>
          <p:cNvSpPr>
            <a:spLocks noChangeArrowheads="1"/>
          </p:cNvSpPr>
          <p:nvPr/>
        </p:nvSpPr>
        <p:spPr bwMode="auto">
          <a:xfrm>
            <a:off x="1763688" y="4077072"/>
            <a:ext cx="648072" cy="360040"/>
          </a:xfrm>
          <a:prstGeom prst="ellipse">
            <a:avLst/>
          </a:prstGeom>
          <a:noFill/>
          <a:ln w="38100" algn="ctr">
            <a:solidFill>
              <a:srgbClr val="FF0000"/>
            </a:solidFill>
            <a:round/>
            <a:headEnd/>
            <a:tailEnd/>
          </a:ln>
        </p:spPr>
        <p:txBody>
          <a:bodyPr/>
          <a:lstStyle/>
          <a:p>
            <a:endParaRPr lang="en-US"/>
          </a:p>
        </p:txBody>
      </p:sp>
      <p:sp>
        <p:nvSpPr>
          <p:cNvPr id="6" name="Oval 5"/>
          <p:cNvSpPr>
            <a:spLocks noChangeArrowheads="1"/>
          </p:cNvSpPr>
          <p:nvPr/>
        </p:nvSpPr>
        <p:spPr bwMode="auto">
          <a:xfrm>
            <a:off x="107504" y="4437112"/>
            <a:ext cx="1296144" cy="504056"/>
          </a:xfrm>
          <a:prstGeom prst="ellipse">
            <a:avLst/>
          </a:prstGeom>
          <a:noFill/>
          <a:ln w="38100" algn="ctr">
            <a:solidFill>
              <a:srgbClr val="FF0000"/>
            </a:solidFill>
            <a:round/>
            <a:headEnd/>
            <a:tailEnd/>
          </a:ln>
        </p:spPr>
        <p:txBody>
          <a:bodyPr/>
          <a:lstStyle/>
          <a:p>
            <a:endParaRPr lang="en-US"/>
          </a:p>
        </p:txBody>
      </p:sp>
      <p:sp>
        <p:nvSpPr>
          <p:cNvPr id="7" name="Oval 6"/>
          <p:cNvSpPr>
            <a:spLocks noChangeArrowheads="1"/>
          </p:cNvSpPr>
          <p:nvPr/>
        </p:nvSpPr>
        <p:spPr bwMode="auto">
          <a:xfrm>
            <a:off x="1907704" y="6021288"/>
            <a:ext cx="2808312" cy="288032"/>
          </a:xfrm>
          <a:prstGeom prst="ellipse">
            <a:avLst/>
          </a:prstGeom>
          <a:no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tretch>
            <a:fillRect/>
          </a:stretch>
        </p:blipFill>
        <p:spPr bwMode="auto">
          <a:xfrm>
            <a:off x="0" y="404294"/>
            <a:ext cx="9108504" cy="6075515"/>
          </a:xfrm>
          <a:prstGeom prst="rect">
            <a:avLst/>
          </a:prstGeom>
          <a:noFill/>
          <a:ln w="9525">
            <a:noFill/>
            <a:miter lim="800000"/>
            <a:headEnd/>
            <a:tailEnd/>
          </a:ln>
        </p:spPr>
      </p:pic>
      <p:sp>
        <p:nvSpPr>
          <p:cNvPr id="5" name="Oval 4"/>
          <p:cNvSpPr>
            <a:spLocks noChangeArrowheads="1"/>
          </p:cNvSpPr>
          <p:nvPr/>
        </p:nvSpPr>
        <p:spPr bwMode="auto">
          <a:xfrm>
            <a:off x="6588224" y="3068960"/>
            <a:ext cx="2015803" cy="360040"/>
          </a:xfrm>
          <a:prstGeom prst="ellipse">
            <a:avLst/>
          </a:prstGeom>
          <a:no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t>Overview</a:t>
            </a:r>
          </a:p>
        </p:txBody>
      </p:sp>
      <p:sp>
        <p:nvSpPr>
          <p:cNvPr id="4" name="Content Placeholder 2"/>
          <p:cNvSpPr txBox="1">
            <a:spLocks/>
          </p:cNvSpPr>
          <p:nvPr/>
        </p:nvSpPr>
        <p:spPr bwMode="auto">
          <a:xfrm>
            <a:off x="684213" y="1484313"/>
            <a:ext cx="7772400" cy="4572000"/>
          </a:xfrm>
          <a:prstGeom prst="rect">
            <a:avLst/>
          </a:prstGeom>
          <a:noFill/>
          <a:ln w="9525">
            <a:noFill/>
            <a:miter lim="800000"/>
            <a:headEnd/>
            <a:tailEnd/>
          </a:ln>
        </p:spPr>
        <p:txBody>
          <a:bodyPr/>
          <a:lstStyle/>
          <a:p>
            <a:pPr marL="342900" indent="-342900">
              <a:spcBef>
                <a:spcPct val="20000"/>
              </a:spcBef>
              <a:defRPr/>
            </a:pPr>
            <a:endParaRPr lang="en-GB" sz="2800" kern="0" dirty="0">
              <a:solidFill>
                <a:srgbClr val="002D46"/>
              </a:solidFill>
              <a:latin typeface="+mn-lt"/>
              <a:ea typeface="+mn-ea"/>
            </a:endParaRPr>
          </a:p>
        </p:txBody>
      </p:sp>
      <p:sp>
        <p:nvSpPr>
          <p:cNvPr id="17412" name="Content Placeholder 2"/>
          <p:cNvSpPr>
            <a:spLocks noGrp="1"/>
          </p:cNvSpPr>
          <p:nvPr>
            <p:ph idx="1"/>
          </p:nvPr>
        </p:nvSpPr>
        <p:spPr/>
        <p:txBody>
          <a:bodyPr/>
          <a:lstStyle/>
          <a:p>
            <a:r>
              <a:rPr lang="en-GB" sz="2400" dirty="0" smtClean="0"/>
              <a:t>ONS Quality Goals and Harmonisation</a:t>
            </a:r>
          </a:p>
          <a:p>
            <a:r>
              <a:rPr lang="en-GB" sz="2400" dirty="0" smtClean="0"/>
              <a:t>The Harmonisation Vision and Strategy</a:t>
            </a:r>
          </a:p>
          <a:p>
            <a:r>
              <a:rPr lang="en-GB" sz="2400" dirty="0" smtClean="0"/>
              <a:t>Harmonisation Planning and Process</a:t>
            </a:r>
          </a:p>
          <a:p>
            <a:r>
              <a:rPr lang="en-GB" sz="2400" dirty="0" smtClean="0"/>
              <a:t>Benefits of Harmonisation</a:t>
            </a:r>
          </a:p>
          <a:p>
            <a:r>
              <a:rPr lang="en-GB" sz="2400" dirty="0" smtClean="0"/>
              <a:t>Issues and Considerations</a:t>
            </a:r>
          </a:p>
          <a:p>
            <a:r>
              <a:rPr lang="en-GB" sz="2400" dirty="0" smtClean="0"/>
              <a:t>Harmonisation versus Standardisation</a:t>
            </a:r>
          </a:p>
          <a:p>
            <a:r>
              <a:rPr lang="en-GB" sz="2400" dirty="0" smtClean="0"/>
              <a:t>Progress to Date</a:t>
            </a:r>
          </a:p>
          <a:p>
            <a:r>
              <a:rPr lang="en-GB" sz="2400" dirty="0" smtClean="0"/>
              <a:t>The Variable and Question Bank (VQB)</a:t>
            </a:r>
          </a:p>
          <a:p>
            <a:r>
              <a:rPr lang="en-GB" sz="2400" dirty="0" smtClean="0"/>
              <a:t>Forward Work Programme</a:t>
            </a:r>
          </a:p>
        </p:txBody>
      </p:sp>
      <p:sp>
        <p:nvSpPr>
          <p:cNvPr id="17413" name="Slide Number Placeholder 5"/>
          <p:cNvSpPr>
            <a:spLocks noGrp="1"/>
          </p:cNvSpPr>
          <p:nvPr>
            <p:ph type="sldNum" sz="quarter" idx="12"/>
          </p:nvPr>
        </p:nvSpPr>
        <p:spPr>
          <a:noFill/>
        </p:spPr>
        <p:txBody>
          <a:bodyPr/>
          <a:lstStyle/>
          <a:p>
            <a:fld id="{E1BBFEF3-45E9-4D56-B04B-A8A81928030D}" type="slidenum">
              <a:rPr lang="en-GB" smtClean="0">
                <a:latin typeface="Arial" charset="0"/>
                <a:ea typeface="ＭＳ Ｐゴシック" pitchFamily="34" charset="-128"/>
              </a:rPr>
              <a:pPr/>
              <a:t>2</a:t>
            </a:fld>
            <a:endParaRPr lang="en-GB"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 to basket…..</a:t>
            </a:r>
            <a:endParaRPr lang="en-GB" dirty="0"/>
          </a:p>
        </p:txBody>
      </p:sp>
      <p:pic>
        <p:nvPicPr>
          <p:cNvPr id="1026" name="Picture 2"/>
          <p:cNvPicPr>
            <a:picLocks noChangeAspect="1" noChangeArrowheads="1"/>
          </p:cNvPicPr>
          <p:nvPr/>
        </p:nvPicPr>
        <p:blipFill>
          <a:blip r:embed="rId3" cstate="print"/>
          <a:stretch>
            <a:fillRect/>
          </a:stretch>
        </p:blipFill>
        <p:spPr bwMode="auto">
          <a:xfrm>
            <a:off x="1" y="2193878"/>
            <a:ext cx="9143999" cy="36223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Forward Work Programme</a:t>
            </a:r>
            <a:endParaRPr lang="en-GB" dirty="0"/>
          </a:p>
        </p:txBody>
      </p:sp>
      <p:sp>
        <p:nvSpPr>
          <p:cNvPr id="3" name="Content Placeholder 2"/>
          <p:cNvSpPr>
            <a:spLocks noGrp="1"/>
          </p:cNvSpPr>
          <p:nvPr>
            <p:ph idx="1"/>
          </p:nvPr>
        </p:nvSpPr>
        <p:spPr/>
        <p:txBody>
          <a:bodyPr/>
          <a:lstStyle/>
          <a:p>
            <a:r>
              <a:rPr lang="en-GB" sz="3200" dirty="0" smtClean="0"/>
              <a:t>Implementation Plan, Stakeholder Analysis and Communication Plan</a:t>
            </a:r>
          </a:p>
          <a:p>
            <a:r>
              <a:rPr lang="en-GB" sz="3200" dirty="0" err="1" smtClean="0"/>
              <a:t>Roadshows</a:t>
            </a:r>
            <a:endParaRPr lang="en-GB" sz="3200" dirty="0" smtClean="0"/>
          </a:p>
          <a:p>
            <a:r>
              <a:rPr lang="en-GB" sz="3200" dirty="0" smtClean="0"/>
              <a:t>Collaboration with business and admin data colleagues</a:t>
            </a:r>
          </a:p>
          <a:p>
            <a:r>
              <a:rPr lang="en-GB" sz="3200" dirty="0" smtClean="0"/>
              <a:t>Phase 2 </a:t>
            </a:r>
            <a:r>
              <a:rPr lang="en-GB" sz="3200" dirty="0" err="1" smtClean="0"/>
              <a:t>ESSnet</a:t>
            </a:r>
            <a:r>
              <a:rPr lang="en-GB" sz="3200" dirty="0" smtClean="0"/>
              <a:t> on Standardisation</a:t>
            </a:r>
          </a:p>
          <a:p>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GB" dirty="0" smtClean="0"/>
              <a:t>                              </a:t>
            </a:r>
          </a:p>
        </p:txBody>
      </p:sp>
      <p:sp>
        <p:nvSpPr>
          <p:cNvPr id="48131" name="Slide Number Placeholder 3"/>
          <p:cNvSpPr>
            <a:spLocks noGrp="1"/>
          </p:cNvSpPr>
          <p:nvPr>
            <p:ph type="sldNum" sz="quarter" idx="12"/>
          </p:nvPr>
        </p:nvSpPr>
        <p:spPr>
          <a:noFill/>
        </p:spPr>
        <p:txBody>
          <a:bodyPr/>
          <a:lstStyle/>
          <a:p>
            <a:fld id="{D5D67812-6FA7-4426-A789-DDE6214B993C}" type="slidenum">
              <a:rPr lang="en-US" smtClean="0">
                <a:latin typeface="Arial" charset="0"/>
                <a:ea typeface="ＭＳ Ｐゴシック" pitchFamily="34" charset="-128"/>
              </a:rPr>
              <a:pPr/>
              <a:t>22</a:t>
            </a:fld>
            <a:endParaRPr lang="en-US" smtClean="0">
              <a:latin typeface="Arial" charset="0"/>
              <a:ea typeface="ＭＳ Ｐゴシック" pitchFamily="34" charset="-128"/>
            </a:endParaRPr>
          </a:p>
        </p:txBody>
      </p:sp>
      <p:sp>
        <p:nvSpPr>
          <p:cNvPr id="48132" name="Content Placeholder 2"/>
          <p:cNvSpPr>
            <a:spLocks noGrp="1"/>
          </p:cNvSpPr>
          <p:nvPr>
            <p:ph idx="1"/>
          </p:nvPr>
        </p:nvSpPr>
        <p:spPr>
          <a:xfrm>
            <a:off x="685800" y="4292600"/>
            <a:ext cx="7772400" cy="1803400"/>
          </a:xfrm>
        </p:spPr>
        <p:txBody>
          <a:bodyPr/>
          <a:lstStyle/>
          <a:p>
            <a:pPr>
              <a:buFontTx/>
              <a:buNone/>
            </a:pPr>
            <a:r>
              <a:rPr lang="en-GB" sz="2400" dirty="0" err="1" smtClean="0">
                <a:hlinkClick r:id="rId3"/>
              </a:rPr>
              <a:t>Palvi.Shah@ons.gsi.gov.uk</a:t>
            </a:r>
            <a:endParaRPr lang="en-GB" sz="2400" dirty="0" smtClean="0"/>
          </a:p>
          <a:p>
            <a:pPr>
              <a:buFontTx/>
              <a:buNone/>
            </a:pPr>
            <a:r>
              <a:rPr lang="en-GB" sz="2400" dirty="0" err="1" smtClean="0">
                <a:hlinkClick r:id="rId4"/>
              </a:rPr>
              <a:t>Becki.Aquilina@ons.gsi.gov.uk</a:t>
            </a:r>
            <a:endParaRPr lang="en-GB" sz="2400" dirty="0" smtClean="0"/>
          </a:p>
          <a:p>
            <a:pPr>
              <a:buFontTx/>
              <a:buNone/>
            </a:pPr>
            <a:endParaRPr lang="en-GB" sz="2400" dirty="0" smtClean="0"/>
          </a:p>
          <a:p>
            <a:pPr>
              <a:buNone/>
            </a:pPr>
            <a:r>
              <a:rPr lang="en-GB" sz="2400" dirty="0" err="1" smtClean="0">
                <a:hlinkClick r:id="rId5"/>
              </a:rPr>
              <a:t>Harmonisation@ons.gsi.gov.uk</a:t>
            </a:r>
            <a:endParaRPr lang="en-GB" sz="2400" dirty="0" smtClean="0"/>
          </a:p>
          <a:p>
            <a:pPr>
              <a:buFontTx/>
              <a:buNone/>
            </a:pPr>
            <a:endParaRPr lang="en-GB" sz="2400" dirty="0" smtClean="0"/>
          </a:p>
        </p:txBody>
      </p:sp>
      <p:sp>
        <p:nvSpPr>
          <p:cNvPr id="7" name="Rectangle 6"/>
          <p:cNvSpPr/>
          <p:nvPr/>
        </p:nvSpPr>
        <p:spPr>
          <a:xfrm>
            <a:off x="1619672" y="1628800"/>
            <a:ext cx="5184576" cy="2123658"/>
          </a:xfrm>
          <a:prstGeom prst="rect">
            <a:avLst/>
          </a:prstGeom>
        </p:spPr>
        <p:txBody>
          <a:bodyPr wrap="square">
            <a:spAutoFit/>
          </a:bodyPr>
          <a:lstStyle/>
          <a:p>
            <a:pPr algn="ctr"/>
            <a:r>
              <a:rPr lang="en-GB" sz="5400" dirty="0" smtClean="0"/>
              <a:t>Thank you !</a:t>
            </a:r>
          </a:p>
          <a:p>
            <a:pPr algn="ctr"/>
            <a:endParaRPr lang="en-GB" dirty="0" smtClean="0"/>
          </a:p>
          <a:p>
            <a:pPr algn="ctr"/>
            <a:r>
              <a:rPr lang="en-GB" sz="5400" dirty="0" smtClean="0"/>
              <a:t>Any Questions?</a:t>
            </a:r>
            <a:endParaRPr lang="en-GB" sz="5400" dirty="0"/>
          </a:p>
        </p:txBody>
      </p:sp>
      <p:sp>
        <p:nvSpPr>
          <p:cNvPr id="6" name="TextBox 5"/>
          <p:cNvSpPr txBox="1"/>
          <p:nvPr/>
        </p:nvSpPr>
        <p:spPr>
          <a:xfrm>
            <a:off x="251520" y="6095037"/>
            <a:ext cx="8892480" cy="646331"/>
          </a:xfrm>
          <a:prstGeom prst="rect">
            <a:avLst/>
          </a:prstGeom>
          <a:noFill/>
        </p:spPr>
        <p:txBody>
          <a:bodyPr wrap="square" rtlCol="0">
            <a:spAutoFit/>
          </a:bodyPr>
          <a:lstStyle/>
          <a:p>
            <a:r>
              <a:rPr lang="en-GB" sz="3600" b="1" dirty="0" err="1" smtClean="0"/>
              <a:t>discover.ukdataservice.ac.uk</a:t>
            </a:r>
            <a:r>
              <a:rPr lang="en-GB" sz="3600" b="1" dirty="0" smtClean="0"/>
              <a:t>/variables</a:t>
            </a:r>
            <a:endParaRPr lang="en-GB"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ONS Quality Goals and Harmonisation</a:t>
            </a:r>
            <a:endParaRPr lang="en-GB" dirty="0"/>
          </a:p>
        </p:txBody>
      </p:sp>
      <p:sp>
        <p:nvSpPr>
          <p:cNvPr id="3" name="Content Placeholder 2"/>
          <p:cNvSpPr>
            <a:spLocks noGrp="1"/>
          </p:cNvSpPr>
          <p:nvPr>
            <p:ph idx="1"/>
          </p:nvPr>
        </p:nvSpPr>
        <p:spPr/>
        <p:txBody>
          <a:bodyPr/>
          <a:lstStyle/>
          <a:p>
            <a:pPr marL="457200" indent="-457200">
              <a:lnSpc>
                <a:spcPct val="200000"/>
              </a:lnSpc>
              <a:buFont typeface="+mj-lt"/>
              <a:buAutoNum type="arabicPeriod"/>
            </a:pPr>
            <a:r>
              <a:rPr lang="en-GB" sz="2000" dirty="0" smtClean="0"/>
              <a:t>“To use Quality Management to encourage and promote a culture of continuous improvement through self-assessment and quality reviews”</a:t>
            </a:r>
          </a:p>
          <a:p>
            <a:pPr marL="457200" indent="-457200">
              <a:lnSpc>
                <a:spcPct val="200000"/>
              </a:lnSpc>
              <a:buFont typeface="+mj-lt"/>
              <a:buAutoNum type="arabicPeriod"/>
            </a:pPr>
            <a:r>
              <a:rPr lang="en-GB" sz="2000" dirty="0" smtClean="0"/>
              <a:t>“To produce relevant outputs with up-to-date metadata”</a:t>
            </a:r>
          </a:p>
          <a:p>
            <a:pPr marL="457200" indent="-457200">
              <a:lnSpc>
                <a:spcPct val="200000"/>
              </a:lnSpc>
              <a:buFont typeface="+mj-lt"/>
              <a:buAutoNum type="arabicPeriod"/>
            </a:pPr>
            <a:r>
              <a:rPr lang="en-GB" sz="2000" dirty="0" smtClean="0"/>
              <a:t>“To produce standardised outputs”</a:t>
            </a:r>
            <a:endParaRPr lang="en-GB" sz="2000" dirty="0"/>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Cloud"/>
          <p:cNvSpPr>
            <a:spLocks noChangeAspect="1" noEditPoints="1" noChangeArrowheads="1"/>
          </p:cNvSpPr>
          <p:nvPr/>
        </p:nvSpPr>
        <p:spPr bwMode="auto">
          <a:xfrm>
            <a:off x="107504" y="998980"/>
            <a:ext cx="8568952" cy="57423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p:nvPr>
        </p:nvSpPr>
        <p:spPr/>
        <p:txBody>
          <a:bodyPr/>
          <a:lstStyle/>
          <a:p>
            <a:r>
              <a:rPr lang="en-GB" dirty="0" smtClean="0"/>
              <a:t>The Harmonisation Vision</a:t>
            </a:r>
            <a:endParaRPr lang="en-GB" dirty="0"/>
          </a:p>
        </p:txBody>
      </p:sp>
      <p:sp>
        <p:nvSpPr>
          <p:cNvPr id="3" name="Content Placeholder 2"/>
          <p:cNvSpPr>
            <a:spLocks noGrp="1"/>
          </p:cNvSpPr>
          <p:nvPr>
            <p:ph idx="1"/>
          </p:nvPr>
        </p:nvSpPr>
        <p:spPr>
          <a:xfrm>
            <a:off x="685800" y="2097360"/>
            <a:ext cx="7772400" cy="4572000"/>
          </a:xfrm>
        </p:spPr>
        <p:txBody>
          <a:bodyPr/>
          <a:lstStyle/>
          <a:p>
            <a:pPr>
              <a:buNone/>
            </a:pPr>
            <a:r>
              <a:rPr lang="en-GB" dirty="0" smtClean="0"/>
              <a:t>	“</a:t>
            </a:r>
            <a:r>
              <a:rPr lang="en-GB" i="1" dirty="0" smtClean="0"/>
              <a:t>All inputs, processing and outputs for the Census and surveys and all data from administrative records will be harmonised, so that users can compare data from different sources with confidence and can merge and match data more easily, taking account of international implications”.</a:t>
            </a:r>
          </a:p>
          <a:p>
            <a:endParaRPr lang="en-GB" dirty="0"/>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Harmonisation Strategy</a:t>
            </a:r>
            <a:endParaRPr lang="en-GB" dirty="0"/>
          </a:p>
        </p:txBody>
      </p:sp>
      <p:sp>
        <p:nvSpPr>
          <p:cNvPr id="3" name="Content Placeholder 2"/>
          <p:cNvSpPr>
            <a:spLocks noGrp="1"/>
          </p:cNvSpPr>
          <p:nvPr>
            <p:ph idx="1"/>
          </p:nvPr>
        </p:nvSpPr>
        <p:spPr/>
        <p:txBody>
          <a:bodyPr/>
          <a:lstStyle/>
          <a:p>
            <a:pPr lvl="0">
              <a:lnSpc>
                <a:spcPct val="150000"/>
              </a:lnSpc>
            </a:pPr>
            <a:r>
              <a:rPr lang="en-GB" dirty="0" smtClean="0"/>
              <a:t>Role of Harmonisation</a:t>
            </a:r>
          </a:p>
          <a:p>
            <a:pPr lvl="0">
              <a:lnSpc>
                <a:spcPct val="150000"/>
              </a:lnSpc>
            </a:pPr>
            <a:r>
              <a:rPr lang="en-GB" dirty="0" smtClean="0"/>
              <a:t>Work Priorities</a:t>
            </a:r>
          </a:p>
          <a:p>
            <a:pPr lvl="0">
              <a:lnSpc>
                <a:spcPct val="150000"/>
              </a:lnSpc>
            </a:pPr>
            <a:r>
              <a:rPr lang="en-GB" dirty="0" smtClean="0"/>
              <a:t>Communication Strategy</a:t>
            </a:r>
          </a:p>
          <a:p>
            <a:pPr lvl="0">
              <a:lnSpc>
                <a:spcPct val="150000"/>
              </a:lnSpc>
            </a:pPr>
            <a:r>
              <a:rPr lang="en-GB" dirty="0" smtClean="0"/>
              <a:t>Stakeholder Engagement</a:t>
            </a:r>
          </a:p>
          <a:p>
            <a:pPr lvl="0">
              <a:lnSpc>
                <a:spcPct val="150000"/>
              </a:lnSpc>
            </a:pPr>
            <a:r>
              <a:rPr lang="en-GB" dirty="0" smtClean="0"/>
              <a:t>Research Projects</a:t>
            </a:r>
          </a:p>
          <a:p>
            <a:endParaRPr lang="en-GB" dirty="0"/>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bwMode="auto">
          <a:xfrm>
            <a:off x="179512" y="1340768"/>
            <a:ext cx="4032448" cy="50405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2" name="Title 1"/>
          <p:cNvSpPr>
            <a:spLocks noGrp="1"/>
          </p:cNvSpPr>
          <p:nvPr>
            <p:ph type="title"/>
          </p:nvPr>
        </p:nvSpPr>
        <p:spPr/>
        <p:txBody>
          <a:bodyPr/>
          <a:lstStyle/>
          <a:p>
            <a:r>
              <a:rPr lang="en-GB" dirty="0" smtClean="0"/>
              <a:t>Planning and Process</a:t>
            </a:r>
            <a:endParaRPr lang="en-GB" dirty="0"/>
          </a:p>
        </p:txBody>
      </p:sp>
      <p:sp>
        <p:nvSpPr>
          <p:cNvPr id="5" name="Slide Number Placeholder 4"/>
          <p:cNvSpPr>
            <a:spLocks noGrp="1"/>
          </p:cNvSpPr>
          <p:nvPr>
            <p:ph type="sldNum" sz="quarter" idx="12"/>
          </p:nvPr>
        </p:nvSpPr>
        <p:spPr/>
        <p:txBody>
          <a:bodyPr/>
          <a:lstStyle/>
          <a:p>
            <a:pPr>
              <a:defRPr/>
            </a:pPr>
            <a:fld id="{FEB14A57-0883-47D7-BD58-F3684277D0D0}" type="slidenum">
              <a:rPr lang="en-GB" smtClean="0"/>
              <a:pPr>
                <a:defRPr/>
              </a:pPr>
              <a:t>6</a:t>
            </a:fld>
            <a:endParaRPr lang="en-GB"/>
          </a:p>
        </p:txBody>
      </p:sp>
      <p:grpSp>
        <p:nvGrpSpPr>
          <p:cNvPr id="57" name="Group 56"/>
          <p:cNvGrpSpPr/>
          <p:nvPr/>
        </p:nvGrpSpPr>
        <p:grpSpPr>
          <a:xfrm>
            <a:off x="323528" y="2276872"/>
            <a:ext cx="3600400" cy="3528392"/>
            <a:chOff x="323528" y="1484784"/>
            <a:chExt cx="3600400" cy="3528392"/>
          </a:xfrm>
        </p:grpSpPr>
        <p:sp>
          <p:nvSpPr>
            <p:cNvPr id="32" name="Rounded Rectangle 31"/>
            <p:cNvSpPr/>
            <p:nvPr/>
          </p:nvSpPr>
          <p:spPr bwMode="auto">
            <a:xfrm>
              <a:off x="1907704" y="3861048"/>
              <a:ext cx="1944216" cy="50405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Agreement Requested from  GSS SPSC</a:t>
              </a:r>
              <a:endParaRPr lang="en-GB" sz="1200" b="1" dirty="0">
                <a:solidFill>
                  <a:srgbClr val="002060"/>
                </a:solidFill>
              </a:endParaRPr>
            </a:p>
          </p:txBody>
        </p:sp>
        <p:sp>
          <p:nvSpPr>
            <p:cNvPr id="35" name="Rounded Rectangle 34"/>
            <p:cNvSpPr/>
            <p:nvPr/>
          </p:nvSpPr>
          <p:spPr bwMode="auto">
            <a:xfrm>
              <a:off x="1907704" y="1484784"/>
              <a:ext cx="2016224" cy="144016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GB" sz="1200" b="1" dirty="0" smtClean="0">
                  <a:solidFill>
                    <a:srgbClr val="002060"/>
                  </a:solidFill>
                </a:rPr>
                <a:t>Harmonisation Plans</a:t>
              </a:r>
            </a:p>
            <a:p>
              <a:pPr>
                <a:buFont typeface="Arial" pitchFamily="34" charset="0"/>
                <a:buChar char="•"/>
              </a:pPr>
              <a:r>
                <a:rPr lang="en-GB" sz="1200" b="1" dirty="0" smtClean="0">
                  <a:solidFill>
                    <a:srgbClr val="002060"/>
                  </a:solidFill>
                </a:rPr>
                <a:t> User Requirements</a:t>
              </a:r>
            </a:p>
            <a:p>
              <a:pPr>
                <a:buFont typeface="Arial" pitchFamily="34" charset="0"/>
                <a:buChar char="•"/>
              </a:pPr>
              <a:r>
                <a:rPr lang="en-GB" sz="1200" b="1" dirty="0" smtClean="0">
                  <a:solidFill>
                    <a:srgbClr val="002060"/>
                  </a:solidFill>
                </a:rPr>
                <a:t> Consultation Plans</a:t>
              </a:r>
            </a:p>
            <a:p>
              <a:pPr>
                <a:buFont typeface="Arial" pitchFamily="34" charset="0"/>
                <a:buChar char="•"/>
              </a:pPr>
              <a:r>
                <a:rPr lang="en-GB" sz="1200" b="1" dirty="0" smtClean="0">
                  <a:solidFill>
                    <a:srgbClr val="002060"/>
                  </a:solidFill>
                </a:rPr>
                <a:t> Development Plan</a:t>
              </a:r>
            </a:p>
            <a:p>
              <a:pPr>
                <a:buFont typeface="Arial" pitchFamily="34" charset="0"/>
                <a:buChar char="•"/>
              </a:pPr>
              <a:r>
                <a:rPr lang="en-GB" sz="1200" b="1" dirty="0" smtClean="0">
                  <a:solidFill>
                    <a:srgbClr val="002060"/>
                  </a:solidFill>
                </a:rPr>
                <a:t> Timetable</a:t>
              </a:r>
            </a:p>
            <a:p>
              <a:pPr>
                <a:buFont typeface="Arial" pitchFamily="34" charset="0"/>
                <a:buChar char="•"/>
              </a:pPr>
              <a:r>
                <a:rPr lang="en-GB" sz="1200" b="1" dirty="0" smtClean="0">
                  <a:solidFill>
                    <a:srgbClr val="002060"/>
                  </a:solidFill>
                </a:rPr>
                <a:t> Key Issues</a:t>
              </a:r>
            </a:p>
            <a:p>
              <a:pPr>
                <a:buFont typeface="Arial" pitchFamily="34" charset="0"/>
                <a:buChar char="•"/>
              </a:pPr>
              <a:r>
                <a:rPr lang="en-GB" sz="1200" b="1" dirty="0" smtClean="0">
                  <a:solidFill>
                    <a:srgbClr val="002060"/>
                  </a:solidFill>
                </a:rPr>
                <a:t> Cost / Benefits</a:t>
              </a:r>
            </a:p>
          </p:txBody>
        </p:sp>
        <p:sp>
          <p:nvSpPr>
            <p:cNvPr id="36" name="Rounded Rectangle 35"/>
            <p:cNvSpPr/>
            <p:nvPr/>
          </p:nvSpPr>
          <p:spPr bwMode="auto">
            <a:xfrm>
              <a:off x="1907704" y="3140968"/>
              <a:ext cx="1944216" cy="504056"/>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Endorsement Requested from NSHG</a:t>
              </a:r>
              <a:endParaRPr lang="en-GB" sz="1200" b="1" dirty="0">
                <a:solidFill>
                  <a:srgbClr val="002060"/>
                </a:solidFill>
              </a:endParaRPr>
            </a:p>
          </p:txBody>
        </p:sp>
        <p:sp>
          <p:nvSpPr>
            <p:cNvPr id="37" name="Rounded Rectangle 36"/>
            <p:cNvSpPr/>
            <p:nvPr/>
          </p:nvSpPr>
          <p:spPr bwMode="auto">
            <a:xfrm>
              <a:off x="1907704" y="4581128"/>
              <a:ext cx="1944216" cy="432048"/>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Further Development of Principles</a:t>
              </a:r>
              <a:endParaRPr lang="en-GB" sz="1200" b="1" dirty="0">
                <a:solidFill>
                  <a:srgbClr val="002060"/>
                </a:solidFill>
              </a:endParaRPr>
            </a:p>
          </p:txBody>
        </p:sp>
        <p:sp>
          <p:nvSpPr>
            <p:cNvPr id="42" name="TextBox 41"/>
            <p:cNvSpPr txBox="1"/>
            <p:nvPr/>
          </p:nvSpPr>
          <p:spPr>
            <a:xfrm>
              <a:off x="323528" y="1567825"/>
              <a:ext cx="1224136"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200" b="1" dirty="0" smtClean="0">
                  <a:solidFill>
                    <a:srgbClr val="002060"/>
                  </a:solidFill>
                </a:rPr>
                <a:t>Topic Group</a:t>
              </a:r>
              <a:endParaRPr lang="en-GB" sz="1200" b="1" dirty="0">
                <a:solidFill>
                  <a:srgbClr val="002060"/>
                </a:solidFill>
              </a:endParaRPr>
            </a:p>
          </p:txBody>
        </p:sp>
        <p:sp>
          <p:nvSpPr>
            <p:cNvPr id="43" name="TextBox 42"/>
            <p:cNvSpPr txBox="1"/>
            <p:nvPr/>
          </p:nvSpPr>
          <p:spPr>
            <a:xfrm>
              <a:off x="323528" y="2276872"/>
              <a:ext cx="1224136"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200" b="1" dirty="0" smtClean="0">
                  <a:solidFill>
                    <a:srgbClr val="002060"/>
                  </a:solidFill>
                </a:rPr>
                <a:t>Stakeholder</a:t>
              </a:r>
              <a:endParaRPr lang="en-GB" sz="1200" b="1" dirty="0">
                <a:solidFill>
                  <a:srgbClr val="002060"/>
                </a:solidFill>
              </a:endParaRPr>
            </a:p>
          </p:txBody>
        </p:sp>
        <p:sp>
          <p:nvSpPr>
            <p:cNvPr id="44" name="TextBox 43"/>
            <p:cNvSpPr txBox="1"/>
            <p:nvPr/>
          </p:nvSpPr>
          <p:spPr>
            <a:xfrm>
              <a:off x="323528" y="1916832"/>
              <a:ext cx="1224136"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200" b="1" dirty="0" smtClean="0">
                  <a:solidFill>
                    <a:srgbClr val="002060"/>
                  </a:solidFill>
                </a:rPr>
                <a:t>UK Nations</a:t>
              </a:r>
              <a:endParaRPr lang="en-GB" sz="1200" b="1" dirty="0">
                <a:solidFill>
                  <a:srgbClr val="002060"/>
                </a:solidFill>
              </a:endParaRPr>
            </a:p>
          </p:txBody>
        </p:sp>
        <p:sp>
          <p:nvSpPr>
            <p:cNvPr id="45" name="TextBox 44"/>
            <p:cNvSpPr txBox="1"/>
            <p:nvPr/>
          </p:nvSpPr>
          <p:spPr>
            <a:xfrm>
              <a:off x="323528" y="2636912"/>
              <a:ext cx="1224136"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200" b="1" dirty="0" smtClean="0">
                  <a:solidFill>
                    <a:srgbClr val="002060"/>
                  </a:solidFill>
                </a:rPr>
                <a:t>Other Groups</a:t>
              </a:r>
              <a:endParaRPr lang="en-GB" sz="1200" b="1" dirty="0">
                <a:solidFill>
                  <a:srgbClr val="002060"/>
                </a:solidFill>
              </a:endParaRPr>
            </a:p>
          </p:txBody>
        </p:sp>
        <p:cxnSp>
          <p:nvCxnSpPr>
            <p:cNvPr id="48" name="Straight Arrow Connector 47"/>
            <p:cNvCxnSpPr>
              <a:stCxn id="42" idx="3"/>
            </p:cNvCxnSpPr>
            <p:nvPr/>
          </p:nvCxnSpPr>
          <p:spPr bwMode="auto">
            <a:xfrm flipV="1">
              <a:off x="1547664" y="1700808"/>
              <a:ext cx="360040" cy="5517"/>
            </a:xfrm>
            <a:prstGeom prst="straightConnector1">
              <a:avLst/>
            </a:prstGeom>
            <a:ln>
              <a:headEnd type="none" w="med" len="med"/>
              <a:tailEnd type="arrow"/>
            </a:ln>
          </p:spPr>
          <p:style>
            <a:lnRef idx="1">
              <a:schemeClr val="accent2"/>
            </a:lnRef>
            <a:fillRef idx="2">
              <a:schemeClr val="accent2"/>
            </a:fillRef>
            <a:effectRef idx="1">
              <a:schemeClr val="accent2"/>
            </a:effectRef>
            <a:fontRef idx="minor">
              <a:schemeClr val="dk1"/>
            </a:fontRef>
          </p:style>
        </p:cxnSp>
        <p:cxnSp>
          <p:nvCxnSpPr>
            <p:cNvPr id="49" name="Straight Arrow Connector 48"/>
            <p:cNvCxnSpPr/>
            <p:nvPr/>
          </p:nvCxnSpPr>
          <p:spPr bwMode="auto">
            <a:xfrm flipV="1">
              <a:off x="1547664" y="2055331"/>
              <a:ext cx="360040" cy="5517"/>
            </a:xfrm>
            <a:prstGeom prst="straightConnector1">
              <a:avLst/>
            </a:prstGeom>
            <a:ln>
              <a:headEnd type="none" w="med" len="med"/>
              <a:tailEnd type="arrow"/>
            </a:ln>
          </p:spPr>
          <p:style>
            <a:lnRef idx="1">
              <a:schemeClr val="accent2"/>
            </a:lnRef>
            <a:fillRef idx="2">
              <a:schemeClr val="accent2"/>
            </a:fillRef>
            <a:effectRef idx="1">
              <a:schemeClr val="accent2"/>
            </a:effectRef>
            <a:fontRef idx="minor">
              <a:schemeClr val="dk1"/>
            </a:fontRef>
          </p:style>
        </p:cxnSp>
        <p:cxnSp>
          <p:nvCxnSpPr>
            <p:cNvPr id="50" name="Straight Arrow Connector 49"/>
            <p:cNvCxnSpPr/>
            <p:nvPr/>
          </p:nvCxnSpPr>
          <p:spPr bwMode="auto">
            <a:xfrm flipV="1">
              <a:off x="1547664" y="2415371"/>
              <a:ext cx="360040" cy="5517"/>
            </a:xfrm>
            <a:prstGeom prst="straightConnector1">
              <a:avLst/>
            </a:prstGeom>
            <a:ln>
              <a:headEnd type="none" w="med" len="med"/>
              <a:tailEnd type="arrow"/>
            </a:ln>
          </p:spPr>
          <p:style>
            <a:lnRef idx="1">
              <a:schemeClr val="accent2"/>
            </a:lnRef>
            <a:fillRef idx="2">
              <a:schemeClr val="accent2"/>
            </a:fillRef>
            <a:effectRef idx="1">
              <a:schemeClr val="accent2"/>
            </a:effectRef>
            <a:fontRef idx="minor">
              <a:schemeClr val="dk1"/>
            </a:fontRef>
          </p:style>
        </p:cxnSp>
        <p:cxnSp>
          <p:nvCxnSpPr>
            <p:cNvPr id="51" name="Straight Arrow Connector 50"/>
            <p:cNvCxnSpPr/>
            <p:nvPr/>
          </p:nvCxnSpPr>
          <p:spPr bwMode="auto">
            <a:xfrm flipV="1">
              <a:off x="1547664" y="2775411"/>
              <a:ext cx="360040" cy="5517"/>
            </a:xfrm>
            <a:prstGeom prst="straightConnector1">
              <a:avLst/>
            </a:prstGeom>
            <a:ln>
              <a:headEnd type="none" w="med" len="med"/>
              <a:tailEnd type="arrow"/>
            </a:ln>
          </p:spPr>
          <p:style>
            <a:lnRef idx="1">
              <a:schemeClr val="accent2"/>
            </a:lnRef>
            <a:fillRef idx="2">
              <a:schemeClr val="accent2"/>
            </a:fillRef>
            <a:effectRef idx="1">
              <a:schemeClr val="accent2"/>
            </a:effectRef>
            <a:fontRef idx="minor">
              <a:schemeClr val="dk1"/>
            </a:fontRef>
          </p:style>
        </p:cxnSp>
        <p:sp>
          <p:nvSpPr>
            <p:cNvPr id="53" name="Right Arrow 52"/>
            <p:cNvSpPr/>
            <p:nvPr/>
          </p:nvSpPr>
          <p:spPr bwMode="auto">
            <a:xfrm rot="5400000">
              <a:off x="2784945" y="2924944"/>
              <a:ext cx="189735"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54" name="Right Arrow 53"/>
            <p:cNvSpPr/>
            <p:nvPr/>
          </p:nvSpPr>
          <p:spPr bwMode="auto">
            <a:xfrm rot="5400000">
              <a:off x="2784945" y="3658168"/>
              <a:ext cx="189735"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55" name="Right Arrow 54"/>
            <p:cNvSpPr/>
            <p:nvPr/>
          </p:nvSpPr>
          <p:spPr bwMode="auto">
            <a:xfrm rot="5400000">
              <a:off x="2784945" y="4378248"/>
              <a:ext cx="189735"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grpSp>
      <p:sp>
        <p:nvSpPr>
          <p:cNvPr id="59" name="TextBox 58"/>
          <p:cNvSpPr txBox="1"/>
          <p:nvPr/>
        </p:nvSpPr>
        <p:spPr>
          <a:xfrm>
            <a:off x="107504" y="1527175"/>
            <a:ext cx="2304256" cy="461665"/>
          </a:xfrm>
          <a:prstGeom prst="rect">
            <a:avLst/>
          </a:prstGeom>
          <a:noFill/>
        </p:spPr>
        <p:txBody>
          <a:bodyPr wrap="square" rtlCol="0">
            <a:spAutoFit/>
          </a:bodyPr>
          <a:lstStyle/>
          <a:p>
            <a:r>
              <a:rPr lang="en-GB" dirty="0" smtClean="0">
                <a:solidFill>
                  <a:srgbClr val="002060"/>
                </a:solidFill>
              </a:rPr>
              <a:t>Planning Stage</a:t>
            </a:r>
            <a:endParaRPr lang="en-GB" dirty="0">
              <a:solidFill>
                <a:srgbClr val="002060"/>
              </a:solidFill>
            </a:endParaRPr>
          </a:p>
        </p:txBody>
      </p:sp>
      <p:sp>
        <p:nvSpPr>
          <p:cNvPr id="60" name="Rectangle 59"/>
          <p:cNvSpPr/>
          <p:nvPr/>
        </p:nvSpPr>
        <p:spPr bwMode="auto">
          <a:xfrm>
            <a:off x="4644008" y="1340768"/>
            <a:ext cx="4320480" cy="496855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61" name="TextBox 60"/>
          <p:cNvSpPr txBox="1"/>
          <p:nvPr/>
        </p:nvSpPr>
        <p:spPr>
          <a:xfrm>
            <a:off x="4788024" y="1527175"/>
            <a:ext cx="2304256" cy="461665"/>
          </a:xfrm>
          <a:prstGeom prst="rect">
            <a:avLst/>
          </a:prstGeom>
          <a:noFill/>
        </p:spPr>
        <p:txBody>
          <a:bodyPr wrap="square" rtlCol="0">
            <a:spAutoFit/>
          </a:bodyPr>
          <a:lstStyle/>
          <a:p>
            <a:r>
              <a:rPr lang="en-GB" dirty="0" smtClean="0">
                <a:solidFill>
                  <a:srgbClr val="002060"/>
                </a:solidFill>
              </a:rPr>
              <a:t>Process Stage</a:t>
            </a:r>
            <a:endParaRPr lang="en-GB" dirty="0">
              <a:solidFill>
                <a:srgbClr val="002060"/>
              </a:solidFill>
            </a:endParaRPr>
          </a:p>
        </p:txBody>
      </p:sp>
      <p:grpSp>
        <p:nvGrpSpPr>
          <p:cNvPr id="82" name="Group 81"/>
          <p:cNvGrpSpPr/>
          <p:nvPr/>
        </p:nvGrpSpPr>
        <p:grpSpPr>
          <a:xfrm>
            <a:off x="4788024" y="2060848"/>
            <a:ext cx="4104456" cy="4176464"/>
            <a:chOff x="4788024" y="2060848"/>
            <a:chExt cx="4104456" cy="4176464"/>
          </a:xfrm>
        </p:grpSpPr>
        <p:sp>
          <p:nvSpPr>
            <p:cNvPr id="62" name="Rounded Rectangle 61"/>
            <p:cNvSpPr/>
            <p:nvPr/>
          </p:nvSpPr>
          <p:spPr bwMode="auto">
            <a:xfrm>
              <a:off x="4788024" y="2060848"/>
              <a:ext cx="1872208" cy="792088"/>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Plans for new/revised harmonised principles agreed by GSS SPSC</a:t>
              </a:r>
              <a:endParaRPr lang="en-GB" sz="1200" dirty="0">
                <a:solidFill>
                  <a:srgbClr val="002060"/>
                </a:solidFill>
              </a:endParaRPr>
            </a:p>
          </p:txBody>
        </p:sp>
        <p:sp>
          <p:nvSpPr>
            <p:cNvPr id="63" name="Rounded Rectangle 62"/>
            <p:cNvSpPr/>
            <p:nvPr/>
          </p:nvSpPr>
          <p:spPr bwMode="auto">
            <a:xfrm>
              <a:off x="4788024" y="3068960"/>
              <a:ext cx="1872208" cy="64807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Principles tested and further consultation with stakeholders</a:t>
              </a:r>
            </a:p>
          </p:txBody>
        </p:sp>
        <p:sp>
          <p:nvSpPr>
            <p:cNvPr id="64" name="Rounded Rectangle 63"/>
            <p:cNvSpPr/>
            <p:nvPr/>
          </p:nvSpPr>
          <p:spPr bwMode="auto">
            <a:xfrm>
              <a:off x="4788024" y="3933056"/>
              <a:ext cx="1872208" cy="64807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Proposals for principles formally produced</a:t>
              </a:r>
              <a:endParaRPr lang="en-GB" sz="1200" dirty="0" smtClean="0">
                <a:solidFill>
                  <a:srgbClr val="002060"/>
                </a:solidFill>
              </a:endParaRPr>
            </a:p>
          </p:txBody>
        </p:sp>
        <p:sp>
          <p:nvSpPr>
            <p:cNvPr id="65" name="Rounded Rectangle 64"/>
            <p:cNvSpPr/>
            <p:nvPr/>
          </p:nvSpPr>
          <p:spPr bwMode="auto">
            <a:xfrm>
              <a:off x="4788024" y="4797152"/>
              <a:ext cx="1872208" cy="57606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Ratification requested from </a:t>
              </a:r>
              <a:r>
                <a:rPr lang="en-GB" sz="1200" b="1" dirty="0" err="1" smtClean="0">
                  <a:solidFill>
                    <a:srgbClr val="002060"/>
                  </a:solidFill>
                </a:rPr>
                <a:t>HoPs</a:t>
              </a:r>
              <a:endParaRPr lang="en-GB" sz="1200" b="1" dirty="0">
                <a:solidFill>
                  <a:srgbClr val="002060"/>
                </a:solidFill>
              </a:endParaRPr>
            </a:p>
          </p:txBody>
        </p:sp>
        <p:sp>
          <p:nvSpPr>
            <p:cNvPr id="66" name="Rounded Rectangle 65"/>
            <p:cNvSpPr/>
            <p:nvPr/>
          </p:nvSpPr>
          <p:spPr bwMode="auto">
            <a:xfrm>
              <a:off x="7020272" y="2060848"/>
              <a:ext cx="1872208" cy="792088"/>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Costs / Benefits of developing new / revised principles reviewed</a:t>
              </a:r>
              <a:endParaRPr lang="en-GB" sz="1200" b="1" dirty="0">
                <a:solidFill>
                  <a:srgbClr val="002060"/>
                </a:solidFill>
              </a:endParaRPr>
            </a:p>
          </p:txBody>
        </p:sp>
        <p:sp>
          <p:nvSpPr>
            <p:cNvPr id="67" name="Rounded Rectangle 66"/>
            <p:cNvSpPr/>
            <p:nvPr/>
          </p:nvSpPr>
          <p:spPr bwMode="auto">
            <a:xfrm>
              <a:off x="7020272" y="3068960"/>
              <a:ext cx="1872208" cy="64807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Consider issues and </a:t>
              </a:r>
              <a:r>
                <a:rPr lang="en-GB" sz="1200" b="1" smtClean="0">
                  <a:solidFill>
                    <a:srgbClr val="002060"/>
                  </a:solidFill>
                </a:rPr>
                <a:t>potential principles </a:t>
              </a:r>
              <a:r>
                <a:rPr lang="en-GB" sz="1200" b="1" dirty="0" smtClean="0">
                  <a:solidFill>
                    <a:srgbClr val="002060"/>
                  </a:solidFill>
                </a:rPr>
                <a:t>with stakeholders</a:t>
              </a:r>
              <a:endParaRPr lang="en-GB" sz="1200" b="1" dirty="0">
                <a:solidFill>
                  <a:srgbClr val="002060"/>
                </a:solidFill>
              </a:endParaRPr>
            </a:p>
          </p:txBody>
        </p:sp>
        <p:sp>
          <p:nvSpPr>
            <p:cNvPr id="68" name="Rounded Rectangle 67"/>
            <p:cNvSpPr/>
            <p:nvPr/>
          </p:nvSpPr>
          <p:spPr bwMode="auto">
            <a:xfrm>
              <a:off x="6948264" y="3933056"/>
              <a:ext cx="1944216" cy="64807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D46"/>
                  </a:solidFill>
                </a:rPr>
                <a:t>Endorsement requested from the NSHG</a:t>
              </a:r>
              <a:endParaRPr lang="en-GB" sz="1200" b="1" dirty="0">
                <a:solidFill>
                  <a:srgbClr val="002D46"/>
                </a:solidFill>
              </a:endParaRPr>
            </a:p>
          </p:txBody>
        </p:sp>
        <p:sp>
          <p:nvSpPr>
            <p:cNvPr id="69" name="Rounded Rectangle 68"/>
            <p:cNvSpPr/>
            <p:nvPr/>
          </p:nvSpPr>
          <p:spPr bwMode="auto">
            <a:xfrm>
              <a:off x="6948264" y="4797152"/>
              <a:ext cx="1944216" cy="57606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200" b="1" dirty="0" smtClean="0">
                  <a:solidFill>
                    <a:srgbClr val="002060"/>
                  </a:solidFill>
                </a:rPr>
                <a:t>Approval requested from GSS SPSC</a:t>
              </a:r>
              <a:endParaRPr lang="en-GB" sz="1200" b="1" dirty="0">
                <a:solidFill>
                  <a:srgbClr val="002060"/>
                </a:solidFill>
              </a:endParaRPr>
            </a:p>
          </p:txBody>
        </p:sp>
        <p:sp>
          <p:nvSpPr>
            <p:cNvPr id="70" name="Rectangle 69"/>
            <p:cNvSpPr/>
            <p:nvPr/>
          </p:nvSpPr>
          <p:spPr bwMode="auto">
            <a:xfrm>
              <a:off x="5580112" y="5589240"/>
              <a:ext cx="2448272" cy="648072"/>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800" b="1" dirty="0" smtClean="0">
                  <a:solidFill>
                    <a:srgbClr val="002D46"/>
                  </a:solidFill>
                </a:rPr>
                <a:t>Agreed Principles Published</a:t>
              </a:r>
              <a:endParaRPr lang="en-GB" sz="1800" b="1" dirty="0">
                <a:solidFill>
                  <a:srgbClr val="002D46"/>
                </a:solidFill>
              </a:endParaRPr>
            </a:p>
          </p:txBody>
        </p:sp>
        <p:sp>
          <p:nvSpPr>
            <p:cNvPr id="71" name="Right Arrow 70"/>
            <p:cNvSpPr/>
            <p:nvPr/>
          </p:nvSpPr>
          <p:spPr bwMode="auto">
            <a:xfrm>
              <a:off x="6660232" y="2348880"/>
              <a:ext cx="360040"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74" name="Right Arrow 73"/>
            <p:cNvSpPr/>
            <p:nvPr/>
          </p:nvSpPr>
          <p:spPr bwMode="auto">
            <a:xfrm rot="5400000">
              <a:off x="7825504" y="2866080"/>
              <a:ext cx="189735"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75" name="Right Arrow 74"/>
            <p:cNvSpPr/>
            <p:nvPr/>
          </p:nvSpPr>
          <p:spPr bwMode="auto">
            <a:xfrm rot="5400000">
              <a:off x="5665264" y="3730176"/>
              <a:ext cx="189735"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76" name="Right Arrow 75"/>
            <p:cNvSpPr/>
            <p:nvPr/>
          </p:nvSpPr>
          <p:spPr bwMode="auto">
            <a:xfrm rot="5400000">
              <a:off x="7825504" y="4594272"/>
              <a:ext cx="189735"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78" name="Right Arrow 77"/>
            <p:cNvSpPr/>
            <p:nvPr/>
          </p:nvSpPr>
          <p:spPr bwMode="auto">
            <a:xfrm rot="10800000">
              <a:off x="6660232" y="3284984"/>
              <a:ext cx="360040"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79" name="Right Arrow 78"/>
            <p:cNvSpPr/>
            <p:nvPr/>
          </p:nvSpPr>
          <p:spPr bwMode="auto">
            <a:xfrm>
              <a:off x="6660232" y="4149080"/>
              <a:ext cx="288032"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80" name="Right Arrow 79"/>
            <p:cNvSpPr/>
            <p:nvPr/>
          </p:nvSpPr>
          <p:spPr bwMode="auto">
            <a:xfrm rot="10800000">
              <a:off x="6660232" y="5013176"/>
              <a:ext cx="288032"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81" name="Right Arrow 80"/>
            <p:cNvSpPr/>
            <p:nvPr/>
          </p:nvSpPr>
          <p:spPr bwMode="auto">
            <a:xfrm rot="5400000">
              <a:off x="5665265" y="5386360"/>
              <a:ext cx="189735" cy="216024"/>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grpSp>
      <p:sp>
        <p:nvSpPr>
          <p:cNvPr id="46" name="Right Arrow 45"/>
          <p:cNvSpPr/>
          <p:nvPr/>
        </p:nvSpPr>
        <p:spPr bwMode="auto">
          <a:xfrm>
            <a:off x="4211960" y="2348880"/>
            <a:ext cx="432048" cy="3600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47" name="Right Arrow 46"/>
          <p:cNvSpPr/>
          <p:nvPr/>
        </p:nvSpPr>
        <p:spPr bwMode="auto">
          <a:xfrm>
            <a:off x="4211960" y="3356992"/>
            <a:ext cx="432048" cy="3600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
        <p:nvSpPr>
          <p:cNvPr id="52" name="Right Arrow 51"/>
          <p:cNvSpPr/>
          <p:nvPr/>
        </p:nvSpPr>
        <p:spPr bwMode="auto">
          <a:xfrm>
            <a:off x="4211960" y="4365104"/>
            <a:ext cx="432048" cy="36004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pitchFamily="34" charset="0"/>
              <a:ea typeface="ＭＳ Ｐゴシック" pitchFamily="1"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a:t>
            </a:r>
            <a:endParaRPr lang="en-GB" dirty="0"/>
          </a:p>
        </p:txBody>
      </p:sp>
      <p:sp>
        <p:nvSpPr>
          <p:cNvPr id="3" name="Content Placeholder 2"/>
          <p:cNvSpPr>
            <a:spLocks noGrp="1"/>
          </p:cNvSpPr>
          <p:nvPr>
            <p:ph idx="1"/>
          </p:nvPr>
        </p:nvSpPr>
        <p:spPr/>
        <p:txBody>
          <a:bodyPr/>
          <a:lstStyle/>
          <a:p>
            <a:r>
              <a:rPr lang="en-GB" dirty="0" smtClean="0"/>
              <a:t>Compliance with UK Statistics and Registration Service Act 2007 and Code of Practice</a:t>
            </a:r>
          </a:p>
          <a:p>
            <a:r>
              <a:rPr lang="en-GB" dirty="0" smtClean="0"/>
              <a:t>Comparability, Consistency and Integration of Datasets and Data Sources  </a:t>
            </a:r>
          </a:p>
          <a:p>
            <a:r>
              <a:rPr lang="en-GB" dirty="0" smtClean="0"/>
              <a:t>Data Quality</a:t>
            </a:r>
          </a:p>
          <a:p>
            <a:r>
              <a:rPr lang="en-GB" dirty="0" smtClean="0"/>
              <a:t>Cost Savings and Efficiencies</a:t>
            </a:r>
          </a:p>
          <a:p>
            <a:r>
              <a:rPr lang="en-GB" dirty="0" smtClean="0"/>
              <a:t>Knowledge Management</a:t>
            </a:r>
          </a:p>
          <a:p>
            <a:pPr>
              <a:buNone/>
            </a:pPr>
            <a:endParaRPr lang="en-GB" dirty="0" smtClean="0"/>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and Considerations</a:t>
            </a:r>
            <a:endParaRPr lang="en-GB" dirty="0"/>
          </a:p>
        </p:txBody>
      </p:sp>
      <p:sp>
        <p:nvSpPr>
          <p:cNvPr id="3" name="Content Placeholder 2"/>
          <p:cNvSpPr>
            <a:spLocks noGrp="1"/>
          </p:cNvSpPr>
          <p:nvPr>
            <p:ph idx="1"/>
          </p:nvPr>
        </p:nvSpPr>
        <p:spPr>
          <a:xfrm>
            <a:off x="395536" y="1524000"/>
            <a:ext cx="8352928" cy="4572000"/>
          </a:xfrm>
        </p:spPr>
        <p:txBody>
          <a:bodyPr/>
          <a:lstStyle/>
          <a:p>
            <a:r>
              <a:rPr lang="en-GB" dirty="0" smtClean="0"/>
              <a:t>‘Encouragement’ rather than ‘enforcement’</a:t>
            </a:r>
          </a:p>
          <a:p>
            <a:r>
              <a:rPr lang="en-GB" dirty="0" smtClean="0"/>
              <a:t>Conflicting priorities across Govt</a:t>
            </a:r>
          </a:p>
          <a:p>
            <a:r>
              <a:rPr lang="en-GB" dirty="0" smtClean="0"/>
              <a:t>Resource constraints</a:t>
            </a:r>
          </a:p>
          <a:p>
            <a:r>
              <a:rPr lang="en-GB" dirty="0" smtClean="0"/>
              <a:t>Harmonisation across UK/Europe/Other bodies</a:t>
            </a:r>
          </a:p>
          <a:p>
            <a:r>
              <a:rPr lang="en-GB" dirty="0" smtClean="0"/>
              <a:t>Lack of understanding of bigger picture</a:t>
            </a:r>
          </a:p>
          <a:p>
            <a:r>
              <a:rPr lang="en-GB" dirty="0" smtClean="0"/>
              <a:t>Difficult to access data for research</a:t>
            </a:r>
          </a:p>
          <a:p>
            <a:r>
              <a:rPr lang="en-GB" dirty="0" smtClean="0"/>
              <a:t>Inadequate evidence of failure and success</a:t>
            </a:r>
          </a:p>
          <a:p>
            <a:r>
              <a:rPr lang="en-GB" dirty="0" smtClean="0"/>
              <a:t>Confusion between ‘harmonisation’ and ‘standardisation’</a:t>
            </a:r>
          </a:p>
          <a:p>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Harmonisation Versus Standardisation</a:t>
            </a:r>
            <a:endParaRPr lang="en-GB" dirty="0"/>
          </a:p>
        </p:txBody>
      </p:sp>
      <p:sp>
        <p:nvSpPr>
          <p:cNvPr id="3" name="Content Placeholder 2"/>
          <p:cNvSpPr>
            <a:spLocks noGrp="1"/>
          </p:cNvSpPr>
          <p:nvPr>
            <p:ph idx="1"/>
          </p:nvPr>
        </p:nvSpPr>
        <p:spPr>
          <a:xfrm>
            <a:off x="467544" y="1268760"/>
            <a:ext cx="7990656" cy="4572000"/>
          </a:xfrm>
        </p:spPr>
        <p:txBody>
          <a:bodyPr/>
          <a:lstStyle/>
          <a:p>
            <a:pPr marL="514350" indent="-514350">
              <a:buNone/>
            </a:pPr>
            <a:r>
              <a:rPr lang="en-GB" sz="2600" b="1" u="sng" dirty="0" smtClean="0"/>
              <a:t>Definitions:</a:t>
            </a:r>
            <a:endParaRPr lang="en-GB" sz="2600" u="sng" dirty="0" smtClean="0"/>
          </a:p>
          <a:p>
            <a:pPr marL="514350" indent="-514350">
              <a:buNone/>
            </a:pPr>
            <a:r>
              <a:rPr lang="en-GB" sz="2600" b="1" dirty="0" smtClean="0"/>
              <a:t>Harmonisation:</a:t>
            </a:r>
            <a:r>
              <a:rPr lang="en-GB" sz="2600" dirty="0" smtClean="0"/>
              <a:t> “the adjustment of differences and inconsistencies between different measurements, methods, procedures, schedules, specifications or systems to make them uniform or mutually compatible. Harmonisation also aims to avoid duplication of effort or place an undue burden on respondents.”</a:t>
            </a:r>
          </a:p>
          <a:p>
            <a:pPr marL="514350" indent="-514350">
              <a:buNone/>
            </a:pPr>
            <a:r>
              <a:rPr lang="en-GB" sz="2600" b="1" dirty="0" smtClean="0"/>
              <a:t>Standardisation:</a:t>
            </a:r>
            <a:r>
              <a:rPr lang="en-GB" sz="2600" dirty="0" smtClean="0"/>
              <a:t> “the adoption of generally accepted uniform technical specifications, criteria, methods, processes or practices to measure an item.”</a:t>
            </a:r>
          </a:p>
          <a:p>
            <a:pPr marL="514350" indent="-514350">
              <a:buNone/>
            </a:pPr>
            <a:endParaRPr lang="en-GB" sz="2600" dirty="0"/>
          </a:p>
        </p:txBody>
      </p:sp>
      <p:sp>
        <p:nvSpPr>
          <p:cNvPr id="4" name="Slide Number Placeholder 3"/>
          <p:cNvSpPr>
            <a:spLocks noGrp="1"/>
          </p:cNvSpPr>
          <p:nvPr>
            <p:ph type="sldNum" sz="quarter" idx="12"/>
          </p:nvPr>
        </p:nvSpPr>
        <p:spPr/>
        <p:txBody>
          <a:bodyPr/>
          <a:lstStyle/>
          <a:p>
            <a:pPr>
              <a:defRPr/>
            </a:pPr>
            <a:fld id="{2CBE6BEB-B05E-408E-B6B4-2EA50CB50D9C}" type="slidenum">
              <a:rPr lang="en-GB" smtClean="0"/>
              <a:pPr>
                <a:defRPr/>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Slide Master: blank">
  <a:themeElements>
    <a:clrScheme name="Default Design Slide Master: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Slide Master: 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ea typeface="ＭＳ Ｐゴシック" pitchFamily="1" charset="-128"/>
          </a:defRPr>
        </a:defPPr>
      </a:lstStyle>
    </a:lnDef>
  </a:objectDefaults>
  <a:extraClrSchemeLst>
    <a:extraClrScheme>
      <a:clrScheme name="Default Design Slide Master: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Slide Master: 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Slide Master: 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Slide Master: 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Slide Master: 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Slide Master: 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Slide Master: 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Slide Master: 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Slide Master: 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Slide Master: 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Slide Master: 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Slide Master: 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hite_eng_tcm67-60698_tcm67-60698">
  <a:themeElements>
    <a:clrScheme name="white_eng_tcm67-60698_tcm67-6069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hite_eng_tcm67-60698_tcm67-60698">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outerShdw dist="63500" dir="19387806" algn="ctr" rotWithShape="0">
            <a:schemeClr val="folHlink"/>
          </a:outerShdw>
        </a:effectLst>
      </a:spPr>
      <a:bodyPr vert="horz" wrap="square" lIns="137226" tIns="68610" rIns="137226" bIns="6861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noFill/>
        <a:ln w="19050" cap="flat" cmpd="sng" algn="ctr">
          <a:solidFill>
            <a:schemeClr val="accent1">
              <a:lumMod val="75000"/>
            </a:schemeClr>
          </a:solidFill>
          <a:prstDash val="solid"/>
          <a:round/>
          <a:headEnd type="none" w="med" len="med"/>
          <a:tailEnd type="arrow"/>
        </a:ln>
        <a:effectLst/>
      </a:spPr>
      <a:bodyPr/>
      <a:lstStyle/>
    </a:lnDef>
  </a:objectDefaults>
  <a:extraClrSchemeLst>
    <a:extraClrScheme>
      <a:clrScheme name="white_eng_tcm67-60698_tcm67-6069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_eng_tcm67-60698_tcm67-6069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_eng_tcm67-60698_tcm67-6069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_eng_tcm67-60698_tcm67-6069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_eng_tcm67-60698_tcm67-6069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_eng_tcm67-60698_tcm67-6069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_eng_tcm67-60698_tcm67-60698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_eng_tcm67-60698_tcm67-6069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_eng_tcm67-60698_tcm67-6069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_eng_tcm67-60698_tcm67-6069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_eng_tcm67-60698_tcm67-6069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_eng_tcm67-60698_tcm67-6069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OR2</Template>
  <TotalTime>2451</TotalTime>
  <Words>553</Words>
  <Application>Microsoft Office PowerPoint</Application>
  <PresentationFormat>On-screen Show (4:3)</PresentationFormat>
  <Paragraphs>142</Paragraphs>
  <Slides>22</Slides>
  <Notes>22</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OR2</vt:lpstr>
      <vt:lpstr>Default Design Slide Master: blank</vt:lpstr>
      <vt:lpstr>white_eng_tcm67-60698_tcm67-60698</vt:lpstr>
      <vt:lpstr>Slide 1</vt:lpstr>
      <vt:lpstr>Overview</vt:lpstr>
      <vt:lpstr>ONS Quality Goals and Harmonisation</vt:lpstr>
      <vt:lpstr>The Harmonisation Vision</vt:lpstr>
      <vt:lpstr>Harmonisation Strategy</vt:lpstr>
      <vt:lpstr>Planning and Process</vt:lpstr>
      <vt:lpstr>Benefits</vt:lpstr>
      <vt:lpstr>Issues and Considerations</vt:lpstr>
      <vt:lpstr>Harmonisation Versus Standardisation</vt:lpstr>
      <vt:lpstr>Harmonisation Progress to Date…….</vt:lpstr>
      <vt:lpstr>Variable and Question Bank (VQB)</vt:lpstr>
      <vt:lpstr>Variable search </vt:lpstr>
      <vt:lpstr>Slide 13</vt:lpstr>
      <vt:lpstr>Slide 14</vt:lpstr>
      <vt:lpstr>Slide 15</vt:lpstr>
      <vt:lpstr>Slide 16</vt:lpstr>
      <vt:lpstr>Slide 17</vt:lpstr>
      <vt:lpstr>Question search</vt:lpstr>
      <vt:lpstr>Slide 19</vt:lpstr>
      <vt:lpstr>Add to basket…..</vt:lpstr>
      <vt:lpstr>Forward Work Programme</vt:lpstr>
      <vt:lpstr>                              </vt:lpstr>
    </vt:vector>
  </TitlesOfParts>
  <Company>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Drummond</dc:creator>
  <cp:lastModifiedBy>Palvi Shah</cp:lastModifiedBy>
  <cp:revision>251</cp:revision>
  <dcterms:created xsi:type="dcterms:W3CDTF">2013-04-26T07:36:28Z</dcterms:created>
  <dcterms:modified xsi:type="dcterms:W3CDTF">2014-05-16T11:25:58Z</dcterms:modified>
</cp:coreProperties>
</file>