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1" r:id="rId3"/>
    <p:sldId id="259" r:id="rId4"/>
    <p:sldId id="262" r:id="rId5"/>
    <p:sldId id="275" r:id="rId6"/>
    <p:sldId id="284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80" r:id="rId16"/>
    <p:sldId id="281" r:id="rId17"/>
    <p:sldId id="282" r:id="rId18"/>
    <p:sldId id="279" r:id="rId19"/>
    <p:sldId id="283" r:id="rId20"/>
  </p:sldIdLst>
  <p:sldSz cx="9144000" cy="6858000" type="screen4x3"/>
  <p:notesSz cx="6664325" cy="9929813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4" autoAdjust="0"/>
    <p:restoredTop sz="94660"/>
  </p:normalViewPr>
  <p:slideViewPr>
    <p:cSldViewPr>
      <p:cViewPr>
        <p:scale>
          <a:sx n="100" d="100"/>
          <a:sy n="100" d="100"/>
        </p:scale>
        <p:origin x="-210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francisco.correia\My%20Documents\ALEA\Desafios\Participantes%20p%20Desafio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PT"/>
  <c:chart>
    <c:plotArea>
      <c:layout>
        <c:manualLayout>
          <c:layoutTarget val="inner"/>
          <c:xMode val="edge"/>
          <c:yMode val="edge"/>
          <c:x val="7.1364591755508647E-2"/>
          <c:y val="2.4456997160345682E-2"/>
          <c:w val="0.88669270004710465"/>
          <c:h val="0.80502551277219558"/>
        </c:manualLayout>
      </c:layout>
      <c:barChart>
        <c:barDir val="col"/>
        <c:grouping val="clustered"/>
        <c:ser>
          <c:idx val="0"/>
          <c:order val="0"/>
          <c:spPr>
            <a:solidFill>
              <a:schemeClr val="accent6">
                <a:lumMod val="75000"/>
              </a:schemeClr>
            </a:solidFill>
          </c:spPr>
          <c:cat>
            <c:strRef>
              <c:f>'mês a mês_ENG'!$A$4:$A$29</c:f>
              <c:strCache>
                <c:ptCount val="26"/>
                <c:pt idx="0">
                  <c:v>feb.06</c:v>
                </c:pt>
                <c:pt idx="1">
                  <c:v>mar.06</c:v>
                </c:pt>
                <c:pt idx="2">
                  <c:v>may.06</c:v>
                </c:pt>
                <c:pt idx="3">
                  <c:v>nov.06</c:v>
                </c:pt>
                <c:pt idx="4">
                  <c:v>jan.2007</c:v>
                </c:pt>
                <c:pt idx="5">
                  <c:v>mar.2007</c:v>
                </c:pt>
                <c:pt idx="6">
                  <c:v>may.2007</c:v>
                </c:pt>
                <c:pt idx="7">
                  <c:v>nov.2007</c:v>
                </c:pt>
                <c:pt idx="8">
                  <c:v>feb.08</c:v>
                </c:pt>
                <c:pt idx="9">
                  <c:v>may.08</c:v>
                </c:pt>
                <c:pt idx="10">
                  <c:v>nov.08</c:v>
                </c:pt>
                <c:pt idx="11">
                  <c:v>feb.09</c:v>
                </c:pt>
                <c:pt idx="12">
                  <c:v>may.09</c:v>
                </c:pt>
                <c:pt idx="13">
                  <c:v>nov.09</c:v>
                </c:pt>
                <c:pt idx="14">
                  <c:v>mar.10</c:v>
                </c:pt>
                <c:pt idx="15">
                  <c:v>may.10</c:v>
                </c:pt>
                <c:pt idx="16">
                  <c:v>nov.10</c:v>
                </c:pt>
                <c:pt idx="17">
                  <c:v>mar.11</c:v>
                </c:pt>
                <c:pt idx="18">
                  <c:v>may.11</c:v>
                </c:pt>
                <c:pt idx="19">
                  <c:v>nov.11</c:v>
                </c:pt>
                <c:pt idx="20">
                  <c:v>mar.12</c:v>
                </c:pt>
                <c:pt idx="21">
                  <c:v>may.12</c:v>
                </c:pt>
                <c:pt idx="22">
                  <c:v>feb.13</c:v>
                </c:pt>
                <c:pt idx="23">
                  <c:v>may.13</c:v>
                </c:pt>
                <c:pt idx="24">
                  <c:v>nov.13</c:v>
                </c:pt>
                <c:pt idx="25">
                  <c:v>mar.14</c:v>
                </c:pt>
              </c:strCache>
            </c:strRef>
          </c:cat>
          <c:val>
            <c:numRef>
              <c:f>'mês a mês_ENG'!$B$4:$B$29</c:f>
              <c:numCache>
                <c:formatCode>0</c:formatCode>
                <c:ptCount val="26"/>
                <c:pt idx="0">
                  <c:v>248</c:v>
                </c:pt>
                <c:pt idx="1">
                  <c:v>254</c:v>
                </c:pt>
                <c:pt idx="2">
                  <c:v>179</c:v>
                </c:pt>
                <c:pt idx="3">
                  <c:v>309</c:v>
                </c:pt>
                <c:pt idx="4">
                  <c:v>572</c:v>
                </c:pt>
                <c:pt idx="5">
                  <c:v>393</c:v>
                </c:pt>
                <c:pt idx="6">
                  <c:v>404</c:v>
                </c:pt>
                <c:pt idx="7">
                  <c:v>827</c:v>
                </c:pt>
                <c:pt idx="8">
                  <c:v>994</c:v>
                </c:pt>
                <c:pt idx="9">
                  <c:v>713</c:v>
                </c:pt>
                <c:pt idx="10">
                  <c:v>813</c:v>
                </c:pt>
                <c:pt idx="11" formatCode="General">
                  <c:v>1010</c:v>
                </c:pt>
                <c:pt idx="12" formatCode="General">
                  <c:v>1143</c:v>
                </c:pt>
                <c:pt idx="13" formatCode="General">
                  <c:v>1109</c:v>
                </c:pt>
                <c:pt idx="14" formatCode="General">
                  <c:v>1057</c:v>
                </c:pt>
                <c:pt idx="15" formatCode="General">
                  <c:v>1200</c:v>
                </c:pt>
                <c:pt idx="16">
                  <c:v>1492</c:v>
                </c:pt>
                <c:pt idx="17" formatCode="General">
                  <c:v>1291</c:v>
                </c:pt>
                <c:pt idx="18" formatCode="General">
                  <c:v>1188</c:v>
                </c:pt>
                <c:pt idx="19">
                  <c:v>1923</c:v>
                </c:pt>
                <c:pt idx="20">
                  <c:v>1437</c:v>
                </c:pt>
                <c:pt idx="21">
                  <c:v>1141</c:v>
                </c:pt>
                <c:pt idx="22">
                  <c:v>1087</c:v>
                </c:pt>
                <c:pt idx="23">
                  <c:v>517</c:v>
                </c:pt>
                <c:pt idx="24">
                  <c:v>1189</c:v>
                </c:pt>
                <c:pt idx="25">
                  <c:v>1016</c:v>
                </c:pt>
              </c:numCache>
            </c:numRef>
          </c:val>
        </c:ser>
        <c:axId val="79939840"/>
        <c:axId val="80140544"/>
      </c:barChart>
      <c:catAx>
        <c:axId val="79939840"/>
        <c:scaling>
          <c:orientation val="minMax"/>
        </c:scaling>
        <c:axPos val="b"/>
        <c:numFmt formatCode="mmm/yy" sourceLinked="1"/>
        <c:tickLblPos val="nextTo"/>
        <c:txPr>
          <a:bodyPr rot="-2700000" vert="horz"/>
          <a:lstStyle/>
          <a:p>
            <a:pPr>
              <a:defRPr/>
            </a:pPr>
            <a:endParaRPr lang="pt-PT"/>
          </a:p>
        </c:txPr>
        <c:crossAx val="80140544"/>
        <c:crosses val="autoZero"/>
        <c:auto val="1"/>
        <c:lblAlgn val="ctr"/>
        <c:lblOffset val="100"/>
      </c:catAx>
      <c:valAx>
        <c:axId val="80140544"/>
        <c:scaling>
          <c:orientation val="minMax"/>
          <c:max val="2000"/>
        </c:scaling>
        <c:axPos val="l"/>
        <c:majorGridlines/>
        <c:numFmt formatCode="0" sourceLinked="1"/>
        <c:tickLblPos val="nextTo"/>
        <c:txPr>
          <a:bodyPr rot="0" vert="horz"/>
          <a:lstStyle/>
          <a:p>
            <a:pPr>
              <a:defRPr/>
            </a:pPr>
            <a:endParaRPr lang="pt-PT"/>
          </a:p>
        </c:txPr>
        <c:crossAx val="79939840"/>
        <c:crosses val="autoZero"/>
        <c:crossBetween val="between"/>
      </c:valAx>
    </c:plotArea>
    <c:plotVisOnly val="1"/>
    <c:dispBlanksAs val="gap"/>
  </c:chart>
  <c:spPr>
    <a:ln>
      <a:noFill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 pitchFamily="34" charset="0"/>
          <a:ea typeface="Calibri"/>
          <a:cs typeface="Arial" pitchFamily="34" charset="0"/>
        </a:defRPr>
      </a:pPr>
      <a:endParaRPr lang="pt-PT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PT"/>
  <c:style val="8"/>
  <c:chart>
    <c:title>
      <c:tx>
        <c:rich>
          <a:bodyPr/>
          <a:lstStyle/>
          <a:p>
            <a:pPr>
              <a:defRPr b="0"/>
            </a:pPr>
            <a:r>
              <a:rPr lang="en-US" sz="1600" dirty="0"/>
              <a:t>Number of </a:t>
            </a:r>
            <a:r>
              <a:rPr lang="en-US" sz="1600" dirty="0" smtClean="0"/>
              <a:t>visitors</a:t>
            </a:r>
            <a:endParaRPr lang="en-US" sz="1600" dirty="0" smtClean="0"/>
          </a:p>
          <a:p>
            <a:pPr>
              <a:defRPr b="0"/>
            </a:pPr>
            <a:r>
              <a:rPr lang="en-US" sz="1600" dirty="0" smtClean="0"/>
              <a:t>(teachers and students)</a:t>
            </a:r>
            <a:endParaRPr lang="en-US" sz="1600" dirty="0"/>
          </a:p>
        </c:rich>
      </c:tx>
      <c:layout>
        <c:manualLayout>
          <c:xMode val="edge"/>
          <c:yMode val="edge"/>
          <c:x val="0.14092883120506999"/>
          <c:y val="2.6016289195380397E-2"/>
        </c:manualLayout>
      </c:layout>
    </c:title>
    <c:plotArea>
      <c:layout/>
      <c:barChart>
        <c:barDir val="col"/>
        <c:grouping val="clustered"/>
        <c:ser>
          <c:idx val="1"/>
          <c:order val="0"/>
          <c:tx>
            <c:strRef>
              <c:f>[Gráficos_Visitas.xlsx]Sheet1!$A$3</c:f>
              <c:strCache>
                <c:ptCount val="1"/>
                <c:pt idx="0">
                  <c:v>Number of vistors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5400" cap="flat" cmpd="sng" algn="ctr">
              <a:solidFill>
                <a:schemeClr val="accent6">
                  <a:shade val="50000"/>
                </a:schemeClr>
              </a:solidFill>
              <a:prstDash val="solid"/>
            </a:ln>
            <a:effectLst/>
          </c:spPr>
          <c:dPt>
            <c:idx val="0"/>
            <c:spPr>
              <a:solidFill>
                <a:schemeClr val="accent6">
                  <a:lumMod val="75000"/>
                </a:schemeClr>
              </a:solidFill>
              <a:ln w="12700" cap="flat" cmpd="sng" algn="ctr">
                <a:solidFill>
                  <a:schemeClr val="accent6">
                    <a:shade val="50000"/>
                  </a:schemeClr>
                </a:solidFill>
                <a:prstDash val="solid"/>
              </a:ln>
              <a:effectLst/>
            </c:spPr>
          </c:dPt>
          <c:dPt>
            <c:idx val="1"/>
            <c:spPr>
              <a:solidFill>
                <a:schemeClr val="accent6">
                  <a:lumMod val="75000"/>
                </a:schemeClr>
              </a:solidFill>
              <a:ln w="12700" cap="flat" cmpd="sng" algn="ctr">
                <a:solidFill>
                  <a:schemeClr val="accent6">
                    <a:shade val="50000"/>
                  </a:schemeClr>
                </a:solidFill>
                <a:prstDash val="solid"/>
              </a:ln>
              <a:effectLst/>
            </c:spPr>
          </c:dPt>
          <c:dPt>
            <c:idx val="2"/>
            <c:spPr>
              <a:solidFill>
                <a:schemeClr val="accent6">
                  <a:lumMod val="75000"/>
                </a:schemeClr>
              </a:solidFill>
              <a:ln w="12700" cap="flat" cmpd="sng" algn="ctr">
                <a:solidFill>
                  <a:schemeClr val="accent6">
                    <a:shade val="50000"/>
                  </a:schemeClr>
                </a:solidFill>
                <a:prstDash val="solid"/>
              </a:ln>
              <a:effectLst/>
            </c:spPr>
          </c:dPt>
          <c:dLbls>
            <c:showVal val="1"/>
          </c:dLbls>
          <c:cat>
            <c:numRef>
              <c:f>[Gráficos_Visitas.xlsx]Sheet1!$B$1:$D$1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[Gráficos_Visitas.xlsx]Sheet1!$B$3:$D$3</c:f>
              <c:numCache>
                <c:formatCode>General</c:formatCode>
                <c:ptCount val="3"/>
                <c:pt idx="0">
                  <c:v>1650</c:v>
                </c:pt>
                <c:pt idx="1">
                  <c:v>887</c:v>
                </c:pt>
                <c:pt idx="2">
                  <c:v>1817</c:v>
                </c:pt>
              </c:numCache>
            </c:numRef>
          </c:val>
        </c:ser>
        <c:axId val="80287616"/>
        <c:axId val="80289152"/>
      </c:barChart>
      <c:catAx>
        <c:axId val="80287616"/>
        <c:scaling>
          <c:orientation val="minMax"/>
        </c:scaling>
        <c:axPos val="b"/>
        <c:numFmt formatCode="General" sourceLinked="1"/>
        <c:tickLblPos val="nextTo"/>
        <c:crossAx val="80289152"/>
        <c:crosses val="autoZero"/>
        <c:auto val="1"/>
        <c:lblAlgn val="ctr"/>
        <c:lblOffset val="100"/>
      </c:catAx>
      <c:valAx>
        <c:axId val="80289152"/>
        <c:scaling>
          <c:orientation val="minMax"/>
        </c:scaling>
        <c:delete val="1"/>
        <c:axPos val="l"/>
        <c:numFmt formatCode="General" sourceLinked="1"/>
        <c:tickLblPos val="none"/>
        <c:crossAx val="80287616"/>
        <c:crosses val="autoZero"/>
        <c:crossBetween val="between"/>
      </c:valAx>
    </c:plotArea>
    <c:plotVisOnly val="1"/>
  </c:chart>
  <c:spPr>
    <a:ln>
      <a:noFill/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PT"/>
  <c:chart>
    <c:title>
      <c:tx>
        <c:rich>
          <a:bodyPr/>
          <a:lstStyle/>
          <a:p>
            <a:pPr>
              <a:defRPr b="0"/>
            </a:pPr>
            <a:r>
              <a:rPr lang="en-US" sz="1600" dirty="0"/>
              <a:t>Number of visits</a:t>
            </a:r>
          </a:p>
        </c:rich>
      </c:tx>
      <c:layout>
        <c:manualLayout>
          <c:xMode val="edge"/>
          <c:yMode val="edge"/>
          <c:x val="0.34075034738304782"/>
          <c:y val="5.6338028169014086E-2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[Gráficos_Visitas.xlsx]Sheet1!$A$2</c:f>
              <c:strCache>
                <c:ptCount val="1"/>
                <c:pt idx="0">
                  <c:v>Number of visits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12700" cap="flat" cmpd="sng" algn="ctr">
              <a:solidFill>
                <a:schemeClr val="accent6">
                  <a:shade val="50000"/>
                </a:schemeClr>
              </a:solidFill>
              <a:prstDash val="solid"/>
            </a:ln>
            <a:effectLst/>
          </c:spPr>
          <c:dLbls>
            <c:showVal val="1"/>
          </c:dLbls>
          <c:cat>
            <c:numRef>
              <c:f>[Gráficos_Visitas.xlsx]Sheet1!$B$1:$D$1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[Gráficos_Visitas.xlsx]Sheet1!$B$2:$D$2</c:f>
              <c:numCache>
                <c:formatCode>General</c:formatCode>
                <c:ptCount val="3"/>
                <c:pt idx="0">
                  <c:v>40</c:v>
                </c:pt>
                <c:pt idx="1">
                  <c:v>21</c:v>
                </c:pt>
                <c:pt idx="2">
                  <c:v>48</c:v>
                </c:pt>
              </c:numCache>
            </c:numRef>
          </c:val>
        </c:ser>
        <c:axId val="80321536"/>
        <c:axId val="80421632"/>
      </c:barChart>
      <c:catAx>
        <c:axId val="80321536"/>
        <c:scaling>
          <c:orientation val="minMax"/>
        </c:scaling>
        <c:axPos val="b"/>
        <c:numFmt formatCode="General" sourceLinked="1"/>
        <c:tickLblPos val="nextTo"/>
        <c:crossAx val="80421632"/>
        <c:crosses val="autoZero"/>
        <c:auto val="1"/>
        <c:lblAlgn val="ctr"/>
        <c:lblOffset val="100"/>
      </c:catAx>
      <c:valAx>
        <c:axId val="80421632"/>
        <c:scaling>
          <c:orientation val="minMax"/>
        </c:scaling>
        <c:delete val="1"/>
        <c:axPos val="l"/>
        <c:numFmt formatCode="General" sourceLinked="1"/>
        <c:tickLblPos val="none"/>
        <c:crossAx val="80321536"/>
        <c:crosses val="autoZero"/>
        <c:crossBetween val="between"/>
      </c:valAx>
    </c:plotArea>
    <c:plotVisOnly val="1"/>
  </c:chart>
  <c:spPr>
    <a:ln>
      <a:noFill/>
    </a:ln>
  </c:sp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724645-2740-4209-85E1-4B06D8040605}" type="doc">
      <dgm:prSet loTypeId="urn:microsoft.com/office/officeart/2005/8/layout/matrix1" loCatId="matrix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pt-PT"/>
        </a:p>
      </dgm:t>
    </dgm:pt>
    <dgm:pt modelId="{2EF590D1-CAD9-47E6-ADB5-6C5657D5FDA2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t-PT" sz="18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Statistics</a:t>
          </a:r>
          <a:r>
            <a:rPr lang="pt-PT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Portugal</a:t>
          </a:r>
          <a:endParaRPr lang="pt-PT" sz="18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D875574-69D5-4CF6-BB7C-57FFA2170792}" type="parTrans" cxnId="{AEC1C46A-DE5D-4A00-9271-BCC56A879347}">
      <dgm:prSet/>
      <dgm:spPr/>
      <dgm:t>
        <a:bodyPr/>
        <a:lstStyle/>
        <a:p>
          <a:endParaRPr lang="pt-PT" sz="18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5B4304E-4DD8-46EE-BBC9-A2E6F97FEA66}" type="sibTrans" cxnId="{AEC1C46A-DE5D-4A00-9271-BCC56A879347}">
      <dgm:prSet/>
      <dgm:spPr/>
      <dgm:t>
        <a:bodyPr/>
        <a:lstStyle/>
        <a:p>
          <a:endParaRPr lang="pt-PT" sz="18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6C708CAF-A673-4D4B-A559-045091485617}">
      <dgm:prSet phldrT="[Text]" custT="1"/>
      <dgm:spPr/>
      <dgm:t>
        <a:bodyPr/>
        <a:lstStyle/>
        <a:p>
          <a:r>
            <a:rPr lang="pt-PT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ALEA</a:t>
          </a:r>
          <a:endParaRPr lang="pt-PT" sz="18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B61F92F-8C9E-4619-A16B-00EBC6EF68F8}" type="parTrans" cxnId="{094F49FE-9B32-4127-8D0A-D482B9E7AD6B}">
      <dgm:prSet/>
      <dgm:spPr/>
      <dgm:t>
        <a:bodyPr/>
        <a:lstStyle/>
        <a:p>
          <a:endParaRPr lang="pt-PT" sz="18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E603B9F-6B5A-4854-8F1C-C60E79269081}" type="sibTrans" cxnId="{094F49FE-9B32-4127-8D0A-D482B9E7AD6B}">
      <dgm:prSet/>
      <dgm:spPr/>
      <dgm:t>
        <a:bodyPr/>
        <a:lstStyle/>
        <a:p>
          <a:endParaRPr lang="pt-PT" sz="18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EAD23E4-269A-435F-8C4C-EF0A5754CBA6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Network in Higher Education Institutions Libraries </a:t>
          </a:r>
          <a:endParaRPr lang="pt-PT" sz="18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D27788C-658F-4B44-ADEB-0493D62ACD15}" type="parTrans" cxnId="{9B03D91C-A990-4AEF-93FF-C1F8446EA0AD}">
      <dgm:prSet/>
      <dgm:spPr/>
      <dgm:t>
        <a:bodyPr/>
        <a:lstStyle/>
        <a:p>
          <a:endParaRPr lang="pt-PT" sz="18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FE73975-1D34-4923-8C13-591F511D1528}" type="sibTrans" cxnId="{9B03D91C-A990-4AEF-93FF-C1F8446EA0AD}">
      <dgm:prSet/>
      <dgm:spPr/>
      <dgm:t>
        <a:bodyPr/>
        <a:lstStyle/>
        <a:p>
          <a:endParaRPr lang="pt-PT" sz="18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45BBEF9-7B75-4F2E-B7FD-C795D388516F}">
      <dgm:prSet phldrT="[Text]" custT="1"/>
      <dgm:spPr/>
      <dgm:t>
        <a:bodyPr/>
        <a:lstStyle/>
        <a:p>
          <a:r>
            <a:rPr lang="pt-PT" sz="1800" i="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Schools</a:t>
          </a:r>
          <a:r>
            <a:rPr lang="pt-PT" sz="1800" i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pt-PT" sz="1800" i="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Library</a:t>
          </a:r>
          <a:r>
            <a:rPr lang="pt-PT" sz="1800" i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Network</a:t>
          </a:r>
          <a:endParaRPr lang="en-GB" sz="1800" i="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endParaRPr lang="pt-PT" sz="1800" i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898533E-ACF4-4507-A841-98A8B0ECD487}" type="parTrans" cxnId="{24FA2B06-FEA2-4B10-B6C6-EB4792494C75}">
      <dgm:prSet/>
      <dgm:spPr/>
      <dgm:t>
        <a:bodyPr/>
        <a:lstStyle/>
        <a:p>
          <a:endParaRPr lang="pt-PT" sz="18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334256F-DB8D-405C-A278-26AFC5D67F1C}" type="sibTrans" cxnId="{24FA2B06-FEA2-4B10-B6C6-EB4792494C75}">
      <dgm:prSet/>
      <dgm:spPr/>
      <dgm:t>
        <a:bodyPr/>
        <a:lstStyle/>
        <a:p>
          <a:endParaRPr lang="pt-PT" sz="18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9DBAF34-3ED0-4629-AE19-A1D2EB2FEBEC}">
      <dgm:prSet phldrT="[Text]" custT="1"/>
      <dgm:spPr/>
      <dgm:t>
        <a:bodyPr/>
        <a:lstStyle/>
        <a:p>
          <a:r>
            <a:rPr lang="pt-PT" sz="18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Study</a:t>
          </a:r>
          <a:r>
            <a:rPr lang="pt-PT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pt-PT" sz="18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visits</a:t>
          </a:r>
          <a:endParaRPr lang="pt-PT" sz="18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endParaRPr lang="pt-PT" sz="18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516315A-EE4F-4692-9FCE-50B1A7D6260E}" type="parTrans" cxnId="{95B7C75D-FA3F-4E62-AA0A-4DA66316CCFC}">
      <dgm:prSet/>
      <dgm:spPr/>
      <dgm:t>
        <a:bodyPr/>
        <a:lstStyle/>
        <a:p>
          <a:endParaRPr lang="pt-PT" sz="18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8FB955C-0621-4E93-B142-4793A63E6AE4}" type="sibTrans" cxnId="{95B7C75D-FA3F-4E62-AA0A-4DA66316CCFC}">
      <dgm:prSet/>
      <dgm:spPr/>
      <dgm:t>
        <a:bodyPr/>
        <a:lstStyle/>
        <a:p>
          <a:endParaRPr lang="pt-PT" sz="18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2793967-7B63-4EA9-BA8B-37B9AA164FD0}" type="pres">
      <dgm:prSet presAssocID="{43724645-2740-4209-85E1-4B06D8040605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FA8C730B-E041-402A-A2A7-B7768AFC66E2}" type="pres">
      <dgm:prSet presAssocID="{43724645-2740-4209-85E1-4B06D8040605}" presName="matrix" presStyleCnt="0"/>
      <dgm:spPr/>
      <dgm:t>
        <a:bodyPr/>
        <a:lstStyle/>
        <a:p>
          <a:endParaRPr lang="pt-PT"/>
        </a:p>
      </dgm:t>
    </dgm:pt>
    <dgm:pt modelId="{DAF8DBF6-14A2-4137-BA47-65670B355DFE}" type="pres">
      <dgm:prSet presAssocID="{43724645-2740-4209-85E1-4B06D8040605}" presName="tile1" presStyleLbl="node1" presStyleIdx="0" presStyleCnt="4"/>
      <dgm:spPr/>
      <dgm:t>
        <a:bodyPr/>
        <a:lstStyle/>
        <a:p>
          <a:endParaRPr lang="pt-PT"/>
        </a:p>
      </dgm:t>
    </dgm:pt>
    <dgm:pt modelId="{D5B37A31-61BD-4A9C-94BF-DBDC48175D06}" type="pres">
      <dgm:prSet presAssocID="{43724645-2740-4209-85E1-4B06D804060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06E1CB5-C87A-43EF-9319-146E528BB8CE}" type="pres">
      <dgm:prSet presAssocID="{43724645-2740-4209-85E1-4B06D8040605}" presName="tile2" presStyleLbl="node1" presStyleIdx="1" presStyleCnt="4"/>
      <dgm:spPr/>
      <dgm:t>
        <a:bodyPr/>
        <a:lstStyle/>
        <a:p>
          <a:endParaRPr lang="pt-PT"/>
        </a:p>
      </dgm:t>
    </dgm:pt>
    <dgm:pt modelId="{98002617-BEE9-4B52-84EF-E1322D76DDFB}" type="pres">
      <dgm:prSet presAssocID="{43724645-2740-4209-85E1-4B06D804060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603E870-7E2D-4A6F-AEA1-A04DB706B139}" type="pres">
      <dgm:prSet presAssocID="{43724645-2740-4209-85E1-4B06D8040605}" presName="tile3" presStyleLbl="node1" presStyleIdx="2" presStyleCnt="4"/>
      <dgm:spPr/>
      <dgm:t>
        <a:bodyPr/>
        <a:lstStyle/>
        <a:p>
          <a:endParaRPr lang="pt-PT"/>
        </a:p>
      </dgm:t>
    </dgm:pt>
    <dgm:pt modelId="{46C3FBB7-EB45-4192-AB77-CD1E7A572602}" type="pres">
      <dgm:prSet presAssocID="{43724645-2740-4209-85E1-4B06D804060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46F8561-FFB1-4654-9C9B-479294A0E47C}" type="pres">
      <dgm:prSet presAssocID="{43724645-2740-4209-85E1-4B06D8040605}" presName="tile4" presStyleLbl="node1" presStyleIdx="3" presStyleCnt="4"/>
      <dgm:spPr/>
      <dgm:t>
        <a:bodyPr/>
        <a:lstStyle/>
        <a:p>
          <a:endParaRPr lang="pt-PT"/>
        </a:p>
      </dgm:t>
    </dgm:pt>
    <dgm:pt modelId="{BFE25C98-4BC4-4027-8681-C1827F782FE6}" type="pres">
      <dgm:prSet presAssocID="{43724645-2740-4209-85E1-4B06D804060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A54C11E-9BA6-4E9C-A7C5-C520F44DEE3F}" type="pres">
      <dgm:prSet presAssocID="{43724645-2740-4209-85E1-4B06D8040605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pt-PT"/>
        </a:p>
      </dgm:t>
    </dgm:pt>
  </dgm:ptLst>
  <dgm:cxnLst>
    <dgm:cxn modelId="{AEC1C46A-DE5D-4A00-9271-BCC56A879347}" srcId="{43724645-2740-4209-85E1-4B06D8040605}" destId="{2EF590D1-CAD9-47E6-ADB5-6C5657D5FDA2}" srcOrd="0" destOrd="0" parTransId="{8D875574-69D5-4CF6-BB7C-57FFA2170792}" sibTransId="{15B4304E-4DD8-46EE-BBC9-A2E6F97FEA66}"/>
    <dgm:cxn modelId="{40259C77-A493-47EE-A87E-2F6EDD1C15BA}" type="presOf" srcId="{FEAD23E4-269A-435F-8C4C-EF0A5754CBA6}" destId="{98002617-BEE9-4B52-84EF-E1322D76DDFB}" srcOrd="1" destOrd="0" presId="urn:microsoft.com/office/officeart/2005/8/layout/matrix1"/>
    <dgm:cxn modelId="{094F49FE-9B32-4127-8D0A-D482B9E7AD6B}" srcId="{2EF590D1-CAD9-47E6-ADB5-6C5657D5FDA2}" destId="{6C708CAF-A673-4D4B-A559-045091485617}" srcOrd="0" destOrd="0" parTransId="{8B61F92F-8C9E-4619-A16B-00EBC6EF68F8}" sibTransId="{3E603B9F-6B5A-4854-8F1C-C60E79269081}"/>
    <dgm:cxn modelId="{95B7C75D-FA3F-4E62-AA0A-4DA66316CCFC}" srcId="{2EF590D1-CAD9-47E6-ADB5-6C5657D5FDA2}" destId="{F9DBAF34-3ED0-4629-AE19-A1D2EB2FEBEC}" srcOrd="3" destOrd="0" parTransId="{2516315A-EE4F-4692-9FCE-50B1A7D6260E}" sibTransId="{48FB955C-0621-4E93-B142-4793A63E6AE4}"/>
    <dgm:cxn modelId="{4A5686F8-F6A4-4F60-A758-DFE76FF34BF9}" type="presOf" srcId="{E45BBEF9-7B75-4F2E-B7FD-C795D388516F}" destId="{46C3FBB7-EB45-4192-AB77-CD1E7A572602}" srcOrd="1" destOrd="0" presId="urn:microsoft.com/office/officeart/2005/8/layout/matrix1"/>
    <dgm:cxn modelId="{9B03D91C-A990-4AEF-93FF-C1F8446EA0AD}" srcId="{2EF590D1-CAD9-47E6-ADB5-6C5657D5FDA2}" destId="{FEAD23E4-269A-435F-8C4C-EF0A5754CBA6}" srcOrd="1" destOrd="0" parTransId="{ED27788C-658F-4B44-ADEB-0493D62ACD15}" sibTransId="{DFE73975-1D34-4923-8C13-591F511D1528}"/>
    <dgm:cxn modelId="{E95AC178-4FCC-4882-B3BC-67FE00B3A9C7}" type="presOf" srcId="{2EF590D1-CAD9-47E6-ADB5-6C5657D5FDA2}" destId="{3A54C11E-9BA6-4E9C-A7C5-C520F44DEE3F}" srcOrd="0" destOrd="0" presId="urn:microsoft.com/office/officeart/2005/8/layout/matrix1"/>
    <dgm:cxn modelId="{24FA2B06-FEA2-4B10-B6C6-EB4792494C75}" srcId="{2EF590D1-CAD9-47E6-ADB5-6C5657D5FDA2}" destId="{E45BBEF9-7B75-4F2E-B7FD-C795D388516F}" srcOrd="2" destOrd="0" parTransId="{5898533E-ACF4-4507-A841-98A8B0ECD487}" sibTransId="{B334256F-DB8D-405C-A278-26AFC5D67F1C}"/>
    <dgm:cxn modelId="{CB86CD11-CA04-4964-86F3-8B599A420B87}" type="presOf" srcId="{F9DBAF34-3ED0-4629-AE19-A1D2EB2FEBEC}" destId="{BFE25C98-4BC4-4027-8681-C1827F782FE6}" srcOrd="1" destOrd="0" presId="urn:microsoft.com/office/officeart/2005/8/layout/matrix1"/>
    <dgm:cxn modelId="{14B9DB56-1951-4718-AC3A-9C72827B9201}" type="presOf" srcId="{FEAD23E4-269A-435F-8C4C-EF0A5754CBA6}" destId="{C06E1CB5-C87A-43EF-9319-146E528BB8CE}" srcOrd="0" destOrd="0" presId="urn:microsoft.com/office/officeart/2005/8/layout/matrix1"/>
    <dgm:cxn modelId="{248F6344-B047-47DC-974C-D6ABEF0FA650}" type="presOf" srcId="{F9DBAF34-3ED0-4629-AE19-A1D2EB2FEBEC}" destId="{F46F8561-FFB1-4654-9C9B-479294A0E47C}" srcOrd="0" destOrd="0" presId="urn:microsoft.com/office/officeart/2005/8/layout/matrix1"/>
    <dgm:cxn modelId="{590735CD-957A-43F1-807B-D7880C806204}" type="presOf" srcId="{E45BBEF9-7B75-4F2E-B7FD-C795D388516F}" destId="{6603E870-7E2D-4A6F-AEA1-A04DB706B139}" srcOrd="0" destOrd="0" presId="urn:microsoft.com/office/officeart/2005/8/layout/matrix1"/>
    <dgm:cxn modelId="{F869A72F-9D1E-41E3-B35F-E461064D8629}" type="presOf" srcId="{6C708CAF-A673-4D4B-A559-045091485617}" destId="{DAF8DBF6-14A2-4137-BA47-65670B355DFE}" srcOrd="0" destOrd="0" presId="urn:microsoft.com/office/officeart/2005/8/layout/matrix1"/>
    <dgm:cxn modelId="{F9EA07FF-2FA9-47C1-9202-20DC5205352E}" type="presOf" srcId="{43724645-2740-4209-85E1-4B06D8040605}" destId="{D2793967-7B63-4EA9-BA8B-37B9AA164FD0}" srcOrd="0" destOrd="0" presId="urn:microsoft.com/office/officeart/2005/8/layout/matrix1"/>
    <dgm:cxn modelId="{760DB714-91CC-41E4-AB1A-3DD5C84D7D6E}" type="presOf" srcId="{6C708CAF-A673-4D4B-A559-045091485617}" destId="{D5B37A31-61BD-4A9C-94BF-DBDC48175D06}" srcOrd="1" destOrd="0" presId="urn:microsoft.com/office/officeart/2005/8/layout/matrix1"/>
    <dgm:cxn modelId="{8F7C3240-7DED-46A3-8D94-5F127624DB8C}" type="presParOf" srcId="{D2793967-7B63-4EA9-BA8B-37B9AA164FD0}" destId="{FA8C730B-E041-402A-A2A7-B7768AFC66E2}" srcOrd="0" destOrd="0" presId="urn:microsoft.com/office/officeart/2005/8/layout/matrix1"/>
    <dgm:cxn modelId="{022A8F11-1ED6-447E-A3C5-3309D8B3895D}" type="presParOf" srcId="{FA8C730B-E041-402A-A2A7-B7768AFC66E2}" destId="{DAF8DBF6-14A2-4137-BA47-65670B355DFE}" srcOrd="0" destOrd="0" presId="urn:microsoft.com/office/officeart/2005/8/layout/matrix1"/>
    <dgm:cxn modelId="{5FED8F25-E497-48D6-8E2B-F782CC73C054}" type="presParOf" srcId="{FA8C730B-E041-402A-A2A7-B7768AFC66E2}" destId="{D5B37A31-61BD-4A9C-94BF-DBDC48175D06}" srcOrd="1" destOrd="0" presId="urn:microsoft.com/office/officeart/2005/8/layout/matrix1"/>
    <dgm:cxn modelId="{ACD0DB7E-F33A-42A4-B5C5-004063491978}" type="presParOf" srcId="{FA8C730B-E041-402A-A2A7-B7768AFC66E2}" destId="{C06E1CB5-C87A-43EF-9319-146E528BB8CE}" srcOrd="2" destOrd="0" presId="urn:microsoft.com/office/officeart/2005/8/layout/matrix1"/>
    <dgm:cxn modelId="{C9712E0A-164E-44A8-99E4-5B197635FEE9}" type="presParOf" srcId="{FA8C730B-E041-402A-A2A7-B7768AFC66E2}" destId="{98002617-BEE9-4B52-84EF-E1322D76DDFB}" srcOrd="3" destOrd="0" presId="urn:microsoft.com/office/officeart/2005/8/layout/matrix1"/>
    <dgm:cxn modelId="{F01938A8-F444-4BDF-939B-DEF604F01566}" type="presParOf" srcId="{FA8C730B-E041-402A-A2A7-B7768AFC66E2}" destId="{6603E870-7E2D-4A6F-AEA1-A04DB706B139}" srcOrd="4" destOrd="0" presId="urn:microsoft.com/office/officeart/2005/8/layout/matrix1"/>
    <dgm:cxn modelId="{3BFC3762-CCAE-4168-A044-AEE913C30D7B}" type="presParOf" srcId="{FA8C730B-E041-402A-A2A7-B7768AFC66E2}" destId="{46C3FBB7-EB45-4192-AB77-CD1E7A572602}" srcOrd="5" destOrd="0" presId="urn:microsoft.com/office/officeart/2005/8/layout/matrix1"/>
    <dgm:cxn modelId="{B7C109A4-E6FF-472C-8A30-72528247A1B8}" type="presParOf" srcId="{FA8C730B-E041-402A-A2A7-B7768AFC66E2}" destId="{F46F8561-FFB1-4654-9C9B-479294A0E47C}" srcOrd="6" destOrd="0" presId="urn:microsoft.com/office/officeart/2005/8/layout/matrix1"/>
    <dgm:cxn modelId="{BCBE1B67-EAE4-46D4-84F7-8A0ED7B0F062}" type="presParOf" srcId="{FA8C730B-E041-402A-A2A7-B7768AFC66E2}" destId="{BFE25C98-4BC4-4027-8681-C1827F782FE6}" srcOrd="7" destOrd="0" presId="urn:microsoft.com/office/officeart/2005/8/layout/matrix1"/>
    <dgm:cxn modelId="{ECC2E4D2-3A2F-4DC6-A4AA-B61888FF7BAA}" type="presParOf" srcId="{D2793967-7B63-4EA9-BA8B-37B9AA164FD0}" destId="{3A54C11E-9BA6-4E9C-A7C5-C520F44DEE3F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AF8DBF6-14A2-4137-BA47-65670B355DFE}">
      <dsp:nvSpPr>
        <dsp:cNvPr id="0" name=""/>
        <dsp:cNvSpPr/>
      </dsp:nvSpPr>
      <dsp:spPr>
        <a:xfrm rot="16200000">
          <a:off x="642441" y="-642441"/>
          <a:ext cx="1744625" cy="3029508"/>
        </a:xfrm>
        <a:prstGeom prst="round1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ALEA</a:t>
          </a:r>
          <a:endParaRPr lang="pt-PT" sz="18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16200000">
        <a:off x="860519" y="-860519"/>
        <a:ext cx="1308469" cy="3029508"/>
      </dsp:txXfrm>
    </dsp:sp>
    <dsp:sp modelId="{C06E1CB5-C87A-43EF-9319-146E528BB8CE}">
      <dsp:nvSpPr>
        <dsp:cNvPr id="0" name=""/>
        <dsp:cNvSpPr/>
      </dsp:nvSpPr>
      <dsp:spPr>
        <a:xfrm>
          <a:off x="3029508" y="0"/>
          <a:ext cx="3029508" cy="1744625"/>
        </a:xfrm>
        <a:prstGeom prst="round1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Network in Higher Education Institutions Libraries </a:t>
          </a:r>
          <a:endParaRPr lang="pt-PT" sz="18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3029508" y="0"/>
        <a:ext cx="3029508" cy="1308469"/>
      </dsp:txXfrm>
    </dsp:sp>
    <dsp:sp modelId="{6603E870-7E2D-4A6F-AEA1-A04DB706B139}">
      <dsp:nvSpPr>
        <dsp:cNvPr id="0" name=""/>
        <dsp:cNvSpPr/>
      </dsp:nvSpPr>
      <dsp:spPr>
        <a:xfrm rot="10800000">
          <a:off x="0" y="1744625"/>
          <a:ext cx="3029508" cy="1744625"/>
        </a:xfrm>
        <a:prstGeom prst="round1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i="0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Schools</a:t>
          </a:r>
          <a:r>
            <a:rPr lang="pt-PT" sz="1800" i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pt-PT" sz="1800" i="0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Library</a:t>
          </a:r>
          <a:r>
            <a:rPr lang="pt-PT" sz="1800" i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Network</a:t>
          </a:r>
          <a:endParaRPr lang="en-GB" sz="1800" i="0" kern="12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800" i="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10800000">
        <a:off x="0" y="2180781"/>
        <a:ext cx="3029508" cy="1308469"/>
      </dsp:txXfrm>
    </dsp:sp>
    <dsp:sp modelId="{F46F8561-FFB1-4654-9C9B-479294A0E47C}">
      <dsp:nvSpPr>
        <dsp:cNvPr id="0" name=""/>
        <dsp:cNvSpPr/>
      </dsp:nvSpPr>
      <dsp:spPr>
        <a:xfrm rot="5400000">
          <a:off x="3671949" y="1102184"/>
          <a:ext cx="1744625" cy="3029508"/>
        </a:xfrm>
        <a:prstGeom prst="round1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Study</a:t>
          </a:r>
          <a:r>
            <a:rPr lang="pt-PT" sz="18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pt-PT" sz="1800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visits</a:t>
          </a:r>
          <a:endParaRPr lang="pt-PT" sz="1800" kern="12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8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5400000">
        <a:off x="3890027" y="1320262"/>
        <a:ext cx="1308469" cy="3029508"/>
      </dsp:txXfrm>
    </dsp:sp>
    <dsp:sp modelId="{3A54C11E-9BA6-4E9C-A7C5-C520F44DEE3F}">
      <dsp:nvSpPr>
        <dsp:cNvPr id="0" name=""/>
        <dsp:cNvSpPr/>
      </dsp:nvSpPr>
      <dsp:spPr>
        <a:xfrm>
          <a:off x="2120655" y="1308469"/>
          <a:ext cx="1817704" cy="872312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Statistics</a:t>
          </a:r>
          <a:r>
            <a:rPr lang="pt-PT" sz="18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Portugal</a:t>
          </a:r>
          <a:endParaRPr lang="pt-PT" sz="18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2120655" y="1308469"/>
        <a:ext cx="1817704" cy="8723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5075" y="0"/>
            <a:ext cx="28876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6A86E-57AF-423D-B65C-8A7A0B88B6EE}" type="datetimeFigureOut">
              <a:rPr lang="pt-PT" smtClean="0"/>
              <a:pPr/>
              <a:t>15-05-2014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8876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5075" y="9431338"/>
            <a:ext cx="28876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46F68D-A558-43BC-933A-7EDFA24DCBAE}" type="slidenum">
              <a:rPr lang="pt-PT" smtClean="0"/>
              <a:pPr/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874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4909" y="0"/>
            <a:ext cx="2887874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1AB3CA-5733-4B9B-B693-9E0E3D6A9964}" type="datetimeFigureOut">
              <a:rPr lang="pt-PT" smtClean="0"/>
              <a:pPr/>
              <a:t>15-05-2014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49313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433" y="4716661"/>
            <a:ext cx="5331460" cy="4468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887874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4909" y="9431599"/>
            <a:ext cx="2887874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1606E7-D632-4784-8527-306B55B71598}" type="slidenum">
              <a:rPr lang="pt-PT" smtClean="0"/>
              <a:pPr/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606E7-D632-4784-8527-306B55B71598}" type="slidenum">
              <a:rPr lang="pt-PT" smtClean="0"/>
              <a:pPr/>
              <a:t>6</a:t>
            </a:fld>
            <a:endParaRPr lang="pt-P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606E7-D632-4784-8527-306B55B71598}" type="slidenum">
              <a:rPr lang="pt-PT" smtClean="0"/>
              <a:pPr/>
              <a:t>14</a:t>
            </a:fld>
            <a:endParaRPr lang="pt-P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5B044D-EE36-40EF-B769-298B784CC835}" type="slidenum">
              <a:rPr lang="pt-PT"/>
              <a:pPr/>
              <a:t>17</a:t>
            </a:fld>
            <a:endParaRPr lang="pt-PT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606E7-D632-4784-8527-306B55B71598}" type="slidenum">
              <a:rPr lang="pt-PT" smtClean="0"/>
              <a:pPr/>
              <a:t>18</a:t>
            </a:fld>
            <a:endParaRPr lang="pt-P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19A89E-4DBA-4FBF-B4AF-573F1AE6DC51}" type="slidenum">
              <a:rPr lang="pt-PT"/>
              <a:pPr/>
              <a:t>19</a:t>
            </a:fld>
            <a:endParaRPr lang="pt-PT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C4B5D-EDFF-49AA-8B21-0B1B2E9443DC}" type="datetimeFigureOut">
              <a:rPr lang="pt-PT" smtClean="0"/>
              <a:pPr/>
              <a:t>15-05-2014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D4F66-86A1-44A4-9423-39DE01D96E0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C4B5D-EDFF-49AA-8B21-0B1B2E9443DC}" type="datetimeFigureOut">
              <a:rPr lang="pt-PT" smtClean="0"/>
              <a:pPr/>
              <a:t>15-05-2014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D4F66-86A1-44A4-9423-39DE01D96E0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C4B5D-EDFF-49AA-8B21-0B1B2E9443DC}" type="datetimeFigureOut">
              <a:rPr lang="pt-PT" smtClean="0"/>
              <a:pPr/>
              <a:t>15-05-2014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D4F66-86A1-44A4-9423-39DE01D96E0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C4B5D-EDFF-49AA-8B21-0B1B2E9443DC}" type="datetimeFigureOut">
              <a:rPr lang="pt-PT" smtClean="0"/>
              <a:pPr/>
              <a:t>15-05-2014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D4F66-86A1-44A4-9423-39DE01D96E0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C4B5D-EDFF-49AA-8B21-0B1B2E9443DC}" type="datetimeFigureOut">
              <a:rPr lang="pt-PT" smtClean="0"/>
              <a:pPr/>
              <a:t>15-05-2014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D4F66-86A1-44A4-9423-39DE01D96E0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C4B5D-EDFF-49AA-8B21-0B1B2E9443DC}" type="datetimeFigureOut">
              <a:rPr lang="pt-PT" smtClean="0"/>
              <a:pPr/>
              <a:t>15-05-2014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D4F66-86A1-44A4-9423-39DE01D96E0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C4B5D-EDFF-49AA-8B21-0B1B2E9443DC}" type="datetimeFigureOut">
              <a:rPr lang="pt-PT" smtClean="0"/>
              <a:pPr/>
              <a:t>15-05-2014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D4F66-86A1-44A4-9423-39DE01D96E0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C4B5D-EDFF-49AA-8B21-0B1B2E9443DC}" type="datetimeFigureOut">
              <a:rPr lang="pt-PT" smtClean="0"/>
              <a:pPr/>
              <a:t>15-05-2014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D4F66-86A1-44A4-9423-39DE01D96E0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C4B5D-EDFF-49AA-8B21-0B1B2E9443DC}" type="datetimeFigureOut">
              <a:rPr lang="pt-PT" smtClean="0"/>
              <a:pPr/>
              <a:t>15-05-2014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D4F66-86A1-44A4-9423-39DE01D96E0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C4B5D-EDFF-49AA-8B21-0B1B2E9443DC}" type="datetimeFigureOut">
              <a:rPr lang="pt-PT" smtClean="0"/>
              <a:pPr/>
              <a:t>15-05-2014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D4F66-86A1-44A4-9423-39DE01D96E0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C4B5D-EDFF-49AA-8B21-0B1B2E9443DC}" type="datetimeFigureOut">
              <a:rPr lang="pt-PT" smtClean="0"/>
              <a:pPr/>
              <a:t>15-05-2014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D4F66-86A1-44A4-9423-39DE01D96E0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pt-P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C4B5D-EDFF-49AA-8B21-0B1B2E9443DC}" type="datetimeFigureOut">
              <a:rPr lang="pt-PT" smtClean="0"/>
              <a:pPr/>
              <a:t>15-05-2014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D4F66-86A1-44A4-9423-39DE01D96E01}" type="slidenum">
              <a:rPr lang="pt-PT" smtClean="0"/>
              <a:pPr/>
              <a:t>‹#›</a:t>
            </a:fld>
            <a:endParaRPr lang="pt-PT"/>
          </a:p>
        </p:txBody>
      </p:sp>
      <p:pic>
        <p:nvPicPr>
          <p:cNvPr id="7" name="Picture 77" descr="Logo_principal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67544" y="476672"/>
            <a:ext cx="2135767" cy="778373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  <p:sldLayoutId id="214748399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ismai.pt/NR/rdonlyres/C95C98E5-EB67-4B35-A647-9458FD4DCB1D/0/novologoRIIBES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ismai.pt/NR/rdonlyres/C95C98E5-EB67-4B35-A647-9458FD4DCB1D/0/novologoRIIBES.jpg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rbe.min-edu.pt/np4/home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13.gi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be.min-edu.pt/np4/home" TargetMode="External"/><Relationship Id="rId5" Type="http://schemas.openxmlformats.org/officeDocument/2006/relationships/image" Target="../media/image15.jpeg"/><Relationship Id="rId4" Type="http://schemas.openxmlformats.org/officeDocument/2006/relationships/hyperlink" Target="http://www.ismai.pt/NR/rdonlyres/C95C98E5-EB67-4B35-A647-9458FD4DCB1D/0/novologoRIIBES.jpg" TargetMode="External"/><Relationship Id="rId9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3.gif"/><Relationship Id="rId5" Type="http://schemas.openxmlformats.org/officeDocument/2006/relationships/diagramColors" Target="../diagrams/colors1.xml"/><Relationship Id="rId10" Type="http://schemas.openxmlformats.org/officeDocument/2006/relationships/image" Target="../media/image12.png"/><Relationship Id="rId4" Type="http://schemas.openxmlformats.org/officeDocument/2006/relationships/diagramQuickStyle" Target="../diagrams/quickStyle1.xml"/><Relationship Id="rId9" Type="http://schemas.openxmlformats.org/officeDocument/2006/relationships/hyperlink" Target="http://www.rbe.min-edu.pt/np4/home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gif"/><Relationship Id="rId7" Type="http://schemas.openxmlformats.org/officeDocument/2006/relationships/hyperlink" Target="http://www.rbe.min-edu.pt/np4/hom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hyperlink" Target="http://www.ismai.pt/NR/rdonlyres/C95C98E5-EB67-4B35-A647-9458FD4DCB1D/0/novologoRIIBES.jpg" TargetMode="External"/><Relationship Id="rId10" Type="http://schemas.openxmlformats.org/officeDocument/2006/relationships/image" Target="../media/image17.jpeg"/><Relationship Id="rId4" Type="http://schemas.openxmlformats.org/officeDocument/2006/relationships/image" Target="../media/image13.gif"/><Relationship Id="rId9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8032" y="1696826"/>
            <a:ext cx="7772400" cy="2668278"/>
          </a:xfrm>
        </p:spPr>
        <p:txBody>
          <a:bodyPr>
            <a:normAutofit/>
          </a:bodyPr>
          <a:lstStyle/>
          <a:p>
            <a:r>
              <a:rPr lang="en-GB" sz="4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Statistical literacy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Statistics Portugal approach to improve it</a:t>
            </a:r>
            <a:endParaRPr lang="pt-PT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149388" y="5589240"/>
            <a:ext cx="684076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Francisco Correia</a:t>
            </a:r>
            <a:r>
              <a:rPr kumimoji="0" lang="en-US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|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Statistics Portugal/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Dissemination Unit</a:t>
            </a:r>
            <a:endParaRPr kumimoji="0" lang="pt-PT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Magda Ribeiro | Statistics Portugal/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Planning Control and Quality Unit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Maria João Zilhão </a:t>
            </a:r>
            <a:r>
              <a:rPr lang="en-US" sz="1000" dirty="0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| Statistics Portugal/</a:t>
            </a:r>
            <a:r>
              <a:rPr lang="en-US" sz="10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Planning Control and Quality Unit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5596" y="4869160"/>
            <a:ext cx="76683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Q2014 - European Conference on Quality in Official Statistics</a:t>
            </a:r>
          </a:p>
          <a:p>
            <a:pPr algn="ctr"/>
            <a:r>
              <a:rPr lang="pt-PT" sz="1400" b="1" dirty="0" smtClean="0"/>
              <a:t>4 </a:t>
            </a:r>
            <a:r>
              <a:rPr lang="pt-PT" sz="1400" b="1" dirty="0" err="1" smtClean="0"/>
              <a:t>june</a:t>
            </a:r>
            <a:r>
              <a:rPr lang="pt-PT" sz="1400" b="1" dirty="0" smtClean="0"/>
              <a:t> 2014</a:t>
            </a:r>
            <a:endParaRPr lang="pt-PT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534834"/>
            <a:ext cx="1512168" cy="738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 flipV="1">
            <a:off x="8027988" y="5805488"/>
            <a:ext cx="469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PT" sz="2400" b="0">
                <a:solidFill>
                  <a:srgbClr val="CC301F"/>
                </a:solidFill>
              </a:rPr>
              <a:t>«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3711" t="25518" r="45835" b="52672"/>
          <a:stretch>
            <a:fillRect/>
          </a:stretch>
        </p:blipFill>
        <p:spPr bwMode="auto">
          <a:xfrm>
            <a:off x="5508104" y="2204864"/>
            <a:ext cx="2664296" cy="1526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4884" t="27427" r="27945" b="10669"/>
          <a:stretch>
            <a:fillRect/>
          </a:stretch>
        </p:blipFill>
        <p:spPr bwMode="auto">
          <a:xfrm>
            <a:off x="323528" y="2204864"/>
            <a:ext cx="4608512" cy="3991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 l="24606" t="17377" r="27945" b="75923"/>
          <a:stretch>
            <a:fillRect/>
          </a:stretch>
        </p:blipFill>
        <p:spPr bwMode="auto">
          <a:xfrm>
            <a:off x="971600" y="1484784"/>
            <a:ext cx="374441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 l="23034" t="17058" r="44482" b="78712"/>
          <a:stretch>
            <a:fillRect/>
          </a:stretch>
        </p:blipFill>
        <p:spPr bwMode="auto">
          <a:xfrm>
            <a:off x="5436096" y="1556792"/>
            <a:ext cx="345638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8859" t="25839" r="70469" b="50536"/>
          <a:stretch>
            <a:fillRect/>
          </a:stretch>
        </p:blipFill>
        <p:spPr bwMode="auto">
          <a:xfrm>
            <a:off x="4644008" y="4149080"/>
            <a:ext cx="252028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/>
          <a:srcRect l="48362" t="22062" r="35032" b="46845"/>
          <a:stretch>
            <a:fillRect/>
          </a:stretch>
        </p:blipFill>
        <p:spPr bwMode="auto">
          <a:xfrm>
            <a:off x="7020272" y="3861048"/>
            <a:ext cx="1736178" cy="2600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 cstate="print"/>
          <a:srcRect l="11221" t="15503" r="72832" b="83020"/>
          <a:stretch>
            <a:fillRect/>
          </a:stretch>
        </p:blipFill>
        <p:spPr bwMode="auto">
          <a:xfrm>
            <a:off x="4788024" y="3861048"/>
            <a:ext cx="1944216" cy="1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2699792" y="274638"/>
            <a:ext cx="598700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ALEA</a:t>
            </a:r>
            <a:endParaRPr kumimoji="0" lang="pt-PT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548680"/>
            <a:ext cx="414085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6372200" y="1844824"/>
            <a:ext cx="1293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(</a:t>
            </a:r>
            <a:r>
              <a:rPr lang="pt-PT" dirty="0" err="1" smtClean="0"/>
              <a:t>Handbook</a:t>
            </a:r>
            <a:r>
              <a:rPr lang="pt-PT" dirty="0" smtClean="0"/>
              <a:t>)</a:t>
            </a:r>
            <a:endParaRPr lang="pt-PT" dirty="0"/>
          </a:p>
        </p:txBody>
      </p:sp>
      <p:sp>
        <p:nvSpPr>
          <p:cNvPr id="18" name="TextBox 17"/>
          <p:cNvSpPr txBox="1"/>
          <p:nvPr/>
        </p:nvSpPr>
        <p:spPr>
          <a:xfrm>
            <a:off x="1475656" y="1844824"/>
            <a:ext cx="2306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(</a:t>
            </a:r>
            <a:r>
              <a:rPr lang="pt-PT" dirty="0" err="1" smtClean="0"/>
              <a:t>Satistical</a:t>
            </a:r>
            <a:r>
              <a:rPr lang="pt-PT" dirty="0" smtClean="0"/>
              <a:t> </a:t>
            </a:r>
            <a:r>
              <a:rPr lang="pt-PT" dirty="0" err="1" smtClean="0"/>
              <a:t>information</a:t>
            </a:r>
            <a:r>
              <a:rPr lang="pt-PT" dirty="0" smtClean="0"/>
              <a:t>)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39552" y="3538751"/>
            <a:ext cx="5472608" cy="255454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  <a:tabLst>
                <a:tab pos="180975" algn="l"/>
              </a:tabLst>
            </a:pPr>
            <a:r>
              <a:rPr lang="en-GB" sz="16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GB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34 Access points across the country (mainland</a:t>
            </a:r>
            <a:r>
              <a:rPr lang="en-GB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GB" sz="1600" i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§"/>
              <a:tabLst>
                <a:tab pos="180975" algn="l"/>
              </a:tabLst>
            </a:pPr>
            <a:r>
              <a:rPr lang="en-GB" sz="16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All SP’s publications </a:t>
            </a:r>
            <a:r>
              <a:rPr lang="en-GB" sz="1600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available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  <a:tabLst>
                <a:tab pos="180975" algn="l"/>
              </a:tabLst>
            </a:pPr>
            <a:r>
              <a:rPr lang="en-GB" sz="1600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Specific technical training </a:t>
            </a:r>
            <a:r>
              <a:rPr lang="en-GB" sz="16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to local support staff + users</a:t>
            </a:r>
            <a:endParaRPr lang="en-GB" sz="1600" i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§"/>
              <a:tabLst>
                <a:tab pos="180975" algn="l"/>
              </a:tabLst>
            </a:pPr>
            <a:r>
              <a:rPr lang="en-GB" sz="1600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Direct helpline (</a:t>
            </a:r>
            <a:r>
              <a:rPr lang="en-GB" sz="16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User’s </a:t>
            </a:r>
            <a:r>
              <a:rPr lang="en-GB" sz="1600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support contact centre)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  <a:tabLst>
                <a:tab pos="180975" algn="l"/>
              </a:tabLst>
            </a:pPr>
            <a:r>
              <a:rPr lang="en-GB" sz="1600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Specific promotion activities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  <a:tabLst>
                <a:tab pos="180975" algn="l"/>
              </a:tabLst>
            </a:pPr>
            <a:r>
              <a:rPr lang="en-GB" sz="1600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GB" sz="16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E-news </a:t>
            </a:r>
            <a:r>
              <a:rPr lang="en-GB" sz="1600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about the </a:t>
            </a:r>
            <a:r>
              <a:rPr lang="en-GB" sz="16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network</a:t>
            </a:r>
            <a:endParaRPr lang="en-GB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§"/>
              <a:tabLst>
                <a:tab pos="180975" algn="l"/>
              </a:tabLst>
            </a:pPr>
            <a:r>
              <a:rPr lang="en-GB" sz="16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A bridge </a:t>
            </a:r>
            <a:r>
              <a:rPr lang="en-GB" sz="1600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 </a:t>
            </a:r>
            <a:r>
              <a:rPr lang="en-GB" sz="16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universities</a:t>
            </a:r>
          </a:p>
        </p:txBody>
      </p:sp>
      <p:pic>
        <p:nvPicPr>
          <p:cNvPr id="29698" name="Picture 2" descr="Ver imagem em tamanho grand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333685"/>
            <a:ext cx="1296144" cy="951299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195736" y="2393836"/>
            <a:ext cx="3816424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tabLst>
                <a:tab pos="180975" algn="l"/>
              </a:tabLst>
            </a:pPr>
            <a:r>
              <a:rPr lang="en-GB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Statistics Portugal Information Network in Higher Education Institutions Libraries (RIIBES)</a:t>
            </a:r>
            <a:endParaRPr lang="en-GB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57"/>
          <p:cNvPicPr>
            <a:picLocks noChangeAspect="1" noChangeArrowheads="1"/>
          </p:cNvPicPr>
          <p:nvPr/>
        </p:nvPicPr>
        <p:blipFill>
          <a:blip r:embed="rId4" cstate="print"/>
          <a:srcRect l="34766" t="10968" r="31860" b="5753"/>
          <a:stretch>
            <a:fillRect/>
          </a:stretch>
        </p:blipFill>
        <p:spPr bwMode="auto">
          <a:xfrm>
            <a:off x="6444208" y="1772816"/>
            <a:ext cx="2366962" cy="4725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699792" y="260648"/>
            <a:ext cx="5987008" cy="13010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</a:pPr>
            <a:r>
              <a:rPr lang="en-GB" sz="2800" b="1" dirty="0" smtClean="0">
                <a:latin typeface="Arial" pitchFamily="34" charset="0"/>
                <a:cs typeface="Arial" pitchFamily="34" charset="0"/>
              </a:rPr>
              <a:t>Statistics Portugal Information Network in Higher Education Institutions Libraries</a:t>
            </a:r>
            <a:endParaRPr kumimoji="0" lang="pt-PT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Ver imagem em tamanho grand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844824"/>
            <a:ext cx="1296144" cy="951299"/>
          </a:xfrm>
          <a:prstGeom prst="rect">
            <a:avLst/>
          </a:prstGeom>
          <a:noFill/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259632" y="3353546"/>
          <a:ext cx="3721224" cy="2091678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240408"/>
                <a:gridCol w="1240408"/>
                <a:gridCol w="1240408"/>
              </a:tblGrid>
              <a:tr h="3486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Arial" pitchFamily="34" charset="0"/>
                          <a:cs typeface="Arial" pitchFamily="34" charset="0"/>
                        </a:rPr>
                        <a:t>Year</a:t>
                      </a:r>
                      <a:endParaRPr lang="pt-PT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 err="1">
                          <a:latin typeface="Arial" pitchFamily="34" charset="0"/>
                          <a:cs typeface="Arial" pitchFamily="34" charset="0"/>
                        </a:rPr>
                        <a:t>Sessions</a:t>
                      </a:r>
                      <a:endParaRPr lang="pt-PT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 err="1">
                          <a:latin typeface="Arial" pitchFamily="34" charset="0"/>
                          <a:cs typeface="Arial" pitchFamily="34" charset="0"/>
                        </a:rPr>
                        <a:t>Participants</a:t>
                      </a:r>
                      <a:endParaRPr lang="pt-PT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3486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latin typeface="Arial" pitchFamily="34" charset="0"/>
                          <a:cs typeface="Arial" pitchFamily="34" charset="0"/>
                        </a:rPr>
                        <a:t>2010</a:t>
                      </a:r>
                      <a:endParaRPr lang="pt-PT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pt-PT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latin typeface="Arial" pitchFamily="34" charset="0"/>
                          <a:cs typeface="Arial" pitchFamily="34" charset="0"/>
                        </a:rPr>
                        <a:t>344</a:t>
                      </a:r>
                      <a:endParaRPr lang="pt-PT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3486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latin typeface="Arial" pitchFamily="34" charset="0"/>
                          <a:cs typeface="Arial" pitchFamily="34" charset="0"/>
                        </a:rPr>
                        <a:t>2011</a:t>
                      </a:r>
                      <a:endParaRPr lang="pt-PT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pt-PT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latin typeface="Arial" pitchFamily="34" charset="0"/>
                          <a:cs typeface="Arial" pitchFamily="34" charset="0"/>
                        </a:rPr>
                        <a:t>273</a:t>
                      </a:r>
                      <a:endParaRPr lang="pt-PT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3486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latin typeface="Arial" pitchFamily="34" charset="0"/>
                          <a:cs typeface="Arial" pitchFamily="34" charset="0"/>
                        </a:rPr>
                        <a:t>2012</a:t>
                      </a:r>
                      <a:endParaRPr lang="pt-PT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  <a:endParaRPr lang="pt-PT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latin typeface="Arial" pitchFamily="34" charset="0"/>
                          <a:cs typeface="Arial" pitchFamily="34" charset="0"/>
                        </a:rPr>
                        <a:t>346</a:t>
                      </a:r>
                      <a:endParaRPr lang="pt-PT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3486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  <a:endParaRPr lang="pt-PT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latin typeface="Arial" pitchFamily="34" charset="0"/>
                          <a:cs typeface="Arial" pitchFamily="34" charset="0"/>
                        </a:rPr>
                        <a:t>43</a:t>
                      </a:r>
                      <a:endParaRPr lang="pt-PT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latin typeface="Arial" pitchFamily="34" charset="0"/>
                          <a:cs typeface="Arial" pitchFamily="34" charset="0"/>
                        </a:rPr>
                        <a:t>738</a:t>
                      </a:r>
                      <a:endParaRPr lang="pt-PT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3486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lang="pt-PT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latin typeface="Arial" pitchFamily="34" charset="0"/>
                          <a:cs typeface="Arial" pitchFamily="34" charset="0"/>
                        </a:rPr>
                        <a:t>105</a:t>
                      </a:r>
                      <a:endParaRPr lang="pt-PT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latin typeface="Arial" pitchFamily="34" charset="0"/>
                          <a:cs typeface="Arial" pitchFamily="34" charset="0"/>
                        </a:rPr>
                        <a:t>1 701</a:t>
                      </a:r>
                      <a:endParaRPr lang="pt-PT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2411760" y="2060848"/>
            <a:ext cx="576064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tabLst>
                <a:tab pos="180975" algn="l"/>
              </a:tabLst>
            </a:pPr>
            <a:r>
              <a:rPr lang="en-GB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Training sessions to users assured by SP staff in partners facilities</a:t>
            </a:r>
            <a:endParaRPr lang="en-GB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699792" y="260648"/>
            <a:ext cx="5987008" cy="13010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</a:pPr>
            <a:r>
              <a:rPr lang="en-GB" sz="2800" b="1" dirty="0" smtClean="0">
                <a:latin typeface="Arial" pitchFamily="34" charset="0"/>
                <a:cs typeface="Arial" pitchFamily="34" charset="0"/>
              </a:rPr>
              <a:t>Statistics Portugal Information Network in Higher Education Institutions Libraries</a:t>
            </a:r>
            <a:endParaRPr kumimoji="0" lang="pt-PT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52120" y="3573016"/>
            <a:ext cx="1728192" cy="129614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16 </a:t>
            </a:r>
            <a:r>
              <a:rPr lang="pt-PT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participants</a:t>
            </a:r>
            <a:endParaRPr lang="pt-PT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PT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 </a:t>
            </a:r>
            <a:r>
              <a:rPr lang="pt-PT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session</a:t>
            </a:r>
            <a:endParaRPr lang="pt-PT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552" y="2184827"/>
            <a:ext cx="8136904" cy="210826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A protocol was established in 2010 between Statistics  Portugal and the (basic and secondary) School Libraries Network (RBE)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intended to reach through these libraries the educational communities and thus promoting statistical literacy at this level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174625" indent="-174625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Training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was provided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first to librarian teachers and soon after to teachers from any curriculum area. These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training sessions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are a first approach to Statistics Portugal and ALEA websites contents and they are strongly practical.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4" name="Picture 2" descr="RB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700808"/>
            <a:ext cx="1521165" cy="360040"/>
          </a:xfrm>
          <a:prstGeom prst="rect">
            <a:avLst/>
          </a:prstGeom>
          <a:noFill/>
        </p:spPr>
      </p:pic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403648" y="4437112"/>
          <a:ext cx="3505200" cy="192024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168400"/>
                <a:gridCol w="1168400"/>
                <a:gridCol w="1168400"/>
              </a:tblGrid>
              <a:tr h="1797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Arial" pitchFamily="34" charset="0"/>
                          <a:cs typeface="Arial" pitchFamily="34" charset="0"/>
                        </a:rPr>
                        <a:t>Year</a:t>
                      </a:r>
                      <a:endParaRPr lang="pt-PT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 err="1">
                          <a:latin typeface="Arial" pitchFamily="34" charset="0"/>
                          <a:cs typeface="Arial" pitchFamily="34" charset="0"/>
                        </a:rPr>
                        <a:t>Sessions</a:t>
                      </a:r>
                      <a:endParaRPr lang="pt-PT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 err="1">
                          <a:latin typeface="Arial" pitchFamily="34" charset="0"/>
                          <a:cs typeface="Arial" pitchFamily="34" charset="0"/>
                        </a:rPr>
                        <a:t>Participants</a:t>
                      </a:r>
                      <a:endParaRPr lang="pt-PT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1797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latin typeface="Arial" pitchFamily="34" charset="0"/>
                          <a:cs typeface="Arial" pitchFamily="34" charset="0"/>
                        </a:rPr>
                        <a:t>2010</a:t>
                      </a:r>
                      <a:endParaRPr lang="pt-PT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400" b="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400" b="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346</a:t>
                      </a:r>
                    </a:p>
                  </a:txBody>
                  <a:tcPr marL="44450" marR="44450" marT="0" marB="0" anchor="ctr"/>
                </a:tc>
              </a:tr>
              <a:tr h="1797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latin typeface="Arial" pitchFamily="34" charset="0"/>
                          <a:cs typeface="Arial" pitchFamily="34" charset="0"/>
                        </a:rPr>
                        <a:t>2011</a:t>
                      </a:r>
                      <a:endParaRPr lang="pt-PT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400" b="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29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400" b="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454</a:t>
                      </a:r>
                    </a:p>
                  </a:txBody>
                  <a:tcPr marL="44450" marR="44450" marT="0" marB="0" anchor="ctr"/>
                </a:tc>
              </a:tr>
              <a:tr h="1797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latin typeface="Arial" pitchFamily="34" charset="0"/>
                          <a:cs typeface="Arial" pitchFamily="34" charset="0"/>
                        </a:rPr>
                        <a:t>2012</a:t>
                      </a:r>
                      <a:endParaRPr lang="pt-PT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400" b="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165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400" b="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2 675</a:t>
                      </a:r>
                    </a:p>
                  </a:txBody>
                  <a:tcPr marL="44450" marR="44450" marT="0" marB="0" anchor="ctr"/>
                </a:tc>
              </a:tr>
              <a:tr h="1797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  <a:endParaRPr lang="pt-PT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400" b="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64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400" b="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999</a:t>
                      </a:r>
                    </a:p>
                  </a:txBody>
                  <a:tcPr marL="44450" marR="44450" marT="0" marB="0" anchor="ctr"/>
                </a:tc>
              </a:tr>
              <a:tr h="1797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lang="pt-PT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40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280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40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4 474</a:t>
                      </a: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2483768" y="260648"/>
            <a:ext cx="6203032" cy="13010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</a:pPr>
            <a:r>
              <a:rPr lang="en-GB" sz="2800" b="1" dirty="0" smtClean="0">
                <a:latin typeface="Arial" pitchFamily="34" charset="0"/>
                <a:cs typeface="Arial" pitchFamily="34" charset="0"/>
              </a:rPr>
              <a:t>Training sessions</a:t>
            </a:r>
            <a:endParaRPr kumimoji="0" lang="pt-PT" sz="28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11760" y="1700808"/>
            <a:ext cx="6264696" cy="3385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</a:pPr>
            <a:r>
              <a:rPr lang="en-GB" sz="1600" b="1" dirty="0" smtClean="0">
                <a:latin typeface="Arial" pitchFamily="34" charset="0"/>
                <a:cs typeface="Arial" pitchFamily="34" charset="0"/>
              </a:rPr>
              <a:t>Training sessions to basic and secondary school teachers</a:t>
            </a:r>
            <a:endParaRPr lang="pt-PT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940152" y="4749160"/>
            <a:ext cx="1728192" cy="129614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16 </a:t>
            </a:r>
            <a:r>
              <a:rPr lang="pt-PT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participants</a:t>
            </a:r>
            <a:endParaRPr lang="pt-PT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PT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 </a:t>
            </a:r>
            <a:r>
              <a:rPr lang="pt-PT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session</a:t>
            </a:r>
            <a:endParaRPr lang="pt-PT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 t="10133" r="65356" b="14805"/>
          <a:stretch>
            <a:fillRect/>
          </a:stretch>
        </p:blipFill>
        <p:spPr bwMode="auto">
          <a:xfrm>
            <a:off x="4716016" y="2348880"/>
            <a:ext cx="324036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0"/>
          <p:cNvSpPr>
            <a:spLocks noChangeArrowheads="1"/>
          </p:cNvSpPr>
          <p:nvPr/>
        </p:nvSpPr>
        <p:spPr bwMode="auto">
          <a:xfrm>
            <a:off x="683568" y="1844824"/>
            <a:ext cx="7272808" cy="3385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Training sessions on:</a:t>
            </a:r>
            <a:endParaRPr lang="pt-PT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Up Arrow Callout 9"/>
          <p:cNvSpPr/>
          <p:nvPr/>
        </p:nvSpPr>
        <p:spPr>
          <a:xfrm>
            <a:off x="683568" y="5157192"/>
            <a:ext cx="3744416" cy="720080"/>
          </a:xfrm>
          <a:prstGeom prst="upArrowCallou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b="1" dirty="0" smtClean="0">
                <a:solidFill>
                  <a:schemeClr val="tx1"/>
                </a:solidFill>
              </a:rPr>
              <a:t>Statistics Portugal:</a:t>
            </a:r>
            <a:r>
              <a:rPr lang="en-US" sz="1600" b="1" dirty="0" smtClean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pt-P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www.ine.pt</a:t>
            </a:r>
            <a:endParaRPr lang="pt-P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Up Arrow Callout 10"/>
          <p:cNvSpPr/>
          <p:nvPr/>
        </p:nvSpPr>
        <p:spPr>
          <a:xfrm>
            <a:off x="4716016" y="5157192"/>
            <a:ext cx="3384376" cy="720000"/>
          </a:xfrm>
          <a:prstGeom prst="upArrowCallou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 smtClean="0">
                <a:solidFill>
                  <a:schemeClr val="tx1"/>
                </a:solidFill>
              </a:rPr>
              <a:t>ALEA: </a:t>
            </a:r>
            <a:r>
              <a:rPr lang="pt-P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www.alea.pt</a:t>
            </a:r>
            <a:r>
              <a:rPr lang="en-US" b="1" dirty="0" smtClean="0">
                <a:solidFill>
                  <a:srgbClr val="1F497D">
                    <a:lumMod val="75000"/>
                  </a:srgbClr>
                </a:solidFill>
              </a:rPr>
              <a:t> 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 l="10631" t="14027" r="11998" b="17709"/>
          <a:stretch>
            <a:fillRect/>
          </a:stretch>
        </p:blipFill>
        <p:spPr bwMode="auto">
          <a:xfrm>
            <a:off x="683568" y="2348880"/>
            <a:ext cx="3931186" cy="27750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483768" y="260648"/>
            <a:ext cx="6203032" cy="13010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</a:pPr>
            <a:r>
              <a:rPr lang="en-GB" sz="2800" b="1" dirty="0" smtClean="0">
                <a:latin typeface="Arial" pitchFamily="34" charset="0"/>
                <a:cs typeface="Arial" pitchFamily="34" charset="0"/>
              </a:rPr>
              <a:t>Training sessions</a:t>
            </a:r>
            <a:endParaRPr kumimoji="0" lang="pt-PT" sz="28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ângulo 9"/>
          <p:cNvSpPr/>
          <p:nvPr/>
        </p:nvSpPr>
        <p:spPr>
          <a:xfrm>
            <a:off x="395536" y="2996952"/>
            <a:ext cx="2016224" cy="43200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Study</a:t>
            </a:r>
            <a:r>
              <a:rPr lang="pt-PT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visits</a:t>
            </a:r>
            <a:endParaRPr lang="pt-PT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2627784" y="332656"/>
            <a:ext cx="6059016" cy="1143000"/>
          </a:xfrm>
        </p:spPr>
        <p:txBody>
          <a:bodyPr>
            <a:normAutofit/>
          </a:bodyPr>
          <a:lstStyle/>
          <a:p>
            <a:pPr lvl="0" algn="r"/>
            <a:r>
              <a:rPr lang="en-GB" sz="2800" b="1" dirty="0" smtClean="0">
                <a:latin typeface="Arial" pitchFamily="34" charset="0"/>
                <a:cs typeface="Arial" pitchFamily="34" charset="0"/>
              </a:rPr>
              <a:t>Study visits</a:t>
            </a:r>
            <a:endParaRPr lang="pt-PT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3275856" y="1724322"/>
            <a:ext cx="5112568" cy="26776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80975" lvl="0" indent="-1809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Statistical theme selected by teachers</a:t>
            </a:r>
          </a:p>
          <a:p>
            <a:pPr marL="180975" lvl="0" indent="-1809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Presentation of the theme</a:t>
            </a:r>
          </a:p>
          <a:p>
            <a:pPr marL="180975" indent="-1809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Presentation of SP Portal and ALEA website</a:t>
            </a:r>
            <a:endParaRPr lang="en-U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80975" lvl="0" indent="-1809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Practical 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activities with the purpose to raise students/teachers awareness about the importance of statistics, their knowledge on concepts and also the potentialities on the use of what is available on SP Portal</a:t>
            </a:r>
            <a:endParaRPr lang="en-U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80975" lvl="0" indent="-1809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Duration: 1,5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hours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2816"/>
            <a:ext cx="1800200" cy="1150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1" name="Chart 10"/>
          <p:cNvGraphicFramePr/>
          <p:nvPr/>
        </p:nvGraphicFramePr>
        <p:xfrm>
          <a:off x="611560" y="4149080"/>
          <a:ext cx="2880319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5004048" y="4725144"/>
          <a:ext cx="3096344" cy="1869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Oval 12"/>
          <p:cNvSpPr/>
          <p:nvPr/>
        </p:nvSpPr>
        <p:spPr>
          <a:xfrm>
            <a:off x="3491880" y="5085184"/>
            <a:ext cx="1440160" cy="115212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40 </a:t>
            </a:r>
            <a:r>
              <a:rPr lang="pt-PT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visitors</a:t>
            </a:r>
            <a:endParaRPr lang="pt-PT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PT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 </a:t>
            </a:r>
            <a:r>
              <a:rPr lang="pt-PT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visit</a:t>
            </a:r>
            <a:endParaRPr lang="pt-PT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2627784" y="332656"/>
            <a:ext cx="6059016" cy="1143000"/>
          </a:xfrm>
        </p:spPr>
        <p:txBody>
          <a:bodyPr>
            <a:normAutofit/>
          </a:bodyPr>
          <a:lstStyle/>
          <a:p>
            <a:pPr lvl="0" algn="r"/>
            <a:r>
              <a:rPr lang="en-GB" sz="2800" b="1" dirty="0" smtClean="0">
                <a:latin typeface="Arial" pitchFamily="34" charset="0"/>
                <a:cs typeface="Arial" pitchFamily="34" charset="0"/>
              </a:rPr>
              <a:t>Study visits</a:t>
            </a:r>
            <a:endParaRPr lang="pt-PT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95536" y="1412776"/>
            <a:ext cx="3456384" cy="3323987"/>
          </a:xfrm>
          <a:prstGeom prst="rect">
            <a:avLst/>
          </a:prstGeom>
          <a:ln w="12700"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80975" lvl="0" indent="-180975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PT" sz="1400" b="1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Requested</a:t>
            </a:r>
            <a:r>
              <a:rPr lang="pt-PT" sz="14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1400" b="1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statistical</a:t>
            </a:r>
            <a:r>
              <a:rPr lang="pt-PT" sz="14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1400" b="1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themes</a:t>
            </a:r>
            <a:endParaRPr lang="pt-PT" sz="1400" b="1" u="sng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80975" lvl="0" indent="-180975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pt-PT" sz="1400" b="1" u="sng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80975" lvl="0" indent="-180975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Institutional activity and the phases of the statistical 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process</a:t>
            </a:r>
            <a:endParaRPr lang="en-U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80975" lvl="0" indent="-1809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pt-PT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Census</a:t>
            </a:r>
            <a:endParaRPr lang="pt-PT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80975" lvl="0" indent="-1809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pt-PT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Demography</a:t>
            </a:r>
            <a:endParaRPr lang="pt-PT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80975" lvl="0" indent="-1809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pt-PT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Geographic</a:t>
            </a:r>
            <a:r>
              <a:rPr lang="pt-PT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infrastructure</a:t>
            </a:r>
            <a:endParaRPr lang="pt-PT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80975" lvl="0" indent="-1809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pt-PT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Labour </a:t>
            </a:r>
            <a:r>
              <a:rPr lang="pt-PT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force</a:t>
            </a:r>
            <a:endParaRPr lang="pt-PT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80975" lvl="0" indent="-1809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pt-PT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National</a:t>
            </a:r>
            <a:r>
              <a:rPr lang="pt-PT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accounts</a:t>
            </a:r>
            <a:endParaRPr lang="pt-PT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80975" lvl="0" indent="-1809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pt-PT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Consumer</a:t>
            </a:r>
            <a:r>
              <a:rPr lang="pt-PT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price</a:t>
            </a:r>
            <a:r>
              <a:rPr lang="pt-PT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index</a:t>
            </a:r>
            <a:endParaRPr lang="pt-PT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80975" lvl="0" indent="-1809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kumimoji="0" lang="pt-PT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Tourism</a:t>
            </a:r>
            <a:endParaRPr kumimoji="0" lang="pt-PT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404664"/>
            <a:ext cx="1440160" cy="920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Up Arrow Callout 9"/>
          <p:cNvSpPr/>
          <p:nvPr/>
        </p:nvSpPr>
        <p:spPr>
          <a:xfrm>
            <a:off x="4644008" y="5229200"/>
            <a:ext cx="4032448" cy="576064"/>
          </a:xfrm>
          <a:prstGeom prst="upArrowCallou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Statistics Portugal: </a:t>
            </a:r>
            <a:r>
              <a:rPr lang="pt-PT" sz="1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www.ine.pt</a:t>
            </a:r>
            <a:endParaRPr lang="pt-PT" sz="1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Up Arrow Callout 10"/>
          <p:cNvSpPr/>
          <p:nvPr/>
        </p:nvSpPr>
        <p:spPr>
          <a:xfrm>
            <a:off x="4644008" y="5877272"/>
            <a:ext cx="4032448" cy="576000"/>
          </a:xfrm>
          <a:prstGeom prst="upArrowCallou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ALEA:www.alea.pt</a:t>
            </a:r>
            <a:endParaRPr lang="en-US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4644008" y="2177616"/>
          <a:ext cx="4032448" cy="314960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4032448"/>
              </a:tblGrid>
              <a:tr h="2775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Demography</a:t>
                      </a:r>
                      <a:r>
                        <a:rPr lang="pt-PT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pt-PT" sz="14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contents</a:t>
                      </a:r>
                      <a:r>
                        <a:rPr lang="pt-PT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pt-PT" sz="14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example</a:t>
                      </a:r>
                      <a:r>
                        <a:rPr lang="pt-PT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pt-PT" sz="14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602768">
                <a:tc>
                  <a:txBody>
                    <a:bodyPr/>
                    <a:lstStyle/>
                    <a:p>
                      <a:pPr marL="266700" lvl="0" indent="-2667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  <a:buFont typeface="Wingdings" pitchFamily="2" charset="2"/>
                        <a:buChar char="§"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Importance of demographic 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studies</a:t>
                      </a:r>
                      <a:endParaRPr lang="en-US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66700" lvl="0" indent="-2667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  <a:buFont typeface="Wingdings" pitchFamily="2" charset="2"/>
                        <a:buChar char="§"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Statistical information sources of 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demography</a:t>
                      </a:r>
                      <a:endParaRPr lang="en-US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66700" lvl="0" indent="-2667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  <a:buFont typeface="Wingdings" pitchFamily="2" charset="2"/>
                        <a:buChar char="§"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Main phases of the statistical information process applied to 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demography</a:t>
                      </a:r>
                      <a:endParaRPr lang="en-US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66700" lvl="0" indent="-2667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  <a:buFont typeface="Wingdings" pitchFamily="2" charset="2"/>
                        <a:buChar char="§"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Statistical information (such as resident population, population density, population change, birth and mortality rates, migration and net migration; natural and migratory growth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66700" lvl="0" indent="-2667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  <a:buFont typeface="Wingdings" pitchFamily="2" charset="2"/>
                        <a:buChar char="§"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Demography 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changes</a:t>
                      </a:r>
                      <a:endParaRPr lang="pt-PT" sz="14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699792" y="274638"/>
            <a:ext cx="5987008" cy="1143000"/>
          </a:xfrm>
        </p:spPr>
        <p:txBody>
          <a:bodyPr>
            <a:normAutofit/>
          </a:bodyPr>
          <a:lstStyle/>
          <a:p>
            <a:pPr algn="r"/>
            <a:r>
              <a:rPr lang="pt-PT" sz="2800" b="1" dirty="0" err="1" smtClean="0">
                <a:latin typeface="Arial" pitchFamily="34" charset="0"/>
                <a:cs typeface="Arial" pitchFamily="34" charset="0"/>
              </a:rPr>
              <a:t>Conclusions</a:t>
            </a:r>
            <a:endParaRPr lang="pt-PT" sz="2800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2627784" y="332656"/>
            <a:ext cx="60590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971600" y="1692097"/>
            <a:ext cx="70567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Statistics Portugal is succeeding in its activities towards the promotion of Statistical Literacy</a:t>
            </a:r>
            <a:endParaRPr kumimoji="0" lang="pt-PT" sz="11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331640" y="2564904"/>
            <a:ext cx="655272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80975" marR="0" lvl="0" indent="-180975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The continuous growing of participation on ALEA 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Challenges</a:t>
            </a:r>
            <a:endParaRPr kumimoji="0" lang="pt-P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180975" marR="0" lvl="0" indent="-180975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The increasing number of Access Points in Statistics Portugal Information Network in Higher Education Institutions 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Libraries</a:t>
            </a:r>
            <a:endParaRPr kumimoji="0" lang="pt-P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180975" marR="0" lvl="0" indent="-180975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The increasing number of training sessions and of its participants (at the different levels) since these activities were put in 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place</a:t>
            </a:r>
            <a:endParaRPr kumimoji="0" lang="pt-P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180975" lvl="0" indent="-180975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The 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consistent good results obtained with the customer satisfaction 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surveys</a:t>
            </a:r>
          </a:p>
          <a:p>
            <a:pPr marL="180975" lvl="0" indent="-180975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The 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bridge established between the educational community and SP in different levels of statistical 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competencies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2627784" y="332656"/>
            <a:ext cx="6059016" cy="1143000"/>
          </a:xfrm>
        </p:spPr>
        <p:txBody>
          <a:bodyPr>
            <a:normAutofit/>
          </a:bodyPr>
          <a:lstStyle/>
          <a:p>
            <a:pPr lvl="0" algn="r"/>
            <a:r>
              <a:rPr lang="pt-PT" sz="2800" b="1" dirty="0" err="1" smtClean="0">
                <a:latin typeface="Arial" pitchFamily="34" charset="0"/>
                <a:cs typeface="Arial" pitchFamily="34" charset="0"/>
              </a:rPr>
              <a:t>Challenges</a:t>
            </a:r>
            <a:endParaRPr lang="pt-PT" sz="2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39552" y="1329212"/>
          <a:ext cx="7992888" cy="45495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2128"/>
                <a:gridCol w="2017465"/>
                <a:gridCol w="4823295"/>
              </a:tblGrid>
              <a:tr h="906855">
                <a:tc>
                  <a:txBody>
                    <a:bodyPr/>
                    <a:lstStyle/>
                    <a:p>
                      <a:endParaRPr lang="pt-PT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Arial" pitchFamily="34" charset="0"/>
                          <a:cs typeface="Arial" pitchFamily="34" charset="0"/>
                        </a:rPr>
                        <a:t>ALEA</a:t>
                      </a:r>
                      <a:endParaRPr lang="pt-PT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4625" lvl="0" indent="-174625">
                        <a:buFont typeface="Arial" pitchFamily="34" charset="0"/>
                        <a:buChar char="•"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Redesign and 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broaden the scope of the 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website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contents 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and its 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coverage)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174625" lvl="0" indent="-174625">
                        <a:buFont typeface="Arial" pitchFamily="34" charset="0"/>
                        <a:buChar char="•"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Increase its dissemination at national and international 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level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116792">
                <a:tc>
                  <a:txBody>
                    <a:bodyPr/>
                    <a:lstStyle/>
                    <a:p>
                      <a:endParaRPr lang="pt-PT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latin typeface="Arial" pitchFamily="34" charset="0"/>
                          <a:cs typeface="Arial" pitchFamily="34" charset="0"/>
                        </a:rPr>
                        <a:t>Statistics Portugal Information Network in Higher Education Institutions Libraries</a:t>
                      </a:r>
                      <a:endParaRPr lang="pt-PT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4625" marR="0" lvl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Broaden the scope of Statistics Portugal Information Network in Higher Education Institutions </a:t>
                      </a: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Libraries</a:t>
                      </a:r>
                      <a:endParaRPr lang="pt-PT" sz="140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174625" marR="0" lvl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Diversify the existent training </a:t>
                      </a: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models</a:t>
                      </a:r>
                      <a:endParaRPr lang="pt-PT" sz="1400" kern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174625" marR="0" lvl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Continue the improvement of training courses </a:t>
                      </a: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models</a:t>
                      </a:r>
                    </a:p>
                    <a:p>
                      <a:pPr marL="174625" marR="0" lvl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Start training courses for teachers’ certification on the use of official statistics to produce teaching materials</a:t>
                      </a:r>
                      <a:endParaRPr lang="pt-PT" sz="140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725484">
                <a:tc>
                  <a:txBody>
                    <a:bodyPr/>
                    <a:lstStyle/>
                    <a:p>
                      <a:endParaRPr lang="pt-PT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GB" sz="140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Schools Library Network</a:t>
                      </a: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endParaRPr lang="pt-PT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893434">
                <a:tc>
                  <a:txBody>
                    <a:bodyPr/>
                    <a:lstStyle/>
                    <a:p>
                      <a:pPr algn="ctr"/>
                      <a:endParaRPr lang="pt-PT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err="1" smtClean="0">
                          <a:latin typeface="Arial" pitchFamily="34" charset="0"/>
                          <a:cs typeface="Arial" pitchFamily="34" charset="0"/>
                        </a:rPr>
                        <a:t>Study</a:t>
                      </a:r>
                      <a:r>
                        <a:rPr lang="pt-PT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pt-PT" sz="1400" dirty="0" err="1" smtClean="0">
                          <a:latin typeface="Arial" pitchFamily="34" charset="0"/>
                          <a:cs typeface="Arial" pitchFamily="34" charset="0"/>
                        </a:rPr>
                        <a:t>visits</a:t>
                      </a:r>
                      <a:endParaRPr lang="pt-PT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975" lvl="0" indent="-180975">
                        <a:buFont typeface="Arial" pitchFamily="34" charset="0"/>
                        <a:buChar char="•"/>
                      </a:pP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Broaden the </a:t>
                      </a: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contents of </a:t>
                      </a: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the study visits and adapt them to different audiences and </a:t>
                      </a: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needs</a:t>
                      </a:r>
                      <a:endParaRPr lang="pt-PT" sz="140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180975" lvl="0" indent="-180975">
                        <a:buFont typeface="Arial" pitchFamily="34" charset="0"/>
                        <a:buChar char="•"/>
                      </a:pP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Increase and adapt these </a:t>
                      </a: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model </a:t>
                      </a: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to school </a:t>
                      </a: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facilities</a:t>
                      </a:r>
                      <a:endParaRPr lang="pt-PT" sz="140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893434">
                <a:tc>
                  <a:txBody>
                    <a:bodyPr/>
                    <a:lstStyle/>
                    <a:p>
                      <a:pPr algn="ctr"/>
                      <a:endParaRPr lang="pt-PT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Arial" pitchFamily="34" charset="0"/>
                          <a:cs typeface="Arial" pitchFamily="34" charset="0"/>
                        </a:rPr>
                        <a:t>Open </a:t>
                      </a:r>
                      <a:r>
                        <a:rPr lang="pt-PT" sz="1400" dirty="0" err="1" smtClean="0">
                          <a:latin typeface="Arial" pitchFamily="34" charset="0"/>
                          <a:cs typeface="Arial" pitchFamily="34" charset="0"/>
                        </a:rPr>
                        <a:t>sessions</a:t>
                      </a:r>
                      <a:endParaRPr lang="pt-PT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975" lvl="0" indent="-180975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Start the implementation of open sessions in SP facilities to the public in general covering different</a:t>
                      </a:r>
                      <a:r>
                        <a:rPr lang="en-GB" sz="14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themes</a:t>
                      </a:r>
                      <a:endParaRPr lang="pt-PT" sz="14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580" y="4365104"/>
            <a:ext cx="720080" cy="46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Ver imagem em tamanho grand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5904" y="2708920"/>
            <a:ext cx="531433" cy="390043"/>
          </a:xfrm>
          <a:prstGeom prst="rect">
            <a:avLst/>
          </a:prstGeom>
          <a:noFill/>
        </p:spPr>
      </p:pic>
      <p:pic>
        <p:nvPicPr>
          <p:cNvPr id="7" name="Picture 2" descr="RB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3717032"/>
            <a:ext cx="936104" cy="221564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67129" y="1556792"/>
            <a:ext cx="36898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C:\Documents and Settings\magda.ribeiro\Local Settings\Temporary Internet Files\Content.IE5\Z238BEM7\MC900441458[1].png"/>
          <p:cNvPicPr>
            <a:picLocks noChangeAspect="1" noChangeArrowheads="1"/>
          </p:cNvPicPr>
          <p:nvPr/>
        </p:nvPicPr>
        <p:blipFill>
          <a:blip r:embed="rId9" cstate="print"/>
          <a:srcRect l="11083" t="5542" r="11335" b="24526"/>
          <a:stretch>
            <a:fillRect/>
          </a:stretch>
        </p:blipFill>
        <p:spPr bwMode="auto">
          <a:xfrm>
            <a:off x="872026" y="5229200"/>
            <a:ext cx="559188" cy="504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611560" y="3429000"/>
            <a:ext cx="8100900" cy="193899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PT" sz="6000" b="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Lets</a:t>
            </a:r>
            <a:r>
              <a:rPr lang="pt-PT" sz="6000" b="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’ improve </a:t>
            </a:r>
            <a:endParaRPr lang="pt-PT" sz="6000" b="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PT" sz="6000" b="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statistical</a:t>
            </a:r>
            <a:r>
              <a:rPr lang="pt-PT" sz="6000" b="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6000" b="0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literacy</a:t>
            </a:r>
            <a:r>
              <a:rPr lang="pt-PT" sz="6000" b="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!</a:t>
            </a:r>
          </a:p>
        </p:txBody>
      </p:sp>
      <p:sp>
        <p:nvSpPr>
          <p:cNvPr id="4" name="Rectangle 3"/>
          <p:cNvSpPr/>
          <p:nvPr/>
        </p:nvSpPr>
        <p:spPr>
          <a:xfrm>
            <a:off x="1043608" y="1700808"/>
            <a:ext cx="7560840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24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The approach to improve statistics literacy is a </a:t>
            </a:r>
            <a:r>
              <a:rPr lang="en-GB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never ending story</a:t>
            </a:r>
            <a:r>
              <a:rPr lang="en-GB" sz="24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, that as to be constantly aligned with society needs and </a:t>
            </a:r>
            <a:r>
              <a:rPr lang="en-GB" sz="24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expectations.</a:t>
            </a:r>
            <a:endParaRPr lang="pt-PT" sz="2400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627784" y="332656"/>
            <a:ext cx="6059016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PT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PT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Challenges</a:t>
            </a:r>
            <a:endParaRPr kumimoji="0" lang="pt-PT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36912"/>
            <a:ext cx="26098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1" descr="C:\Documents and Settings\magda.ribeiro\Local Settings\Temporary Internet Files\Content.IE5\Z238BEM7\MP90038263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989875">
            <a:off x="3282628" y="2132856"/>
            <a:ext cx="1814603" cy="1296144"/>
          </a:xfrm>
          <a:prstGeom prst="rect">
            <a:avLst/>
          </a:prstGeom>
          <a:noFill/>
        </p:spPr>
      </p:pic>
      <p:pic>
        <p:nvPicPr>
          <p:cNvPr id="2053" name="Picture 5" descr="C:\Program Files\Microsoft Office\MEDIA\CAGCAT10\j0233018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283592">
            <a:off x="1569241" y="1501040"/>
            <a:ext cx="1548035" cy="157189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pt-PT" sz="2800" b="1" dirty="0" err="1" smtClean="0">
                <a:latin typeface="Arial" pitchFamily="34" charset="0"/>
                <a:cs typeface="Arial" pitchFamily="34" charset="0"/>
              </a:rPr>
              <a:t>Introduction</a:t>
            </a:r>
            <a:endParaRPr lang="pt-P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7" name="Picture 9" descr="C:\Documents and Settings\magda.ribeiro\Local Settings\Temporary Internet Files\Content.IE5\99KVIXMZ\MP900382656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6324" y="1772816"/>
            <a:ext cx="1368152" cy="1512168"/>
          </a:xfrm>
          <a:prstGeom prst="rect">
            <a:avLst/>
          </a:prstGeom>
          <a:noFill/>
        </p:spPr>
      </p:pic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5364088" y="2312000"/>
            <a:ext cx="3384376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6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Statistical information became a current need for most people in professional and personal activities, as it is essential to their active participation in </a:t>
            </a:r>
            <a:r>
              <a:rPr kumimoji="0" lang="en-GB" sz="26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society</a:t>
            </a:r>
            <a:endParaRPr kumimoji="0" lang="en-GB" sz="260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 cstate="print"/>
          <a:srcRect l="24215" t="33680" r="25582" b="36789"/>
          <a:stretch>
            <a:fillRect/>
          </a:stretch>
        </p:blipFill>
        <p:spPr bwMode="auto">
          <a:xfrm>
            <a:off x="690340" y="4077072"/>
            <a:ext cx="4176464" cy="1965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C:\Documents and Settings\magda.ribeiro\Local Settings\Temporary Internet Files\Content.IE5\NRCBM6CR\MC910215882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18532" y="2852936"/>
            <a:ext cx="2016224" cy="2016224"/>
          </a:xfrm>
          <a:prstGeom prst="rect">
            <a:avLst/>
          </a:prstGeom>
          <a:noFill/>
        </p:spPr>
      </p:pic>
      <p:pic>
        <p:nvPicPr>
          <p:cNvPr id="8" name="Picture 12" descr="C:\Documents and Settings\magda.ribeiro\Local Settings\Temporary Internet Files\Content.IE5\99KVIXMZ\MC900431626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167190">
            <a:off x="3347864" y="4437112"/>
            <a:ext cx="1656184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6275040" cy="1143000"/>
          </a:xfrm>
        </p:spPr>
        <p:txBody>
          <a:bodyPr>
            <a:normAutofit/>
          </a:bodyPr>
          <a:lstStyle/>
          <a:p>
            <a:pPr algn="r"/>
            <a:r>
              <a:rPr lang="pt-PT" sz="2800" b="1" dirty="0" err="1" smtClean="0">
                <a:latin typeface="Arial" pitchFamily="34" charset="0"/>
                <a:cs typeface="Arial" pitchFamily="34" charset="0"/>
              </a:rPr>
              <a:t>Statistical</a:t>
            </a:r>
            <a:r>
              <a:rPr lang="pt-PT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sz="2800" b="1" dirty="0" err="1" smtClean="0">
                <a:latin typeface="Arial" pitchFamily="34" charset="0"/>
                <a:cs typeface="Arial" pitchFamily="34" charset="0"/>
              </a:rPr>
              <a:t>literacy</a:t>
            </a:r>
            <a:endParaRPr lang="pt-PT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39652" y="1484784"/>
            <a:ext cx="6336704" cy="687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Statistical literacy is the ability to handle </a:t>
            </a:r>
          </a:p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situations involving statistical knowledge</a:t>
            </a:r>
            <a:endParaRPr lang="pt-PT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9592" y="5373216"/>
            <a:ext cx="7416824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The development of these skills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enables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citizens to solve consciously the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challenges that arise in their daily live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which involve statistical knowledge, enabling them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to understand the reality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to have and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express opinions, to make decisions, to criticize and to be intervenient in society. </a:t>
            </a:r>
            <a:endParaRPr lang="pt-PT" sz="1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195736" y="2348880"/>
            <a:ext cx="4896544" cy="2636500"/>
            <a:chOff x="2123728" y="1495835"/>
            <a:chExt cx="4896544" cy="2636500"/>
          </a:xfrm>
        </p:grpSpPr>
        <p:sp>
          <p:nvSpPr>
            <p:cNvPr id="11" name="Left Arrow 10"/>
            <p:cNvSpPr/>
            <p:nvPr/>
          </p:nvSpPr>
          <p:spPr>
            <a:xfrm>
              <a:off x="3517696" y="3388139"/>
              <a:ext cx="334224" cy="400901"/>
            </a:xfrm>
            <a:prstGeom prst="leftArrow">
              <a:avLst>
                <a:gd name="adj1" fmla="val 60000"/>
                <a:gd name="adj2" fmla="val 50000"/>
              </a:avLst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1">
              <a:schemeClr val="accent6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2" name="Group 11"/>
            <p:cNvGrpSpPr/>
            <p:nvPr/>
          </p:nvGrpSpPr>
          <p:grpSpPr>
            <a:xfrm>
              <a:off x="3868665" y="2725665"/>
              <a:ext cx="1406670" cy="1406670"/>
              <a:chOff x="2699042" y="1472939"/>
              <a:chExt cx="1406670" cy="1406670"/>
            </a:xfrm>
          </p:grpSpPr>
          <p:sp>
            <p:nvSpPr>
              <p:cNvPr id="28" name="Oval 5"/>
              <p:cNvSpPr/>
              <p:nvPr/>
            </p:nvSpPr>
            <p:spPr>
              <a:xfrm>
                <a:off x="2699042" y="1472939"/>
                <a:ext cx="1406670" cy="1406670"/>
              </a:xfrm>
              <a:prstGeom prst="ellipse">
                <a:avLst/>
              </a:prstGeom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rgbClr r="0" g="0" b="0"/>
              </a:lnRef>
              <a:fillRef idx="1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9" name="Oval 4"/>
              <p:cNvSpPr/>
              <p:nvPr/>
            </p:nvSpPr>
            <p:spPr>
              <a:xfrm>
                <a:off x="2905044" y="1678941"/>
                <a:ext cx="994666" cy="99466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160" tIns="10160" rIns="10160" bIns="101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PT" sz="1600" b="1" kern="12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Skills</a:t>
                </a:r>
                <a:endParaRPr lang="pt-PT" sz="1600" b="1" kern="1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3" name="Group 7"/>
            <p:cNvGrpSpPr/>
            <p:nvPr/>
          </p:nvGrpSpPr>
          <p:grpSpPr>
            <a:xfrm>
              <a:off x="2123728" y="3008003"/>
              <a:ext cx="1336337" cy="1069069"/>
              <a:chOff x="984892" y="1223954"/>
              <a:chExt cx="1336337" cy="1069069"/>
            </a:xfrm>
          </p:grpSpPr>
          <p:sp>
            <p:nvSpPr>
              <p:cNvPr id="26" name="Rounded Rectangle 25"/>
              <p:cNvSpPr/>
              <p:nvPr/>
            </p:nvSpPr>
            <p:spPr>
              <a:xfrm>
                <a:off x="984892" y="1223954"/>
                <a:ext cx="1336337" cy="1069069"/>
              </a:xfrm>
              <a:prstGeom prst="roundRect">
                <a:avLst>
                  <a:gd name="adj" fmla="val 10000"/>
                </a:avLst>
              </a:prstGeom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rgbClr r="0" g="0" b="0"/>
              </a:lnRef>
              <a:fillRef idx="1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7" name="Rounded Rectangle 4"/>
              <p:cNvSpPr/>
              <p:nvPr/>
            </p:nvSpPr>
            <p:spPr>
              <a:xfrm>
                <a:off x="1016204" y="1255266"/>
                <a:ext cx="1273713" cy="100644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0480" tIns="30480" rIns="30480" bIns="3048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PT" sz="1600" b="1" kern="12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Understand</a:t>
                </a:r>
                <a:r>
                  <a:rPr lang="pt-PT" sz="1600" b="1" kern="12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/</a:t>
                </a:r>
              </a:p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PT" sz="1600" b="1" kern="12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interpret</a:t>
                </a:r>
                <a:endParaRPr lang="pt-PT" sz="1600" b="1" kern="1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4" name="Group 10"/>
            <p:cNvGrpSpPr/>
            <p:nvPr/>
          </p:nvGrpSpPr>
          <p:grpSpPr>
            <a:xfrm>
              <a:off x="2915816" y="1495835"/>
              <a:ext cx="1336337" cy="1069069"/>
              <a:chOff x="1968836" y="51330"/>
              <a:chExt cx="1336337" cy="1069069"/>
            </a:xfrm>
          </p:grpSpPr>
          <p:sp>
            <p:nvSpPr>
              <p:cNvPr id="24" name="Rounded Rectangle 23"/>
              <p:cNvSpPr/>
              <p:nvPr/>
            </p:nvSpPr>
            <p:spPr>
              <a:xfrm>
                <a:off x="1968836" y="51330"/>
                <a:ext cx="1336337" cy="1069069"/>
              </a:xfrm>
              <a:prstGeom prst="roundRect">
                <a:avLst>
                  <a:gd name="adj" fmla="val 10000"/>
                </a:avLst>
              </a:prstGeom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rgbClr r="0" g="0" b="0"/>
              </a:lnRef>
              <a:fillRef idx="1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5" name="Rounded Rectangle 6"/>
              <p:cNvSpPr/>
              <p:nvPr/>
            </p:nvSpPr>
            <p:spPr>
              <a:xfrm>
                <a:off x="2000148" y="82642"/>
                <a:ext cx="1273713" cy="100644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0480" tIns="30480" rIns="30480" bIns="3048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PT" sz="1600" b="1" kern="12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Use</a:t>
                </a:r>
                <a:endParaRPr lang="pt-PT" sz="1600" b="1" kern="1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5" name="Left Arrow 14"/>
            <p:cNvSpPr/>
            <p:nvPr/>
          </p:nvSpPr>
          <p:spPr>
            <a:xfrm rot="3367982">
              <a:off x="3800359" y="2542908"/>
              <a:ext cx="334224" cy="400901"/>
            </a:xfrm>
            <a:prstGeom prst="leftArrow">
              <a:avLst>
                <a:gd name="adj1" fmla="val 60000"/>
                <a:gd name="adj2" fmla="val 50000"/>
              </a:avLst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1">
              <a:schemeClr val="accent6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Left Arrow 15"/>
            <p:cNvSpPr/>
            <p:nvPr/>
          </p:nvSpPr>
          <p:spPr>
            <a:xfrm rot="8157509">
              <a:off x="5081516" y="2608245"/>
              <a:ext cx="334224" cy="400901"/>
            </a:xfrm>
            <a:prstGeom prst="leftArrow">
              <a:avLst>
                <a:gd name="adj1" fmla="val 60000"/>
                <a:gd name="adj2" fmla="val 50000"/>
              </a:avLst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1">
              <a:schemeClr val="accent6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Left Arrow 16"/>
            <p:cNvSpPr/>
            <p:nvPr/>
          </p:nvSpPr>
          <p:spPr>
            <a:xfrm flipH="1">
              <a:off x="5292080" y="3388139"/>
              <a:ext cx="334224" cy="400901"/>
            </a:xfrm>
            <a:prstGeom prst="leftArrow">
              <a:avLst>
                <a:gd name="adj1" fmla="val 60000"/>
                <a:gd name="adj2" fmla="val 50000"/>
              </a:avLst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1">
              <a:schemeClr val="accent6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8" name="Group 16"/>
            <p:cNvGrpSpPr/>
            <p:nvPr/>
          </p:nvGrpSpPr>
          <p:grpSpPr>
            <a:xfrm>
              <a:off x="5004048" y="1556792"/>
              <a:ext cx="1336337" cy="1069069"/>
              <a:chOff x="3499583" y="390"/>
              <a:chExt cx="1336337" cy="1069069"/>
            </a:xfrm>
          </p:grpSpPr>
          <p:sp>
            <p:nvSpPr>
              <p:cNvPr id="22" name="Rounded Rectangle 21"/>
              <p:cNvSpPr/>
              <p:nvPr/>
            </p:nvSpPr>
            <p:spPr>
              <a:xfrm>
                <a:off x="3499583" y="390"/>
                <a:ext cx="1336337" cy="1069069"/>
              </a:xfrm>
              <a:prstGeom prst="roundRect">
                <a:avLst>
                  <a:gd name="adj" fmla="val 10000"/>
                </a:avLst>
              </a:prstGeom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rgbClr r="0" g="0" b="0"/>
              </a:lnRef>
              <a:fillRef idx="1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3" name="Rounded Rectangle 8"/>
              <p:cNvSpPr/>
              <p:nvPr/>
            </p:nvSpPr>
            <p:spPr>
              <a:xfrm>
                <a:off x="3530895" y="31702"/>
                <a:ext cx="1273713" cy="100644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0480" tIns="30480" rIns="30480" bIns="3048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PT" sz="1600" b="1" kern="12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Be</a:t>
                </a:r>
                <a:r>
                  <a:rPr lang="pt-PT" sz="1600" b="1" kern="12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pt-PT" sz="1600" b="1" kern="12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critical</a:t>
                </a:r>
                <a:endParaRPr lang="pt-PT" sz="1600" b="1" kern="1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5683935" y="3008003"/>
              <a:ext cx="1336337" cy="1069069"/>
              <a:chOff x="4483528" y="1173010"/>
              <a:chExt cx="1336337" cy="1069069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4483528" y="1173010"/>
                <a:ext cx="1336337" cy="1069069"/>
              </a:xfrm>
              <a:prstGeom prst="roundRect">
                <a:avLst>
                  <a:gd name="adj" fmla="val 10000"/>
                </a:avLst>
              </a:prstGeom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rgbClr r="0" g="0" b="0"/>
              </a:lnRef>
              <a:fillRef idx="1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1" name="Rounded Rectangle 10"/>
              <p:cNvSpPr/>
              <p:nvPr/>
            </p:nvSpPr>
            <p:spPr>
              <a:xfrm>
                <a:off x="4514840" y="1204322"/>
                <a:ext cx="1273713" cy="100644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0480" tIns="30480" rIns="30480" bIns="3048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PT" sz="1600" b="1" kern="12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Comunicate</a:t>
                </a:r>
                <a:endParaRPr lang="pt-PT" sz="1600" b="1" kern="1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15616" y="2636912"/>
            <a:ext cx="7056784" cy="2949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Statistics Portugal is acknowledged at an internal and external level as a reference statistical institution:</a:t>
            </a:r>
          </a:p>
          <a:p>
            <a:pPr marL="180975" indent="-180975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as a producer and provider of high-quality official statistical information;</a:t>
            </a:r>
          </a:p>
          <a:p>
            <a:pPr marL="180975" indent="-180975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as an independent and reliable organization;</a:t>
            </a:r>
          </a:p>
          <a:p>
            <a:pPr marL="180975" indent="-180975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as an entity stimulating statistical literacy in society;</a:t>
            </a:r>
          </a:p>
          <a:p>
            <a:pPr marL="180975" indent="-180975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as a committed and efficient entity in international cooperation.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627784" y="274638"/>
            <a:ext cx="60590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</a:pPr>
            <a:r>
              <a:rPr lang="en-US" sz="2400" b="1" dirty="0" smtClean="0"/>
              <a:t>Statistics Portugal approach to improve Statistical literacy</a:t>
            </a:r>
            <a:endParaRPr kumimoji="0" lang="pt-PT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15716" y="2060848"/>
            <a:ext cx="52565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Vision of Statistics Portugal</a:t>
            </a:r>
          </a:p>
        </p:txBody>
      </p:sp>
      <p:sp>
        <p:nvSpPr>
          <p:cNvPr id="6" name="Chevron 5"/>
          <p:cNvSpPr/>
          <p:nvPr/>
        </p:nvSpPr>
        <p:spPr>
          <a:xfrm>
            <a:off x="683568" y="4797152"/>
            <a:ext cx="360040" cy="360040"/>
          </a:xfrm>
          <a:prstGeom prst="chevro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9792" y="274638"/>
            <a:ext cx="5987008" cy="1143000"/>
          </a:xfrm>
        </p:spPr>
        <p:txBody>
          <a:bodyPr>
            <a:normAutofit/>
          </a:bodyPr>
          <a:lstStyle/>
          <a:p>
            <a:pPr lvl="0" algn="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Statistics Portugal approach to improve Statistical literacy</a:t>
            </a:r>
            <a:endParaRPr lang="pt-PT" sz="2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609328" y="1988840"/>
          <a:ext cx="6059016" cy="3489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33779" y="2852936"/>
            <a:ext cx="414085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logo RIIBE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68144" y="3068960"/>
            <a:ext cx="648072" cy="475027"/>
          </a:xfrm>
          <a:prstGeom prst="rect">
            <a:avLst/>
          </a:prstGeom>
        </p:spPr>
      </p:pic>
      <p:pic>
        <p:nvPicPr>
          <p:cNvPr id="7" name="Picture 2" descr="RBE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11760" y="4869160"/>
            <a:ext cx="1512168" cy="357911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839967" y="4869160"/>
            <a:ext cx="676249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700808"/>
            <a:ext cx="23907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1730172" y="1609636"/>
            <a:ext cx="12576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Target</a:t>
            </a:r>
            <a:endParaRPr lang="pt-PT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2627784" y="332656"/>
            <a:ext cx="6059016" cy="1143000"/>
          </a:xfrm>
        </p:spPr>
        <p:txBody>
          <a:bodyPr>
            <a:normAutofit/>
          </a:bodyPr>
          <a:lstStyle/>
          <a:p>
            <a:pPr lvl="0" algn="r"/>
            <a:r>
              <a:rPr lang="pt-PT" sz="2800" b="1" dirty="0" err="1" smtClean="0">
                <a:latin typeface="Arial" pitchFamily="34" charset="0"/>
                <a:cs typeface="Arial" pitchFamily="34" charset="0"/>
              </a:rPr>
              <a:t>Challenges</a:t>
            </a:r>
            <a:endParaRPr lang="pt-PT" sz="2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47664" y="3501008"/>
          <a:ext cx="6984776" cy="27051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81954"/>
                <a:gridCol w="2483476"/>
                <a:gridCol w="1319346"/>
              </a:tblGrid>
              <a:tr h="740098">
                <a:tc>
                  <a:txBody>
                    <a:bodyPr/>
                    <a:lstStyle/>
                    <a:p>
                      <a:pPr algn="l"/>
                      <a:r>
                        <a:rPr lang="pt-PT" sz="1400" dirty="0" smtClean="0">
                          <a:latin typeface="Arial" pitchFamily="34" charset="0"/>
                          <a:cs typeface="Arial" pitchFamily="34" charset="0"/>
                        </a:rPr>
                        <a:t>ALEA</a:t>
                      </a:r>
                      <a:endParaRPr lang="pt-PT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pt-PT" sz="1400" dirty="0" smtClean="0">
                          <a:latin typeface="Arial" pitchFamily="34" charset="0"/>
                          <a:cs typeface="Arial" pitchFamily="34" charset="0"/>
                        </a:rPr>
                        <a:t>Basic/</a:t>
                      </a:r>
                      <a:r>
                        <a:rPr lang="pt-PT" sz="1400" dirty="0" err="1" smtClean="0">
                          <a:latin typeface="Arial" pitchFamily="34" charset="0"/>
                          <a:cs typeface="Arial" pitchFamily="34" charset="0"/>
                        </a:rPr>
                        <a:t>Secondary</a:t>
                      </a:r>
                      <a:r>
                        <a:rPr lang="pt-PT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pt-PT" sz="1400" dirty="0" err="1" smtClean="0">
                          <a:latin typeface="Arial" pitchFamily="34" charset="0"/>
                          <a:cs typeface="Arial" pitchFamily="34" charset="0"/>
                        </a:rPr>
                        <a:t>level</a:t>
                      </a:r>
                      <a:endParaRPr lang="pt-PT" sz="14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4625" lvl="0" indent="-174625">
                        <a:buFont typeface="Arial" pitchFamily="34" charset="0"/>
                        <a:buNone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Teachers</a:t>
                      </a:r>
                      <a:endParaRPr lang="pt-PT" sz="1400" b="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3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latin typeface="Arial" pitchFamily="34" charset="0"/>
                          <a:cs typeface="Arial" pitchFamily="34" charset="0"/>
                        </a:rPr>
                        <a:t>Statistics Portugal Information Network in Higher Education Institutions Libraries</a:t>
                      </a:r>
                      <a:endParaRPr lang="pt-PT" sz="14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pt-PT" sz="1400" dirty="0" err="1" smtClean="0">
                          <a:latin typeface="Arial" pitchFamily="34" charset="0"/>
                          <a:cs typeface="Arial" pitchFamily="34" charset="0"/>
                        </a:rPr>
                        <a:t>Higher</a:t>
                      </a:r>
                      <a:r>
                        <a:rPr lang="pt-PT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pt-PT" sz="1400" baseline="0" dirty="0" err="1" smtClean="0">
                          <a:latin typeface="Arial" pitchFamily="34" charset="0"/>
                          <a:cs typeface="Arial" pitchFamily="34" charset="0"/>
                        </a:rPr>
                        <a:t>level</a:t>
                      </a:r>
                      <a:endParaRPr lang="pt-PT" sz="14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Teachers and students</a:t>
                      </a:r>
                      <a:endParaRPr lang="pt-PT" sz="1400" b="0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0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Schools Library Network</a:t>
                      </a:r>
                      <a:r>
                        <a:rPr lang="en-GB" sz="1400" i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endParaRPr lang="pt-PT" sz="14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pt-PT" sz="1400" dirty="0" smtClean="0">
                          <a:latin typeface="Arial" pitchFamily="34" charset="0"/>
                          <a:cs typeface="Arial" pitchFamily="34" charset="0"/>
                        </a:rPr>
                        <a:t>Basic/</a:t>
                      </a:r>
                      <a:r>
                        <a:rPr lang="pt-PT" sz="1400" dirty="0" err="1" smtClean="0">
                          <a:latin typeface="Arial" pitchFamily="34" charset="0"/>
                          <a:cs typeface="Arial" pitchFamily="34" charset="0"/>
                        </a:rPr>
                        <a:t>Secondary</a:t>
                      </a:r>
                      <a:r>
                        <a:rPr lang="pt-PT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pt-PT" sz="1400" dirty="0" err="1" smtClean="0">
                          <a:latin typeface="Arial" pitchFamily="34" charset="0"/>
                          <a:cs typeface="Arial" pitchFamily="34" charset="0"/>
                        </a:rPr>
                        <a:t>level</a:t>
                      </a:r>
                      <a:endParaRPr lang="pt-PT" sz="14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4625" marR="0" lvl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pt-PT" sz="1400" kern="1200" dirty="0" err="1" smtClean="0">
                          <a:latin typeface="Arial" pitchFamily="34" charset="0"/>
                          <a:cs typeface="Arial" pitchFamily="34" charset="0"/>
                        </a:rPr>
                        <a:t>Teachers</a:t>
                      </a:r>
                      <a:endParaRPr lang="pt-PT" sz="1400" b="0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9451">
                <a:tc>
                  <a:txBody>
                    <a:bodyPr/>
                    <a:lstStyle/>
                    <a:p>
                      <a:pPr algn="l"/>
                      <a:r>
                        <a:rPr lang="pt-PT" sz="1400" dirty="0" err="1" smtClean="0">
                          <a:latin typeface="Arial" pitchFamily="34" charset="0"/>
                          <a:cs typeface="Arial" pitchFamily="34" charset="0"/>
                        </a:rPr>
                        <a:t>Study</a:t>
                      </a:r>
                      <a:r>
                        <a:rPr lang="pt-PT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pt-PT" sz="1400" dirty="0" err="1" smtClean="0">
                          <a:latin typeface="Arial" pitchFamily="34" charset="0"/>
                          <a:cs typeface="Arial" pitchFamily="34" charset="0"/>
                        </a:rPr>
                        <a:t>visits</a:t>
                      </a:r>
                      <a:endParaRPr lang="pt-PT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pt-PT" sz="1400" dirty="0" smtClean="0">
                          <a:latin typeface="Arial" pitchFamily="34" charset="0"/>
                          <a:cs typeface="Arial" pitchFamily="34" charset="0"/>
                        </a:rPr>
                        <a:t>Basic/</a:t>
                      </a:r>
                      <a:r>
                        <a:rPr lang="pt-PT" sz="1400" dirty="0" err="1" smtClean="0">
                          <a:latin typeface="Arial" pitchFamily="34" charset="0"/>
                          <a:cs typeface="Arial" pitchFamily="34" charset="0"/>
                        </a:rPr>
                        <a:t>Secondary</a:t>
                      </a:r>
                      <a:r>
                        <a:rPr lang="pt-PT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pt-PT" sz="1400" dirty="0" err="1" smtClean="0">
                          <a:latin typeface="Arial" pitchFamily="34" charset="0"/>
                          <a:cs typeface="Arial" pitchFamily="34" charset="0"/>
                        </a:rPr>
                        <a:t>level</a:t>
                      </a:r>
                      <a:r>
                        <a:rPr lang="pt-PT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pt-PT" sz="1400" baseline="0" dirty="0" err="1" smtClean="0">
                          <a:latin typeface="Arial" pitchFamily="34" charset="0"/>
                          <a:cs typeface="Arial" pitchFamily="34" charset="0"/>
                        </a:rPr>
                        <a:t>and</a:t>
                      </a:r>
                      <a:r>
                        <a:rPr lang="pt-PT" sz="1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pt-PT" sz="1400" dirty="0" err="1" smtClean="0">
                          <a:latin typeface="Arial" pitchFamily="34" charset="0"/>
                          <a:cs typeface="Arial" pitchFamily="34" charset="0"/>
                        </a:rPr>
                        <a:t>Higher</a:t>
                      </a:r>
                      <a:r>
                        <a:rPr lang="pt-PT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pt-PT" sz="1400" baseline="0" dirty="0" err="1" smtClean="0">
                          <a:latin typeface="Arial" pitchFamily="34" charset="0"/>
                          <a:cs typeface="Arial" pitchFamily="34" charset="0"/>
                        </a:rPr>
                        <a:t>level</a:t>
                      </a:r>
                      <a:endParaRPr lang="pt-PT" sz="14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Teachers and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students</a:t>
                      </a:r>
                      <a:endParaRPr lang="pt-PT" sz="1400" kern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174625" lvl="0" indent="-174625">
                        <a:buFont typeface="Arial" pitchFamily="34" charset="0"/>
                        <a:buNone/>
                      </a:pPr>
                      <a:endParaRPr lang="pt-PT" sz="1400" b="0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2232" y="5733256"/>
            <a:ext cx="56354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Ver imagem em tamanho grand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286" y="4437112"/>
            <a:ext cx="531433" cy="390043"/>
          </a:xfrm>
          <a:prstGeom prst="rect">
            <a:avLst/>
          </a:prstGeom>
          <a:noFill/>
        </p:spPr>
      </p:pic>
      <p:pic>
        <p:nvPicPr>
          <p:cNvPr id="7" name="Picture 2" descr="RBE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560" y="5085184"/>
            <a:ext cx="784884" cy="288032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8216" y="3573016"/>
            <a:ext cx="391573" cy="611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 descr="http://4.bp.blogspot.com/-Y9klSOwsaI0/Tb87xrOUEBI/AAAAAAAAADo/rdsKZgpxECI/s1600/alvo.jpg"/>
          <p:cNvPicPr>
            <a:picLocks noChangeAspect="1" noChangeArrowheads="1"/>
          </p:cNvPicPr>
          <p:nvPr/>
        </p:nvPicPr>
        <p:blipFill>
          <a:blip r:embed="rId10" cstate="print">
            <a:lum bright="2000" contrast="10000"/>
          </a:blip>
          <a:srcRect/>
          <a:stretch>
            <a:fillRect/>
          </a:stretch>
        </p:blipFill>
        <p:spPr bwMode="auto">
          <a:xfrm>
            <a:off x="1763688" y="2132856"/>
            <a:ext cx="1514056" cy="1008112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3347864" y="2226350"/>
            <a:ext cx="1512168" cy="338554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teachers</a:t>
            </a:r>
            <a:endParaRPr lang="pt-PT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47864" y="2636912"/>
            <a:ext cx="1512168" cy="338554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students</a:t>
            </a:r>
            <a:endParaRPr lang="pt-PT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24128" y="2226350"/>
            <a:ext cx="1800200" cy="7386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accent6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r>
              <a:rPr lang="pt-PT" sz="1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Keys</a:t>
            </a:r>
            <a:r>
              <a:rPr lang="pt-PT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176213" indent="-176213">
              <a:buFont typeface="Wingdings" pitchFamily="2" charset="2"/>
              <a:buChar char="§"/>
            </a:pPr>
            <a:r>
              <a:rPr lang="pt-PT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Partnership</a:t>
            </a:r>
            <a:endParaRPr lang="pt-PT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6213" indent="-176213">
              <a:buFont typeface="Wingdings" pitchFamily="2" charset="2"/>
              <a:buChar char="§"/>
            </a:pPr>
            <a:r>
              <a:rPr lang="pt-PT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Network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41"/>
          <p:cNvSpPr txBox="1">
            <a:spLocks noChangeArrowheads="1"/>
          </p:cNvSpPr>
          <p:nvPr/>
        </p:nvSpPr>
        <p:spPr bwMode="auto">
          <a:xfrm>
            <a:off x="251520" y="4163596"/>
            <a:ext cx="3744416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accent6">
                <a:lumMod val="75000"/>
              </a:schemeClr>
            </a:solidFill>
            <a:headEnd type="none" w="sm" len="sm"/>
            <a:tailEnd type="none" w="sm" len="sm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It aims at providing both teachers and students of basic and secondary education with teaching/learning materials for the study of Statistics.</a:t>
            </a:r>
            <a:endParaRPr lang="en-GB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51"/>
          <p:cNvGrpSpPr/>
          <p:nvPr/>
        </p:nvGrpSpPr>
        <p:grpSpPr>
          <a:xfrm>
            <a:off x="4067944" y="1628800"/>
            <a:ext cx="5040561" cy="4388839"/>
            <a:chOff x="3629350" y="1268760"/>
            <a:chExt cx="5665954" cy="4122849"/>
          </a:xfrm>
        </p:grpSpPr>
        <p:grpSp>
          <p:nvGrpSpPr>
            <p:cNvPr id="3" name="Group 31"/>
            <p:cNvGrpSpPr/>
            <p:nvPr/>
          </p:nvGrpSpPr>
          <p:grpSpPr>
            <a:xfrm>
              <a:off x="3629350" y="1268760"/>
              <a:ext cx="5665954" cy="4122849"/>
              <a:chOff x="539584" y="1700808"/>
              <a:chExt cx="5282516" cy="2593405"/>
            </a:xfrm>
          </p:grpSpPr>
          <p:sp>
            <p:nvSpPr>
              <p:cNvPr id="33" name="Isosceles Triangle 32"/>
              <p:cNvSpPr/>
              <p:nvPr/>
            </p:nvSpPr>
            <p:spPr>
              <a:xfrm>
                <a:off x="1763688" y="1916832"/>
                <a:ext cx="2592288" cy="1800200"/>
              </a:xfrm>
              <a:prstGeom prst="triangle">
                <a:avLst>
                  <a:gd name="adj" fmla="val 50367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34" name="Text Box 9"/>
              <p:cNvSpPr txBox="1">
                <a:spLocks noChangeArrowheads="1"/>
              </p:cNvSpPr>
              <p:nvPr/>
            </p:nvSpPr>
            <p:spPr bwMode="auto">
              <a:xfrm>
                <a:off x="690513" y="3573016"/>
                <a:ext cx="1154720" cy="2000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en-GB" sz="1600" b="1" dirty="0"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Statistics</a:t>
                </a:r>
              </a:p>
            </p:txBody>
          </p:sp>
          <p:sp>
            <p:nvSpPr>
              <p:cNvPr id="35" name="AutoShape 21"/>
              <p:cNvSpPr>
                <a:spLocks noChangeArrowheads="1"/>
              </p:cNvSpPr>
              <p:nvPr/>
            </p:nvSpPr>
            <p:spPr bwMode="auto">
              <a:xfrm>
                <a:off x="966807" y="2498441"/>
                <a:ext cx="1383306" cy="398376"/>
              </a:xfrm>
              <a:prstGeom prst="cloudCallout">
                <a:avLst>
                  <a:gd name="adj1" fmla="val 82755"/>
                  <a:gd name="adj2" fmla="val -5852"/>
                </a:avLst>
              </a:prstGeom>
              <a:noFill/>
              <a:ln w="9525">
                <a:solidFill>
                  <a:srgbClr val="66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r>
                  <a:rPr lang="en-GB" sz="1000" dirty="0">
                    <a:solidFill>
                      <a:srgbClr val="1A3A6E"/>
                    </a:solidFill>
                  </a:rPr>
                  <a:t>Challenges</a:t>
                </a:r>
                <a:endParaRPr lang="pt-PT" sz="1000" dirty="0">
                  <a:solidFill>
                    <a:srgbClr val="1A3A6E"/>
                  </a:solidFill>
                </a:endParaRPr>
              </a:p>
            </p:txBody>
          </p:sp>
          <p:sp>
            <p:nvSpPr>
              <p:cNvPr id="36" name="AutoShape 6"/>
              <p:cNvSpPr>
                <a:spLocks noChangeArrowheads="1"/>
              </p:cNvSpPr>
              <p:nvPr/>
            </p:nvSpPr>
            <p:spPr bwMode="auto">
              <a:xfrm>
                <a:off x="2140159" y="2318187"/>
                <a:ext cx="366960" cy="519678"/>
              </a:xfrm>
              <a:prstGeom prst="triangle">
                <a:avLst>
                  <a:gd name="adj" fmla="val 50000"/>
                </a:avLst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pt-PT" sz="1100"/>
              </a:p>
            </p:txBody>
          </p:sp>
          <p:sp>
            <p:nvSpPr>
              <p:cNvPr id="37" name="Text Box 8"/>
              <p:cNvSpPr txBox="1">
                <a:spLocks noChangeArrowheads="1"/>
              </p:cNvSpPr>
              <p:nvPr/>
            </p:nvSpPr>
            <p:spPr bwMode="auto">
              <a:xfrm>
                <a:off x="2411760" y="1700808"/>
                <a:ext cx="1545603" cy="2000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en-GB" sz="1600" b="1" dirty="0"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Entertainment</a:t>
                </a:r>
              </a:p>
            </p:txBody>
          </p:sp>
          <p:sp>
            <p:nvSpPr>
              <p:cNvPr id="38" name="Text Box 10"/>
              <p:cNvSpPr txBox="1">
                <a:spLocks noChangeArrowheads="1"/>
              </p:cNvSpPr>
              <p:nvPr/>
            </p:nvSpPr>
            <p:spPr bwMode="auto">
              <a:xfrm>
                <a:off x="4355976" y="3573016"/>
                <a:ext cx="797609" cy="2000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en-GB" sz="1600" b="1" dirty="0"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Data</a:t>
                </a:r>
              </a:p>
            </p:txBody>
          </p:sp>
          <p:sp>
            <p:nvSpPr>
              <p:cNvPr id="39" name="AutoShape 13"/>
              <p:cNvSpPr>
                <a:spLocks noChangeArrowheads="1"/>
              </p:cNvSpPr>
              <p:nvPr/>
            </p:nvSpPr>
            <p:spPr bwMode="auto">
              <a:xfrm>
                <a:off x="1468678" y="1900436"/>
                <a:ext cx="1174630" cy="479283"/>
              </a:xfrm>
              <a:prstGeom prst="cloudCallout">
                <a:avLst>
                  <a:gd name="adj1" fmla="val 95435"/>
                  <a:gd name="adj2" fmla="val 116056"/>
                </a:avLst>
              </a:prstGeom>
              <a:noFill/>
              <a:ln w="9525">
                <a:solidFill>
                  <a:srgbClr val="66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r>
                  <a:rPr lang="en-GB" sz="1000">
                    <a:solidFill>
                      <a:srgbClr val="1A3A6E"/>
                    </a:solidFill>
                  </a:rPr>
                  <a:t>Fun with Statistics</a:t>
                </a:r>
                <a:endParaRPr lang="pt-PT" sz="1000">
                  <a:solidFill>
                    <a:srgbClr val="1A3A6E"/>
                  </a:solidFill>
                </a:endParaRPr>
              </a:p>
            </p:txBody>
          </p:sp>
          <p:sp>
            <p:nvSpPr>
              <p:cNvPr id="40" name="AutoShape 14"/>
              <p:cNvSpPr>
                <a:spLocks noChangeArrowheads="1"/>
              </p:cNvSpPr>
              <p:nvPr/>
            </p:nvSpPr>
            <p:spPr bwMode="auto">
              <a:xfrm>
                <a:off x="615049" y="3814930"/>
                <a:ext cx="1397718" cy="438889"/>
              </a:xfrm>
              <a:prstGeom prst="cloudCallout">
                <a:avLst>
                  <a:gd name="adj1" fmla="val 60319"/>
                  <a:gd name="adj2" fmla="val -100458"/>
                </a:avLst>
              </a:prstGeom>
              <a:noFill/>
              <a:ln w="9525">
                <a:solidFill>
                  <a:srgbClr val="66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r>
                  <a:rPr lang="en-GB" sz="1000" dirty="0">
                    <a:solidFill>
                      <a:srgbClr val="1A3A6E"/>
                    </a:solidFill>
                  </a:rPr>
                  <a:t>Dossiers &amp; Resources</a:t>
                </a:r>
                <a:endParaRPr lang="pt-PT" sz="1000" dirty="0">
                  <a:solidFill>
                    <a:srgbClr val="1A3A6E"/>
                  </a:solidFill>
                </a:endParaRPr>
              </a:p>
            </p:txBody>
          </p:sp>
          <p:sp>
            <p:nvSpPr>
              <p:cNvPr id="41" name="AutoShape 15"/>
              <p:cNvSpPr>
                <a:spLocks noChangeArrowheads="1"/>
              </p:cNvSpPr>
              <p:nvPr/>
            </p:nvSpPr>
            <p:spPr bwMode="auto">
              <a:xfrm>
                <a:off x="3021594" y="3814930"/>
                <a:ext cx="1448435" cy="479283"/>
              </a:xfrm>
              <a:prstGeom prst="cloudCallout">
                <a:avLst>
                  <a:gd name="adj1" fmla="val -55421"/>
                  <a:gd name="adj2" fmla="val -258440"/>
                </a:avLst>
              </a:prstGeom>
              <a:noFill/>
              <a:ln w="9525">
                <a:solidFill>
                  <a:srgbClr val="66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r>
                  <a:rPr lang="en-GB" sz="1000" dirty="0">
                    <a:solidFill>
                      <a:srgbClr val="1A3A6E"/>
                    </a:solidFill>
                  </a:rPr>
                  <a:t>Probability Concepts</a:t>
                </a:r>
                <a:endParaRPr lang="pt-PT" sz="1000" dirty="0">
                  <a:solidFill>
                    <a:srgbClr val="1A3A6E"/>
                  </a:solidFill>
                </a:endParaRPr>
              </a:p>
            </p:txBody>
          </p:sp>
          <p:sp>
            <p:nvSpPr>
              <p:cNvPr id="42" name="AutoShape 16"/>
              <p:cNvSpPr>
                <a:spLocks noChangeArrowheads="1"/>
              </p:cNvSpPr>
              <p:nvPr/>
            </p:nvSpPr>
            <p:spPr bwMode="auto">
              <a:xfrm>
                <a:off x="1973410" y="3814930"/>
                <a:ext cx="1126265" cy="438830"/>
              </a:xfrm>
              <a:prstGeom prst="cloudCallout">
                <a:avLst>
                  <a:gd name="adj1" fmla="val 91958"/>
                  <a:gd name="adj2" fmla="val -189278"/>
                </a:avLst>
              </a:prstGeom>
              <a:noFill/>
              <a:ln w="9525">
                <a:solidFill>
                  <a:srgbClr val="66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r>
                  <a:rPr lang="en-GB" sz="1000" dirty="0">
                    <a:solidFill>
                      <a:srgbClr val="1A3A6E"/>
                    </a:solidFill>
                  </a:rPr>
                  <a:t>Glossary</a:t>
                </a:r>
                <a:endParaRPr lang="pt-PT" sz="1000" dirty="0">
                  <a:solidFill>
                    <a:srgbClr val="1A3A6E"/>
                  </a:solidFill>
                </a:endParaRPr>
              </a:p>
            </p:txBody>
          </p:sp>
          <p:sp>
            <p:nvSpPr>
              <p:cNvPr id="43" name="AutoShape 17"/>
              <p:cNvSpPr>
                <a:spLocks noChangeArrowheads="1"/>
              </p:cNvSpPr>
              <p:nvPr/>
            </p:nvSpPr>
            <p:spPr bwMode="auto">
              <a:xfrm>
                <a:off x="3902103" y="2498441"/>
                <a:ext cx="1618138" cy="436323"/>
              </a:xfrm>
              <a:prstGeom prst="cloudCallout">
                <a:avLst>
                  <a:gd name="adj1" fmla="val -101023"/>
                  <a:gd name="adj2" fmla="val 11185"/>
                </a:avLst>
              </a:prstGeom>
              <a:noFill/>
              <a:ln w="9525">
                <a:solidFill>
                  <a:srgbClr val="66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r>
                  <a:rPr lang="en-GB" sz="1000" dirty="0">
                    <a:solidFill>
                      <a:srgbClr val="1A3A6E"/>
                    </a:solidFill>
                  </a:rPr>
                  <a:t>Your Surroundings</a:t>
                </a:r>
                <a:endParaRPr lang="pt-PT" sz="1000" dirty="0">
                  <a:solidFill>
                    <a:srgbClr val="1A3A6E"/>
                  </a:solidFill>
                </a:endParaRPr>
              </a:p>
            </p:txBody>
          </p:sp>
          <p:sp>
            <p:nvSpPr>
              <p:cNvPr id="44" name="AutoShape 18"/>
              <p:cNvSpPr>
                <a:spLocks noChangeArrowheads="1"/>
              </p:cNvSpPr>
              <p:nvPr/>
            </p:nvSpPr>
            <p:spPr bwMode="auto">
              <a:xfrm>
                <a:off x="4213697" y="3056871"/>
                <a:ext cx="1367111" cy="479283"/>
              </a:xfrm>
              <a:prstGeom prst="cloudCallout">
                <a:avLst>
                  <a:gd name="adj1" fmla="val -133227"/>
                  <a:gd name="adj2" fmla="val -33671"/>
                </a:avLst>
              </a:prstGeom>
              <a:noFill/>
              <a:ln w="9525">
                <a:solidFill>
                  <a:srgbClr val="66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r>
                  <a:rPr lang="en-GB" sz="1000" dirty="0">
                    <a:solidFill>
                      <a:srgbClr val="1A3A6E"/>
                    </a:solidFill>
                  </a:rPr>
                  <a:t>Interesting Numbers</a:t>
                </a:r>
                <a:endParaRPr lang="pt-PT" sz="1000" dirty="0">
                  <a:solidFill>
                    <a:srgbClr val="1A3A6E"/>
                  </a:solidFill>
                </a:endParaRPr>
              </a:p>
            </p:txBody>
          </p:sp>
          <p:sp>
            <p:nvSpPr>
              <p:cNvPr id="45" name="AutoShape 19"/>
              <p:cNvSpPr>
                <a:spLocks noChangeArrowheads="1"/>
              </p:cNvSpPr>
              <p:nvPr/>
            </p:nvSpPr>
            <p:spPr bwMode="auto">
              <a:xfrm>
                <a:off x="3817937" y="1940010"/>
                <a:ext cx="1091388" cy="399256"/>
              </a:xfrm>
              <a:prstGeom prst="cloudCallout">
                <a:avLst>
                  <a:gd name="adj1" fmla="val -95000"/>
                  <a:gd name="adj2" fmla="val 73347"/>
                </a:avLst>
              </a:prstGeom>
              <a:noFill/>
              <a:ln w="9525">
                <a:solidFill>
                  <a:srgbClr val="66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r>
                  <a:rPr lang="en-GB" sz="1000">
                    <a:solidFill>
                      <a:srgbClr val="1A3A6E"/>
                    </a:solidFill>
                  </a:rPr>
                  <a:t>Names &amp; Dates</a:t>
                </a:r>
                <a:endParaRPr lang="pt-PT" sz="1000">
                  <a:solidFill>
                    <a:srgbClr val="1A3A6E"/>
                  </a:solidFill>
                </a:endParaRPr>
              </a:p>
            </p:txBody>
          </p:sp>
          <p:sp>
            <p:nvSpPr>
              <p:cNvPr id="46" name="AutoShape 20"/>
              <p:cNvSpPr>
                <a:spLocks noChangeArrowheads="1"/>
              </p:cNvSpPr>
              <p:nvPr/>
            </p:nvSpPr>
            <p:spPr bwMode="auto">
              <a:xfrm>
                <a:off x="539584" y="3056871"/>
                <a:ext cx="1512135" cy="358803"/>
              </a:xfrm>
              <a:prstGeom prst="cloudCallout">
                <a:avLst>
                  <a:gd name="adj1" fmla="val 125296"/>
                  <a:gd name="adj2" fmla="val 26718"/>
                </a:avLst>
              </a:prstGeom>
              <a:noFill/>
              <a:ln w="9525">
                <a:solidFill>
                  <a:srgbClr val="66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r>
                  <a:rPr lang="en-GB" sz="1000" dirty="0">
                    <a:solidFill>
                      <a:srgbClr val="1A3A6E"/>
                    </a:solidFill>
                  </a:rPr>
                  <a:t>Calculator</a:t>
                </a:r>
                <a:endParaRPr lang="pt-PT" sz="1000" dirty="0">
                  <a:solidFill>
                    <a:srgbClr val="1A3A6E"/>
                  </a:solidFill>
                </a:endParaRPr>
              </a:p>
            </p:txBody>
          </p:sp>
          <p:sp>
            <p:nvSpPr>
              <p:cNvPr id="47" name="AutoShape 23"/>
              <p:cNvSpPr>
                <a:spLocks noChangeArrowheads="1"/>
              </p:cNvSpPr>
              <p:nvPr/>
            </p:nvSpPr>
            <p:spPr bwMode="auto">
              <a:xfrm>
                <a:off x="4356832" y="3814930"/>
                <a:ext cx="1465268" cy="479283"/>
              </a:xfrm>
              <a:prstGeom prst="cloudCallout">
                <a:avLst>
                  <a:gd name="adj1" fmla="val -67194"/>
                  <a:gd name="adj2" fmla="val -275139"/>
                </a:avLst>
              </a:prstGeom>
              <a:noFill/>
              <a:ln w="9525">
                <a:solidFill>
                  <a:srgbClr val="66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r>
                  <a:rPr lang="en-GB" sz="1000" dirty="0">
                    <a:solidFill>
                      <a:srgbClr val="1A3A6E"/>
                    </a:solidFill>
                  </a:rPr>
                  <a:t>Statistical Concepts</a:t>
                </a:r>
              </a:p>
            </p:txBody>
          </p:sp>
        </p:grpSp>
        <p:sp>
          <p:nvSpPr>
            <p:cNvPr id="48" name="Rectangle 56"/>
            <p:cNvSpPr>
              <a:spLocks noChangeArrowheads="1"/>
            </p:cNvSpPr>
            <p:nvPr/>
          </p:nvSpPr>
          <p:spPr bwMode="auto">
            <a:xfrm>
              <a:off x="5086309" y="3839227"/>
              <a:ext cx="2484636" cy="433685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GB" sz="2400" b="1" dirty="0">
                  <a:solidFill>
                    <a:srgbClr val="99CC00"/>
                  </a:solidFill>
                </a:rPr>
                <a:t>Edutainment</a:t>
              </a:r>
              <a:endParaRPr lang="en-GB" sz="3200" b="1" dirty="0">
                <a:solidFill>
                  <a:srgbClr val="99CC00"/>
                </a:solidFill>
              </a:endParaRPr>
            </a:p>
          </p:txBody>
        </p:sp>
      </p:grpSp>
      <p:sp>
        <p:nvSpPr>
          <p:cNvPr id="25" name="Text Box 41"/>
          <p:cNvSpPr txBox="1">
            <a:spLocks noChangeArrowheads="1"/>
          </p:cNvSpPr>
          <p:nvPr/>
        </p:nvSpPr>
        <p:spPr bwMode="auto">
          <a:xfrm>
            <a:off x="251520" y="2852936"/>
            <a:ext cx="3744416" cy="98488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accent6">
                <a:lumMod val="75000"/>
              </a:schemeClr>
            </a:solidFill>
            <a:headEnd type="none" w="sm" len="sm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Q: What is ALEA?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A: A (web) place to understand numbers…</a:t>
            </a:r>
            <a:endParaRPr lang="pt-PT" sz="1600" u="sng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Picture 27" descr="ALEA_Log.jpg"/>
          <p:cNvPicPr>
            <a:picLocks noChangeAspect="1"/>
          </p:cNvPicPr>
          <p:nvPr/>
        </p:nvPicPr>
        <p:blipFill>
          <a:blip r:embed="rId2" cstate="print"/>
          <a:srcRect l="11673" t="5060" r="12447" b="8020"/>
          <a:stretch>
            <a:fillRect/>
          </a:stretch>
        </p:blipFill>
        <p:spPr>
          <a:xfrm>
            <a:off x="6084168" y="3068960"/>
            <a:ext cx="822491" cy="1423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2699792" y="274638"/>
            <a:ext cx="598700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ALEA</a:t>
            </a:r>
            <a:endParaRPr kumimoji="0" lang="pt-PT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7" name="Text Box 41"/>
          <p:cNvSpPr txBox="1">
            <a:spLocks noChangeArrowheads="1"/>
          </p:cNvSpPr>
          <p:nvPr/>
        </p:nvSpPr>
        <p:spPr bwMode="auto">
          <a:xfrm>
            <a:off x="251520" y="1844824"/>
            <a:ext cx="3744416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accent6">
                <a:lumMod val="75000"/>
              </a:schemeClr>
            </a:solidFill>
            <a:headEnd type="none" w="sm" len="sm"/>
            <a:tailEnd type="none" w="sm" len="sm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n-US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ALEA </a:t>
            </a:r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Local Action of Applied Statistics</a:t>
            </a: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548680"/>
            <a:ext cx="414085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http://tx.english-ch.com/teacher/len/tcpCARTOON-CLASSRO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276872"/>
            <a:ext cx="1367240" cy="1080120"/>
          </a:xfrm>
          <a:prstGeom prst="rect">
            <a:avLst/>
          </a:prstGeom>
          <a:noFill/>
        </p:spPr>
      </p:pic>
      <p:sp>
        <p:nvSpPr>
          <p:cNvPr id="26" name="Rectangle 30"/>
          <p:cNvSpPr>
            <a:spLocks noChangeArrowheads="1"/>
          </p:cNvSpPr>
          <p:nvPr/>
        </p:nvSpPr>
        <p:spPr bwMode="auto">
          <a:xfrm>
            <a:off x="2555776" y="1484784"/>
            <a:ext cx="5832648" cy="250837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Statistical challenges 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put 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 pupils in order to develop their liking for 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statistics</a:t>
            </a:r>
          </a:p>
          <a:p>
            <a:pPr marL="174625" indent="-174625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Challenges 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are based on news 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(on daily life issues) containing 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statistical information in the text but also in graphics, published in newspapers and 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magazines</a:t>
            </a:r>
            <a:endParaRPr lang="en-U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74625" indent="-174625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Each 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challenge has two levels of difficulty: Level 1 - up to 9</a:t>
            </a:r>
            <a:r>
              <a:rPr lang="en-US" sz="14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grade and Level 2 – up to 12</a:t>
            </a:r>
            <a:r>
              <a:rPr lang="en-US" sz="14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grade</a:t>
            </a:r>
            <a:endParaRPr lang="en-U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83568" y="1484784"/>
            <a:ext cx="1800200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2000" dirty="0" smtClean="0"/>
              <a:t>Ex: Challenges</a:t>
            </a:r>
            <a:endParaRPr lang="pt-PT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611560" y="4149080"/>
            <a:ext cx="727280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3 challenges/year </a:t>
            </a:r>
          </a:p>
          <a:p>
            <a:pPr marL="180975" indent="-180975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39 challenges (up to now!)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915816" y="5157192"/>
          <a:ext cx="5472608" cy="1008111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684076"/>
                <a:gridCol w="684076"/>
                <a:gridCol w="684076"/>
                <a:gridCol w="684076"/>
                <a:gridCol w="684076"/>
                <a:gridCol w="684076"/>
                <a:gridCol w="684076"/>
                <a:gridCol w="684076"/>
              </a:tblGrid>
              <a:tr h="336037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latin typeface="Arial" pitchFamily="34" charset="0"/>
                          <a:cs typeface="Arial" pitchFamily="34" charset="0"/>
                        </a:rPr>
                        <a:t>Average number of participants by Challenge each year</a:t>
                      </a:r>
                      <a:endParaRPr lang="en-US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336037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1" u="none" strike="noStrike" dirty="0">
                          <a:latin typeface="Arial" pitchFamily="34" charset="0"/>
                          <a:cs typeface="Arial" pitchFamily="34" charset="0"/>
                        </a:rPr>
                        <a:t>2006</a:t>
                      </a:r>
                      <a:endParaRPr lang="pt-PT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1" u="none" strike="noStrike" dirty="0">
                          <a:latin typeface="Arial" pitchFamily="34" charset="0"/>
                          <a:cs typeface="Arial" pitchFamily="34" charset="0"/>
                        </a:rPr>
                        <a:t>2007</a:t>
                      </a:r>
                      <a:endParaRPr lang="pt-PT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1" u="none" strike="noStrike" dirty="0">
                          <a:latin typeface="Arial" pitchFamily="34" charset="0"/>
                          <a:cs typeface="Arial" pitchFamily="34" charset="0"/>
                        </a:rPr>
                        <a:t>2008</a:t>
                      </a:r>
                      <a:endParaRPr lang="pt-PT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1" u="none" strike="noStrike" dirty="0">
                          <a:latin typeface="Arial" pitchFamily="34" charset="0"/>
                          <a:cs typeface="Arial" pitchFamily="34" charset="0"/>
                        </a:rPr>
                        <a:t>2009</a:t>
                      </a:r>
                      <a:endParaRPr lang="pt-PT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1" u="none" strike="noStrike" dirty="0">
                          <a:latin typeface="Arial" pitchFamily="34" charset="0"/>
                          <a:cs typeface="Arial" pitchFamily="34" charset="0"/>
                        </a:rPr>
                        <a:t>2010</a:t>
                      </a:r>
                      <a:endParaRPr lang="pt-PT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1" u="none" strike="noStrike" dirty="0">
                          <a:latin typeface="Arial" pitchFamily="34" charset="0"/>
                          <a:cs typeface="Arial" pitchFamily="34" charset="0"/>
                        </a:rPr>
                        <a:t>2011</a:t>
                      </a:r>
                      <a:endParaRPr lang="pt-PT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1" u="none" strike="noStrike" dirty="0">
                          <a:latin typeface="Arial" pitchFamily="34" charset="0"/>
                          <a:cs typeface="Arial" pitchFamily="34" charset="0"/>
                        </a:rPr>
                        <a:t>2012</a:t>
                      </a:r>
                      <a:endParaRPr lang="pt-PT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1" u="none" strike="noStrike" dirty="0"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  <a:endParaRPr lang="pt-PT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6037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latin typeface="Arial" pitchFamily="34" charset="0"/>
                          <a:cs typeface="Arial" pitchFamily="34" charset="0"/>
                        </a:rPr>
                        <a:t>248</a:t>
                      </a:r>
                      <a:endParaRPr lang="pt-PT" sz="12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latin typeface="Arial" pitchFamily="34" charset="0"/>
                          <a:cs typeface="Arial" pitchFamily="34" charset="0"/>
                        </a:rPr>
                        <a:t>549</a:t>
                      </a:r>
                      <a:endParaRPr lang="pt-PT" sz="12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 dirty="0">
                          <a:latin typeface="Arial" pitchFamily="34" charset="0"/>
                          <a:cs typeface="Arial" pitchFamily="34" charset="0"/>
                        </a:rPr>
                        <a:t>840</a:t>
                      </a:r>
                      <a:endParaRPr lang="pt-PT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 dirty="0">
                          <a:latin typeface="Arial" pitchFamily="34" charset="0"/>
                          <a:cs typeface="Arial" pitchFamily="34" charset="0"/>
                        </a:rPr>
                        <a:t>1 087</a:t>
                      </a:r>
                      <a:endParaRPr lang="pt-PT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latin typeface="Arial" pitchFamily="34" charset="0"/>
                          <a:cs typeface="Arial" pitchFamily="34" charset="0"/>
                        </a:rPr>
                        <a:t>1 250</a:t>
                      </a:r>
                      <a:endParaRPr lang="pt-PT" sz="12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 dirty="0">
                          <a:latin typeface="Arial" pitchFamily="34" charset="0"/>
                          <a:cs typeface="Arial" pitchFamily="34" charset="0"/>
                        </a:rPr>
                        <a:t>1 467</a:t>
                      </a:r>
                      <a:endParaRPr lang="pt-PT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latin typeface="Arial" pitchFamily="34" charset="0"/>
                          <a:cs typeface="Arial" pitchFamily="34" charset="0"/>
                        </a:rPr>
                        <a:t>1 289</a:t>
                      </a:r>
                      <a:endParaRPr lang="pt-PT" sz="12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 dirty="0">
                          <a:latin typeface="Arial" pitchFamily="34" charset="0"/>
                          <a:cs typeface="Arial" pitchFamily="34" charset="0"/>
                        </a:rPr>
                        <a:t>934</a:t>
                      </a:r>
                      <a:endParaRPr lang="pt-PT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2699792" y="274638"/>
            <a:ext cx="598700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ALEA</a:t>
            </a:r>
            <a:endParaRPr kumimoji="0" lang="pt-PT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548680"/>
            <a:ext cx="414085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desafi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720080" cy="1001016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graphicFrame>
        <p:nvGraphicFramePr>
          <p:cNvPr id="11" name="Chart 10"/>
          <p:cNvGraphicFramePr/>
          <p:nvPr/>
        </p:nvGraphicFramePr>
        <p:xfrm>
          <a:off x="539552" y="2564904"/>
          <a:ext cx="8208912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11"/>
          <p:cNvSpPr/>
          <p:nvPr/>
        </p:nvSpPr>
        <p:spPr>
          <a:xfrm>
            <a:off x="2915816" y="2060848"/>
            <a:ext cx="34687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 smtClean="0">
                <a:latin typeface="Arial" pitchFamily="34" charset="0"/>
                <a:cs typeface="Arial" pitchFamily="34" charset="0"/>
              </a:rPr>
              <a:t>Participants in ALEA Challenges (No.)</a:t>
            </a:r>
            <a:endParaRPr lang="pt-PT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699792" y="274638"/>
            <a:ext cx="598700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ALEA</a:t>
            </a:r>
            <a:endParaRPr kumimoji="0" lang="pt-PT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59632" y="1340768"/>
            <a:ext cx="1800200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000" dirty="0" smtClean="0"/>
              <a:t>Ex: Challenges</a:t>
            </a:r>
            <a:endParaRPr lang="pt-PT" sz="20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548680"/>
            <a:ext cx="414085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1314</TotalTime>
  <Words>1099</Words>
  <Application>Microsoft Office PowerPoint</Application>
  <PresentationFormat>On-screen Show (4:3)</PresentationFormat>
  <Paragraphs>223</Paragraphs>
  <Slides>19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Statistical literacy Statistics Portugal approach to improve it</vt:lpstr>
      <vt:lpstr>Introduction</vt:lpstr>
      <vt:lpstr>Statistical literacy</vt:lpstr>
      <vt:lpstr>Slide 4</vt:lpstr>
      <vt:lpstr>Statistics Portugal approach to improve Statistical literacy</vt:lpstr>
      <vt:lpstr>Challenges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Study visits</vt:lpstr>
      <vt:lpstr>Study visits</vt:lpstr>
      <vt:lpstr>Conclusions</vt:lpstr>
      <vt:lpstr>Challenges</vt:lpstr>
      <vt:lpstr>Slide 19</vt:lpstr>
    </vt:vector>
  </TitlesOfParts>
  <Company>INE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Statistical literacy – Statistics Portugal approach to improve it</dc:title>
  <dc:creator>magda.ribeiro</dc:creator>
  <cp:lastModifiedBy>magda.ribeiro</cp:lastModifiedBy>
  <cp:revision>128</cp:revision>
  <dcterms:created xsi:type="dcterms:W3CDTF">2014-05-02T15:55:33Z</dcterms:created>
  <dcterms:modified xsi:type="dcterms:W3CDTF">2014-05-15T15:15:51Z</dcterms:modified>
</cp:coreProperties>
</file>