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9" r:id="rId5"/>
    <p:sldId id="259" r:id="rId6"/>
    <p:sldId id="280" r:id="rId7"/>
    <p:sldId id="264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65" r:id="rId16"/>
    <p:sldId id="266" r:id="rId17"/>
    <p:sldId id="275" r:id="rId18"/>
    <p:sldId id="276" r:id="rId19"/>
    <p:sldId id="277" r:id="rId20"/>
    <p:sldId id="278" r:id="rId21"/>
    <p:sldId id="260" r:id="rId2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96D8-A8BF-43EC-89A1-0520B90BD9AC}" type="datetimeFigureOut">
              <a:rPr lang="pt-PT" smtClean="0"/>
              <a:pPr/>
              <a:t>21-05-2014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F219-4BAC-4E27-94FA-F60A31329758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96D8-A8BF-43EC-89A1-0520B90BD9AC}" type="datetimeFigureOut">
              <a:rPr lang="pt-PT" smtClean="0"/>
              <a:pPr/>
              <a:t>21-05-2014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F219-4BAC-4E27-94FA-F60A31329758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96D8-A8BF-43EC-89A1-0520B90BD9AC}" type="datetimeFigureOut">
              <a:rPr lang="pt-PT" smtClean="0"/>
              <a:pPr/>
              <a:t>21-05-2014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F219-4BAC-4E27-94FA-F60A31329758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96D8-A8BF-43EC-89A1-0520B90BD9AC}" type="datetimeFigureOut">
              <a:rPr lang="pt-PT" smtClean="0"/>
              <a:pPr/>
              <a:t>21-05-2014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F219-4BAC-4E27-94FA-F60A31329758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96D8-A8BF-43EC-89A1-0520B90BD9AC}" type="datetimeFigureOut">
              <a:rPr lang="pt-PT" smtClean="0"/>
              <a:pPr/>
              <a:t>21-05-2014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F219-4BAC-4E27-94FA-F60A31329758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96D8-A8BF-43EC-89A1-0520B90BD9AC}" type="datetimeFigureOut">
              <a:rPr lang="pt-PT" smtClean="0"/>
              <a:pPr/>
              <a:t>21-05-2014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F219-4BAC-4E27-94FA-F60A31329758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96D8-A8BF-43EC-89A1-0520B90BD9AC}" type="datetimeFigureOut">
              <a:rPr lang="pt-PT" smtClean="0"/>
              <a:pPr/>
              <a:t>21-05-2014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F219-4BAC-4E27-94FA-F60A31329758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96D8-A8BF-43EC-89A1-0520B90BD9AC}" type="datetimeFigureOut">
              <a:rPr lang="pt-PT" smtClean="0"/>
              <a:pPr/>
              <a:t>21-05-2014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F219-4BAC-4E27-94FA-F60A31329758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96D8-A8BF-43EC-89A1-0520B90BD9AC}" type="datetimeFigureOut">
              <a:rPr lang="pt-PT" smtClean="0"/>
              <a:pPr/>
              <a:t>21-05-2014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F219-4BAC-4E27-94FA-F60A31329758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96D8-A8BF-43EC-89A1-0520B90BD9AC}" type="datetimeFigureOut">
              <a:rPr lang="pt-PT" smtClean="0"/>
              <a:pPr/>
              <a:t>21-05-2014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F219-4BAC-4E27-94FA-F60A31329758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96D8-A8BF-43EC-89A1-0520B90BD9AC}" type="datetimeFigureOut">
              <a:rPr lang="pt-PT" smtClean="0"/>
              <a:pPr/>
              <a:t>21-05-2014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F219-4BAC-4E27-94FA-F60A31329758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196D8-A8BF-43EC-89A1-0520B90BD9AC}" type="datetimeFigureOut">
              <a:rPr lang="pt-PT" smtClean="0"/>
              <a:pPr/>
              <a:t>21-05-2014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8F219-4BAC-4E27-94FA-F60A31329758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26917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administrative data sources to develop real estate price statistics: </a:t>
            </a:r>
            <a:br>
              <a:rPr lang="en-US" dirty="0" smtClean="0"/>
            </a:br>
            <a:r>
              <a:rPr lang="en-US" dirty="0" smtClean="0"/>
              <a:t>The case of Portugal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2304256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err="1" smtClean="0"/>
              <a:t>Rui</a:t>
            </a:r>
            <a:r>
              <a:rPr lang="en-US" dirty="0" smtClean="0"/>
              <a:t> Evangelista, </a:t>
            </a:r>
            <a:r>
              <a:rPr lang="en-US" i="1" dirty="0" smtClean="0"/>
              <a:t>Statistics Portugal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sz="2900" i="1" dirty="0" smtClean="0"/>
              <a:t>European conference on quality in official statistics</a:t>
            </a:r>
          </a:p>
          <a:p>
            <a:endParaRPr lang="en-US" sz="2900" i="1" dirty="0"/>
          </a:p>
          <a:p>
            <a:r>
              <a:rPr lang="en-US" sz="2900" i="1" dirty="0" smtClean="0"/>
              <a:t>Vienna, 4 June 2014</a:t>
            </a:r>
            <a:endParaRPr lang="en-US" sz="29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Transactions-based index:</a:t>
            </a:r>
          </a:p>
          <a:p>
            <a:pPr lvl="1"/>
            <a:r>
              <a:rPr lang="en-US" dirty="0" smtClean="0"/>
              <a:t>Fiscal administrative data</a:t>
            </a:r>
          </a:p>
          <a:p>
            <a:pPr lvl="1"/>
            <a:r>
              <a:rPr lang="en-CA" dirty="0" smtClean="0"/>
              <a:t>Hedonic </a:t>
            </a:r>
            <a:r>
              <a:rPr lang="en-CA" dirty="0"/>
              <a:t>price index </a:t>
            </a:r>
            <a:endParaRPr lang="en-CA" dirty="0" smtClean="0"/>
          </a:p>
          <a:p>
            <a:pPr lvl="2"/>
            <a:r>
              <a:rPr lang="en-CA" dirty="0" smtClean="0"/>
              <a:t>Adjacent </a:t>
            </a:r>
            <a:r>
              <a:rPr lang="en-CA" dirty="0"/>
              <a:t>time dummy approach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285677" y="2003326"/>
          <a:ext cx="3349625" cy="635000"/>
        </p:xfrm>
        <a:graphic>
          <a:graphicData uri="http://schemas.openxmlformats.org/presentationml/2006/ole">
            <p:oleObj spid="_x0000_s3074" name="Equation" r:id="rId3" imgW="2425680" imgH="431640" progId="Equation.DSMT4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39552" y="1412776"/>
          <a:ext cx="3133725" cy="333375"/>
        </p:xfrm>
        <a:graphic>
          <a:graphicData uri="http://schemas.openxmlformats.org/presentationml/2006/ole">
            <p:oleObj spid="_x0000_s3075" name="Equation" r:id="rId4" imgW="1879600" imgH="203200" progId="Equation.DSMT4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014215" y="3070126"/>
          <a:ext cx="6526212" cy="2574925"/>
        </p:xfrm>
        <a:graphic>
          <a:graphicData uri="http://schemas.openxmlformats.org/presentationml/2006/ole">
            <p:oleObj spid="_x0000_s3076" name="Equation" r:id="rId5" imgW="5600520" imgH="195552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87599" y="266970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where,</a:t>
            </a:r>
            <a:endParaRPr lang="en-US"/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6372201" y="5877273"/>
          <a:ext cx="1800199" cy="519688"/>
        </p:xfrm>
        <a:graphic>
          <a:graphicData uri="http://schemas.openxmlformats.org/presentationml/2006/ole">
            <p:oleObj spid="_x0000_s3077" name="Equation" r:id="rId6" imgW="1143000" imgH="330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r>
              <a:rPr lang="en-CA" dirty="0"/>
              <a:t>The parameters of </a:t>
            </a:r>
            <a:r>
              <a:rPr lang="en-CA" dirty="0" smtClean="0"/>
              <a:t>the hedonic equations </a:t>
            </a:r>
            <a:r>
              <a:rPr lang="en-CA" dirty="0"/>
              <a:t>are estimated by ordinary least squares (OLS) </a:t>
            </a:r>
            <a:r>
              <a:rPr lang="en-CA" dirty="0" smtClean="0"/>
              <a:t>for the following strata: </a:t>
            </a:r>
          </a:p>
          <a:p>
            <a:pPr lvl="1"/>
            <a:r>
              <a:rPr lang="en-CA" dirty="0" smtClean="0"/>
              <a:t>existing apartments</a:t>
            </a:r>
          </a:p>
          <a:p>
            <a:pPr lvl="1"/>
            <a:r>
              <a:rPr lang="en-CA" dirty="0" smtClean="0"/>
              <a:t>existing houses</a:t>
            </a:r>
          </a:p>
          <a:p>
            <a:pPr lvl="1"/>
            <a:r>
              <a:rPr lang="en-CA" dirty="0" smtClean="0"/>
              <a:t>new apartments</a:t>
            </a:r>
          </a:p>
          <a:p>
            <a:pPr lvl="1"/>
            <a:r>
              <a:rPr lang="en-CA" dirty="0" smtClean="0"/>
              <a:t>new houses</a:t>
            </a:r>
          </a:p>
          <a:p>
            <a:pPr lvl="1"/>
            <a:endParaRPr lang="en-CA" dirty="0"/>
          </a:p>
          <a:p>
            <a:r>
              <a:rPr lang="en-CA" dirty="0" smtClean="0"/>
              <a:t>Special </a:t>
            </a:r>
            <a:r>
              <a:rPr lang="en-CA" dirty="0"/>
              <a:t>attention was given to location, area and age </a:t>
            </a:r>
            <a:r>
              <a:rPr lang="en-CA" dirty="0" smtClean="0"/>
              <a:t>effects</a:t>
            </a:r>
          </a:p>
          <a:p>
            <a:r>
              <a:rPr lang="en-CA" dirty="0"/>
              <a:t>Robust statistics, </a:t>
            </a:r>
            <a:r>
              <a:rPr lang="en-CA" dirty="0" smtClean="0"/>
              <a:t>tests of </a:t>
            </a:r>
            <a:r>
              <a:rPr lang="en-CA" dirty="0"/>
              <a:t>individual and joint significance of </a:t>
            </a:r>
            <a:r>
              <a:rPr lang="en-CA" dirty="0" smtClean="0"/>
              <a:t>parameters are used </a:t>
            </a:r>
            <a:r>
              <a:rPr lang="en-CA" dirty="0"/>
              <a:t>in the specification and estimation process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House sales indicator</a:t>
            </a:r>
          </a:p>
          <a:p>
            <a:pPr lvl="1"/>
            <a:r>
              <a:rPr lang="en-GB" dirty="0" smtClean="0"/>
              <a:t>Based </a:t>
            </a:r>
            <a:r>
              <a:rPr lang="en-GB" dirty="0"/>
              <a:t>on IMT </a:t>
            </a:r>
            <a:r>
              <a:rPr lang="en-GB" dirty="0" smtClean="0"/>
              <a:t>data; restricted </a:t>
            </a:r>
            <a:r>
              <a:rPr lang="en-GB" dirty="0"/>
              <a:t>to reflect transactions of residential properties only</a:t>
            </a:r>
            <a:endParaRPr lang="en-GB" dirty="0" smtClean="0"/>
          </a:p>
          <a:p>
            <a:pPr lvl="1"/>
            <a:r>
              <a:rPr lang="en-GB" dirty="0" smtClean="0"/>
              <a:t>Agricultural </a:t>
            </a:r>
            <a:r>
              <a:rPr lang="en-GB" dirty="0"/>
              <a:t>land, commercial and non-arms length transactions (i.e., inherited dwellings) were excluded from the scope of the </a:t>
            </a:r>
            <a:r>
              <a:rPr lang="en-GB" dirty="0" smtClean="0"/>
              <a:t>indicator</a:t>
            </a:r>
          </a:p>
          <a:p>
            <a:pPr lvl="1"/>
            <a:r>
              <a:rPr lang="en-GB" dirty="0" smtClean="0"/>
              <a:t>As </a:t>
            </a:r>
            <a:r>
              <a:rPr lang="en-GB" dirty="0"/>
              <a:t>in the transactions-based HPI, transactions of parts of dwellings were excluded from the calculations of the </a:t>
            </a:r>
            <a:r>
              <a:rPr lang="en-GB" dirty="0" smtClean="0"/>
              <a:t>indicator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Results for: apartments/houses and new/existing splits; and by NUTS II region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Comparison between: </a:t>
            </a:r>
          </a:p>
          <a:p>
            <a:pPr lvl="1"/>
            <a:r>
              <a:rPr lang="en-US" dirty="0" smtClean="0"/>
              <a:t>Bank appraisals HPI: </a:t>
            </a:r>
            <a:r>
              <a:rPr lang="en-US" dirty="0" err="1" smtClean="0"/>
              <a:t>HPI_BankA</a:t>
            </a:r>
            <a:endParaRPr lang="en-US" dirty="0" smtClean="0"/>
          </a:p>
          <a:p>
            <a:pPr lvl="1"/>
            <a:r>
              <a:rPr lang="en-US" dirty="0" smtClean="0"/>
              <a:t>“Hedonic” transactions-based HPI: </a:t>
            </a:r>
            <a:r>
              <a:rPr lang="en-US" dirty="0" err="1" smtClean="0"/>
              <a:t>HPI_Hed</a:t>
            </a:r>
            <a:endParaRPr lang="en-US" dirty="0" smtClean="0"/>
          </a:p>
          <a:p>
            <a:pPr lvl="1"/>
            <a:r>
              <a:rPr lang="en-US" dirty="0" smtClean="0"/>
              <a:t>“Stratified” transactions-based HPI: </a:t>
            </a:r>
            <a:r>
              <a:rPr lang="en-US" dirty="0" err="1" smtClean="0"/>
              <a:t>HPI_Strat</a:t>
            </a:r>
            <a:endParaRPr lang="en-US" dirty="0" smtClean="0"/>
          </a:p>
          <a:p>
            <a:pPr lvl="1"/>
            <a:r>
              <a:rPr lang="en-US" dirty="0" smtClean="0"/>
              <a:t>“Unadjusted” (four basic strata) HPI: </a:t>
            </a:r>
            <a:r>
              <a:rPr lang="en-US" dirty="0" err="1" smtClean="0"/>
              <a:t>HPI_Raw</a:t>
            </a:r>
            <a:r>
              <a:rPr lang="en-US" dirty="0" smtClean="0"/>
              <a:t> 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Asking-price HPI: </a:t>
            </a:r>
            <a:r>
              <a:rPr lang="en-US" dirty="0" err="1" smtClean="0"/>
              <a:t>HPI_Ci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Base 100 = 1Q2009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Number of house sales: </a:t>
            </a:r>
            <a:r>
              <a:rPr lang="en-US" dirty="0" err="1" smtClean="0"/>
              <a:t>N_trans</a:t>
            </a: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908720"/>
            <a:ext cx="7632848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7500" y="281247"/>
            <a:ext cx="7389000" cy="4659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51161" y="5229200"/>
            <a:ext cx="6657343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/>
          </a:bodyPr>
          <a:lstStyle/>
          <a:p>
            <a:r>
              <a:rPr lang="en-CA" dirty="0" smtClean="0"/>
              <a:t>Few issues to point out:</a:t>
            </a:r>
          </a:p>
          <a:p>
            <a:pPr lvl="1"/>
            <a:r>
              <a:rPr lang="en-US" dirty="0" smtClean="0"/>
              <a:t>Despite the drop in bank appraisals counts, appraisals-based HPI seems to mimic its transactions-based counterpart reasonably well:</a:t>
            </a:r>
          </a:p>
          <a:p>
            <a:pPr lvl="2"/>
            <a:r>
              <a:rPr lang="en-US" dirty="0" smtClean="0"/>
              <a:t>Same turning point in 2Q2012</a:t>
            </a:r>
          </a:p>
          <a:p>
            <a:pPr lvl="2"/>
            <a:r>
              <a:rPr lang="en-US" dirty="0" smtClean="0"/>
              <a:t>Strong correlation between the two indicators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Few issues to point out (cont.):</a:t>
            </a:r>
          </a:p>
          <a:p>
            <a:pPr lvl="1"/>
            <a:r>
              <a:rPr lang="en-US" dirty="0" smtClean="0"/>
              <a:t>Asking prices indicator (</a:t>
            </a:r>
            <a:r>
              <a:rPr lang="en-US" dirty="0" err="1" smtClean="0"/>
              <a:t>HPI_Ci</a:t>
            </a:r>
            <a:r>
              <a:rPr lang="en-US" dirty="0" smtClean="0"/>
              <a:t>) seems to lag behind both appraisals- and transactions-based HPIs: </a:t>
            </a:r>
          </a:p>
          <a:p>
            <a:pPr lvl="2"/>
            <a:r>
              <a:rPr lang="en-US" dirty="0" smtClean="0"/>
              <a:t>Contemporary correlation between </a:t>
            </a:r>
            <a:r>
              <a:rPr lang="en-US" dirty="0" err="1" smtClean="0"/>
              <a:t>HPI_Ci</a:t>
            </a:r>
            <a:r>
              <a:rPr lang="en-US" dirty="0" smtClean="0"/>
              <a:t> and </a:t>
            </a:r>
            <a:r>
              <a:rPr lang="en-US" dirty="0" err="1" smtClean="0"/>
              <a:t>HPI_BankA</a:t>
            </a:r>
            <a:r>
              <a:rPr lang="en-US" dirty="0" smtClean="0"/>
              <a:t> and </a:t>
            </a:r>
            <a:r>
              <a:rPr lang="en-US" dirty="0" err="1" smtClean="0"/>
              <a:t>HPI_Hed</a:t>
            </a:r>
            <a:r>
              <a:rPr lang="en-US" dirty="0" smtClean="0"/>
              <a:t> are 0.68 and 0.44, respectively</a:t>
            </a:r>
          </a:p>
          <a:p>
            <a:pPr lvl="2"/>
            <a:r>
              <a:rPr lang="en-US" dirty="0" smtClean="0"/>
              <a:t>The figures increase to 0.85 and 0.64 when the </a:t>
            </a:r>
            <a:r>
              <a:rPr lang="en-US" dirty="0" err="1" smtClean="0"/>
              <a:t>HPI_Ci</a:t>
            </a:r>
            <a:r>
              <a:rPr lang="en-US" dirty="0" smtClean="0"/>
              <a:t> of quarter Q+1 is compared with </a:t>
            </a:r>
            <a:r>
              <a:rPr lang="en-US" dirty="0" err="1" smtClean="0"/>
              <a:t>HPI_BankA</a:t>
            </a:r>
            <a:r>
              <a:rPr lang="en-US" dirty="0" smtClean="0"/>
              <a:t> and </a:t>
            </a:r>
            <a:r>
              <a:rPr lang="en-US" dirty="0" err="1" smtClean="0"/>
              <a:t>HPI_Hed</a:t>
            </a:r>
            <a:r>
              <a:rPr lang="en-US" dirty="0" smtClean="0"/>
              <a:t> of quarter Q </a:t>
            </a:r>
          </a:p>
          <a:p>
            <a:pPr lvl="2"/>
            <a:r>
              <a:rPr lang="en-US" dirty="0" err="1" smtClean="0"/>
              <a:t>HPI_Ci</a:t>
            </a:r>
            <a:r>
              <a:rPr lang="en-US" dirty="0" smtClean="0"/>
              <a:t> is less volatile, more “resistant” to price drops</a:t>
            </a:r>
          </a:p>
          <a:p>
            <a:pPr lvl="2"/>
            <a:r>
              <a:rPr lang="en-US" dirty="0" smtClean="0"/>
              <a:t>Should come as no surprise: representative of prices at the start of the buying and selling process, which tend to be, when the market is depressed, higher than real transaction prices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 fontScale="85000" lnSpcReduction="10000"/>
          </a:bodyPr>
          <a:lstStyle/>
          <a:p>
            <a:r>
              <a:rPr lang="en-CA" dirty="0" smtClean="0"/>
              <a:t>Few issues to point out (cont.):</a:t>
            </a:r>
          </a:p>
          <a:p>
            <a:pPr lvl="1"/>
            <a:r>
              <a:rPr lang="en-US" dirty="0" smtClean="0"/>
              <a:t>Difference between </a:t>
            </a:r>
            <a:r>
              <a:rPr lang="en-US" dirty="0" err="1" smtClean="0"/>
              <a:t>HPI_Strat</a:t>
            </a:r>
            <a:r>
              <a:rPr lang="en-US" dirty="0" smtClean="0"/>
              <a:t> and </a:t>
            </a:r>
            <a:r>
              <a:rPr lang="en-US" dirty="0" err="1" smtClean="0"/>
              <a:t>HPI_Hed</a:t>
            </a:r>
            <a:r>
              <a:rPr lang="en-US" dirty="0" smtClean="0"/>
              <a:t> is bigger when the market hits its lowest point</a:t>
            </a:r>
          </a:p>
          <a:p>
            <a:pPr lvl="1"/>
            <a:r>
              <a:rPr lang="en-US" dirty="0" smtClean="0"/>
              <a:t>Stratification approach seems not to fully account the change in the quality mix of transacted dwellings</a:t>
            </a:r>
          </a:p>
          <a:p>
            <a:pPr lvl="1"/>
            <a:r>
              <a:rPr lang="en-US" dirty="0" smtClean="0"/>
              <a:t>A stratification scheme with less strata (only 4; </a:t>
            </a:r>
            <a:r>
              <a:rPr lang="en-US" dirty="0" err="1" smtClean="0"/>
              <a:t>HPI_Raw</a:t>
            </a:r>
            <a:r>
              <a:rPr lang="en-US" dirty="0" smtClean="0"/>
              <a:t>) shows even sharper price decreases in the 1Q2011-2Q2012 period</a:t>
            </a:r>
          </a:p>
          <a:p>
            <a:pPr lvl="1"/>
            <a:r>
              <a:rPr lang="en-US" dirty="0" smtClean="0"/>
              <a:t>Results suggests that at least part of the price decreases shown by the </a:t>
            </a:r>
            <a:r>
              <a:rPr lang="en-US" dirty="0" err="1" smtClean="0"/>
              <a:t>HPI_Strat</a:t>
            </a:r>
            <a:r>
              <a:rPr lang="en-US" dirty="0" smtClean="0"/>
              <a:t> indicator should be (at least partly) attributed to the fact that cheaper and worse quality dwellings are driving average prices down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Introduction</a:t>
            </a:r>
          </a:p>
          <a:p>
            <a:endParaRPr lang="en-US" dirty="0"/>
          </a:p>
          <a:p>
            <a:r>
              <a:rPr lang="en-US" dirty="0" smtClean="0"/>
              <a:t>Description of administrative data sources</a:t>
            </a:r>
          </a:p>
          <a:p>
            <a:endParaRPr lang="en-US" dirty="0"/>
          </a:p>
          <a:p>
            <a:r>
              <a:rPr lang="en-US" dirty="0" smtClean="0"/>
              <a:t>Methodology</a:t>
            </a:r>
          </a:p>
          <a:p>
            <a:endParaRPr lang="en-US" dirty="0"/>
          </a:p>
          <a:p>
            <a:r>
              <a:rPr lang="en-US" dirty="0" smtClean="0"/>
              <a:t>Results</a:t>
            </a:r>
          </a:p>
          <a:p>
            <a:endParaRPr lang="en-US" dirty="0"/>
          </a:p>
          <a:p>
            <a:r>
              <a:rPr lang="en-US" dirty="0" smtClean="0"/>
              <a:t>Conclusions and final remarks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/>
          </a:bodyPr>
          <a:lstStyle/>
          <a:p>
            <a:r>
              <a:rPr lang="en-CA" dirty="0" smtClean="0"/>
              <a:t>Few issues to point out (cont.):</a:t>
            </a:r>
          </a:p>
          <a:p>
            <a:pPr lvl="1"/>
            <a:r>
              <a:rPr lang="en-US" dirty="0" smtClean="0"/>
              <a:t>Number of sales indicator is synchronized with the behavior shown of appraisals- and transactions-based HPIs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final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Results suggest that: </a:t>
            </a:r>
          </a:p>
          <a:p>
            <a:pPr lvl="1"/>
            <a:r>
              <a:rPr lang="en-US" dirty="0" smtClean="0"/>
              <a:t>Asking-based indicators may lag behind transactions- and appraisals-based HPIs</a:t>
            </a:r>
          </a:p>
          <a:p>
            <a:pPr lvl="1"/>
            <a:r>
              <a:rPr lang="en-US" dirty="0" smtClean="0"/>
              <a:t>Bank appraisals may be a reasonable source to develop a HPI (“second-best approach”; need for more research)</a:t>
            </a:r>
          </a:p>
          <a:p>
            <a:pPr lvl="1"/>
            <a:endParaRPr lang="en-US" dirty="0"/>
          </a:p>
          <a:p>
            <a:r>
              <a:rPr lang="en-US" dirty="0" smtClean="0"/>
              <a:t>Overall, it is possible to develop good-quality real estate statistics based on administrative data sources</a:t>
            </a:r>
          </a:p>
          <a:p>
            <a:endParaRPr lang="en-US" dirty="0"/>
          </a:p>
          <a:p>
            <a:r>
              <a:rPr lang="en-US" dirty="0" smtClean="0"/>
              <a:t>In the case of Portugal, a change from bank appraisals to fiscal administrative data would represent a jump in the quality of provided official statistics:</a:t>
            </a:r>
          </a:p>
          <a:p>
            <a:pPr lvl="1"/>
            <a:r>
              <a:rPr lang="en-US" dirty="0" smtClean="0"/>
              <a:t>Methodological soundness : e.g., use of transaction values (instead of a proxy)</a:t>
            </a:r>
          </a:p>
          <a:p>
            <a:pPr lvl="1"/>
            <a:r>
              <a:rPr lang="en-US" dirty="0" smtClean="0"/>
              <a:t>Accuracy  and reliability: use of more appropriate methods to tackle quality change (“pure” price change would be better measured)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Recent economic and financial crisis reinforced the need for more and better statistics on the housing market</a:t>
            </a:r>
          </a:p>
          <a:p>
            <a:endParaRPr lang="en-US" dirty="0"/>
          </a:p>
          <a:p>
            <a:r>
              <a:rPr lang="en-US" dirty="0" smtClean="0"/>
              <a:t>Statistical offices started to develop strategies to meet new (…old…) user’s needs:</a:t>
            </a:r>
          </a:p>
          <a:p>
            <a:pPr lvl="1"/>
            <a:r>
              <a:rPr lang="en-US" dirty="0" err="1" smtClean="0"/>
              <a:t>Eurostat’s</a:t>
            </a:r>
            <a:r>
              <a:rPr lang="en-US" dirty="0" smtClean="0"/>
              <a:t> statistical pilot program on Owner-occupied Housing (started in 2002)</a:t>
            </a:r>
          </a:p>
          <a:p>
            <a:pPr lvl="1"/>
            <a:r>
              <a:rPr lang="en-US" dirty="0" smtClean="0"/>
              <a:t>Statistics Portugal joined the program in 2008: “double data source approach”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r>
              <a:rPr lang="en-US" dirty="0" smtClean="0"/>
              <a:t>Legal framework: </a:t>
            </a:r>
          </a:p>
          <a:p>
            <a:pPr lvl="1"/>
            <a:r>
              <a:rPr lang="en-CA" dirty="0"/>
              <a:t>Regulation No </a:t>
            </a:r>
            <a:r>
              <a:rPr lang="en-CA" dirty="0" smtClean="0"/>
              <a:t>93/2013: regular provision of the HPI to </a:t>
            </a:r>
            <a:r>
              <a:rPr lang="en-CA" dirty="0" err="1" smtClean="0"/>
              <a:t>Eurostat</a:t>
            </a:r>
            <a:endParaRPr lang="en-CA" dirty="0" smtClean="0"/>
          </a:p>
          <a:p>
            <a:pPr lvl="1"/>
            <a:r>
              <a:rPr lang="en-CA" dirty="0"/>
              <a:t>Regulation No </a:t>
            </a:r>
            <a:r>
              <a:rPr lang="en-CA" dirty="0" smtClean="0"/>
              <a:t>1176/2011: HPI in the scoreboard of indicators for the early detection of macroeconomic imbalances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Administrative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25144"/>
          </a:xfrm>
        </p:spPr>
        <p:txBody>
          <a:bodyPr>
            <a:normAutofit/>
          </a:bodyPr>
          <a:lstStyle/>
          <a:p>
            <a:r>
              <a:rPr lang="en-US" dirty="0" smtClean="0"/>
              <a:t>Two sources: 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dirty="0" smtClean="0"/>
              <a:t>1 - Bank appraisals</a:t>
            </a:r>
          </a:p>
          <a:p>
            <a:pPr lvl="2"/>
            <a:r>
              <a:rPr lang="en-US" dirty="0" smtClean="0"/>
              <a:t>Value of appraised dwellings (mortgage credit processes)</a:t>
            </a:r>
          </a:p>
          <a:p>
            <a:pPr lvl="2"/>
            <a:r>
              <a:rPr lang="en-US" dirty="0" smtClean="0"/>
              <a:t>Before any transaction actually takes place</a:t>
            </a:r>
          </a:p>
          <a:p>
            <a:pPr lvl="2"/>
            <a:r>
              <a:rPr lang="en-US" dirty="0" smtClean="0"/>
              <a:t>National coverage (almost complete universe of banks conceding  mortgage credit)</a:t>
            </a:r>
          </a:p>
          <a:p>
            <a:pPr lvl="2"/>
            <a:r>
              <a:rPr lang="en-US" dirty="0" smtClean="0"/>
              <a:t>326 thousand observations, an average of 16.3 thousand per quarter (1Q2009-4Q2013)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Administrative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dirty="0" smtClean="0"/>
              <a:t>Two sources (cont.): </a:t>
            </a:r>
          </a:p>
          <a:p>
            <a:pPr lvl="2"/>
            <a:endParaRPr lang="en-US" dirty="0" smtClean="0"/>
          </a:p>
          <a:p>
            <a:pPr lvl="1">
              <a:buNone/>
            </a:pPr>
            <a:r>
              <a:rPr lang="en-US" dirty="0" smtClean="0"/>
              <a:t>2- Fiscal administrative data</a:t>
            </a:r>
          </a:p>
          <a:p>
            <a:pPr lvl="2"/>
            <a:r>
              <a:rPr lang="en-US" dirty="0" smtClean="0"/>
              <a:t>Transaction value: Municipal Tax  on Real Estate Transfer (IMT)</a:t>
            </a:r>
          </a:p>
          <a:p>
            <a:pPr lvl="2"/>
            <a:r>
              <a:rPr lang="en-US" dirty="0" smtClean="0"/>
              <a:t>Characteristics of the dwellings: Local Property Tax (IMI)</a:t>
            </a:r>
          </a:p>
          <a:p>
            <a:pPr lvl="2"/>
            <a:r>
              <a:rPr lang="en-US" dirty="0" smtClean="0"/>
              <a:t>450 thousand observations, an average of 22.5 thousand per quarter (1Q2009-4Q2013)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 data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844824"/>
            <a:ext cx="7056784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Administrative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Points to highlight (from the chart): </a:t>
            </a:r>
          </a:p>
          <a:p>
            <a:pPr lvl="2"/>
            <a:r>
              <a:rPr lang="en-US" dirty="0" smtClean="0"/>
              <a:t>The number of Bank Appraisals only outscores those of transactions in the first quarters (mortgage credit more abundant)</a:t>
            </a:r>
          </a:p>
          <a:p>
            <a:pPr lvl="2"/>
            <a:r>
              <a:rPr lang="en-US" dirty="0" smtClean="0"/>
              <a:t>During the 2Q2009-4Q2012 period, bank appraisals drop considerable (and generally at a faster rate than transactions) </a:t>
            </a:r>
          </a:p>
          <a:p>
            <a:pPr lvl="2"/>
            <a:r>
              <a:rPr lang="en-US" dirty="0" smtClean="0"/>
              <a:t>From 4Q2011 onwards, bank appraisals numbers represent less than half the number of transactions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Appraisals-based HPI: </a:t>
            </a:r>
          </a:p>
          <a:p>
            <a:pPr lvl="1"/>
            <a:r>
              <a:rPr lang="en-US" dirty="0" smtClean="0"/>
              <a:t>Compiled </a:t>
            </a:r>
            <a:r>
              <a:rPr lang="en-US" dirty="0"/>
              <a:t>using a stratification </a:t>
            </a:r>
            <a:r>
              <a:rPr lang="en-US" dirty="0" smtClean="0"/>
              <a:t>approach</a:t>
            </a:r>
          </a:p>
          <a:p>
            <a:pPr lvl="1"/>
            <a:r>
              <a:rPr lang="en-US" dirty="0"/>
              <a:t>The strata are defined using the following basic design</a:t>
            </a:r>
            <a:r>
              <a:rPr lang="en-US" dirty="0" smtClean="0"/>
              <a:t>:</a:t>
            </a:r>
            <a:endParaRPr lang="pt-PT" dirty="0"/>
          </a:p>
          <a:p>
            <a:pPr lvl="2"/>
            <a:r>
              <a:rPr lang="en-US" dirty="0" smtClean="0"/>
              <a:t>Location </a:t>
            </a:r>
            <a:r>
              <a:rPr lang="en-US" dirty="0"/>
              <a:t>of appraised dwelling: as defined by the 7 NUTS II regions </a:t>
            </a:r>
            <a:r>
              <a:rPr lang="en-US" dirty="0" smtClean="0"/>
              <a:t>for </a:t>
            </a:r>
            <a:r>
              <a:rPr lang="pt-PT" dirty="0" smtClean="0"/>
              <a:t>Portugal</a:t>
            </a:r>
          </a:p>
          <a:p>
            <a:pPr lvl="2"/>
            <a:r>
              <a:rPr lang="en-US" dirty="0" smtClean="0"/>
              <a:t>Dimension </a:t>
            </a:r>
            <a:r>
              <a:rPr lang="en-US" dirty="0"/>
              <a:t>of appraised dwelling: </a:t>
            </a:r>
            <a:r>
              <a:rPr lang="en-US" dirty="0" smtClean="0"/>
              <a:t>2 </a:t>
            </a:r>
            <a:r>
              <a:rPr lang="en-US" dirty="0"/>
              <a:t>categories based on </a:t>
            </a:r>
            <a:r>
              <a:rPr lang="en-US" dirty="0" smtClean="0"/>
              <a:t>the </a:t>
            </a:r>
            <a:r>
              <a:rPr lang="pt-PT" dirty="0" err="1" smtClean="0"/>
              <a:t>number</a:t>
            </a:r>
            <a:r>
              <a:rPr lang="pt-PT" dirty="0" smtClean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 smtClean="0"/>
              <a:t>rooms</a:t>
            </a:r>
            <a:endParaRPr lang="pt-PT" dirty="0"/>
          </a:p>
          <a:p>
            <a:pPr lvl="2"/>
            <a:r>
              <a:rPr lang="en-US" dirty="0" smtClean="0"/>
              <a:t>Type </a:t>
            </a:r>
            <a:r>
              <a:rPr lang="en-US" dirty="0"/>
              <a:t>of dwelling: house or apartment; </a:t>
            </a:r>
            <a:r>
              <a:rPr lang="en-US" dirty="0" smtClean="0"/>
              <a:t>and</a:t>
            </a:r>
          </a:p>
          <a:p>
            <a:pPr lvl="2"/>
            <a:r>
              <a:rPr lang="en-US" dirty="0" smtClean="0"/>
              <a:t>Occupancy </a:t>
            </a:r>
            <a:r>
              <a:rPr lang="en-US" dirty="0"/>
              <a:t>status of dwelling: </a:t>
            </a:r>
            <a:r>
              <a:rPr lang="en-US" dirty="0" smtClean="0"/>
              <a:t>“</a:t>
            </a:r>
            <a:r>
              <a:rPr lang="en-US" dirty="0"/>
              <a:t>new” and “existing” </a:t>
            </a:r>
            <a:r>
              <a:rPr lang="en-US" dirty="0" smtClean="0"/>
              <a:t>dwellings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56 strata (elementary indexes, geometric mean formula)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954</Words>
  <Application>Microsoft Office PowerPoint</Application>
  <PresentationFormat>On-screen Show (4:3)</PresentationFormat>
  <Paragraphs>130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Equation</vt:lpstr>
      <vt:lpstr>Using administrative data sources to develop real estate price statistics:  The case of Portugal</vt:lpstr>
      <vt:lpstr>Outline</vt:lpstr>
      <vt:lpstr>Introduction</vt:lpstr>
      <vt:lpstr>Introduction</vt:lpstr>
      <vt:lpstr>Administrative data</vt:lpstr>
      <vt:lpstr>Administrative data</vt:lpstr>
      <vt:lpstr>Administrative data</vt:lpstr>
      <vt:lpstr>Administrative data</vt:lpstr>
      <vt:lpstr>Methodology</vt:lpstr>
      <vt:lpstr>Methodology</vt:lpstr>
      <vt:lpstr>Methodology</vt:lpstr>
      <vt:lpstr>Methodology</vt:lpstr>
      <vt:lpstr>Methodology</vt:lpstr>
      <vt:lpstr>Results</vt:lpstr>
      <vt:lpstr>Slide 15</vt:lpstr>
      <vt:lpstr>Slide 16</vt:lpstr>
      <vt:lpstr>Results</vt:lpstr>
      <vt:lpstr>Results</vt:lpstr>
      <vt:lpstr>Results</vt:lpstr>
      <vt:lpstr>Results</vt:lpstr>
      <vt:lpstr>Conclusions and final remarks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administrative data sources to develop real estate price statistics:  The case of Portugal</dc:title>
  <dc:creator>Rui</dc:creator>
  <cp:lastModifiedBy>rui.evangelista</cp:lastModifiedBy>
  <cp:revision>45</cp:revision>
  <dcterms:created xsi:type="dcterms:W3CDTF">2014-05-15T19:48:41Z</dcterms:created>
  <dcterms:modified xsi:type="dcterms:W3CDTF">2014-05-21T20:03:05Z</dcterms:modified>
</cp:coreProperties>
</file>