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554" r:id="rId2"/>
    <p:sldId id="555" r:id="rId3"/>
    <p:sldId id="560" r:id="rId4"/>
    <p:sldId id="559" r:id="rId5"/>
    <p:sldId id="558" r:id="rId6"/>
    <p:sldId id="557" r:id="rId7"/>
    <p:sldId id="561" r:id="rId8"/>
    <p:sldId id="562" r:id="rId9"/>
    <p:sldId id="556" r:id="rId10"/>
  </p:sldIdLst>
  <p:sldSz cx="9144000" cy="6858000" type="screen4x3"/>
  <p:notesSz cx="6946900" cy="10083800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5500" kern="1200">
        <a:solidFill>
          <a:srgbClr val="B20029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5500" kern="1200">
        <a:solidFill>
          <a:srgbClr val="B20029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5500" kern="1200">
        <a:solidFill>
          <a:srgbClr val="B20029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5500" kern="1200">
        <a:solidFill>
          <a:srgbClr val="B20029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5500" kern="1200">
        <a:solidFill>
          <a:srgbClr val="B20029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5500" kern="1200">
        <a:solidFill>
          <a:srgbClr val="B20029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5500" kern="1200">
        <a:solidFill>
          <a:srgbClr val="B20029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5500" kern="1200">
        <a:solidFill>
          <a:srgbClr val="B20029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5500" kern="1200">
        <a:solidFill>
          <a:srgbClr val="B20029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Norbert Rainer" initials="rai" lastIdx="9" clrIdx="0"/>
  <p:cmAuthor id="1" name="Josef Richter" initials="JR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E002C"/>
    <a:srgbClr val="B20029"/>
    <a:srgbClr val="C60000"/>
    <a:srgbClr val="BE0000"/>
    <a:srgbClr val="A50021"/>
    <a:srgbClr val="DDDDDD"/>
    <a:srgbClr val="C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92" autoAdjust="0"/>
    <p:restoredTop sz="86466" autoAdjust="0"/>
  </p:normalViewPr>
  <p:slideViewPr>
    <p:cSldViewPr>
      <p:cViewPr>
        <p:scale>
          <a:sx n="75" d="100"/>
          <a:sy n="75" d="100"/>
        </p:scale>
        <p:origin x="-946" y="-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9323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37" d="100"/>
          <a:sy n="37" d="100"/>
        </p:scale>
        <p:origin x="-1542" y="-72"/>
      </p:cViewPr>
      <p:guideLst>
        <p:guide orient="horz" pos="3176"/>
        <p:guide pos="2188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990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261" tIns="48631" rIns="97261" bIns="48631" numCol="1" anchor="t" anchorCtr="0" compatLnSpc="1">
            <a:prstTxWarp prst="textNoShape">
              <a:avLst/>
            </a:prstTxWarp>
          </a:bodyPr>
          <a:lstStyle>
            <a:lvl1pPr defTabSz="973138">
              <a:defRPr sz="1300">
                <a:solidFill>
                  <a:schemeClr val="tx1"/>
                </a:solidFill>
                <a:latin typeface="Times" pitchFamily="18" charset="0"/>
              </a:defRPr>
            </a:lvl1pPr>
          </a:lstStyle>
          <a:p>
            <a:endParaRPr lang="de-AT"/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7000" y="0"/>
            <a:ext cx="300990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261" tIns="48631" rIns="97261" bIns="48631" numCol="1" anchor="t" anchorCtr="0" compatLnSpc="1">
            <a:prstTxWarp prst="textNoShape">
              <a:avLst/>
            </a:prstTxWarp>
          </a:bodyPr>
          <a:lstStyle>
            <a:lvl1pPr algn="r" defTabSz="973138">
              <a:defRPr sz="1300">
                <a:solidFill>
                  <a:schemeClr val="tx1"/>
                </a:solidFill>
                <a:latin typeface="Times" pitchFamily="18" charset="0"/>
              </a:defRPr>
            </a:lvl1pPr>
          </a:lstStyle>
          <a:p>
            <a:endParaRPr lang="de-AT"/>
          </a:p>
        </p:txBody>
      </p:sp>
      <p:sp>
        <p:nvSpPr>
          <p:cNvPr id="1126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78975"/>
            <a:ext cx="300990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261" tIns="48631" rIns="97261" bIns="48631" numCol="1" anchor="b" anchorCtr="0" compatLnSpc="1">
            <a:prstTxWarp prst="textNoShape">
              <a:avLst/>
            </a:prstTxWarp>
          </a:bodyPr>
          <a:lstStyle>
            <a:lvl1pPr defTabSz="973138">
              <a:defRPr sz="1300">
                <a:solidFill>
                  <a:schemeClr val="tx1"/>
                </a:solidFill>
                <a:latin typeface="Times" pitchFamily="18" charset="0"/>
              </a:defRPr>
            </a:lvl1pPr>
          </a:lstStyle>
          <a:p>
            <a:endParaRPr lang="de-AT"/>
          </a:p>
        </p:txBody>
      </p:sp>
      <p:sp>
        <p:nvSpPr>
          <p:cNvPr id="1126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7000" y="9578975"/>
            <a:ext cx="300990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261" tIns="48631" rIns="97261" bIns="48631" numCol="1" anchor="b" anchorCtr="0" compatLnSpc="1">
            <a:prstTxWarp prst="textNoShape">
              <a:avLst/>
            </a:prstTxWarp>
          </a:bodyPr>
          <a:lstStyle>
            <a:lvl1pPr algn="r" defTabSz="973138">
              <a:defRPr sz="1300">
                <a:solidFill>
                  <a:schemeClr val="tx1"/>
                </a:solidFill>
                <a:latin typeface="Times" pitchFamily="18" charset="0"/>
              </a:defRPr>
            </a:lvl1pPr>
          </a:lstStyle>
          <a:p>
            <a:fld id="{B64C966C-7B2A-436E-90BC-03C0897E6B6A}" type="slidenum">
              <a:rPr lang="de-AT"/>
              <a:pPr/>
              <a:t>‹Nr.›</a:t>
            </a:fld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990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261" tIns="48631" rIns="97261" bIns="48631" numCol="1" anchor="t" anchorCtr="0" compatLnSpc="1">
            <a:prstTxWarp prst="textNoShape">
              <a:avLst/>
            </a:prstTxWarp>
          </a:bodyPr>
          <a:lstStyle>
            <a:lvl1pPr defTabSz="973138"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de-DE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7000" y="0"/>
            <a:ext cx="300990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261" tIns="48631" rIns="97261" bIns="48631" numCol="1" anchor="t" anchorCtr="0" compatLnSpc="1">
            <a:prstTxWarp prst="textNoShape">
              <a:avLst/>
            </a:prstTxWarp>
          </a:bodyPr>
          <a:lstStyle>
            <a:lvl1pPr algn="r" defTabSz="973138"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de-DE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55675" y="755650"/>
            <a:ext cx="5041900" cy="37814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5513" y="4789488"/>
            <a:ext cx="5095875" cy="453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261" tIns="48631" rIns="97261" bIns="486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die Textformatierung des Masters zu bearbeiten.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78975"/>
            <a:ext cx="300990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261" tIns="48631" rIns="97261" bIns="48631" numCol="1" anchor="b" anchorCtr="0" compatLnSpc="1">
            <a:prstTxWarp prst="textNoShape">
              <a:avLst/>
            </a:prstTxWarp>
          </a:bodyPr>
          <a:lstStyle>
            <a:lvl1pPr defTabSz="973138"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de-DE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7000" y="9578975"/>
            <a:ext cx="300990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261" tIns="48631" rIns="97261" bIns="48631" numCol="1" anchor="b" anchorCtr="0" compatLnSpc="1">
            <a:prstTxWarp prst="textNoShape">
              <a:avLst/>
            </a:prstTxWarp>
          </a:bodyPr>
          <a:lstStyle>
            <a:lvl1pPr algn="r" defTabSz="973138"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B1674709-0757-4004-9B0A-A9D1E2E0F194}" type="slidenum">
              <a:rPr lang="de-DE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65851C7-3AF6-43FA-A3FF-9727F00127C0}" type="datetime1">
              <a:rPr lang="de-DE"/>
              <a:pPr/>
              <a:t>14.05.2014</a:t>
            </a:fld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F5A8490-DBA2-466A-9383-5DFC934F3E2C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E1EC7EA-DD2A-4D1B-8C13-BB7CED66C0B7}" type="datetime1">
              <a:rPr lang="de-DE"/>
              <a:pPr/>
              <a:t>14.05.2014</a:t>
            </a:fld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8CDACAB-6407-422F-8C3A-A4A453ECAB50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  <a:prstGeom prst="rect">
            <a:avLst/>
          </a:prstGeo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54593CD-D6A4-496D-BE2F-CB3D56BE7AB7}" type="datetime1">
              <a:rPr lang="de-DE"/>
              <a:pPr/>
              <a:t>14.05.2014</a:t>
            </a:fld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15E84F7-D24C-4CF1-B9F7-35CB0277DE4B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54BBDCE-2DD3-42E5-B354-FE6797EEE113}" type="datetime1">
              <a:rPr lang="de-DE"/>
              <a:pPr/>
              <a:t>14.05.2014</a:t>
            </a:fld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36EB19F-B52A-4616-B17B-76DB575A55A0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E8E76F0-EDF8-4E05-BBC2-9F03751B8C38}" type="datetime1">
              <a:rPr lang="de-DE"/>
              <a:pPr/>
              <a:t>14.05.2014</a:t>
            </a:fld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F55E76F-4BC4-41CB-B769-5AFB2888FEC1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EDD4CFC-DB56-45E2-B382-40EB725A061B}" type="datetime1">
              <a:rPr lang="de-DE"/>
              <a:pPr/>
              <a:t>14.05.2014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7BE0D02-D960-4A7F-8B7D-407B537AD4C7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4A5781-AF06-4AA0-8C60-F688306D201D}" type="datetime1">
              <a:rPr lang="de-DE"/>
              <a:pPr/>
              <a:t>14.05.2014</a:t>
            </a:fld>
            <a:endParaRPr lang="de-DE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C55E838-716D-4CE8-AEB5-035B36AE06BB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45BD154-1B90-45E7-9B82-A4DE728C0465}" type="datetime1">
              <a:rPr lang="de-DE"/>
              <a:pPr/>
              <a:t>14.05.2014</a:t>
            </a:fld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2BE0DFE-15A9-45D8-BC69-82000324C745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476560-A07E-4A2B-AA85-446DABF6282E}" type="datetime1">
              <a:rPr lang="de-DE"/>
              <a:pPr/>
              <a:t>14.05.2014</a:t>
            </a:fld>
            <a:endParaRPr lang="de-DE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EB3BC46-BFE6-46F1-A831-C4A69BB7C53E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9A047B3-1180-4B19-88FE-17FBEDDA94B6}" type="datetime1">
              <a:rPr lang="de-DE"/>
              <a:pPr/>
              <a:t>14.05.2014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824F1D4-C2AF-4740-94D1-DE0C0B0F3ACC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869D772-2B21-4841-8FF0-0C475C7C7AD5}" type="datetime1">
              <a:rPr lang="de-DE"/>
              <a:pPr/>
              <a:t>14.05.2014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B235168-4292-4921-813E-E54FAE0DB16E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9" rIns="91436" bIns="457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die Textformatierung des Masters zu bearbeiten.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81200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9" rIns="91436" bIns="45719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AE002C"/>
                </a:solidFill>
              </a:defRPr>
            </a:lvl1pPr>
          </a:lstStyle>
          <a:p>
            <a:fld id="{354A5FFF-E6DB-4036-BF96-E636AE6C4E6E}" type="datetime1">
              <a:rPr lang="de-DE"/>
              <a:pPr/>
              <a:t>14.05.2014</a:t>
            </a:fld>
            <a:endParaRPr lang="de-D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341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9" rIns="91436" bIns="4571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AE002C"/>
                </a:solidFill>
              </a:defRPr>
            </a:lvl1pPr>
          </a:lstStyle>
          <a:p>
            <a:fld id="{FA3A85F4-EC46-4571-9466-7F2E12458934}" type="slidenum">
              <a:rPr lang="de-DE"/>
              <a:pPr/>
              <a:t>‹Nr.›</a:t>
            </a:fld>
            <a:endParaRPr lang="de-DE"/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3352800" y="6329363"/>
            <a:ext cx="1981200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36" tIns="45719" rIns="91436" bIns="45719"/>
          <a:lstStyle/>
          <a:p>
            <a:endParaRPr lang="de-DE" sz="1200">
              <a:latin typeface="Times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A5002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A5002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A5002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A5002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A50021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A50021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A50021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A50021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A5002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1AE08E-DED8-4A85-B867-9A21D405E550}" type="slidenum">
              <a:rPr lang="de-DE"/>
              <a:pPr/>
              <a:t>1</a:t>
            </a:fld>
            <a:endParaRPr lang="de-DE" dirty="0"/>
          </a:p>
        </p:txBody>
      </p:sp>
      <p:sp>
        <p:nvSpPr>
          <p:cNvPr id="3850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1520" y="1268760"/>
            <a:ext cx="8640960" cy="4827587"/>
          </a:xfrm>
        </p:spPr>
        <p:txBody>
          <a:bodyPr/>
          <a:lstStyle/>
          <a:p>
            <a:pPr algn="ctr">
              <a:buNone/>
            </a:pPr>
            <a:endParaRPr lang="de-AT" sz="1000" b="1" dirty="0" smtClean="0">
              <a:solidFill>
                <a:srgbClr val="A50021"/>
              </a:solidFill>
              <a:latin typeface="+mj-lt"/>
              <a:ea typeface="+mj-ea"/>
              <a:cs typeface="+mj-cs"/>
            </a:endParaRPr>
          </a:p>
          <a:p>
            <a:pPr algn="ctr">
              <a:spcBef>
                <a:spcPts val="0"/>
              </a:spcBef>
              <a:buNone/>
            </a:pPr>
            <a:endParaRPr lang="de-AT" sz="4800" b="1" dirty="0" smtClean="0">
              <a:solidFill>
                <a:srgbClr val="A50021"/>
              </a:solidFill>
              <a:latin typeface="+mj-lt"/>
              <a:ea typeface="+mj-ea"/>
              <a:cs typeface="+mj-cs"/>
            </a:endParaRPr>
          </a:p>
          <a:p>
            <a:pPr algn="ctr">
              <a:spcBef>
                <a:spcPts val="0"/>
              </a:spcBef>
              <a:buNone/>
            </a:pPr>
            <a:r>
              <a:rPr lang="en-GB" sz="4800" b="1" dirty="0" smtClean="0">
                <a:solidFill>
                  <a:srgbClr val="A50021"/>
                </a:solidFill>
                <a:latin typeface="+mj-lt"/>
                <a:ea typeface="+mj-ea"/>
                <a:cs typeface="+mj-cs"/>
              </a:rPr>
              <a:t>The system aspect of statistical quality</a:t>
            </a:r>
          </a:p>
        </p:txBody>
      </p:sp>
      <p:sp>
        <p:nvSpPr>
          <p:cNvPr id="385027" name="Rectangle 3"/>
          <p:cNvSpPr>
            <a:spLocks noChangeArrowheads="1"/>
          </p:cNvSpPr>
          <p:nvPr/>
        </p:nvSpPr>
        <p:spPr bwMode="auto">
          <a:xfrm>
            <a:off x="0" y="0"/>
            <a:ext cx="9144000" cy="476250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de-DE" sz="1600" dirty="0">
              <a:solidFill>
                <a:srgbClr val="6600FF"/>
              </a:solidFill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0"/>
            <a:ext cx="9144000" cy="836712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GB" sz="1800" b="1" dirty="0" smtClean="0">
                <a:solidFill>
                  <a:schemeClr val="accent6"/>
                </a:solidFill>
              </a:rPr>
              <a:t>Q2014 </a:t>
            </a:r>
            <a:r>
              <a:rPr lang="en-GB" sz="1800" b="1" dirty="0" err="1" smtClean="0">
                <a:solidFill>
                  <a:schemeClr val="accent6"/>
                </a:solidFill>
              </a:rPr>
              <a:t>european</a:t>
            </a:r>
            <a:r>
              <a:rPr lang="en-GB" sz="1800" b="1" dirty="0" smtClean="0">
                <a:solidFill>
                  <a:schemeClr val="accent6"/>
                </a:solidFill>
              </a:rPr>
              <a:t> conference on quality in official </a:t>
            </a:r>
            <a:r>
              <a:rPr lang="en-GB" sz="1800" b="1" dirty="0" smtClean="0">
                <a:solidFill>
                  <a:schemeClr val="accent6"/>
                </a:solidFill>
              </a:rPr>
              <a:t>statistics</a:t>
            </a:r>
          </a:p>
          <a:p>
            <a:pPr algn="ctr" eaLnBrk="1" hangingPunct="1"/>
            <a:endParaRPr lang="en-GB" sz="800" b="1" dirty="0" smtClean="0">
              <a:solidFill>
                <a:schemeClr val="accent6"/>
              </a:solidFill>
            </a:endParaRPr>
          </a:p>
          <a:p>
            <a:pPr algn="ctr" eaLnBrk="1" hangingPunct="1"/>
            <a:r>
              <a:rPr lang="en-GB" sz="1400" b="1" dirty="0" smtClean="0">
                <a:solidFill>
                  <a:schemeClr val="accent6"/>
                </a:solidFill>
              </a:rPr>
              <a:t>Special session: Consistency of Concepts and Applied Methods in Business Statistics</a:t>
            </a:r>
            <a:endParaRPr lang="en-GB" sz="1400" b="1" dirty="0">
              <a:solidFill>
                <a:schemeClr val="accent6"/>
              </a:solidFill>
            </a:endParaRP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0" y="6381750"/>
            <a:ext cx="9144000" cy="47625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9525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r>
              <a:rPr lang="de-DE" sz="1200" dirty="0">
                <a:solidFill>
                  <a:schemeClr val="accent2"/>
                </a:solidFill>
              </a:rPr>
              <a:t>        </a:t>
            </a:r>
            <a:r>
              <a:rPr lang="de-DE" sz="1200" dirty="0" smtClean="0">
                <a:solidFill>
                  <a:schemeClr val="accent2"/>
                </a:solidFill>
              </a:rPr>
              <a:t>Norbert Rainer, </a:t>
            </a:r>
            <a:r>
              <a:rPr lang="en-GB" sz="1200" dirty="0" smtClean="0">
                <a:solidFill>
                  <a:schemeClr val="accent2"/>
                </a:solidFill>
              </a:rPr>
              <a:t>Josef Richter                                Vienna, June 2014                                                                                   </a:t>
            </a:r>
            <a:fld id="{DBEEC5D0-456D-4D3D-9871-324FB1F1892C}" type="slidenum">
              <a:rPr lang="en-GB" sz="1200">
                <a:solidFill>
                  <a:schemeClr val="accent2"/>
                </a:solidFill>
              </a:rPr>
              <a:pPr eaLnBrk="1" hangingPunct="1"/>
              <a:t>1</a:t>
            </a:fld>
            <a:endParaRPr lang="en-GB" sz="12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54B8DF5-58F9-4942-ADFC-7BC15D1F056A}" type="slidenum">
              <a:rPr lang="de-DE"/>
              <a:pPr/>
              <a:t>2</a:t>
            </a:fld>
            <a:endParaRPr lang="de-DE" dirty="0"/>
          </a:p>
        </p:txBody>
      </p:sp>
      <p:sp>
        <p:nvSpPr>
          <p:cNvPr id="386050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251520" y="980728"/>
            <a:ext cx="8568952" cy="64293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GB" sz="2800" dirty="0" smtClean="0"/>
              <a:t>Introduction</a:t>
            </a:r>
            <a:endParaRPr lang="en-GB" sz="2800" dirty="0"/>
          </a:p>
        </p:txBody>
      </p:sp>
      <p:sp>
        <p:nvSpPr>
          <p:cNvPr id="386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1520" y="1772816"/>
            <a:ext cx="8424936" cy="4104456"/>
          </a:xfrm>
        </p:spPr>
        <p:txBody>
          <a:bodyPr/>
          <a:lstStyle/>
          <a:p>
            <a:pPr marL="609600" indent="-609600" algn="l">
              <a:spcBef>
                <a:spcPts val="0"/>
              </a:spcBef>
            </a:pPr>
            <a:r>
              <a:rPr lang="en-US" sz="2000" dirty="0" smtClean="0">
                <a:latin typeface="Arial" charset="0"/>
              </a:rPr>
              <a:t>In order to guarantee the quality of results of European statistics</a:t>
            </a:r>
          </a:p>
          <a:p>
            <a:pPr marL="609600" indent="-609600" algn="l">
              <a:spcBef>
                <a:spcPts val="0"/>
              </a:spcBef>
            </a:pPr>
            <a:r>
              <a:rPr lang="en-US" sz="2000" dirty="0" smtClean="0">
                <a:latin typeface="Arial" charset="0"/>
              </a:rPr>
              <a:t>according Regulation (EC) No 223/2009 Article 12 seven criteria are to</a:t>
            </a:r>
          </a:p>
          <a:p>
            <a:pPr marL="609600" indent="-609600" algn="l">
              <a:spcBef>
                <a:spcPts val="0"/>
              </a:spcBef>
            </a:pPr>
            <a:r>
              <a:rPr lang="en-US" sz="2000" dirty="0" smtClean="0">
                <a:latin typeface="Arial" charset="0"/>
              </a:rPr>
              <a:t>be met. </a:t>
            </a:r>
          </a:p>
          <a:p>
            <a:pPr marL="609600" indent="-609600" algn="l"/>
            <a:endParaRPr lang="en-US" sz="800" dirty="0" smtClean="0">
              <a:latin typeface="Arial" charset="0"/>
            </a:endParaRPr>
          </a:p>
          <a:p>
            <a:pPr marL="609600" indent="-609600" algn="l">
              <a:spcBef>
                <a:spcPts val="0"/>
              </a:spcBef>
            </a:pPr>
            <a:r>
              <a:rPr lang="en-US" sz="2000" dirty="0" smtClean="0">
                <a:latin typeface="Arial" charset="0"/>
              </a:rPr>
              <a:t>The first five of them refer to the quality of a statistical domain</a:t>
            </a:r>
          </a:p>
          <a:p>
            <a:pPr marL="609600" indent="-609600" algn="l">
              <a:spcBef>
                <a:spcPts val="0"/>
              </a:spcBef>
            </a:pPr>
            <a:r>
              <a:rPr lang="en-US" sz="2000" dirty="0" smtClean="0">
                <a:latin typeface="Arial" charset="0"/>
              </a:rPr>
              <a:t>(often a single variable) seen in an isolated way. </a:t>
            </a:r>
          </a:p>
          <a:p>
            <a:pPr marL="609600" indent="-609600" algn="l"/>
            <a:endParaRPr lang="en-US" sz="800" dirty="0" smtClean="0">
              <a:latin typeface="Arial" charset="0"/>
            </a:endParaRPr>
          </a:p>
          <a:p>
            <a:pPr marL="609600" indent="-609600" algn="l">
              <a:spcBef>
                <a:spcPts val="0"/>
              </a:spcBef>
            </a:pPr>
            <a:r>
              <a:rPr lang="en-US" sz="2000" dirty="0" smtClean="0">
                <a:latin typeface="Arial" charset="0"/>
              </a:rPr>
              <a:t>The last two criteria ‘comparability’ and ‘coherence’ address the</a:t>
            </a:r>
          </a:p>
          <a:p>
            <a:pPr marL="609600" indent="-609600" algn="l">
              <a:spcBef>
                <a:spcPts val="0"/>
              </a:spcBef>
            </a:pPr>
            <a:r>
              <a:rPr lang="en-US" sz="2000" dirty="0" smtClean="0">
                <a:latin typeface="Arial" charset="0"/>
              </a:rPr>
              <a:t>relationship between statistical projects; they deal with system</a:t>
            </a:r>
          </a:p>
          <a:p>
            <a:pPr marL="609600" indent="-609600" algn="l">
              <a:spcBef>
                <a:spcPts val="0"/>
              </a:spcBef>
            </a:pPr>
            <a:r>
              <a:rPr lang="en-US" sz="2000" dirty="0" smtClean="0">
                <a:latin typeface="Arial" charset="0"/>
              </a:rPr>
              <a:t>wide aspects.</a:t>
            </a:r>
          </a:p>
          <a:p>
            <a:pPr marL="609600" indent="-609600" algn="l"/>
            <a:endParaRPr lang="en-US" sz="800" dirty="0" smtClean="0">
              <a:latin typeface="Arial" charset="0"/>
            </a:endParaRPr>
          </a:p>
          <a:p>
            <a:pPr marL="609600" indent="-609600" algn="l">
              <a:spcBef>
                <a:spcPts val="0"/>
              </a:spcBef>
            </a:pPr>
            <a:r>
              <a:rPr lang="en-US" sz="2000" dirty="0" smtClean="0">
                <a:latin typeface="Arial" charset="0"/>
              </a:rPr>
              <a:t>In many cases the assessment of quality concentrates on the first</a:t>
            </a:r>
          </a:p>
          <a:p>
            <a:pPr marL="609600" indent="-609600" algn="l">
              <a:spcBef>
                <a:spcPts val="0"/>
              </a:spcBef>
            </a:pPr>
            <a:r>
              <a:rPr lang="en-US" sz="2000" dirty="0" smtClean="0">
                <a:latin typeface="Arial" charset="0"/>
              </a:rPr>
              <a:t>five criteria and in particular on the criterion of accuracy.</a:t>
            </a:r>
          </a:p>
          <a:p>
            <a:pPr marL="609600" indent="-609600" algn="l">
              <a:buAutoNum type="arabicPeriod"/>
            </a:pPr>
            <a:endParaRPr lang="de-AT" sz="1400" b="1" dirty="0">
              <a:latin typeface="Arial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0" y="6381750"/>
            <a:ext cx="9144000" cy="47625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9525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r>
              <a:rPr lang="de-DE" sz="1200" dirty="0">
                <a:solidFill>
                  <a:schemeClr val="accent2"/>
                </a:solidFill>
              </a:rPr>
              <a:t>        </a:t>
            </a:r>
            <a:r>
              <a:rPr lang="de-DE" sz="1200" dirty="0" smtClean="0">
                <a:solidFill>
                  <a:schemeClr val="accent2"/>
                </a:solidFill>
              </a:rPr>
              <a:t>Norbert Rainer, </a:t>
            </a:r>
            <a:r>
              <a:rPr lang="en-GB" sz="1200" dirty="0" smtClean="0">
                <a:solidFill>
                  <a:schemeClr val="accent2"/>
                </a:solidFill>
              </a:rPr>
              <a:t>Josef Richter                                Vienna, June 2014                                                                                   </a:t>
            </a:r>
            <a:fld id="{DBEEC5D0-456D-4D3D-9871-324FB1F1892C}" type="slidenum">
              <a:rPr lang="en-GB" sz="1200">
                <a:solidFill>
                  <a:schemeClr val="accent2"/>
                </a:solidFill>
              </a:rPr>
              <a:pPr eaLnBrk="1" hangingPunct="1"/>
              <a:t>2</a:t>
            </a:fld>
            <a:endParaRPr lang="en-GB" sz="1200" dirty="0">
              <a:solidFill>
                <a:schemeClr val="accent2"/>
              </a:solidFill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0" y="0"/>
            <a:ext cx="9144000" cy="836712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GB" sz="1800" b="1" dirty="0" smtClean="0">
                <a:solidFill>
                  <a:schemeClr val="accent6"/>
                </a:solidFill>
              </a:rPr>
              <a:t>Q2014 </a:t>
            </a:r>
            <a:r>
              <a:rPr lang="en-GB" sz="1800" b="1" dirty="0" err="1" smtClean="0">
                <a:solidFill>
                  <a:schemeClr val="accent6"/>
                </a:solidFill>
              </a:rPr>
              <a:t>european</a:t>
            </a:r>
            <a:r>
              <a:rPr lang="en-GB" sz="1800" b="1" dirty="0" smtClean="0">
                <a:solidFill>
                  <a:schemeClr val="accent6"/>
                </a:solidFill>
              </a:rPr>
              <a:t> conference on quality in official </a:t>
            </a:r>
            <a:r>
              <a:rPr lang="en-GB" sz="1800" b="1" dirty="0" smtClean="0">
                <a:solidFill>
                  <a:schemeClr val="accent6"/>
                </a:solidFill>
              </a:rPr>
              <a:t>statistics</a:t>
            </a:r>
          </a:p>
          <a:p>
            <a:pPr algn="ctr" eaLnBrk="1" hangingPunct="1"/>
            <a:endParaRPr lang="en-GB" sz="800" b="1" dirty="0" smtClean="0">
              <a:solidFill>
                <a:schemeClr val="accent6"/>
              </a:solidFill>
            </a:endParaRPr>
          </a:p>
          <a:p>
            <a:pPr algn="ctr" eaLnBrk="1" hangingPunct="1"/>
            <a:r>
              <a:rPr lang="en-GB" sz="1400" b="1" dirty="0" smtClean="0">
                <a:solidFill>
                  <a:schemeClr val="accent6"/>
                </a:solidFill>
              </a:rPr>
              <a:t>Special session: Consistency of Concepts and Applied Methods in Business Statistics</a:t>
            </a:r>
            <a:endParaRPr lang="en-GB" sz="1400" b="1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54B8DF5-58F9-4942-ADFC-7BC15D1F056A}" type="slidenum">
              <a:rPr lang="de-DE"/>
              <a:pPr/>
              <a:t>3</a:t>
            </a:fld>
            <a:endParaRPr lang="de-DE" dirty="0"/>
          </a:p>
        </p:txBody>
      </p:sp>
      <p:sp>
        <p:nvSpPr>
          <p:cNvPr id="386050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251520" y="980728"/>
            <a:ext cx="8568952" cy="64293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GB" sz="2800" dirty="0" smtClean="0"/>
              <a:t>Introduction</a:t>
            </a:r>
            <a:endParaRPr lang="en-GB" sz="2800" dirty="0"/>
          </a:p>
        </p:txBody>
      </p:sp>
      <p:sp>
        <p:nvSpPr>
          <p:cNvPr id="386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1520" y="1772816"/>
            <a:ext cx="8496944" cy="4104456"/>
          </a:xfrm>
        </p:spPr>
        <p:txBody>
          <a:bodyPr/>
          <a:lstStyle/>
          <a:p>
            <a:pPr marL="609600" indent="-609600" algn="l">
              <a:spcBef>
                <a:spcPts val="0"/>
              </a:spcBef>
            </a:pPr>
            <a:r>
              <a:rPr lang="en-US" sz="2000" dirty="0" smtClean="0">
                <a:latin typeface="Arial" charset="0"/>
              </a:rPr>
              <a:t>Comparability and coherence and the system aspect of quality are of </a:t>
            </a:r>
          </a:p>
          <a:p>
            <a:pPr marL="609600" indent="-609600" algn="l">
              <a:spcBef>
                <a:spcPts val="0"/>
              </a:spcBef>
            </a:pPr>
            <a:r>
              <a:rPr lang="en-US" sz="2000" dirty="0" smtClean="0">
                <a:latin typeface="Arial" charset="0"/>
              </a:rPr>
              <a:t>special relevance in business statistics.  </a:t>
            </a:r>
          </a:p>
          <a:p>
            <a:pPr marL="609600" indent="-609600" algn="l">
              <a:spcBef>
                <a:spcPts val="0"/>
              </a:spcBef>
            </a:pPr>
            <a:endParaRPr lang="en-US" sz="800" dirty="0" smtClean="0">
              <a:latin typeface="Arial" charset="0"/>
            </a:endParaRPr>
          </a:p>
          <a:p>
            <a:pPr marL="609600" indent="-609600" algn="l">
              <a:spcBef>
                <a:spcPts val="0"/>
              </a:spcBef>
            </a:pPr>
            <a:r>
              <a:rPr lang="en-US" sz="2000" dirty="0" smtClean="0">
                <a:latin typeface="Arial" charset="0"/>
              </a:rPr>
              <a:t>This aspect was taken up by the “ESSnet on Consistency”.</a:t>
            </a:r>
          </a:p>
          <a:p>
            <a:pPr marL="609600" indent="-609600" algn="l">
              <a:spcBef>
                <a:spcPts val="0"/>
              </a:spcBef>
            </a:pPr>
            <a:endParaRPr lang="en-US" sz="800" dirty="0" smtClean="0">
              <a:latin typeface="Arial" charset="0"/>
            </a:endParaRPr>
          </a:p>
          <a:p>
            <a:pPr marL="609600" indent="-609600" algn="l">
              <a:spcBef>
                <a:spcPts val="0"/>
              </a:spcBef>
            </a:pPr>
            <a:r>
              <a:rPr lang="en-US" sz="2000" dirty="0" smtClean="0">
                <a:latin typeface="Arial" charset="0"/>
              </a:rPr>
              <a:t>Based on the “Consistency study” which identified the inconsistencies laid</a:t>
            </a:r>
          </a:p>
          <a:p>
            <a:pPr marL="609600" indent="-609600" algn="l">
              <a:spcBef>
                <a:spcPts val="0"/>
              </a:spcBef>
            </a:pPr>
            <a:r>
              <a:rPr lang="en-US" sz="2000" dirty="0" smtClean="0">
                <a:latin typeface="Arial" charset="0"/>
              </a:rPr>
              <a:t>down in the legal framework of European business statistics, the objective</a:t>
            </a:r>
          </a:p>
          <a:p>
            <a:pPr marL="609600" indent="-609600" algn="l">
              <a:spcBef>
                <a:spcPts val="0"/>
              </a:spcBef>
            </a:pPr>
            <a:r>
              <a:rPr lang="en-US" sz="2000" dirty="0" smtClean="0">
                <a:latin typeface="Arial" charset="0"/>
              </a:rPr>
              <a:t>was </a:t>
            </a:r>
          </a:p>
          <a:p>
            <a:pPr marL="609600" indent="-609600" algn="l">
              <a:spcBef>
                <a:spcPts val="0"/>
              </a:spcBef>
              <a:buFont typeface="Arial" pitchFamily="34" charset="0"/>
              <a:buChar char="•"/>
            </a:pPr>
            <a:r>
              <a:rPr lang="en-US" sz="2000" dirty="0" smtClean="0">
                <a:latin typeface="Arial" charset="0"/>
              </a:rPr>
              <a:t>to prepare an inventory of the implementation of the concepts in the Member States and </a:t>
            </a:r>
          </a:p>
          <a:p>
            <a:pPr marL="609600" indent="-609600" algn="l">
              <a:spcBef>
                <a:spcPts val="0"/>
              </a:spcBef>
              <a:buFont typeface="Arial" pitchFamily="34" charset="0"/>
              <a:buChar char="•"/>
            </a:pPr>
            <a:r>
              <a:rPr lang="en-US" sz="2000" dirty="0" smtClean="0">
                <a:latin typeface="Arial" charset="0"/>
              </a:rPr>
              <a:t>to derive appropriate proposals how inconsistencies can be reduced.</a:t>
            </a:r>
            <a:endParaRPr lang="de-AT" sz="2000" dirty="0">
              <a:latin typeface="Arial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0" y="6381750"/>
            <a:ext cx="9144000" cy="47625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9525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r>
              <a:rPr lang="de-DE" sz="1200" dirty="0">
                <a:solidFill>
                  <a:schemeClr val="accent2"/>
                </a:solidFill>
              </a:rPr>
              <a:t>        </a:t>
            </a:r>
            <a:r>
              <a:rPr lang="de-DE" sz="1200" dirty="0" smtClean="0">
                <a:solidFill>
                  <a:schemeClr val="accent2"/>
                </a:solidFill>
              </a:rPr>
              <a:t>Norbert Rainer, </a:t>
            </a:r>
            <a:r>
              <a:rPr lang="en-GB" sz="1200" dirty="0" smtClean="0">
                <a:solidFill>
                  <a:schemeClr val="accent2"/>
                </a:solidFill>
              </a:rPr>
              <a:t>Josef Richter                                Vienna, June 2014                                                                                   </a:t>
            </a:r>
            <a:fld id="{DBEEC5D0-456D-4D3D-9871-324FB1F1892C}" type="slidenum">
              <a:rPr lang="en-GB" sz="1200">
                <a:solidFill>
                  <a:schemeClr val="accent2"/>
                </a:solidFill>
              </a:rPr>
              <a:pPr eaLnBrk="1" hangingPunct="1"/>
              <a:t>3</a:t>
            </a:fld>
            <a:endParaRPr lang="en-GB" sz="1200" dirty="0">
              <a:solidFill>
                <a:schemeClr val="accent2"/>
              </a:solidFill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0" y="0"/>
            <a:ext cx="9144000" cy="836712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GB" sz="1800" b="1" dirty="0" smtClean="0">
                <a:solidFill>
                  <a:schemeClr val="accent6"/>
                </a:solidFill>
              </a:rPr>
              <a:t>Q2014 </a:t>
            </a:r>
            <a:r>
              <a:rPr lang="en-GB" sz="1800" b="1" dirty="0" err="1" smtClean="0">
                <a:solidFill>
                  <a:schemeClr val="accent6"/>
                </a:solidFill>
              </a:rPr>
              <a:t>european</a:t>
            </a:r>
            <a:r>
              <a:rPr lang="en-GB" sz="1800" b="1" dirty="0" smtClean="0">
                <a:solidFill>
                  <a:schemeClr val="accent6"/>
                </a:solidFill>
              </a:rPr>
              <a:t> conference on quality in official </a:t>
            </a:r>
            <a:r>
              <a:rPr lang="en-GB" sz="1800" b="1" dirty="0" smtClean="0">
                <a:solidFill>
                  <a:schemeClr val="accent6"/>
                </a:solidFill>
              </a:rPr>
              <a:t>statistics</a:t>
            </a:r>
          </a:p>
          <a:p>
            <a:pPr algn="ctr" eaLnBrk="1" hangingPunct="1"/>
            <a:endParaRPr lang="en-GB" sz="800" b="1" dirty="0" smtClean="0">
              <a:solidFill>
                <a:schemeClr val="accent6"/>
              </a:solidFill>
            </a:endParaRPr>
          </a:p>
          <a:p>
            <a:pPr algn="ctr" eaLnBrk="1" hangingPunct="1"/>
            <a:r>
              <a:rPr lang="en-GB" sz="1400" b="1" dirty="0" smtClean="0">
                <a:solidFill>
                  <a:schemeClr val="accent6"/>
                </a:solidFill>
              </a:rPr>
              <a:t>Special session: Consistency of Concepts and Applied Methods in Business Statistics</a:t>
            </a:r>
            <a:endParaRPr lang="en-GB" sz="1400" b="1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54B8DF5-58F9-4942-ADFC-7BC15D1F056A}" type="slidenum">
              <a:rPr lang="de-DE"/>
              <a:pPr/>
              <a:t>4</a:t>
            </a:fld>
            <a:endParaRPr lang="de-DE" dirty="0"/>
          </a:p>
        </p:txBody>
      </p:sp>
      <p:sp>
        <p:nvSpPr>
          <p:cNvPr id="386050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251520" y="980728"/>
            <a:ext cx="8568952" cy="64293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GB" sz="2800" dirty="0" smtClean="0"/>
              <a:t>Introduction</a:t>
            </a:r>
            <a:endParaRPr lang="en-GB" sz="2800" dirty="0"/>
          </a:p>
        </p:txBody>
      </p:sp>
      <p:sp>
        <p:nvSpPr>
          <p:cNvPr id="386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1520" y="1772816"/>
            <a:ext cx="8280920" cy="4104456"/>
          </a:xfrm>
        </p:spPr>
        <p:txBody>
          <a:bodyPr/>
          <a:lstStyle/>
          <a:p>
            <a:pPr marL="609600" indent="-609600" algn="l"/>
            <a:r>
              <a:rPr lang="en-US" sz="2000" dirty="0" smtClean="0">
                <a:latin typeface="Arial" charset="0"/>
              </a:rPr>
              <a:t>Inconsistencies are caused by </a:t>
            </a:r>
          </a:p>
          <a:p>
            <a:pPr marL="609600" indent="-609600" algn="l">
              <a:buFont typeface="Arial" pitchFamily="34" charset="0"/>
              <a:buChar char="•"/>
            </a:pPr>
            <a:r>
              <a:rPr lang="en-US" sz="2000" dirty="0" smtClean="0">
                <a:latin typeface="Arial" charset="0"/>
              </a:rPr>
              <a:t>inconsistent concepts</a:t>
            </a:r>
          </a:p>
          <a:p>
            <a:pPr marL="609600" indent="-609600" algn="l">
              <a:buFont typeface="Arial" pitchFamily="34" charset="0"/>
              <a:buChar char="•"/>
            </a:pPr>
            <a:r>
              <a:rPr lang="en-US" sz="2000" dirty="0" smtClean="0">
                <a:latin typeface="Arial" charset="0"/>
              </a:rPr>
              <a:t>different ways of implementing concepts</a:t>
            </a:r>
          </a:p>
          <a:p>
            <a:pPr marL="609600" indent="-609600" algn="l">
              <a:buFont typeface="Arial" pitchFamily="34" charset="0"/>
              <a:buChar char="•"/>
            </a:pPr>
            <a:r>
              <a:rPr lang="en-US" sz="2000" dirty="0" smtClean="0">
                <a:latin typeface="Arial" charset="0"/>
              </a:rPr>
              <a:t>inconsistent methodological approaches used in the data generating process. </a:t>
            </a:r>
          </a:p>
          <a:p>
            <a:pPr marL="609600" indent="-609600" algn="l"/>
            <a:endParaRPr lang="en-US" sz="800" dirty="0" smtClean="0">
              <a:latin typeface="Arial" charset="0"/>
            </a:endParaRPr>
          </a:p>
          <a:p>
            <a:pPr marL="609600" indent="-609600" algn="l"/>
            <a:r>
              <a:rPr lang="en-US" sz="2000" dirty="0" smtClean="0">
                <a:latin typeface="Arial" charset="0"/>
              </a:rPr>
              <a:t>The </a:t>
            </a:r>
            <a:r>
              <a:rPr lang="en-US" sz="2000" dirty="0" err="1" smtClean="0">
                <a:latin typeface="Arial" charset="0"/>
              </a:rPr>
              <a:t>harmonisation</a:t>
            </a:r>
            <a:r>
              <a:rPr lang="en-US" sz="2000" dirty="0" smtClean="0">
                <a:latin typeface="Arial" charset="0"/>
              </a:rPr>
              <a:t> of processes used in the reporting units and in the</a:t>
            </a:r>
          </a:p>
          <a:p>
            <a:pPr marL="609600" indent="-609600" algn="l"/>
            <a:r>
              <a:rPr lang="en-US" sz="2000" dirty="0" smtClean="0">
                <a:latin typeface="Arial" charset="0"/>
              </a:rPr>
              <a:t>NSIs is also of decisive importance for consistency and thus for</a:t>
            </a:r>
          </a:p>
          <a:p>
            <a:pPr marL="609600" indent="-609600" algn="l"/>
            <a:r>
              <a:rPr lang="en-US" sz="2000" dirty="0" smtClean="0">
                <a:latin typeface="Arial" charset="0"/>
              </a:rPr>
              <a:t>statistical quality in a system wide context.</a:t>
            </a:r>
          </a:p>
          <a:p>
            <a:pPr marL="609600" indent="-609600" algn="l"/>
            <a:endParaRPr lang="en-US" sz="2000" dirty="0" smtClean="0">
              <a:latin typeface="Arial" charset="0"/>
            </a:endParaRPr>
          </a:p>
          <a:p>
            <a:pPr marL="609600" indent="-609600" algn="l">
              <a:buAutoNum type="arabicPeriod"/>
            </a:pPr>
            <a:endParaRPr lang="de-AT" sz="1400" b="1" dirty="0">
              <a:latin typeface="Arial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0" y="6381750"/>
            <a:ext cx="9144000" cy="47625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9525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r>
              <a:rPr lang="de-DE" sz="1200" dirty="0">
                <a:solidFill>
                  <a:schemeClr val="accent2"/>
                </a:solidFill>
              </a:rPr>
              <a:t>        </a:t>
            </a:r>
            <a:r>
              <a:rPr lang="de-DE" sz="1200" dirty="0" smtClean="0">
                <a:solidFill>
                  <a:schemeClr val="accent2"/>
                </a:solidFill>
              </a:rPr>
              <a:t>Norbert Rainer, </a:t>
            </a:r>
            <a:r>
              <a:rPr lang="en-GB" sz="1200" dirty="0" smtClean="0">
                <a:solidFill>
                  <a:schemeClr val="accent2"/>
                </a:solidFill>
              </a:rPr>
              <a:t>Josef Richter                                Vienna, June 2014                                                                                   </a:t>
            </a:r>
            <a:fld id="{DBEEC5D0-456D-4D3D-9871-324FB1F1892C}" type="slidenum">
              <a:rPr lang="en-GB" sz="1200">
                <a:solidFill>
                  <a:schemeClr val="accent2"/>
                </a:solidFill>
              </a:rPr>
              <a:pPr eaLnBrk="1" hangingPunct="1"/>
              <a:t>4</a:t>
            </a:fld>
            <a:endParaRPr lang="en-GB" sz="1200" dirty="0">
              <a:solidFill>
                <a:schemeClr val="accent2"/>
              </a:solidFill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0" y="0"/>
            <a:ext cx="9144000" cy="836712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GB" sz="1800" b="1" dirty="0" smtClean="0">
                <a:solidFill>
                  <a:schemeClr val="accent6"/>
                </a:solidFill>
              </a:rPr>
              <a:t>Q2014 </a:t>
            </a:r>
            <a:r>
              <a:rPr lang="en-GB" sz="1800" b="1" dirty="0" err="1" smtClean="0">
                <a:solidFill>
                  <a:schemeClr val="accent6"/>
                </a:solidFill>
              </a:rPr>
              <a:t>european</a:t>
            </a:r>
            <a:r>
              <a:rPr lang="en-GB" sz="1800" b="1" dirty="0" smtClean="0">
                <a:solidFill>
                  <a:schemeClr val="accent6"/>
                </a:solidFill>
              </a:rPr>
              <a:t> conference on quality in official </a:t>
            </a:r>
            <a:r>
              <a:rPr lang="en-GB" sz="1800" b="1" dirty="0" smtClean="0">
                <a:solidFill>
                  <a:schemeClr val="accent6"/>
                </a:solidFill>
              </a:rPr>
              <a:t>statistics</a:t>
            </a:r>
          </a:p>
          <a:p>
            <a:pPr algn="ctr" eaLnBrk="1" hangingPunct="1"/>
            <a:endParaRPr lang="en-GB" sz="800" b="1" dirty="0" smtClean="0">
              <a:solidFill>
                <a:schemeClr val="accent6"/>
              </a:solidFill>
            </a:endParaRPr>
          </a:p>
          <a:p>
            <a:pPr algn="ctr" eaLnBrk="1" hangingPunct="1"/>
            <a:r>
              <a:rPr lang="en-GB" sz="1400" b="1" dirty="0" smtClean="0">
                <a:solidFill>
                  <a:schemeClr val="accent6"/>
                </a:solidFill>
              </a:rPr>
              <a:t>Special session: Consistency of Concepts and Applied Methods in Business Statistics</a:t>
            </a:r>
            <a:endParaRPr lang="en-GB" sz="1400" b="1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54B8DF5-58F9-4942-ADFC-7BC15D1F056A}" type="slidenum">
              <a:rPr lang="de-DE"/>
              <a:pPr/>
              <a:t>5</a:t>
            </a:fld>
            <a:endParaRPr lang="de-DE" dirty="0"/>
          </a:p>
        </p:txBody>
      </p:sp>
      <p:sp>
        <p:nvSpPr>
          <p:cNvPr id="386050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251520" y="980728"/>
            <a:ext cx="8568952" cy="64293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GB" sz="2800" dirty="0" smtClean="0"/>
              <a:t>Special characteristics of business statistics</a:t>
            </a:r>
            <a:endParaRPr lang="en-GB" sz="2800" dirty="0"/>
          </a:p>
        </p:txBody>
      </p:sp>
      <p:sp>
        <p:nvSpPr>
          <p:cNvPr id="386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1520" y="1772816"/>
            <a:ext cx="8424936" cy="4104456"/>
          </a:xfrm>
        </p:spPr>
        <p:txBody>
          <a:bodyPr/>
          <a:lstStyle/>
          <a:p>
            <a:pPr marL="609600" indent="-609600" algn="l">
              <a:spcBef>
                <a:spcPts val="0"/>
              </a:spcBef>
            </a:pPr>
            <a:r>
              <a:rPr lang="en-US" sz="2000" dirty="0" smtClean="0">
                <a:latin typeface="+mj-lt"/>
              </a:rPr>
              <a:t>Institutional background of the </a:t>
            </a:r>
            <a:r>
              <a:rPr lang="en-US" sz="2000" dirty="0" err="1" smtClean="0">
                <a:latin typeface="+mj-lt"/>
              </a:rPr>
              <a:t>fundus</a:t>
            </a:r>
            <a:r>
              <a:rPr lang="en-US" sz="2000" dirty="0" smtClean="0">
                <a:latin typeface="+mj-lt"/>
              </a:rPr>
              <a:t> of information available to </a:t>
            </a:r>
          </a:p>
          <a:p>
            <a:pPr marL="609600" indent="-609600" algn="l">
              <a:spcBef>
                <a:spcPts val="0"/>
              </a:spcBef>
            </a:pPr>
            <a:r>
              <a:rPr lang="en-US" sz="2000" dirty="0" smtClean="0">
                <a:latin typeface="+mj-lt"/>
              </a:rPr>
              <a:t>respondents. </a:t>
            </a:r>
          </a:p>
          <a:p>
            <a:pPr marL="609600" indent="-609600" algn="l">
              <a:spcBef>
                <a:spcPts val="0"/>
              </a:spcBef>
            </a:pPr>
            <a:endParaRPr lang="en-US" sz="800" dirty="0" smtClean="0">
              <a:latin typeface="+mj-lt"/>
            </a:endParaRPr>
          </a:p>
          <a:p>
            <a:pPr marL="609600" indent="-609600" algn="l">
              <a:spcBef>
                <a:spcPts val="0"/>
              </a:spcBef>
            </a:pPr>
            <a:r>
              <a:rPr lang="en-US" sz="2000" dirty="0" smtClean="0">
                <a:latin typeface="+mj-lt"/>
              </a:rPr>
              <a:t>High degree of division of </a:t>
            </a:r>
            <a:r>
              <a:rPr lang="en-US" sz="2000" dirty="0" err="1" smtClean="0">
                <a:latin typeface="+mj-lt"/>
              </a:rPr>
              <a:t>labour</a:t>
            </a:r>
            <a:r>
              <a:rPr lang="en-US" sz="2000" dirty="0" smtClean="0">
                <a:latin typeface="+mj-lt"/>
              </a:rPr>
              <a:t> in the various steps of the data</a:t>
            </a:r>
          </a:p>
          <a:p>
            <a:pPr marL="609600" indent="-609600" algn="l">
              <a:spcBef>
                <a:spcPts val="0"/>
              </a:spcBef>
            </a:pPr>
            <a:r>
              <a:rPr lang="en-US" sz="2000" dirty="0" smtClean="0">
                <a:latin typeface="+mj-lt"/>
              </a:rPr>
              <a:t>generating process:</a:t>
            </a:r>
          </a:p>
          <a:p>
            <a:pPr marL="609600" indent="-609600" algn="l">
              <a:spcBef>
                <a:spcPts val="0"/>
              </a:spcBef>
            </a:pPr>
            <a:endParaRPr lang="en-US" sz="800" dirty="0" smtClean="0">
              <a:latin typeface="+mj-lt"/>
            </a:endParaRPr>
          </a:p>
          <a:p>
            <a:pPr marL="609600" indent="-609600" algn="l">
              <a:spcBef>
                <a:spcPts val="0"/>
              </a:spcBef>
            </a:pPr>
            <a:r>
              <a:rPr lang="en-US" sz="2000" dirty="0" smtClean="0">
                <a:latin typeface="+mj-lt"/>
              </a:rPr>
              <a:t>      Step 1   Basic observations at the unit level</a:t>
            </a:r>
          </a:p>
          <a:p>
            <a:pPr marL="609600" indent="-609600" algn="l">
              <a:spcBef>
                <a:spcPts val="0"/>
              </a:spcBef>
            </a:pPr>
            <a:r>
              <a:rPr lang="en-US" sz="2000" dirty="0" smtClean="0">
                <a:latin typeface="+mj-lt"/>
              </a:rPr>
              <a:t>      Step 2   Classification and aggregation of basic observations at the </a:t>
            </a:r>
          </a:p>
          <a:p>
            <a:pPr marL="609600" indent="-609600" algn="l">
              <a:spcBef>
                <a:spcPts val="0"/>
              </a:spcBef>
            </a:pPr>
            <a:r>
              <a:rPr lang="en-US" sz="2000" dirty="0" smtClean="0">
                <a:latin typeface="+mj-lt"/>
              </a:rPr>
              <a:t>                    unit level; design of the information system</a:t>
            </a:r>
          </a:p>
          <a:p>
            <a:pPr marL="609600" indent="-609600" algn="l">
              <a:spcBef>
                <a:spcPts val="0"/>
              </a:spcBef>
            </a:pPr>
            <a:r>
              <a:rPr lang="en-US" sz="2000" dirty="0" smtClean="0">
                <a:latin typeface="+mj-lt"/>
              </a:rPr>
              <a:t>      Step 3   Statistical reporting to the NSI</a:t>
            </a:r>
          </a:p>
          <a:p>
            <a:pPr marL="609600" indent="-609600" algn="l">
              <a:spcBef>
                <a:spcPts val="0"/>
              </a:spcBef>
            </a:pPr>
            <a:r>
              <a:rPr lang="en-US" sz="2000" dirty="0" smtClean="0">
                <a:latin typeface="+mj-lt"/>
              </a:rPr>
              <a:t>      Step 4   Statistical editing in the NSI</a:t>
            </a:r>
          </a:p>
          <a:p>
            <a:pPr marL="609600" indent="-609600" algn="l">
              <a:spcBef>
                <a:spcPts val="0"/>
              </a:spcBef>
            </a:pPr>
            <a:r>
              <a:rPr lang="en-US" sz="2000" dirty="0" smtClean="0">
                <a:latin typeface="+mj-lt"/>
              </a:rPr>
              <a:t>      Step 5   Classification and aggregation of micro data by the NSI</a:t>
            </a:r>
          </a:p>
          <a:p>
            <a:pPr marL="609600" indent="-609600" algn="l"/>
            <a:endParaRPr lang="de-AT" sz="2000" dirty="0">
              <a:latin typeface="+mj-lt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0" y="6381750"/>
            <a:ext cx="9144000" cy="47625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9525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r>
              <a:rPr lang="de-DE" sz="1200" dirty="0">
                <a:solidFill>
                  <a:schemeClr val="accent2"/>
                </a:solidFill>
              </a:rPr>
              <a:t>        </a:t>
            </a:r>
            <a:r>
              <a:rPr lang="de-DE" sz="1200" dirty="0" smtClean="0">
                <a:solidFill>
                  <a:schemeClr val="accent2"/>
                </a:solidFill>
              </a:rPr>
              <a:t>Norbert Rainer, </a:t>
            </a:r>
            <a:r>
              <a:rPr lang="en-GB" sz="1200" dirty="0" smtClean="0">
                <a:solidFill>
                  <a:schemeClr val="accent2"/>
                </a:solidFill>
              </a:rPr>
              <a:t>Josef Richter                                Vienna, June 2014                                                                                   </a:t>
            </a:r>
            <a:fld id="{DBEEC5D0-456D-4D3D-9871-324FB1F1892C}" type="slidenum">
              <a:rPr lang="en-GB" sz="1200">
                <a:solidFill>
                  <a:schemeClr val="accent2"/>
                </a:solidFill>
              </a:rPr>
              <a:pPr eaLnBrk="1" hangingPunct="1"/>
              <a:t>5</a:t>
            </a:fld>
            <a:endParaRPr lang="en-GB" sz="1200" dirty="0">
              <a:solidFill>
                <a:schemeClr val="accent2"/>
              </a:solidFill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0" y="0"/>
            <a:ext cx="9144000" cy="836712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GB" sz="1800" b="1" dirty="0" smtClean="0">
                <a:solidFill>
                  <a:schemeClr val="accent6"/>
                </a:solidFill>
              </a:rPr>
              <a:t>Q2014 </a:t>
            </a:r>
            <a:r>
              <a:rPr lang="en-GB" sz="1800" b="1" dirty="0" err="1" smtClean="0">
                <a:solidFill>
                  <a:schemeClr val="accent6"/>
                </a:solidFill>
              </a:rPr>
              <a:t>european</a:t>
            </a:r>
            <a:r>
              <a:rPr lang="en-GB" sz="1800" b="1" dirty="0" smtClean="0">
                <a:solidFill>
                  <a:schemeClr val="accent6"/>
                </a:solidFill>
              </a:rPr>
              <a:t> conference on quality in official </a:t>
            </a:r>
            <a:r>
              <a:rPr lang="en-GB" sz="1800" b="1" dirty="0" smtClean="0">
                <a:solidFill>
                  <a:schemeClr val="accent6"/>
                </a:solidFill>
              </a:rPr>
              <a:t>statistics</a:t>
            </a:r>
          </a:p>
          <a:p>
            <a:pPr algn="ctr" eaLnBrk="1" hangingPunct="1"/>
            <a:endParaRPr lang="en-GB" sz="800" b="1" dirty="0" smtClean="0">
              <a:solidFill>
                <a:schemeClr val="accent6"/>
              </a:solidFill>
            </a:endParaRPr>
          </a:p>
          <a:p>
            <a:pPr algn="ctr" eaLnBrk="1" hangingPunct="1"/>
            <a:r>
              <a:rPr lang="en-GB" sz="1400" b="1" dirty="0" smtClean="0">
                <a:solidFill>
                  <a:schemeClr val="accent6"/>
                </a:solidFill>
              </a:rPr>
              <a:t>Special session: Consistency of Concepts and Applied Methods in Business Statistics</a:t>
            </a:r>
            <a:endParaRPr lang="en-GB" sz="1400" b="1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54B8DF5-58F9-4942-ADFC-7BC15D1F056A}" type="slidenum">
              <a:rPr lang="de-DE"/>
              <a:pPr/>
              <a:t>6</a:t>
            </a:fld>
            <a:endParaRPr lang="de-DE" dirty="0"/>
          </a:p>
        </p:txBody>
      </p:sp>
      <p:sp>
        <p:nvSpPr>
          <p:cNvPr id="386050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251520" y="980728"/>
            <a:ext cx="8568952" cy="936104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GB" sz="2800" dirty="0" smtClean="0"/>
              <a:t>Important sources of inconsistencies in the data generating process</a:t>
            </a:r>
            <a:endParaRPr lang="en-GB" sz="2800" dirty="0"/>
          </a:p>
        </p:txBody>
      </p:sp>
      <p:sp>
        <p:nvSpPr>
          <p:cNvPr id="386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1520" y="2132856"/>
            <a:ext cx="8352928" cy="4104456"/>
          </a:xfrm>
        </p:spPr>
        <p:txBody>
          <a:bodyPr/>
          <a:lstStyle/>
          <a:p>
            <a:pPr marL="609600" indent="-609600" algn="l">
              <a:spcBef>
                <a:spcPts val="0"/>
              </a:spcBef>
            </a:pPr>
            <a:r>
              <a:rPr lang="en-US" sz="2000" dirty="0" smtClean="0">
                <a:latin typeface="Arial" charset="0"/>
              </a:rPr>
              <a:t>Inconsistencies on the level of single respondents</a:t>
            </a:r>
          </a:p>
          <a:p>
            <a:pPr marL="609600" indent="-609600" algn="l">
              <a:spcBef>
                <a:spcPts val="0"/>
              </a:spcBef>
            </a:pPr>
            <a:r>
              <a:rPr lang="en-US" sz="2000" dirty="0" smtClean="0">
                <a:latin typeface="Arial" charset="0"/>
              </a:rPr>
              <a:t>	</a:t>
            </a:r>
            <a:r>
              <a:rPr lang="en-US" sz="1800" dirty="0" smtClean="0">
                <a:latin typeface="Arial" charset="0"/>
              </a:rPr>
              <a:t>Concepts - </a:t>
            </a:r>
            <a:r>
              <a:rPr lang="en-US" sz="1800" dirty="0" smtClean="0">
                <a:latin typeface="Arial" charset="0"/>
              </a:rPr>
              <a:t>  Use </a:t>
            </a:r>
            <a:r>
              <a:rPr lang="en-US" sz="1800" dirty="0" smtClean="0">
                <a:latin typeface="Arial" charset="0"/>
              </a:rPr>
              <a:t>of different definitions in different statistical domains</a:t>
            </a:r>
          </a:p>
          <a:p>
            <a:pPr marL="609600" indent="-609600" algn="l">
              <a:spcBef>
                <a:spcPts val="0"/>
              </a:spcBef>
            </a:pPr>
            <a:r>
              <a:rPr lang="en-US" sz="1800" dirty="0" smtClean="0">
                <a:latin typeface="Arial" charset="0"/>
              </a:rPr>
              <a:t>	Processes - Different codification of identical products by different people</a:t>
            </a:r>
          </a:p>
          <a:p>
            <a:pPr marL="609600" indent="-609600" algn="l">
              <a:spcBef>
                <a:spcPts val="0"/>
              </a:spcBef>
            </a:pPr>
            <a:endParaRPr lang="en-US" sz="2000" dirty="0" smtClean="0">
              <a:latin typeface="Arial" charset="0"/>
            </a:endParaRPr>
          </a:p>
          <a:p>
            <a:pPr marL="609600" indent="-609600" algn="l">
              <a:spcBef>
                <a:spcPts val="0"/>
              </a:spcBef>
            </a:pPr>
            <a:r>
              <a:rPr lang="en-US" sz="2000" dirty="0" smtClean="0">
                <a:latin typeface="Arial" charset="0"/>
              </a:rPr>
              <a:t>Inconsistencies on the micro level of micro data between units</a:t>
            </a:r>
          </a:p>
          <a:p>
            <a:pPr marL="609600" indent="-609600" algn="l">
              <a:spcBef>
                <a:spcPts val="0"/>
              </a:spcBef>
            </a:pPr>
            <a:r>
              <a:rPr lang="en-US" sz="1800" dirty="0" smtClean="0">
                <a:latin typeface="Arial" charset="0"/>
              </a:rPr>
              <a:t>	Concepts - </a:t>
            </a:r>
            <a:r>
              <a:rPr lang="en-US" sz="1800" dirty="0" smtClean="0">
                <a:latin typeface="Arial" charset="0"/>
              </a:rPr>
              <a:t>  Use </a:t>
            </a:r>
            <a:r>
              <a:rPr lang="en-US" sz="1800" dirty="0" smtClean="0">
                <a:latin typeface="Arial" charset="0"/>
              </a:rPr>
              <a:t>of different statistical units in different statistical domains</a:t>
            </a:r>
          </a:p>
          <a:p>
            <a:pPr marL="609600" indent="-609600" algn="l">
              <a:spcBef>
                <a:spcPts val="0"/>
              </a:spcBef>
            </a:pPr>
            <a:r>
              <a:rPr lang="en-US" sz="1800" dirty="0" smtClean="0">
                <a:latin typeface="Arial" charset="0"/>
              </a:rPr>
              <a:t>	Processes - Different methods of decomposing’ basic information</a:t>
            </a:r>
          </a:p>
          <a:p>
            <a:pPr marL="609600" indent="-609600" algn="l">
              <a:spcBef>
                <a:spcPts val="0"/>
              </a:spcBef>
            </a:pPr>
            <a:endParaRPr lang="en-US" sz="2000" dirty="0" smtClean="0">
              <a:latin typeface="Arial" charset="0"/>
            </a:endParaRPr>
          </a:p>
          <a:p>
            <a:pPr marL="609600" indent="-609600" algn="l">
              <a:spcBef>
                <a:spcPts val="0"/>
              </a:spcBef>
            </a:pPr>
            <a:r>
              <a:rPr lang="en-US" sz="2000" dirty="0" smtClean="0">
                <a:latin typeface="Arial" charset="0"/>
              </a:rPr>
              <a:t>Inconsistencies on the level of Statistical Offices - edited micro data sets </a:t>
            </a:r>
          </a:p>
          <a:p>
            <a:pPr marL="609600" indent="-609600" algn="l">
              <a:spcBef>
                <a:spcPts val="0"/>
              </a:spcBef>
            </a:pPr>
            <a:r>
              <a:rPr lang="en-US" sz="1800" dirty="0" smtClean="0">
                <a:latin typeface="Arial" charset="0"/>
              </a:rPr>
              <a:t>          Processes - Use of different methods of editing and imputation across</a:t>
            </a:r>
          </a:p>
          <a:p>
            <a:pPr marL="609600" indent="-609600" algn="l">
              <a:spcBef>
                <a:spcPts val="0"/>
              </a:spcBef>
            </a:pPr>
            <a:r>
              <a:rPr lang="en-US" sz="1800" dirty="0" smtClean="0">
                <a:latin typeface="Arial" charset="0"/>
              </a:rPr>
              <a:t>                              </a:t>
            </a:r>
            <a:r>
              <a:rPr lang="en-US" sz="1800" dirty="0" smtClean="0">
                <a:latin typeface="Arial" charset="0"/>
              </a:rPr>
              <a:t>domains</a:t>
            </a:r>
            <a:endParaRPr lang="en-US" sz="1800" dirty="0" smtClean="0">
              <a:latin typeface="Arial" charset="0"/>
            </a:endParaRPr>
          </a:p>
          <a:p>
            <a:pPr marL="609600" indent="-609600" algn="l">
              <a:spcBef>
                <a:spcPts val="0"/>
              </a:spcBef>
            </a:pPr>
            <a:r>
              <a:rPr lang="en-US" sz="1800" dirty="0" smtClean="0">
                <a:latin typeface="Arial" charset="0"/>
              </a:rPr>
              <a:t>          Processes - Lack of system wide checks for consistency </a:t>
            </a:r>
            <a:r>
              <a:rPr lang="en-US" sz="2000" dirty="0" smtClean="0">
                <a:latin typeface="Arial" charset="0"/>
              </a:rPr>
              <a:t>	</a:t>
            </a:r>
          </a:p>
          <a:p>
            <a:pPr marL="609600" indent="-609600" algn="l">
              <a:spcBef>
                <a:spcPts val="0"/>
              </a:spcBef>
            </a:pPr>
            <a:r>
              <a:rPr lang="en-US" sz="2000" dirty="0" smtClean="0">
                <a:latin typeface="Arial" charset="0"/>
              </a:rPr>
              <a:t> </a:t>
            </a:r>
          </a:p>
          <a:p>
            <a:pPr marL="609600" indent="-609600" algn="l"/>
            <a:endParaRPr lang="de-AT" sz="1400" dirty="0">
              <a:latin typeface="Arial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0" y="6381750"/>
            <a:ext cx="9144000" cy="47625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9525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r>
              <a:rPr lang="de-DE" sz="1200" dirty="0">
                <a:solidFill>
                  <a:schemeClr val="accent2"/>
                </a:solidFill>
              </a:rPr>
              <a:t>        </a:t>
            </a:r>
            <a:r>
              <a:rPr lang="de-DE" sz="1200" dirty="0" smtClean="0">
                <a:solidFill>
                  <a:schemeClr val="accent2"/>
                </a:solidFill>
              </a:rPr>
              <a:t>Norbert Rainer, </a:t>
            </a:r>
            <a:r>
              <a:rPr lang="en-GB" sz="1200" dirty="0" smtClean="0">
                <a:solidFill>
                  <a:schemeClr val="accent2"/>
                </a:solidFill>
              </a:rPr>
              <a:t>Josef Richter                                Vienna, June 2014                                                                                   </a:t>
            </a:r>
            <a:fld id="{DBEEC5D0-456D-4D3D-9871-324FB1F1892C}" type="slidenum">
              <a:rPr lang="en-GB" sz="1200">
                <a:solidFill>
                  <a:schemeClr val="accent2"/>
                </a:solidFill>
              </a:rPr>
              <a:pPr eaLnBrk="1" hangingPunct="1"/>
              <a:t>6</a:t>
            </a:fld>
            <a:endParaRPr lang="en-GB" sz="1200" dirty="0">
              <a:solidFill>
                <a:schemeClr val="accent2"/>
              </a:solidFill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0" y="0"/>
            <a:ext cx="9144000" cy="836712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GB" sz="1800" b="1" dirty="0" smtClean="0">
                <a:solidFill>
                  <a:schemeClr val="accent6"/>
                </a:solidFill>
              </a:rPr>
              <a:t>Q2014 </a:t>
            </a:r>
            <a:r>
              <a:rPr lang="en-GB" sz="1800" b="1" dirty="0" err="1" smtClean="0">
                <a:solidFill>
                  <a:schemeClr val="accent6"/>
                </a:solidFill>
              </a:rPr>
              <a:t>european</a:t>
            </a:r>
            <a:r>
              <a:rPr lang="en-GB" sz="1800" b="1" dirty="0" smtClean="0">
                <a:solidFill>
                  <a:schemeClr val="accent6"/>
                </a:solidFill>
              </a:rPr>
              <a:t> conference on quality in official </a:t>
            </a:r>
            <a:r>
              <a:rPr lang="en-GB" sz="1800" b="1" dirty="0" smtClean="0">
                <a:solidFill>
                  <a:schemeClr val="accent6"/>
                </a:solidFill>
              </a:rPr>
              <a:t>statistics</a:t>
            </a:r>
          </a:p>
          <a:p>
            <a:pPr algn="ctr" eaLnBrk="1" hangingPunct="1"/>
            <a:endParaRPr lang="en-GB" sz="800" b="1" dirty="0" smtClean="0">
              <a:solidFill>
                <a:schemeClr val="accent6"/>
              </a:solidFill>
            </a:endParaRPr>
          </a:p>
          <a:p>
            <a:pPr algn="ctr" eaLnBrk="1" hangingPunct="1"/>
            <a:r>
              <a:rPr lang="en-GB" sz="1400" b="1" dirty="0" smtClean="0">
                <a:solidFill>
                  <a:schemeClr val="accent6"/>
                </a:solidFill>
              </a:rPr>
              <a:t>Special session: Consistency of Concepts and Applied Methods in Business Statistics</a:t>
            </a:r>
            <a:endParaRPr lang="en-GB" sz="1400" b="1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54B8DF5-58F9-4942-ADFC-7BC15D1F056A}" type="slidenum">
              <a:rPr lang="de-DE"/>
              <a:pPr/>
              <a:t>7</a:t>
            </a:fld>
            <a:endParaRPr lang="de-DE" dirty="0"/>
          </a:p>
        </p:txBody>
      </p:sp>
      <p:sp>
        <p:nvSpPr>
          <p:cNvPr id="386050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251520" y="980728"/>
            <a:ext cx="8568952" cy="936104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GB" sz="2800" dirty="0" smtClean="0"/>
              <a:t>Important sources of inconsistencies in the data generating process</a:t>
            </a:r>
            <a:endParaRPr lang="en-GB" sz="2800" dirty="0"/>
          </a:p>
        </p:txBody>
      </p:sp>
      <p:sp>
        <p:nvSpPr>
          <p:cNvPr id="386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1520" y="2132856"/>
            <a:ext cx="8352928" cy="4104456"/>
          </a:xfrm>
        </p:spPr>
        <p:txBody>
          <a:bodyPr/>
          <a:lstStyle/>
          <a:p>
            <a:pPr marL="609600" indent="-609600" algn="l">
              <a:spcBef>
                <a:spcPts val="0"/>
              </a:spcBef>
            </a:pPr>
            <a:r>
              <a:rPr lang="en-US" sz="2000" dirty="0" smtClean="0">
                <a:latin typeface="Arial" charset="0"/>
              </a:rPr>
              <a:t>Inconsistencies on the level of Statistical Offices – </a:t>
            </a:r>
            <a:r>
              <a:rPr lang="en-US" sz="2000" dirty="0" err="1" smtClean="0">
                <a:latin typeface="Arial" charset="0"/>
              </a:rPr>
              <a:t>meso</a:t>
            </a:r>
            <a:r>
              <a:rPr lang="en-US" sz="2000" dirty="0" smtClean="0">
                <a:latin typeface="Arial" charset="0"/>
              </a:rPr>
              <a:t> data</a:t>
            </a:r>
          </a:p>
          <a:p>
            <a:pPr marL="609600" indent="-609600" algn="l">
              <a:spcBef>
                <a:spcPts val="0"/>
              </a:spcBef>
            </a:pPr>
            <a:endParaRPr lang="en-US" sz="800" dirty="0" smtClean="0">
              <a:latin typeface="Arial" charset="0"/>
            </a:endParaRPr>
          </a:p>
          <a:p>
            <a:pPr marL="609600" indent="-609600" algn="l">
              <a:spcBef>
                <a:spcPts val="0"/>
              </a:spcBef>
            </a:pPr>
            <a:r>
              <a:rPr lang="en-US" sz="1800" dirty="0" smtClean="0">
                <a:latin typeface="Arial" charset="0"/>
              </a:rPr>
              <a:t>          Concepts - Differences in the target populations across domains</a:t>
            </a:r>
          </a:p>
          <a:p>
            <a:pPr marL="609600" indent="-609600" algn="l">
              <a:spcBef>
                <a:spcPts val="0"/>
              </a:spcBef>
            </a:pPr>
            <a:r>
              <a:rPr lang="en-US" sz="1800" dirty="0" smtClean="0">
                <a:latin typeface="Arial" charset="0"/>
              </a:rPr>
              <a:t>          Concepts - Differences in the breakdown by activities across domains</a:t>
            </a:r>
          </a:p>
          <a:p>
            <a:pPr marL="609600" indent="-609600" algn="l">
              <a:spcBef>
                <a:spcPts val="0"/>
              </a:spcBef>
            </a:pPr>
            <a:r>
              <a:rPr lang="en-US" sz="1800" dirty="0" smtClean="0">
                <a:latin typeface="Arial" charset="0"/>
              </a:rPr>
              <a:t>          Concepts - Differences in the breakdown by size classes across domains</a:t>
            </a:r>
          </a:p>
          <a:p>
            <a:pPr marL="609600" indent="-609600" algn="l">
              <a:spcBef>
                <a:spcPts val="0"/>
              </a:spcBef>
            </a:pPr>
            <a:endParaRPr lang="en-US" sz="800" dirty="0" smtClean="0">
              <a:latin typeface="Arial" charset="0"/>
            </a:endParaRPr>
          </a:p>
          <a:p>
            <a:pPr marL="609600" indent="-609600" algn="l">
              <a:spcBef>
                <a:spcPts val="0"/>
              </a:spcBef>
            </a:pPr>
            <a:r>
              <a:rPr lang="en-US" sz="1800" dirty="0" smtClean="0">
                <a:latin typeface="Arial" charset="0"/>
              </a:rPr>
              <a:t>	Implementation of concepts - </a:t>
            </a:r>
            <a:r>
              <a:rPr lang="en-US" sz="1800" dirty="0" smtClean="0">
                <a:latin typeface="Arial" charset="0"/>
              </a:rPr>
              <a:t>Differences </a:t>
            </a:r>
            <a:r>
              <a:rPr lang="en-US" sz="1800" dirty="0" smtClean="0">
                <a:latin typeface="Arial" charset="0"/>
              </a:rPr>
              <a:t>between Member States</a:t>
            </a:r>
          </a:p>
          <a:p>
            <a:pPr marL="609600" indent="-609600" algn="l">
              <a:spcBef>
                <a:spcPts val="0"/>
              </a:spcBef>
            </a:pPr>
            <a:r>
              <a:rPr lang="en-US" sz="1800" dirty="0" smtClean="0">
                <a:latin typeface="Arial" charset="0"/>
              </a:rPr>
              <a:t>	Implementation of concepts - </a:t>
            </a:r>
            <a:r>
              <a:rPr lang="en-US" sz="1800" dirty="0" smtClean="0">
                <a:latin typeface="Arial" charset="0"/>
              </a:rPr>
              <a:t>Differences </a:t>
            </a:r>
            <a:r>
              <a:rPr lang="en-US" sz="1800" dirty="0" smtClean="0">
                <a:latin typeface="Arial" charset="0"/>
              </a:rPr>
              <a:t>between domains</a:t>
            </a:r>
          </a:p>
          <a:p>
            <a:pPr marL="609600" indent="-609600" algn="l"/>
            <a:r>
              <a:rPr lang="en-US" sz="1800" dirty="0" smtClean="0">
                <a:latin typeface="Arial" charset="0"/>
              </a:rPr>
              <a:t> </a:t>
            </a:r>
          </a:p>
          <a:p>
            <a:pPr marL="609600" indent="-609600" algn="l"/>
            <a:endParaRPr lang="de-AT" sz="1400" dirty="0">
              <a:latin typeface="Arial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0" y="6381750"/>
            <a:ext cx="9144000" cy="47625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9525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r>
              <a:rPr lang="de-DE" sz="1200" dirty="0">
                <a:solidFill>
                  <a:schemeClr val="accent2"/>
                </a:solidFill>
              </a:rPr>
              <a:t>        </a:t>
            </a:r>
            <a:r>
              <a:rPr lang="de-DE" sz="1200" dirty="0" smtClean="0">
                <a:solidFill>
                  <a:schemeClr val="accent2"/>
                </a:solidFill>
              </a:rPr>
              <a:t>Norbert Rainer, </a:t>
            </a:r>
            <a:r>
              <a:rPr lang="en-GB" sz="1200" dirty="0" smtClean="0">
                <a:solidFill>
                  <a:schemeClr val="accent2"/>
                </a:solidFill>
              </a:rPr>
              <a:t>Josef Richter                                Vienna, June 2014                                                                                   </a:t>
            </a:r>
            <a:fld id="{DBEEC5D0-456D-4D3D-9871-324FB1F1892C}" type="slidenum">
              <a:rPr lang="en-GB" sz="1200">
                <a:solidFill>
                  <a:schemeClr val="accent2"/>
                </a:solidFill>
              </a:rPr>
              <a:pPr eaLnBrk="1" hangingPunct="1"/>
              <a:t>7</a:t>
            </a:fld>
            <a:endParaRPr lang="en-GB" sz="1200" dirty="0">
              <a:solidFill>
                <a:schemeClr val="accent2"/>
              </a:solidFill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0" y="0"/>
            <a:ext cx="9144000" cy="836712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GB" sz="1800" b="1" dirty="0" smtClean="0">
                <a:solidFill>
                  <a:schemeClr val="accent6"/>
                </a:solidFill>
              </a:rPr>
              <a:t>Q2014 </a:t>
            </a:r>
            <a:r>
              <a:rPr lang="en-GB" sz="1800" b="1" dirty="0" err="1" smtClean="0">
                <a:solidFill>
                  <a:schemeClr val="accent6"/>
                </a:solidFill>
              </a:rPr>
              <a:t>european</a:t>
            </a:r>
            <a:r>
              <a:rPr lang="en-GB" sz="1800" b="1" dirty="0" smtClean="0">
                <a:solidFill>
                  <a:schemeClr val="accent6"/>
                </a:solidFill>
              </a:rPr>
              <a:t> conference on quality in official </a:t>
            </a:r>
            <a:r>
              <a:rPr lang="en-GB" sz="1800" b="1" dirty="0" smtClean="0">
                <a:solidFill>
                  <a:schemeClr val="accent6"/>
                </a:solidFill>
              </a:rPr>
              <a:t>statistics</a:t>
            </a:r>
          </a:p>
          <a:p>
            <a:pPr algn="ctr" eaLnBrk="1" hangingPunct="1"/>
            <a:endParaRPr lang="en-GB" sz="800" b="1" dirty="0" smtClean="0">
              <a:solidFill>
                <a:schemeClr val="accent6"/>
              </a:solidFill>
            </a:endParaRPr>
          </a:p>
          <a:p>
            <a:pPr algn="ctr" eaLnBrk="1" hangingPunct="1"/>
            <a:r>
              <a:rPr lang="en-GB" sz="1400" b="1" dirty="0" smtClean="0">
                <a:solidFill>
                  <a:schemeClr val="accent6"/>
                </a:solidFill>
              </a:rPr>
              <a:t>Special session: Consistency of Concepts and Applied Methods in Business Statistics</a:t>
            </a:r>
            <a:endParaRPr lang="en-GB" sz="1400" b="1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54B8DF5-58F9-4942-ADFC-7BC15D1F056A}" type="slidenum">
              <a:rPr lang="de-DE"/>
              <a:pPr/>
              <a:t>8</a:t>
            </a:fld>
            <a:endParaRPr lang="de-DE" dirty="0"/>
          </a:p>
        </p:txBody>
      </p:sp>
      <p:sp>
        <p:nvSpPr>
          <p:cNvPr id="386050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251520" y="980728"/>
            <a:ext cx="8568952" cy="64293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GB" sz="2800" dirty="0" smtClean="0"/>
              <a:t>Conclusions</a:t>
            </a:r>
            <a:endParaRPr lang="en-GB" sz="2800" dirty="0"/>
          </a:p>
        </p:txBody>
      </p:sp>
      <p:sp>
        <p:nvSpPr>
          <p:cNvPr id="386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1520" y="1772816"/>
            <a:ext cx="8424936" cy="4104456"/>
          </a:xfrm>
        </p:spPr>
        <p:txBody>
          <a:bodyPr/>
          <a:lstStyle/>
          <a:p>
            <a:pPr marL="609600" indent="-609600" algn="l">
              <a:spcBef>
                <a:spcPts val="0"/>
              </a:spcBef>
            </a:pPr>
            <a:r>
              <a:rPr lang="en-US" sz="2000" dirty="0" smtClean="0">
                <a:latin typeface="+mj-lt"/>
              </a:rPr>
              <a:t>In an integrated system of business statistics a clear priority has to be put</a:t>
            </a:r>
          </a:p>
          <a:p>
            <a:pPr marL="609600" indent="-609600" algn="l">
              <a:spcBef>
                <a:spcPts val="0"/>
              </a:spcBef>
            </a:pPr>
            <a:r>
              <a:rPr lang="en-US" sz="2000" dirty="0" smtClean="0">
                <a:latin typeface="+mj-lt"/>
              </a:rPr>
              <a:t>on the criteria ‘relevance’, ‘consistency’ and ‘coherence’ thus stressing</a:t>
            </a:r>
          </a:p>
          <a:p>
            <a:pPr marL="609600" indent="-609600" algn="l">
              <a:spcBef>
                <a:spcPts val="0"/>
              </a:spcBef>
            </a:pPr>
            <a:r>
              <a:rPr lang="en-US" sz="2000" b="1" dirty="0" smtClean="0">
                <a:solidFill>
                  <a:srgbClr val="A50021"/>
                </a:solidFill>
                <a:latin typeface="+mj-lt"/>
                <a:ea typeface="+mj-ea"/>
                <a:cs typeface="+mj-cs"/>
              </a:rPr>
              <a:t>the system aspect </a:t>
            </a:r>
            <a:r>
              <a:rPr lang="en-US" sz="2000" dirty="0" smtClean="0">
                <a:latin typeface="+mj-lt"/>
              </a:rPr>
              <a:t>of statistical quality.</a:t>
            </a:r>
          </a:p>
          <a:p>
            <a:pPr marL="609600" indent="-609600" algn="l">
              <a:spcBef>
                <a:spcPts val="0"/>
              </a:spcBef>
            </a:pPr>
            <a:endParaRPr lang="en-US" sz="800" dirty="0" smtClean="0">
              <a:latin typeface="+mj-lt"/>
            </a:endParaRPr>
          </a:p>
          <a:p>
            <a:pPr marL="609600" indent="-609600" algn="l">
              <a:spcBef>
                <a:spcPts val="0"/>
              </a:spcBef>
            </a:pPr>
            <a:r>
              <a:rPr lang="en-US" sz="2000" dirty="0" smtClean="0">
                <a:latin typeface="+mj-lt"/>
              </a:rPr>
              <a:t>For most users and most problem areas business statistics are only</a:t>
            </a:r>
          </a:p>
          <a:p>
            <a:pPr marL="609600" indent="-609600" algn="l">
              <a:spcBef>
                <a:spcPts val="0"/>
              </a:spcBef>
            </a:pPr>
            <a:r>
              <a:rPr lang="en-US" sz="2000" dirty="0" smtClean="0">
                <a:latin typeface="+mj-lt"/>
              </a:rPr>
              <a:t>‘relevant’ if the results of different domains of business statistics can be</a:t>
            </a:r>
          </a:p>
          <a:p>
            <a:pPr marL="609600" indent="-609600" algn="l">
              <a:spcBef>
                <a:spcPts val="0"/>
              </a:spcBef>
            </a:pPr>
            <a:r>
              <a:rPr lang="en-US" sz="2000" dirty="0" smtClean="0">
                <a:latin typeface="+mj-lt"/>
              </a:rPr>
              <a:t>used jointly. </a:t>
            </a:r>
          </a:p>
          <a:p>
            <a:pPr marL="609600" indent="-609600" algn="l">
              <a:spcBef>
                <a:spcPts val="0"/>
              </a:spcBef>
            </a:pPr>
            <a:endParaRPr lang="en-US" sz="800" dirty="0" smtClean="0">
              <a:latin typeface="+mj-lt"/>
            </a:endParaRPr>
          </a:p>
          <a:p>
            <a:pPr marL="609600" indent="-609600" algn="l">
              <a:spcBef>
                <a:spcPts val="0"/>
              </a:spcBef>
            </a:pPr>
            <a:r>
              <a:rPr lang="en-US" sz="2000" dirty="0" smtClean="0">
                <a:latin typeface="+mj-lt"/>
              </a:rPr>
              <a:t>Consistency is dependent on consistent concepts, a </a:t>
            </a:r>
            <a:r>
              <a:rPr lang="en-US" sz="2000" dirty="0" err="1" smtClean="0">
                <a:latin typeface="+mj-lt"/>
              </a:rPr>
              <a:t>harmonised</a:t>
            </a:r>
            <a:r>
              <a:rPr lang="en-US" sz="2000" dirty="0" smtClean="0">
                <a:latin typeface="+mj-lt"/>
              </a:rPr>
              <a:t> </a:t>
            </a:r>
          </a:p>
          <a:p>
            <a:pPr marL="609600" indent="-609600" algn="l">
              <a:spcBef>
                <a:spcPts val="0"/>
              </a:spcBef>
            </a:pPr>
            <a:r>
              <a:rPr lang="en-US" sz="2000" dirty="0" smtClean="0">
                <a:latin typeface="+mj-lt"/>
              </a:rPr>
              <a:t>implementation of these concepts, but at the same time on statistical</a:t>
            </a:r>
          </a:p>
          <a:p>
            <a:pPr marL="609600" indent="-609600" algn="l">
              <a:spcBef>
                <a:spcPts val="0"/>
              </a:spcBef>
            </a:pPr>
            <a:r>
              <a:rPr lang="en-US" sz="2000" dirty="0" smtClean="0">
                <a:latin typeface="+mj-lt"/>
              </a:rPr>
              <a:t>methods aiming at a high degree of consistency in the data generating</a:t>
            </a:r>
          </a:p>
          <a:p>
            <a:pPr marL="609600" indent="-609600" algn="l">
              <a:spcBef>
                <a:spcPts val="0"/>
              </a:spcBef>
            </a:pPr>
            <a:r>
              <a:rPr lang="en-US" sz="2000" dirty="0" smtClean="0">
                <a:latin typeface="+mj-lt"/>
              </a:rPr>
              <a:t>processes.   </a:t>
            </a:r>
          </a:p>
          <a:p>
            <a:pPr marL="609600" indent="-609600" algn="l">
              <a:spcBef>
                <a:spcPts val="0"/>
              </a:spcBef>
            </a:pPr>
            <a:endParaRPr lang="en-US" sz="800" dirty="0" smtClean="0">
              <a:latin typeface="+mj-lt"/>
            </a:endParaRPr>
          </a:p>
          <a:p>
            <a:pPr marL="609600" indent="-609600" algn="l">
              <a:spcBef>
                <a:spcPts val="0"/>
              </a:spcBef>
            </a:pPr>
            <a:r>
              <a:rPr lang="en-US" sz="2000" dirty="0" smtClean="0">
                <a:latin typeface="+mj-lt"/>
              </a:rPr>
              <a:t>Quality assessment has to take the system aspect into account explicitly. </a:t>
            </a:r>
          </a:p>
          <a:p>
            <a:pPr marL="609600" indent="-609600" algn="l"/>
            <a:endParaRPr lang="de-AT" sz="2000" dirty="0">
              <a:latin typeface="+mj-lt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0" y="6381750"/>
            <a:ext cx="9144000" cy="47625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9525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r>
              <a:rPr lang="de-DE" sz="1200" dirty="0">
                <a:solidFill>
                  <a:schemeClr val="accent2"/>
                </a:solidFill>
              </a:rPr>
              <a:t>        </a:t>
            </a:r>
            <a:r>
              <a:rPr lang="de-DE" sz="1200" dirty="0" smtClean="0">
                <a:solidFill>
                  <a:schemeClr val="accent2"/>
                </a:solidFill>
              </a:rPr>
              <a:t>Norbert Rainer, </a:t>
            </a:r>
            <a:r>
              <a:rPr lang="en-GB" sz="1200" dirty="0" smtClean="0">
                <a:solidFill>
                  <a:schemeClr val="accent2"/>
                </a:solidFill>
              </a:rPr>
              <a:t>Josef Richter                                Vienna, June 2014                                                                                   </a:t>
            </a:r>
            <a:fld id="{DBEEC5D0-456D-4D3D-9871-324FB1F1892C}" type="slidenum">
              <a:rPr lang="en-GB" sz="1200">
                <a:solidFill>
                  <a:schemeClr val="accent2"/>
                </a:solidFill>
              </a:rPr>
              <a:pPr eaLnBrk="1" hangingPunct="1"/>
              <a:t>8</a:t>
            </a:fld>
            <a:endParaRPr lang="en-GB" sz="1200" dirty="0">
              <a:solidFill>
                <a:schemeClr val="accent2"/>
              </a:solidFill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0" y="0"/>
            <a:ext cx="9144000" cy="836712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GB" sz="1800" b="1" dirty="0" smtClean="0">
                <a:solidFill>
                  <a:schemeClr val="accent6"/>
                </a:solidFill>
              </a:rPr>
              <a:t>Q2014 </a:t>
            </a:r>
            <a:r>
              <a:rPr lang="en-GB" sz="1800" b="1" dirty="0" err="1" smtClean="0">
                <a:solidFill>
                  <a:schemeClr val="accent6"/>
                </a:solidFill>
              </a:rPr>
              <a:t>european</a:t>
            </a:r>
            <a:r>
              <a:rPr lang="en-GB" sz="1800" b="1" dirty="0" smtClean="0">
                <a:solidFill>
                  <a:schemeClr val="accent6"/>
                </a:solidFill>
              </a:rPr>
              <a:t> conference on quality in official </a:t>
            </a:r>
            <a:r>
              <a:rPr lang="en-GB" sz="1800" b="1" dirty="0" smtClean="0">
                <a:solidFill>
                  <a:schemeClr val="accent6"/>
                </a:solidFill>
              </a:rPr>
              <a:t>statistics</a:t>
            </a:r>
          </a:p>
          <a:p>
            <a:pPr algn="ctr" eaLnBrk="1" hangingPunct="1"/>
            <a:endParaRPr lang="en-GB" sz="800" b="1" dirty="0" smtClean="0">
              <a:solidFill>
                <a:schemeClr val="accent6"/>
              </a:solidFill>
            </a:endParaRPr>
          </a:p>
          <a:p>
            <a:pPr algn="ctr" eaLnBrk="1" hangingPunct="1"/>
            <a:r>
              <a:rPr lang="en-GB" sz="1400" b="1" dirty="0" smtClean="0">
                <a:solidFill>
                  <a:schemeClr val="accent6"/>
                </a:solidFill>
              </a:rPr>
              <a:t>Special session: Consistency of Concepts and Applied Methods in Business Statistics</a:t>
            </a:r>
            <a:endParaRPr lang="en-GB" sz="1400" b="1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1AE08E-DED8-4A85-B867-9A21D405E550}" type="slidenum">
              <a:rPr lang="de-DE"/>
              <a:pPr/>
              <a:t>9</a:t>
            </a:fld>
            <a:endParaRPr lang="de-DE" dirty="0"/>
          </a:p>
        </p:txBody>
      </p:sp>
      <p:sp>
        <p:nvSpPr>
          <p:cNvPr id="3850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1520" y="1268760"/>
            <a:ext cx="8640960" cy="4827587"/>
          </a:xfrm>
        </p:spPr>
        <p:txBody>
          <a:bodyPr/>
          <a:lstStyle/>
          <a:p>
            <a:pPr algn="ctr">
              <a:buNone/>
            </a:pPr>
            <a:endParaRPr lang="de-AT" sz="1000" b="1" dirty="0" smtClean="0">
              <a:solidFill>
                <a:srgbClr val="A50021"/>
              </a:solidFill>
              <a:latin typeface="+mj-lt"/>
              <a:ea typeface="+mj-ea"/>
              <a:cs typeface="+mj-cs"/>
            </a:endParaRPr>
          </a:p>
          <a:p>
            <a:pPr algn="ctr">
              <a:spcBef>
                <a:spcPts val="0"/>
              </a:spcBef>
              <a:buNone/>
            </a:pPr>
            <a:endParaRPr lang="de-AT" sz="4800" b="1" dirty="0" smtClean="0">
              <a:solidFill>
                <a:srgbClr val="A50021"/>
              </a:solidFill>
              <a:latin typeface="+mj-lt"/>
              <a:ea typeface="+mj-ea"/>
              <a:cs typeface="+mj-cs"/>
            </a:endParaRPr>
          </a:p>
          <a:p>
            <a:pPr algn="ctr">
              <a:spcBef>
                <a:spcPts val="0"/>
              </a:spcBef>
              <a:buNone/>
            </a:pPr>
            <a:endParaRPr lang="de-AT" sz="4800" b="1" dirty="0" smtClean="0">
              <a:solidFill>
                <a:srgbClr val="A50021"/>
              </a:solidFill>
              <a:latin typeface="+mj-lt"/>
              <a:ea typeface="+mj-ea"/>
              <a:cs typeface="+mj-cs"/>
            </a:endParaRPr>
          </a:p>
          <a:p>
            <a:pPr algn="ctr">
              <a:spcBef>
                <a:spcPts val="0"/>
              </a:spcBef>
              <a:buNone/>
            </a:pPr>
            <a:r>
              <a:rPr lang="en-GB" sz="4800" b="1" dirty="0" smtClean="0">
                <a:solidFill>
                  <a:srgbClr val="A50021"/>
                </a:solidFill>
                <a:latin typeface="+mj-lt"/>
                <a:ea typeface="+mj-ea"/>
                <a:cs typeface="+mj-cs"/>
              </a:rPr>
              <a:t>Thank you for your attention</a:t>
            </a:r>
          </a:p>
        </p:txBody>
      </p:sp>
      <p:sp>
        <p:nvSpPr>
          <p:cNvPr id="385027" name="Rectangle 3"/>
          <p:cNvSpPr>
            <a:spLocks noChangeArrowheads="1"/>
          </p:cNvSpPr>
          <p:nvPr/>
        </p:nvSpPr>
        <p:spPr bwMode="auto">
          <a:xfrm>
            <a:off x="0" y="0"/>
            <a:ext cx="9144000" cy="476250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de-DE" sz="1600" dirty="0">
              <a:solidFill>
                <a:srgbClr val="6600FF"/>
              </a:solidFill>
            </a:endParaRP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0" y="6381750"/>
            <a:ext cx="9144000" cy="47625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9525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r>
              <a:rPr lang="de-DE" sz="1200" dirty="0">
                <a:solidFill>
                  <a:schemeClr val="accent2"/>
                </a:solidFill>
              </a:rPr>
              <a:t>        </a:t>
            </a:r>
            <a:r>
              <a:rPr lang="de-DE" sz="1200" dirty="0" smtClean="0">
                <a:solidFill>
                  <a:schemeClr val="accent2"/>
                </a:solidFill>
              </a:rPr>
              <a:t>Norbert Rainer, </a:t>
            </a:r>
            <a:r>
              <a:rPr lang="en-GB" sz="1200" dirty="0" smtClean="0">
                <a:solidFill>
                  <a:schemeClr val="accent2"/>
                </a:solidFill>
              </a:rPr>
              <a:t>Josef Richter                                Vienna, June 2014                                                                                   </a:t>
            </a:r>
            <a:fld id="{DBEEC5D0-456D-4D3D-9871-324FB1F1892C}" type="slidenum">
              <a:rPr lang="en-GB" sz="1200">
                <a:solidFill>
                  <a:schemeClr val="accent2"/>
                </a:solidFill>
              </a:rPr>
              <a:pPr eaLnBrk="1" hangingPunct="1"/>
              <a:t>9</a:t>
            </a:fld>
            <a:endParaRPr lang="en-GB" sz="1200" dirty="0">
              <a:solidFill>
                <a:schemeClr val="accent2"/>
              </a:solidFill>
            </a:endParaRP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0"/>
            <a:ext cx="9144000" cy="836712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GB" sz="1800" b="1" dirty="0" smtClean="0">
                <a:solidFill>
                  <a:schemeClr val="accent6"/>
                </a:solidFill>
              </a:rPr>
              <a:t>Q2014 </a:t>
            </a:r>
            <a:r>
              <a:rPr lang="en-GB" sz="1800" b="1" dirty="0" err="1" smtClean="0">
                <a:solidFill>
                  <a:schemeClr val="accent6"/>
                </a:solidFill>
              </a:rPr>
              <a:t>european</a:t>
            </a:r>
            <a:r>
              <a:rPr lang="en-GB" sz="1800" b="1" dirty="0" smtClean="0">
                <a:solidFill>
                  <a:schemeClr val="accent6"/>
                </a:solidFill>
              </a:rPr>
              <a:t> conference on quality in official </a:t>
            </a:r>
            <a:r>
              <a:rPr lang="en-GB" sz="1800" b="1" dirty="0" smtClean="0">
                <a:solidFill>
                  <a:schemeClr val="accent6"/>
                </a:solidFill>
              </a:rPr>
              <a:t>statistics</a:t>
            </a:r>
          </a:p>
          <a:p>
            <a:pPr algn="ctr" eaLnBrk="1" hangingPunct="1"/>
            <a:endParaRPr lang="en-GB" sz="800" b="1" dirty="0" smtClean="0">
              <a:solidFill>
                <a:schemeClr val="accent6"/>
              </a:solidFill>
            </a:endParaRPr>
          </a:p>
          <a:p>
            <a:pPr algn="ctr" eaLnBrk="1" hangingPunct="1"/>
            <a:r>
              <a:rPr lang="en-GB" sz="1400" b="1" dirty="0" smtClean="0">
                <a:solidFill>
                  <a:schemeClr val="accent6"/>
                </a:solidFill>
              </a:rPr>
              <a:t>Special session: Consistency of Concepts and Applied Methods in Business Statistics</a:t>
            </a:r>
            <a:endParaRPr lang="en-GB" sz="1400" b="1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tistikOK">
  <a:themeElements>
    <a:clrScheme name="StatistikO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tistikOK">
      <a:majorFont>
        <a:latin typeface="Arial"/>
        <a:ea typeface=""/>
        <a:cs typeface=""/>
      </a:majorFont>
      <a:minorFont>
        <a:latin typeface="Times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altLang="de-DE" sz="5500" b="0" i="0" u="none" strike="noStrike" cap="none" normalizeH="0" baseline="0" smtClean="0">
            <a:ln>
              <a:noFill/>
            </a:ln>
            <a:solidFill>
              <a:srgbClr val="B20029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altLang="de-DE" sz="5500" b="0" i="0" u="none" strike="noStrike" cap="none" normalizeH="0" baseline="0" smtClean="0">
            <a:ln>
              <a:noFill/>
            </a:ln>
            <a:solidFill>
              <a:srgbClr val="B20029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tistikO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tistikOK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tistikOK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tistikOK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tistikOK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tistikOK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tistikOK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801</Words>
  <Application>Microsoft Office PowerPoint</Application>
  <PresentationFormat>Bildschirmpräsentation (4:3)</PresentationFormat>
  <Paragraphs>138</Paragraphs>
  <Slides>9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0" baseType="lpstr">
      <vt:lpstr>StatistikOK</vt:lpstr>
      <vt:lpstr>Folie 1</vt:lpstr>
      <vt:lpstr>Introduction</vt:lpstr>
      <vt:lpstr>Introduction</vt:lpstr>
      <vt:lpstr>Introduction</vt:lpstr>
      <vt:lpstr>Special characteristics of business statistics</vt:lpstr>
      <vt:lpstr>Important sources of inconsistencies in the data generating process</vt:lpstr>
      <vt:lpstr>Important sources of inconsistencies in the data generating process</vt:lpstr>
      <vt:lpstr>Conclusions</vt:lpstr>
      <vt:lpstr>Folie 9</vt:lpstr>
    </vt:vector>
  </TitlesOfParts>
  <Company>Artelier Wallauch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Kein Folientitel</dc:title>
  <dc:creator>Hannes Hameseder</dc:creator>
  <cp:lastModifiedBy>Josef Richter</cp:lastModifiedBy>
  <cp:revision>589</cp:revision>
  <cp:lastPrinted>2003-03-03T13:16:33Z</cp:lastPrinted>
  <dcterms:created xsi:type="dcterms:W3CDTF">2000-11-27T20:48:54Z</dcterms:created>
  <dcterms:modified xsi:type="dcterms:W3CDTF">2014-05-14T07:01:39Z</dcterms:modified>
</cp:coreProperties>
</file>