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57" r:id="rId4"/>
    <p:sldId id="264" r:id="rId5"/>
    <p:sldId id="265" r:id="rId6"/>
    <p:sldId id="266" r:id="rId7"/>
    <p:sldId id="268" r:id="rId8"/>
    <p:sldId id="269" r:id="rId9"/>
    <p:sldId id="263" r:id="rId10"/>
    <p:sldId id="259" r:id="rId11"/>
    <p:sldId id="260" r:id="rId12"/>
    <p:sldId id="261" r:id="rId13"/>
    <p:sldId id="267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49391AF-BEE7-442B-AF25-80E02AFFC4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538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6310F0B-ACF7-460C-B32A-B96556DB37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5491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D43FD5E1-BA68-492C-B484-DD7213EAA0FA}" type="slidenum">
              <a:rPr lang="en-GB" altLang="de-DE" sz="1200" b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pPr/>
              <a:t>13</a:t>
            </a:fld>
            <a:endParaRPr lang="en-GB" altLang="de-DE" sz="1200" b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2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700808"/>
            <a:ext cx="5400600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93096"/>
            <a:ext cx="6408712" cy="151216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737124-EDD8-4CC2-BC19-A9BCCDD58C3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1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/>
          <p:nvPr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bg1"/>
                </a:solidFill>
              </a:rPr>
              <a:t>Eurostat</a:t>
            </a:r>
          </a:p>
        </p:txBody>
      </p:sp>
    </p:spTree>
    <p:extLst>
      <p:ext uri="{BB962C8B-B14F-4D97-AF65-F5344CB8AC3E}">
        <p14:creationId xmlns:p14="http://schemas.microsoft.com/office/powerpoint/2010/main" val="10338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7124-EDD8-4CC2-BC19-A9BCCDD58C3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498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7124-EDD8-4CC2-BC19-A9BCCDD58C3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838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0B13431-4F0B-47E5-9235-0D027C2A69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60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97C1858A-6AF8-4241-8FCC-A5D7BA3EDF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31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39" y="548159"/>
            <a:ext cx="8229600" cy="936625"/>
          </a:xfrm>
        </p:spPr>
        <p:txBody>
          <a:bodyPr/>
          <a:lstStyle>
            <a:lvl1pPr>
              <a:lnSpc>
                <a:spcPts val="39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3568" y="2204865"/>
            <a:ext cx="7787208" cy="3940348"/>
          </a:xfrm>
        </p:spPr>
        <p:txBody>
          <a:bodyPr/>
          <a:lstStyle>
            <a:lvl1pPr marL="342900" indent="-342900">
              <a:lnSpc>
                <a:spcPts val="2900"/>
              </a:lnSpc>
              <a:spcBef>
                <a:spcPts val="300"/>
              </a:spcBef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§"/>
              <a:defRPr b="1" i="0"/>
            </a:lvl1pPr>
            <a:lvl2pPr marL="742950" indent="-285750">
              <a:lnSpc>
                <a:spcPts val="2800"/>
              </a:lnSpc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Ø"/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5888"/>
            <a:ext cx="2133600" cy="476250"/>
          </a:xfrm>
        </p:spPr>
        <p:txBody>
          <a:bodyPr/>
          <a:lstStyle>
            <a:lvl1pPr>
              <a:defRPr sz="1200" dirty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297613"/>
            <a:ext cx="2133600" cy="4762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F737124-EDD8-4CC2-BC19-A9BCCDD58C3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83568" y="1484784"/>
            <a:ext cx="8460432" cy="0"/>
          </a:xfrm>
          <a:prstGeom prst="line">
            <a:avLst/>
          </a:prstGeom>
          <a:noFill/>
          <a:ln w="952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370189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7124-EDD8-4CC2-BC19-A9BCCDD58C3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516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7124-EDD8-4CC2-BC19-A9BCCDD58C3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433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7124-EDD8-4CC2-BC19-A9BCCDD58C3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92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7124-EDD8-4CC2-BC19-A9BCCDD58C3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81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23528" y="62658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37124-EDD8-4CC2-BC19-A9BCCDD58C3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92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7124-EDD8-4CC2-BC19-A9BCCDD58C3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49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7124-EDD8-4CC2-BC19-A9BCCDD58C3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338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smtClean="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F737124-EDD8-4CC2-BC19-A9BCCDD58C3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3059832" y="1988840"/>
            <a:ext cx="5868144" cy="2016224"/>
          </a:xfrm>
        </p:spPr>
        <p:txBody>
          <a:bodyPr/>
          <a:lstStyle/>
          <a:p>
            <a:pPr indent="0" eaLnBrk="1" hangingPunct="1">
              <a:lnSpc>
                <a:spcPts val="5000"/>
              </a:lnSpc>
            </a:pPr>
            <a:r>
              <a:rPr lang="en-GB" altLang="en-US" sz="3600" dirty="0" smtClean="0"/>
              <a:t>Quality assurance for Consumer Prices and MIP Statistics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idx="1"/>
          </p:nvPr>
        </p:nvSpPr>
        <p:spPr>
          <a:xfrm>
            <a:off x="683568" y="5445224"/>
            <a:ext cx="5976664" cy="1224136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fr-BE" altLang="en-US" sz="2000" dirty="0" smtClean="0">
                <a:solidFill>
                  <a:srgbClr val="FFFF00"/>
                </a:solidFill>
              </a:rPr>
              <a:t>Berthold </a:t>
            </a:r>
            <a:r>
              <a:rPr lang="fr-BE" altLang="en-US" sz="2000" dirty="0">
                <a:solidFill>
                  <a:srgbClr val="FFFF00"/>
                </a:solidFill>
              </a:rPr>
              <a:t>Feldmann, </a:t>
            </a:r>
            <a:r>
              <a:rPr lang="fr-BE" altLang="en-US" sz="2000" dirty="0" err="1">
                <a:solidFill>
                  <a:srgbClr val="FFFF00"/>
                </a:solidFill>
              </a:rPr>
              <a:t>Aleš</a:t>
            </a:r>
            <a:r>
              <a:rPr lang="fr-BE" altLang="en-US" sz="2000" dirty="0">
                <a:solidFill>
                  <a:srgbClr val="FFFF00"/>
                </a:solidFill>
              </a:rPr>
              <a:t> </a:t>
            </a:r>
            <a:r>
              <a:rPr lang="fr-BE" altLang="en-US" sz="2000" dirty="0" err="1">
                <a:solidFill>
                  <a:srgbClr val="FFFF00"/>
                </a:solidFill>
              </a:rPr>
              <a:t>Čapek</a:t>
            </a:r>
            <a:endParaRPr lang="fr-BE" altLang="en-US" sz="2000" dirty="0">
              <a:solidFill>
                <a:srgbClr val="FFFF00"/>
              </a:solidFill>
            </a:endParaRPr>
          </a:p>
          <a:p>
            <a:pPr eaLnBrk="1" hangingPunct="1"/>
            <a:r>
              <a:rPr lang="fr-BE" altLang="en-US" sz="2400" dirty="0" smtClean="0"/>
              <a:t>Eurostat</a:t>
            </a:r>
            <a:endParaRPr lang="en-GB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36625"/>
          </a:xfrm>
        </p:spPr>
        <p:txBody>
          <a:bodyPr/>
          <a:lstStyle/>
          <a:p>
            <a:pPr indent="0" eaLnBrk="1" hangingPunct="1"/>
            <a:r>
              <a:rPr lang="fr-BE" altLang="en-US" dirty="0" smtClean="0"/>
              <a:t>MIP Scoreboard </a:t>
            </a:r>
            <a:r>
              <a:rPr lang="en-GB" altLang="en-US" dirty="0" smtClean="0"/>
              <a:t>Indicators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0075" y="1772816"/>
            <a:ext cx="7988389" cy="4536504"/>
          </a:xfrm>
        </p:spPr>
        <p:txBody>
          <a:bodyPr/>
          <a:lstStyle/>
          <a:p>
            <a:pPr eaLnBrk="1" hangingPunct="1">
              <a:lnSpc>
                <a:spcPts val="2500"/>
              </a:lnSpc>
              <a:spcBef>
                <a:spcPts val="0"/>
              </a:spcBef>
              <a:buFontTx/>
              <a:buChar char="•"/>
            </a:pPr>
            <a:r>
              <a:rPr lang="en-GB" altLang="en-US" sz="1700" b="0" dirty="0" smtClean="0"/>
              <a:t>3 year moving average of the current account balance in % of GDP 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buFontTx/>
              <a:buChar char="•"/>
            </a:pPr>
            <a:r>
              <a:rPr lang="en-GB" altLang="en-US" sz="1700" b="0" dirty="0" smtClean="0"/>
              <a:t>net international investment position in % of GDP 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buFontTx/>
              <a:buChar char="•"/>
            </a:pPr>
            <a:r>
              <a:rPr lang="en-GB" altLang="en-US" sz="1700" b="0" dirty="0" smtClean="0"/>
              <a:t>3 years percentage change of the real effective exchange rate 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buFontTx/>
              <a:buChar char="•"/>
            </a:pPr>
            <a:r>
              <a:rPr lang="en-GB" altLang="en-US" sz="1700" b="0" dirty="0" smtClean="0"/>
              <a:t>5 years percentage change of export market share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buFontTx/>
              <a:buChar char="•"/>
            </a:pPr>
            <a:r>
              <a:rPr lang="en-GB" altLang="en-US" sz="1700" b="0" dirty="0" smtClean="0"/>
              <a:t>3 years percentage change in nominal unit labour cost. 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buFontTx/>
              <a:buChar char="•"/>
            </a:pPr>
            <a:r>
              <a:rPr lang="en-GB" altLang="en-US" sz="1700" b="0" dirty="0" smtClean="0"/>
              <a:t>year-on-year change in deflated house prices 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buFontTx/>
              <a:buChar char="•"/>
            </a:pPr>
            <a:r>
              <a:rPr lang="en-GB" altLang="en-US" sz="1700" b="0" dirty="0" smtClean="0"/>
              <a:t>private sector credit flow in % of GDP 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buFontTx/>
              <a:buChar char="•"/>
            </a:pPr>
            <a:r>
              <a:rPr lang="en-GB" altLang="en-US" sz="1700" b="0" dirty="0" smtClean="0"/>
              <a:t>private sector debt in % of GDP 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buFontTx/>
              <a:buChar char="•"/>
            </a:pPr>
            <a:r>
              <a:rPr lang="en-GB" altLang="en-US" sz="1700" b="0" dirty="0" smtClean="0"/>
              <a:t>general government sector debt in % of GDP 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buFontTx/>
              <a:buChar char="•"/>
            </a:pPr>
            <a:r>
              <a:rPr lang="en-GB" altLang="en-US" sz="1700" b="0" dirty="0" smtClean="0"/>
              <a:t>3 year backward moving average of unemployment rate </a:t>
            </a:r>
          </a:p>
          <a:p>
            <a:pPr eaLnBrk="1" hangingPunct="1">
              <a:lnSpc>
                <a:spcPts val="2500"/>
              </a:lnSpc>
              <a:spcBef>
                <a:spcPts val="0"/>
              </a:spcBef>
              <a:buFontTx/>
              <a:buChar char="•"/>
            </a:pPr>
            <a:r>
              <a:rPr lang="en-GB" altLang="en-US" sz="1700" b="0" dirty="0" smtClean="0"/>
              <a:t>year-on-year change of total financial sector liabilities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625"/>
          </a:xfrm>
        </p:spPr>
        <p:txBody>
          <a:bodyPr/>
          <a:lstStyle/>
          <a:p>
            <a:pPr indent="0" eaLnBrk="1" hangingPunct="1"/>
            <a:r>
              <a:rPr lang="en-GB" altLang="en-US" dirty="0" smtClean="0"/>
              <a:t>Specificities of quality assurance for MIP statistics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787208" cy="3940348"/>
          </a:xfrm>
        </p:spPr>
        <p:txBody>
          <a:bodyPr/>
          <a:lstStyle/>
          <a:p>
            <a:pPr eaLnBrk="1" hangingPunct="1">
              <a:buClr>
                <a:srgbClr val="0F5494"/>
              </a:buClr>
            </a:pPr>
            <a:r>
              <a:rPr lang="en-GB" altLang="en-US" b="0" dirty="0" smtClean="0"/>
              <a:t>New policy framework – quality assurance to be set up</a:t>
            </a:r>
          </a:p>
          <a:p>
            <a:pPr eaLnBrk="1" hangingPunct="1">
              <a:buClr>
                <a:srgbClr val="0F5494"/>
              </a:buClr>
            </a:pPr>
            <a:r>
              <a:rPr lang="en-GB" altLang="en-US" b="0" dirty="0" smtClean="0"/>
              <a:t>Build on existing domain specific quality frameworks + harmonise and standardise</a:t>
            </a:r>
          </a:p>
          <a:p>
            <a:pPr eaLnBrk="1" hangingPunct="1">
              <a:buClr>
                <a:srgbClr val="0F5494"/>
              </a:buClr>
            </a:pPr>
            <a:r>
              <a:rPr lang="en-GB" altLang="en-US" b="0" dirty="0" smtClean="0"/>
              <a:t>Focus on fitness for purpose </a:t>
            </a:r>
            <a:br>
              <a:rPr lang="en-GB" altLang="en-US" b="0" dirty="0" smtClean="0"/>
            </a:br>
            <a:r>
              <a:rPr lang="en-GB" altLang="en-US" b="0" dirty="0" smtClean="0"/>
              <a:t>(comparability, reliability)</a:t>
            </a:r>
          </a:p>
          <a:p>
            <a:pPr eaLnBrk="1" hangingPunct="1">
              <a:buClr>
                <a:srgbClr val="0F5494"/>
              </a:buClr>
            </a:pPr>
            <a:r>
              <a:rPr lang="en-GB" altLang="en-US" b="0" dirty="0" smtClean="0"/>
              <a:t>MIP statistics in the form of set of indicators: additional quality aspects (coherence, parsimony)</a:t>
            </a:r>
          </a:p>
          <a:p>
            <a:pPr eaLnBrk="1" hangingPunct="1">
              <a:buClr>
                <a:srgbClr val="0F5494"/>
              </a:buClr>
            </a:pPr>
            <a:endParaRPr lang="en-GB" altLang="en-US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341438"/>
            <a:ext cx="7704138" cy="5183187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4826000" cy="2952750"/>
          </a:xfrm>
        </p:spPr>
        <p:txBody>
          <a:bodyPr/>
          <a:lstStyle/>
          <a:p>
            <a:r>
              <a:rPr lang="en-GB" altLang="de-DE" sz="4400" smtClean="0">
                <a:solidFill>
                  <a:srgbClr val="92D050"/>
                </a:solidFill>
              </a:rPr>
              <a:t>Thank you for </a:t>
            </a:r>
          </a:p>
          <a:p>
            <a:r>
              <a:rPr lang="en-GB" altLang="de-DE" sz="4400" smtClean="0">
                <a:solidFill>
                  <a:srgbClr val="92D050"/>
                </a:solidFill>
              </a:rPr>
              <a:t>your attention!</a:t>
            </a:r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3783013" y="5157788"/>
            <a:ext cx="53276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2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n-GB" altLang="de-DE" sz="4400">
                <a:solidFill>
                  <a:srgbClr val="FFFF00"/>
                </a:solidFill>
                <a:latin typeface="Tahoma" pitchFamily="34" charset="0"/>
              </a:rPr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val="333131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9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9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 build="p"/>
      <p:bldP spid="289795" grpId="0" build="p" autoUpdateAnimBg="0" advAuto="2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1920" y="1700808"/>
            <a:ext cx="5400600" cy="2016224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Chapter</a:t>
            </a:r>
            <a:r>
              <a:rPr lang="de-CH" altLang="en-US" dirty="0" smtClean="0"/>
              <a:t> 1</a:t>
            </a:r>
            <a:endParaRPr lang="en-GB" altLang="en-US" dirty="0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611560" y="4797152"/>
            <a:ext cx="6984776" cy="1296144"/>
          </a:xfrm>
        </p:spPr>
        <p:txBody>
          <a:bodyPr/>
          <a:lstStyle/>
          <a:p>
            <a:pPr>
              <a:lnSpc>
                <a:spcPts val="3900"/>
              </a:lnSpc>
            </a:pPr>
            <a:r>
              <a:rPr lang="en-GB" sz="2800" dirty="0" smtClean="0"/>
              <a:t>Quality Assurance </a:t>
            </a:r>
            <a:r>
              <a:rPr lang="en-GB" sz="2800" dirty="0"/>
              <a:t>F</a:t>
            </a:r>
            <a:r>
              <a:rPr lang="en-GB" sz="2800" dirty="0" smtClean="0"/>
              <a:t>ramework for Consumer </a:t>
            </a:r>
            <a:r>
              <a:rPr lang="en-GB" sz="2800" dirty="0"/>
              <a:t>P</a:t>
            </a:r>
            <a:r>
              <a:rPr lang="en-GB" sz="2800" dirty="0" smtClean="0"/>
              <a:t>rice </a:t>
            </a:r>
            <a:r>
              <a:rPr lang="en-GB" sz="2800" dirty="0"/>
              <a:t>S</a:t>
            </a:r>
            <a:r>
              <a:rPr lang="en-GB" sz="2800" dirty="0" smtClean="0"/>
              <a:t>tatistics</a:t>
            </a:r>
            <a:endParaRPr lang="en-GB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107368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</a:t>
            </a:r>
            <a:r>
              <a:rPr lang="en-GB" dirty="0"/>
              <a:t>Assurance </a:t>
            </a:r>
            <a:r>
              <a:rPr lang="en-GB" dirty="0" smtClean="0"/>
              <a:t>System for HICP</a:t>
            </a:r>
            <a:endParaRPr lang="en-GB" dirty="0"/>
          </a:p>
        </p:txBody>
      </p:sp>
      <p:pic>
        <p:nvPicPr>
          <p:cNvPr id="5143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1"/>
            <a:ext cx="7516108" cy="488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legal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99" y="1700808"/>
            <a:ext cx="7920880" cy="4824536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GB" dirty="0" smtClean="0"/>
              <a:t>Since 1995 a Regulation on Harmonised Indices of Consumer Prices (HICP)</a:t>
            </a:r>
          </a:p>
          <a:p>
            <a:pPr>
              <a:lnSpc>
                <a:spcPts val="3200"/>
              </a:lnSpc>
            </a:pPr>
            <a:r>
              <a:rPr lang="en-GB" dirty="0" smtClean="0"/>
              <a:t>Revision of the HICP Regulation foreseen</a:t>
            </a:r>
          </a:p>
          <a:p>
            <a:pPr marL="896938" lvl="1" indent="-439738">
              <a:lnSpc>
                <a:spcPts val="3200"/>
              </a:lnSpc>
              <a:spcBef>
                <a:spcPts val="300"/>
              </a:spcBef>
            </a:pPr>
            <a:r>
              <a:rPr lang="en-GB" sz="2400" dirty="0" smtClean="0"/>
              <a:t>Core Regulation</a:t>
            </a:r>
          </a:p>
          <a:p>
            <a:pPr marL="896938" lvl="1" indent="-439738">
              <a:lnSpc>
                <a:spcPts val="3200"/>
              </a:lnSpc>
              <a:spcBef>
                <a:spcPts val="300"/>
              </a:spcBef>
            </a:pPr>
            <a:r>
              <a:rPr lang="en-GB" sz="2400" dirty="0" smtClean="0"/>
              <a:t>Implementing Act</a:t>
            </a:r>
          </a:p>
          <a:p>
            <a:pPr marL="896938" lvl="1" indent="-439738">
              <a:lnSpc>
                <a:spcPts val="3200"/>
              </a:lnSpc>
              <a:spcBef>
                <a:spcPts val="300"/>
              </a:spcBef>
            </a:pPr>
            <a:r>
              <a:rPr lang="en-GB" sz="2400" dirty="0" smtClean="0"/>
              <a:t>Delegated Act</a:t>
            </a:r>
          </a:p>
          <a:p>
            <a:pPr>
              <a:lnSpc>
                <a:spcPts val="3200"/>
              </a:lnSpc>
            </a:pPr>
            <a:r>
              <a:rPr lang="en-GB" dirty="0" smtClean="0"/>
              <a:t>Targets: </a:t>
            </a:r>
          </a:p>
          <a:p>
            <a:pPr marL="914400" lvl="1" indent="-404813">
              <a:lnSpc>
                <a:spcPts val="3200"/>
              </a:lnSpc>
            </a:pPr>
            <a:r>
              <a:rPr lang="en-GB" sz="2400" dirty="0" smtClean="0"/>
              <a:t>Incorporate modern compilation methods</a:t>
            </a:r>
            <a:endParaRPr lang="en-GB" sz="2400" dirty="0"/>
          </a:p>
          <a:p>
            <a:pPr marL="914400" lvl="1" indent="-404813">
              <a:lnSpc>
                <a:spcPts val="3200"/>
              </a:lnSpc>
            </a:pPr>
            <a:r>
              <a:rPr lang="en-GB" sz="2400" dirty="0" smtClean="0"/>
              <a:t>Assure </a:t>
            </a:r>
            <a:r>
              <a:rPr lang="en-GB" sz="2400" dirty="0" smtClean="0"/>
              <a:t>full comparability of the </a:t>
            </a:r>
            <a:r>
              <a:rPr lang="en-GB" sz="2400" dirty="0" smtClean="0"/>
              <a:t>HICP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5932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Methodological </a:t>
            </a:r>
            <a:r>
              <a:rPr lang="en-GB" smtClean="0"/>
              <a:t>Manual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87208" cy="4300389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GB" dirty="0" smtClean="0"/>
              <a:t>Recommendations</a:t>
            </a:r>
            <a:r>
              <a:rPr lang="en-GB" b="0" dirty="0" smtClean="0"/>
              <a:t>, explanations and </a:t>
            </a:r>
            <a:r>
              <a:rPr lang="en-GB" dirty="0" smtClean="0"/>
              <a:t>examples</a:t>
            </a:r>
            <a:r>
              <a:rPr lang="en-GB" b="0" dirty="0" smtClean="0"/>
              <a:t> for producing HICP</a:t>
            </a:r>
          </a:p>
          <a:p>
            <a:pPr>
              <a:lnSpc>
                <a:spcPts val="3200"/>
              </a:lnSpc>
            </a:pPr>
            <a:r>
              <a:rPr lang="en-GB" b="0" dirty="0" smtClean="0"/>
              <a:t>Not legally binding</a:t>
            </a:r>
          </a:p>
          <a:p>
            <a:pPr>
              <a:lnSpc>
                <a:spcPts val="3200"/>
              </a:lnSpc>
            </a:pPr>
            <a:r>
              <a:rPr lang="en-GB" dirty="0" smtClean="0"/>
              <a:t>Transparency</a:t>
            </a:r>
            <a:r>
              <a:rPr lang="en-GB" b="0" dirty="0" smtClean="0"/>
              <a:t>: the NSI informs Eurostat of the reasons for a different approach and quantifies the consequences </a:t>
            </a:r>
          </a:p>
          <a:p>
            <a:pPr>
              <a:lnSpc>
                <a:spcPts val="3200"/>
              </a:lnSpc>
            </a:pPr>
            <a:r>
              <a:rPr lang="en-GB" b="0" dirty="0"/>
              <a:t>D</a:t>
            </a:r>
            <a:r>
              <a:rPr lang="en-GB" b="0" dirty="0" smtClean="0"/>
              <a:t>eveloped </a:t>
            </a:r>
            <a:r>
              <a:rPr lang="en-GB" b="0" dirty="0" smtClean="0"/>
              <a:t>in </a:t>
            </a:r>
            <a:r>
              <a:rPr lang="en-GB" dirty="0" smtClean="0"/>
              <a:t>close cooperation </a:t>
            </a:r>
            <a:r>
              <a:rPr lang="en-GB" b="0" dirty="0" smtClean="0"/>
              <a:t>with NSIs</a:t>
            </a:r>
          </a:p>
          <a:p>
            <a:pPr>
              <a:lnSpc>
                <a:spcPts val="3200"/>
              </a:lnSpc>
            </a:pPr>
            <a:r>
              <a:rPr lang="en-GB" b="0" dirty="0" smtClean="0"/>
              <a:t>Planned to be </a:t>
            </a:r>
            <a:r>
              <a:rPr lang="en-GB" b="0" dirty="0" smtClean="0"/>
              <a:t>endorsed </a:t>
            </a:r>
            <a:r>
              <a:rPr lang="en-GB" b="0" dirty="0" smtClean="0"/>
              <a:t>in 2016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585565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8064896" cy="4300389"/>
          </a:xfrm>
        </p:spPr>
        <p:txBody>
          <a:bodyPr/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dirty="0" smtClean="0"/>
              <a:t>More </a:t>
            </a:r>
            <a:r>
              <a:rPr lang="en-GB" dirty="0"/>
              <a:t>than hundred categories on </a:t>
            </a:r>
            <a:endParaRPr lang="en-GB" dirty="0" smtClean="0"/>
          </a:p>
          <a:p>
            <a:pPr lvl="1">
              <a:lnSpc>
                <a:spcPts val="2700"/>
              </a:lnSpc>
              <a:spcBef>
                <a:spcPts val="0"/>
              </a:spcBef>
            </a:pPr>
            <a:r>
              <a:rPr lang="en-GB" sz="2200" dirty="0" smtClean="0"/>
              <a:t>data </a:t>
            </a:r>
            <a:r>
              <a:rPr lang="en-GB" sz="2200" dirty="0"/>
              <a:t>collection in all its </a:t>
            </a:r>
            <a:r>
              <a:rPr lang="en-GB" sz="2200" dirty="0" smtClean="0"/>
              <a:t>forms </a:t>
            </a:r>
          </a:p>
          <a:p>
            <a:pPr lvl="1">
              <a:lnSpc>
                <a:spcPts val="2700"/>
              </a:lnSpc>
              <a:spcBef>
                <a:spcPts val="0"/>
              </a:spcBef>
            </a:pPr>
            <a:r>
              <a:rPr lang="en-GB" sz="2200" dirty="0" smtClean="0"/>
              <a:t>treatment </a:t>
            </a:r>
            <a:r>
              <a:rPr lang="en-GB" sz="2200" dirty="0"/>
              <a:t>of </a:t>
            </a:r>
            <a:r>
              <a:rPr lang="en-GB" sz="2200" dirty="0" smtClean="0"/>
              <a:t>confidentiality </a:t>
            </a:r>
            <a:endParaRPr lang="en-GB" sz="2200" dirty="0"/>
          </a:p>
          <a:p>
            <a:pPr lvl="1">
              <a:lnSpc>
                <a:spcPts val="2700"/>
              </a:lnSpc>
              <a:spcBef>
                <a:spcPts val="0"/>
              </a:spcBef>
            </a:pPr>
            <a:r>
              <a:rPr lang="en-GB" sz="2200" dirty="0" smtClean="0"/>
              <a:t>handling </a:t>
            </a:r>
            <a:r>
              <a:rPr lang="en-GB" sz="2200" dirty="0"/>
              <a:t>of specific product </a:t>
            </a:r>
            <a:r>
              <a:rPr lang="en-GB" sz="2200" dirty="0" smtClean="0"/>
              <a:t>groups </a:t>
            </a:r>
          </a:p>
          <a:p>
            <a:pPr lvl="1">
              <a:lnSpc>
                <a:spcPts val="2700"/>
              </a:lnSpc>
              <a:spcBef>
                <a:spcPts val="0"/>
              </a:spcBef>
            </a:pPr>
            <a:r>
              <a:rPr lang="en-GB" sz="2200" dirty="0" smtClean="0"/>
              <a:t>weights </a:t>
            </a:r>
            <a:r>
              <a:rPr lang="en-GB" sz="2200" dirty="0" smtClean="0"/>
              <a:t>used </a:t>
            </a:r>
          </a:p>
          <a:p>
            <a:pPr lvl="1">
              <a:lnSpc>
                <a:spcPts val="2700"/>
              </a:lnSpc>
              <a:spcBef>
                <a:spcPts val="0"/>
              </a:spcBef>
            </a:pPr>
            <a:r>
              <a:rPr lang="en-GB" sz="2200" dirty="0" smtClean="0"/>
              <a:t>process </a:t>
            </a:r>
            <a:r>
              <a:rPr lang="en-GB" sz="2200" dirty="0"/>
              <a:t>of quality assurance in the </a:t>
            </a:r>
            <a:r>
              <a:rPr lang="en-GB" sz="2200" dirty="0" smtClean="0"/>
              <a:t>NSIs </a:t>
            </a:r>
          </a:p>
          <a:p>
            <a:pPr lvl="1">
              <a:lnSpc>
                <a:spcPts val="2700"/>
              </a:lnSpc>
              <a:spcBef>
                <a:spcPts val="0"/>
              </a:spcBef>
            </a:pPr>
            <a:r>
              <a:rPr lang="en-GB" sz="2200" dirty="0" smtClean="0"/>
              <a:t>Accuracy</a:t>
            </a:r>
            <a:r>
              <a:rPr lang="en-GB" sz="2200" dirty="0"/>
              <a:t>, timeliness, comparability and </a:t>
            </a:r>
            <a:r>
              <a:rPr lang="en-GB" sz="2200" dirty="0" smtClean="0"/>
              <a:t>coherence</a:t>
            </a:r>
          </a:p>
          <a:p>
            <a:pPr lvl="0">
              <a:lnSpc>
                <a:spcPts val="2700"/>
              </a:lnSpc>
              <a:spcBef>
                <a:spcPts val="1800"/>
              </a:spcBef>
            </a:pPr>
            <a:r>
              <a:rPr lang="en-GB" dirty="0" smtClean="0"/>
              <a:t>Updated </a:t>
            </a:r>
            <a:r>
              <a:rPr lang="en-GB" dirty="0"/>
              <a:t>at annual frequency</a:t>
            </a:r>
          </a:p>
          <a:p>
            <a:pPr lvl="1">
              <a:lnSpc>
                <a:spcPts val="2700"/>
              </a:lnSpc>
              <a:spcBef>
                <a:spcPts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66934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Compliance Monitoring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8064896" cy="4392488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en-GB" dirty="0"/>
              <a:t>Eurostat experts </a:t>
            </a:r>
            <a:r>
              <a:rPr lang="en-GB" b="0" dirty="0"/>
              <a:t>visit at regular intervals </a:t>
            </a:r>
            <a:r>
              <a:rPr lang="en-GB" b="0" i="1" dirty="0"/>
              <a:t>(about every four to five years) </a:t>
            </a:r>
            <a:r>
              <a:rPr lang="en-GB" b="0" dirty="0"/>
              <a:t>each </a:t>
            </a:r>
            <a:r>
              <a:rPr lang="en-GB" b="0" dirty="0" smtClean="0"/>
              <a:t>NSI</a:t>
            </a:r>
          </a:p>
          <a:p>
            <a:pPr>
              <a:lnSpc>
                <a:spcPts val="3100"/>
              </a:lnSpc>
            </a:pPr>
            <a:r>
              <a:rPr lang="en-GB" b="0" dirty="0" smtClean="0"/>
              <a:t>Check </a:t>
            </a:r>
            <a:r>
              <a:rPr lang="en-GB" b="0" dirty="0"/>
              <a:t>if the production process for HICP and HPS is </a:t>
            </a:r>
            <a:r>
              <a:rPr lang="en-GB" dirty="0"/>
              <a:t>fully compliant </a:t>
            </a:r>
            <a:r>
              <a:rPr lang="en-GB" b="0" dirty="0"/>
              <a:t>with </a:t>
            </a:r>
            <a:endParaRPr lang="en-GB" b="0" dirty="0" smtClean="0"/>
          </a:p>
          <a:p>
            <a:pPr lvl="1">
              <a:lnSpc>
                <a:spcPts val="3100"/>
              </a:lnSpc>
              <a:spcBef>
                <a:spcPts val="300"/>
              </a:spcBef>
            </a:pPr>
            <a:r>
              <a:rPr lang="en-GB" sz="2200" dirty="0" smtClean="0"/>
              <a:t>the </a:t>
            </a:r>
            <a:r>
              <a:rPr lang="en-GB" sz="2200" b="1" dirty="0"/>
              <a:t>rules</a:t>
            </a:r>
            <a:r>
              <a:rPr lang="en-GB" sz="2200" dirty="0"/>
              <a:t> of the legal framework </a:t>
            </a:r>
            <a:endParaRPr lang="en-GB" sz="2200" dirty="0" smtClean="0"/>
          </a:p>
          <a:p>
            <a:pPr lvl="1">
              <a:lnSpc>
                <a:spcPts val="3100"/>
              </a:lnSpc>
              <a:spcBef>
                <a:spcPts val="300"/>
              </a:spcBef>
            </a:pPr>
            <a:r>
              <a:rPr lang="en-GB" sz="2200" dirty="0"/>
              <a:t>the </a:t>
            </a:r>
            <a:r>
              <a:rPr lang="en-GB" sz="2200" b="1" dirty="0"/>
              <a:t>recommendations</a:t>
            </a:r>
            <a:r>
              <a:rPr lang="en-GB" sz="2200" dirty="0"/>
              <a:t> </a:t>
            </a:r>
            <a:r>
              <a:rPr lang="en-GB" sz="2200" dirty="0" smtClean="0"/>
              <a:t>laid </a:t>
            </a:r>
            <a:r>
              <a:rPr lang="en-GB" sz="2200" dirty="0"/>
              <a:t>down in the Methodological Manual</a:t>
            </a:r>
            <a:endParaRPr lang="en-GB" sz="2200" dirty="0" smtClean="0"/>
          </a:p>
          <a:p>
            <a:pPr>
              <a:lnSpc>
                <a:spcPts val="3100"/>
              </a:lnSpc>
            </a:pPr>
            <a:r>
              <a:rPr lang="en-GB" dirty="0"/>
              <a:t>Weak points </a:t>
            </a:r>
            <a:r>
              <a:rPr lang="en-GB" b="0" dirty="0"/>
              <a:t>are identified and </a:t>
            </a:r>
            <a:r>
              <a:rPr lang="en-GB" dirty="0"/>
              <a:t>recommendations</a:t>
            </a:r>
            <a:r>
              <a:rPr lang="en-GB" b="0" dirty="0"/>
              <a:t> how to improve are developed</a:t>
            </a:r>
            <a:endParaRPr lang="de-CH" b="0" dirty="0"/>
          </a:p>
          <a:p>
            <a:pPr>
              <a:lnSpc>
                <a:spcPts val="2700"/>
              </a:lnSpc>
              <a:spcBef>
                <a:spcPts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35663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Force Quality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8064896" cy="4608512"/>
          </a:xfrm>
        </p:spPr>
        <p:txBody>
          <a:bodyPr/>
          <a:lstStyle/>
          <a:p>
            <a:pPr>
              <a:lnSpc>
                <a:spcPts val="31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dirty="0" smtClean="0"/>
              <a:t>'Task </a:t>
            </a:r>
            <a:r>
              <a:rPr lang="en-GB" dirty="0"/>
              <a:t>Force Quality Improvement' with experts from </a:t>
            </a:r>
            <a:endParaRPr lang="en-GB" dirty="0" smtClean="0"/>
          </a:p>
          <a:p>
            <a:pPr lvl="1">
              <a:lnSpc>
                <a:spcPts val="31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dirty="0" smtClean="0"/>
              <a:t>Eurostat </a:t>
            </a:r>
          </a:p>
          <a:p>
            <a:pPr lvl="1">
              <a:lnSpc>
                <a:spcPts val="31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dirty="0" smtClean="0"/>
              <a:t>the NSIs </a:t>
            </a:r>
          </a:p>
          <a:p>
            <a:pPr lvl="1">
              <a:lnSpc>
                <a:spcPts val="31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dirty="0" smtClean="0"/>
              <a:t>the </a:t>
            </a:r>
            <a:r>
              <a:rPr lang="en-GB" dirty="0"/>
              <a:t>ECB </a:t>
            </a:r>
            <a:endParaRPr lang="en-GB" dirty="0" smtClean="0"/>
          </a:p>
          <a:p>
            <a:pPr lvl="1">
              <a:lnSpc>
                <a:spcPts val="3100"/>
              </a:lnSpc>
              <a:spcBef>
                <a:spcPts val="0"/>
              </a:spcBef>
            </a:pPr>
            <a:r>
              <a:rPr lang="en-GB" dirty="0" smtClean="0"/>
              <a:t>National </a:t>
            </a:r>
            <a:r>
              <a:rPr lang="en-GB" dirty="0"/>
              <a:t>Central Banks </a:t>
            </a:r>
            <a:endParaRPr lang="en-GB" dirty="0" smtClean="0"/>
          </a:p>
          <a:p>
            <a:pPr>
              <a:lnSpc>
                <a:spcPts val="3100"/>
              </a:lnSpc>
              <a:spcBef>
                <a:spcPts val="0"/>
              </a:spcBef>
            </a:pPr>
            <a:r>
              <a:rPr lang="en-GB" dirty="0"/>
              <a:t>M</a:t>
            </a:r>
            <a:r>
              <a:rPr lang="en-GB" dirty="0" smtClean="0"/>
              <a:t>eets </a:t>
            </a:r>
            <a:r>
              <a:rPr lang="en-GB" dirty="0"/>
              <a:t>several times per year </a:t>
            </a:r>
            <a:endParaRPr lang="en-GB" dirty="0" smtClean="0"/>
          </a:p>
          <a:p>
            <a:pPr>
              <a:lnSpc>
                <a:spcPts val="3100"/>
              </a:lnSpc>
              <a:spcBef>
                <a:spcPts val="0"/>
              </a:spcBef>
            </a:pPr>
            <a:r>
              <a:rPr lang="en-GB" b="0" dirty="0" smtClean="0"/>
              <a:t>TF discusses </a:t>
            </a:r>
            <a:r>
              <a:rPr lang="en-GB" dirty="0"/>
              <a:t>outstanding methodological issues </a:t>
            </a:r>
            <a:r>
              <a:rPr lang="en-GB" b="0" dirty="0"/>
              <a:t>and develops </a:t>
            </a:r>
            <a:r>
              <a:rPr lang="en-GB" dirty="0"/>
              <a:t>recommendations</a:t>
            </a:r>
            <a:r>
              <a:rPr lang="en-GB" b="0" dirty="0"/>
              <a:t> for further </a:t>
            </a:r>
            <a:r>
              <a:rPr lang="en-GB" dirty="0" smtClean="0"/>
              <a:t>harmonisation</a:t>
            </a:r>
          </a:p>
          <a:p>
            <a:pPr>
              <a:lnSpc>
                <a:spcPts val="3100"/>
              </a:lnSpc>
              <a:spcBef>
                <a:spcPts val="0"/>
              </a:spcBef>
            </a:pPr>
            <a:r>
              <a:rPr lang="en-GB" b="0" dirty="0" smtClean="0"/>
              <a:t>Published on a </a:t>
            </a:r>
            <a:r>
              <a:rPr lang="en-GB" dirty="0" smtClean="0"/>
              <a:t>Wiki</a:t>
            </a:r>
            <a:r>
              <a:rPr lang="en-GB" b="0" dirty="0" smtClean="0"/>
              <a:t> website</a:t>
            </a: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2674715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1920" y="1700808"/>
            <a:ext cx="5400600" cy="2016224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Chapter</a:t>
            </a:r>
            <a:r>
              <a:rPr lang="de-CH" altLang="en-US" dirty="0" smtClean="0"/>
              <a:t> 2</a:t>
            </a:r>
            <a:endParaRPr lang="en-GB" altLang="en-US" dirty="0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611560" y="4797152"/>
            <a:ext cx="6984776" cy="1296144"/>
          </a:xfrm>
        </p:spPr>
        <p:txBody>
          <a:bodyPr/>
          <a:lstStyle/>
          <a:p>
            <a:pPr>
              <a:lnSpc>
                <a:spcPts val="3900"/>
              </a:lnSpc>
            </a:pPr>
            <a:r>
              <a:rPr lang="en-GB" sz="2800" dirty="0"/>
              <a:t>Quality M</a:t>
            </a:r>
            <a:r>
              <a:rPr lang="en-GB" sz="2800" dirty="0" smtClean="0"/>
              <a:t>anagement and Monitoring for MIP statistics</a:t>
            </a:r>
            <a:endParaRPr lang="en-GB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245395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Fe1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BeFe14</Template>
  <TotalTime>0</TotalTime>
  <Words>396</Words>
  <Application>Microsoft Office PowerPoint</Application>
  <PresentationFormat>On-screen Show (4:3)</PresentationFormat>
  <Paragraphs>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Tahoma</vt:lpstr>
      <vt:lpstr>Verdana</vt:lpstr>
      <vt:lpstr>Wingdings</vt:lpstr>
      <vt:lpstr>BeFe14</vt:lpstr>
      <vt:lpstr>Quality assurance for Consumer Prices and MIP Statistics</vt:lpstr>
      <vt:lpstr>Chapter 1</vt:lpstr>
      <vt:lpstr>Quality Assurance System for HICP</vt:lpstr>
      <vt:lpstr>The legal framework</vt:lpstr>
      <vt:lpstr>Methodological Manual</vt:lpstr>
      <vt:lpstr>Inventory</vt:lpstr>
      <vt:lpstr>Compliance Monitoring Visits</vt:lpstr>
      <vt:lpstr>Task Force Quality Improvement</vt:lpstr>
      <vt:lpstr>Chapter 2</vt:lpstr>
      <vt:lpstr>MIP Scoreboard Indicators</vt:lpstr>
      <vt:lpstr>Specificities of quality assurance for MIP statistics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assurance for Consumer Price and MIP Statistics</dc:title>
  <dc:creator>CAPEK Ales (ESTAT)</dc:creator>
  <cp:lastModifiedBy>XXX</cp:lastModifiedBy>
  <cp:revision>16</cp:revision>
  <dcterms:created xsi:type="dcterms:W3CDTF">2014-05-05T13:56:02Z</dcterms:created>
  <dcterms:modified xsi:type="dcterms:W3CDTF">2014-06-03T10:35:31Z</dcterms:modified>
</cp:coreProperties>
</file>