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0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3" r:id="rId13"/>
    <p:sldId id="327" r:id="rId14"/>
    <p:sldId id="346" r:id="rId15"/>
    <p:sldId id="325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3399FF"/>
    <a:srgbClr val="FF0000"/>
    <a:srgbClr val="4D4D4D"/>
    <a:srgbClr val="292929"/>
    <a:srgbClr val="006A93"/>
    <a:srgbClr val="006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33" autoAdjust="0"/>
  </p:normalViewPr>
  <p:slideViewPr>
    <p:cSldViewPr>
      <p:cViewPr varScale="1">
        <p:scale>
          <a:sx n="74" d="100"/>
          <a:sy n="74" d="100"/>
        </p:scale>
        <p:origin x="6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85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25C90172-408A-43DD-85C9-F4F56CA84204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2F93E5A9-A076-41DB-A652-E4DA3A73D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35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3CEC38EC-B882-430B-81E5-465877077D4B}" type="datetimeFigureOut">
              <a:rPr lang="en-US"/>
              <a:pPr>
                <a:defRPr/>
              </a:pPr>
              <a:t>6/3/2014</a:t>
            </a:fld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DDC555D9-43B0-4DDB-88B7-CBED4FF7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95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F6FBA9-3698-4B54-A336-841B662430A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13929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7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dirty="0" smtClean="0"/>
          </a:p>
        </p:txBody>
      </p:sp>
      <p:sp>
        <p:nvSpPr>
          <p:cNvPr id="1638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CB423-AE53-4CAB-9CAD-605DEF9C19BB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923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59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dirty="0" smtClean="0"/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44818-DF9C-482E-AC9D-99CE4981BDF4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6701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C555D9-43B0-4DDB-88B7-CBED4FF7063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02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7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dirty="0" smtClean="0"/>
          </a:p>
        </p:txBody>
      </p:sp>
      <p:sp>
        <p:nvSpPr>
          <p:cNvPr id="1638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DE5448-8104-48E1-9BBF-BC50DBCB6ABA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5863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Page </a:t>
            </a:r>
            <a:fld id="{4CC21B6B-98C7-4A8A-9127-B8EFD7F09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Page </a:t>
            </a:r>
            <a:fld id="{4CA92E55-0498-43CB-A6E8-9A9E6D43A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16688" y="836613"/>
            <a:ext cx="1943100" cy="5040312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85800" y="836613"/>
            <a:ext cx="5678488" cy="5040312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Page </a:t>
            </a:r>
            <a:fld id="{4B2F5F30-F35F-439A-8E66-C749E1C29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Page </a:t>
            </a:r>
            <a:fld id="{8EB71897-72D3-420E-A74E-85EA87BB9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Page </a:t>
            </a:r>
            <a:fld id="{FBC2F0BB-0087-4380-B25E-D6DB7F5E1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Page </a:t>
            </a:r>
            <a:fld id="{443A67C3-30E9-433F-B578-74F8FEA03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Page </a:t>
            </a:r>
            <a:fld id="{676C6138-78EC-49F2-92DC-EFA1B284A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Page </a:t>
            </a:r>
            <a:fld id="{21D417A1-0F16-4B70-A0DF-D8E7E9C01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Page </a:t>
            </a:r>
            <a:fld id="{F10B9C24-C52F-4008-BB4B-A7C4E9B01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Page </a:t>
            </a:r>
            <a:fld id="{97807D93-F9CA-4C45-B140-4E7EB531C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Page </a:t>
            </a:r>
            <a:fld id="{BB24752E-A7CD-41BB-8231-F096ECEC8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5288" y="630872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i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i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r>
              <a:rPr lang="hr-HR"/>
              <a:t>Page </a:t>
            </a:r>
            <a:fld id="{B1F1212B-4EED-44DE-9C2E-F34734EEB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here to type text on level one</a:t>
            </a:r>
            <a:endParaRPr lang="sv-SE" smtClean="0"/>
          </a:p>
          <a:p>
            <a:pPr lvl="1"/>
            <a:r>
              <a:rPr lang="hr-HR" smtClean="0"/>
              <a:t>Level two</a:t>
            </a:r>
            <a:endParaRPr lang="sv-SE" smtClean="0"/>
          </a:p>
          <a:p>
            <a:pPr lvl="2"/>
            <a:r>
              <a:rPr lang="hr-HR" smtClean="0"/>
              <a:t>Level three</a:t>
            </a:r>
            <a:endParaRPr lang="sv-SE" smtClean="0"/>
          </a:p>
          <a:p>
            <a:pPr lvl="3"/>
            <a:r>
              <a:rPr lang="hr-HR" smtClean="0"/>
              <a:t>Level four</a:t>
            </a:r>
            <a:endParaRPr lang="sv-SE" smtClean="0"/>
          </a:p>
          <a:p>
            <a:pPr lvl="4"/>
            <a:r>
              <a:rPr lang="hr-HR" smtClean="0"/>
              <a:t>Level five</a:t>
            </a:r>
            <a:endParaRPr lang="sv-SE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6613"/>
            <a:ext cx="7773988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here to insert header</a:t>
            </a:r>
            <a:endParaRPr lang="sv-S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Calibri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Calibri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Calibri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Calibri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gavricm@dzs.h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zervirano mjesto broja slajda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Page </a:t>
            </a:r>
            <a:fld id="{3996C184-C9C3-423B-834C-E96404A51C26}" type="slidenum">
              <a:rPr lang="en-GB" smtClean="0"/>
              <a:pPr/>
              <a:t>1</a:t>
            </a:fld>
            <a:endParaRPr lang="en-GB" smtClean="0"/>
          </a:p>
        </p:txBody>
      </p:sp>
      <p:pic>
        <p:nvPicPr>
          <p:cNvPr id="2051" name="Picture 6" descr="0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1476375" y="5589588"/>
            <a:ext cx="647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sz="2000" b="1" i="0" dirty="0" smtClean="0">
                <a:solidFill>
                  <a:schemeClr val="tx2"/>
                </a:solidFill>
              </a:rPr>
              <a:t>Vienna,</a:t>
            </a:r>
            <a:r>
              <a:rPr lang="hr-HR" sz="2000" b="1" i="0" dirty="0" smtClean="0">
                <a:solidFill>
                  <a:schemeClr val="tx2"/>
                </a:solidFill>
              </a:rPr>
              <a:t> 03. June </a:t>
            </a:r>
            <a:r>
              <a:rPr lang="en-GB" sz="2000" b="1" i="0" dirty="0" smtClean="0">
                <a:solidFill>
                  <a:schemeClr val="tx2"/>
                </a:solidFill>
              </a:rPr>
              <a:t>201</a:t>
            </a:r>
            <a:r>
              <a:rPr lang="hr-HR" sz="2000" b="1" i="0" dirty="0">
                <a:solidFill>
                  <a:schemeClr val="tx2"/>
                </a:solidFill>
              </a:rPr>
              <a:t>4</a:t>
            </a:r>
            <a:r>
              <a:rPr lang="en-GB" sz="2000" b="1" i="0" dirty="0" smtClean="0">
                <a:solidFill>
                  <a:schemeClr val="tx2"/>
                </a:solidFill>
              </a:rPr>
              <a:t> </a:t>
            </a:r>
            <a:endParaRPr lang="en-GB" sz="2000" b="1" i="0" dirty="0">
              <a:solidFill>
                <a:schemeClr val="tx2"/>
              </a:solidFill>
            </a:endParaRP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1371600" y="4077072"/>
            <a:ext cx="6400800" cy="1512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hr-HR" sz="2000" b="1" i="0" dirty="0" smtClean="0">
                <a:solidFill>
                  <a:schemeClr val="tx2"/>
                </a:solidFill>
              </a:rPr>
              <a:t>Mario Gavrić</a:t>
            </a:r>
            <a:endParaRPr lang="en-GB" sz="2000" b="1" i="0" dirty="0">
              <a:solidFill>
                <a:schemeClr val="tx2"/>
              </a:solidFill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2000" b="1" i="0" dirty="0">
                <a:solidFill>
                  <a:schemeClr val="tx2"/>
                </a:solidFill>
              </a:rPr>
              <a:t>Croatian Bureau of </a:t>
            </a:r>
            <a:r>
              <a:rPr lang="en-GB" sz="2000" b="1" i="0" dirty="0" smtClean="0">
                <a:solidFill>
                  <a:schemeClr val="tx2"/>
                </a:solidFill>
              </a:rPr>
              <a:t>Statistics</a:t>
            </a:r>
            <a:endParaRPr lang="hr-HR" sz="2000" b="1" i="0" dirty="0" smtClean="0">
              <a:solidFill>
                <a:schemeClr val="tx2"/>
              </a:solidFill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000" b="1" i="0" dirty="0" smtClean="0">
                <a:solidFill>
                  <a:schemeClr val="tx2"/>
                </a:solidFill>
              </a:rPr>
              <a:t>Senior Adviser in Classification, Sampling, Statistical Methods and Analyses Department</a:t>
            </a:r>
            <a:endParaRPr lang="en-US" sz="2000" b="1" i="0" dirty="0">
              <a:solidFill>
                <a:schemeClr val="tx2"/>
              </a:solidFill>
            </a:endParaRPr>
          </a:p>
        </p:txBody>
      </p:sp>
      <p:sp>
        <p:nvSpPr>
          <p:cNvPr id="2054" name="TekstniOkvir 6"/>
          <p:cNvSpPr txBox="1">
            <a:spLocks noChangeArrowheads="1"/>
          </p:cNvSpPr>
          <p:nvPr/>
        </p:nvSpPr>
        <p:spPr bwMode="auto">
          <a:xfrm>
            <a:off x="611560" y="2071688"/>
            <a:ext cx="79208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Implementation of quality management models and strategies in Croatian CBS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32657"/>
            <a:ext cx="7773988" cy="936104"/>
          </a:xfrm>
        </p:spPr>
        <p:txBody>
          <a:bodyPr/>
          <a:lstStyle/>
          <a:p>
            <a:pPr lvl="2" algn="ctr"/>
            <a:r>
              <a:rPr lang="en-GB" b="1" dirty="0" smtClean="0">
                <a:solidFill>
                  <a:schemeClr val="tx2"/>
                </a:solidFill>
              </a:rPr>
              <a:t>1.2. Data Quality Assessment Methods and Tools defined (sub-activity) - continued</a:t>
            </a:r>
            <a:endParaRPr lang="en-GB" sz="800" b="1" dirty="0">
              <a:solidFill>
                <a:schemeClr val="tx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2910" y="1285860"/>
            <a:ext cx="7815290" cy="492922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b="1" i="1" dirty="0" smtClean="0">
                <a:solidFill>
                  <a:schemeClr val="tx2"/>
                </a:solidFill>
              </a:rPr>
              <a:t>Methodological handbook on quality indicators</a:t>
            </a:r>
          </a:p>
          <a:p>
            <a:pPr marL="0" indent="0" algn="just">
              <a:buNone/>
            </a:pPr>
            <a:r>
              <a:rPr lang="en-GB" dirty="0" smtClean="0">
                <a:solidFill>
                  <a:schemeClr val="tx2"/>
                </a:solidFill>
              </a:rPr>
              <a:t> - to assure the more standardized methodology of calculation of quality  indicators in CBS surveys. For each of the quality indicators the following sections are provided:</a:t>
            </a:r>
          </a:p>
          <a:p>
            <a:pPr lvl="0" algn="just"/>
            <a:r>
              <a:rPr lang="en-GB" dirty="0" smtClean="0">
                <a:solidFill>
                  <a:schemeClr val="tx2"/>
                </a:solidFill>
              </a:rPr>
              <a:t>Definition of the indicator</a:t>
            </a:r>
          </a:p>
          <a:p>
            <a:pPr lvl="0" algn="just"/>
            <a:r>
              <a:rPr lang="en-GB" dirty="0" smtClean="0">
                <a:solidFill>
                  <a:schemeClr val="tx2"/>
                </a:solidFill>
              </a:rPr>
              <a:t>Calculation procedure </a:t>
            </a:r>
          </a:p>
          <a:p>
            <a:pPr lvl="0" algn="just"/>
            <a:r>
              <a:rPr lang="en-GB" dirty="0" smtClean="0">
                <a:solidFill>
                  <a:schemeClr val="tx2"/>
                </a:solidFill>
              </a:rPr>
              <a:t>Example(s)</a:t>
            </a:r>
            <a:endParaRPr lang="hr-HR" dirty="0" smtClean="0">
              <a:solidFill>
                <a:schemeClr val="tx2"/>
              </a:solidFill>
            </a:endParaRPr>
          </a:p>
          <a:p>
            <a:pPr marL="0" lvl="0" indent="0" algn="just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b="1" i="1" dirty="0" smtClean="0">
                <a:solidFill>
                  <a:schemeClr val="tx2"/>
                </a:solidFill>
              </a:rPr>
              <a:t>Standard list of response statuses</a:t>
            </a:r>
            <a:endParaRPr lang="en-GB" dirty="0" smtClean="0">
              <a:solidFill>
                <a:schemeClr val="tx2"/>
              </a:solidFill>
            </a:endParaRPr>
          </a:p>
          <a:p>
            <a:pPr algn="just">
              <a:buFontTx/>
              <a:buChar char="-"/>
            </a:pPr>
            <a:r>
              <a:rPr lang="en-GB" dirty="0" smtClean="0">
                <a:solidFill>
                  <a:schemeClr val="tx2"/>
                </a:solidFill>
              </a:rPr>
              <a:t>to enable standardized calculation of the above mentioned quality indicators</a:t>
            </a:r>
          </a:p>
          <a:p>
            <a:pPr algn="just">
              <a:buFontTx/>
              <a:buChar char="-"/>
            </a:pPr>
            <a:r>
              <a:rPr lang="en-GB" dirty="0" smtClean="0">
                <a:solidFill>
                  <a:schemeClr val="tx2"/>
                </a:solidFill>
              </a:rPr>
              <a:t>two separate lists were drafted: one for business surveys and one for social surveys</a:t>
            </a:r>
            <a:r>
              <a:rPr lang="hr-HR" dirty="0" smtClean="0">
                <a:solidFill>
                  <a:schemeClr val="tx2"/>
                </a:solidFill>
              </a:rPr>
              <a:t> (</a:t>
            </a:r>
            <a:r>
              <a:rPr lang="en-GB" dirty="0">
                <a:solidFill>
                  <a:schemeClr val="tx2"/>
                </a:solidFill>
              </a:rPr>
              <a:t>Responding units; Non-responding units; Ineligible </a:t>
            </a:r>
            <a:r>
              <a:rPr lang="en-GB" dirty="0" smtClean="0">
                <a:solidFill>
                  <a:schemeClr val="tx2"/>
                </a:solidFill>
              </a:rPr>
              <a:t>units</a:t>
            </a:r>
            <a:r>
              <a:rPr lang="hr-HR" dirty="0" smtClean="0">
                <a:solidFill>
                  <a:schemeClr val="tx2"/>
                </a:solidFill>
              </a:rPr>
              <a:t>)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Page </a:t>
            </a:r>
            <a:fld id="{761E6812-6BCC-4A8A-B758-4C1A3EB98EE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404665"/>
            <a:ext cx="7773988" cy="864096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tx2"/>
                </a:solidFill>
              </a:rPr>
              <a:t>Selecting six surveys for testing quality and establishing links to CROMETA (Activity II)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1412776"/>
            <a:ext cx="8134672" cy="4968552"/>
          </a:xfrm>
        </p:spPr>
        <p:txBody>
          <a:bodyPr/>
          <a:lstStyle/>
          <a:p>
            <a:pPr algn="just">
              <a:buNone/>
            </a:pPr>
            <a:r>
              <a:rPr lang="en-GB" i="1" u="sng" dirty="0" smtClean="0">
                <a:solidFill>
                  <a:schemeClr val="tx2"/>
                </a:solidFill>
              </a:rPr>
              <a:t>2.1. Quality charters for selected surveys established</a:t>
            </a:r>
          </a:p>
          <a:p>
            <a:pPr algn="just">
              <a:buFontTx/>
              <a:buChar char="-"/>
            </a:pPr>
            <a:r>
              <a:rPr lang="en-GB" dirty="0" smtClean="0">
                <a:solidFill>
                  <a:schemeClr val="tx2"/>
                </a:solidFill>
              </a:rPr>
              <a:t>as developed tools for quality assessment should primarily be applicable and usable</a:t>
            </a:r>
            <a:r>
              <a:rPr lang="hr-HR" dirty="0" smtClean="0">
                <a:solidFill>
                  <a:schemeClr val="tx2"/>
                </a:solidFill>
              </a:rPr>
              <a:t>,</a:t>
            </a:r>
            <a:r>
              <a:rPr lang="en-GB" dirty="0" smtClean="0">
                <a:solidFill>
                  <a:schemeClr val="tx2"/>
                </a:solidFill>
              </a:rPr>
              <a:t> six pilot were chosen in the first phase to test all these tools: </a:t>
            </a:r>
            <a:endParaRPr lang="hr-HR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algn="just"/>
            <a:r>
              <a:rPr lang="en-GB" dirty="0" smtClean="0">
                <a:solidFill>
                  <a:schemeClr val="tx2"/>
                </a:solidFill>
              </a:rPr>
              <a:t>Survey on Income and Living Conditions (EU-SILC)</a:t>
            </a:r>
          </a:p>
          <a:p>
            <a:pPr algn="just"/>
            <a:r>
              <a:rPr lang="en-GB" dirty="0" smtClean="0">
                <a:solidFill>
                  <a:schemeClr val="tx2"/>
                </a:solidFill>
              </a:rPr>
              <a:t>Monthly Survey on Industrial Production </a:t>
            </a:r>
          </a:p>
          <a:p>
            <a:pPr algn="just"/>
            <a:r>
              <a:rPr lang="en-GB" dirty="0" smtClean="0">
                <a:solidFill>
                  <a:schemeClr val="tx2"/>
                </a:solidFill>
              </a:rPr>
              <a:t>Structural Business Statistics of Enterprises (SBS)</a:t>
            </a:r>
          </a:p>
          <a:p>
            <a:pPr algn="just"/>
            <a:r>
              <a:rPr lang="en-GB" dirty="0" smtClean="0">
                <a:solidFill>
                  <a:schemeClr val="tx2"/>
                </a:solidFill>
              </a:rPr>
              <a:t>Annual Survey on Information and Communication Technology Usage in Enterprises (ICT-ENTR)</a:t>
            </a:r>
          </a:p>
          <a:p>
            <a:pPr algn="just"/>
            <a:r>
              <a:rPr lang="en-GB" dirty="0" smtClean="0">
                <a:solidFill>
                  <a:schemeClr val="tx2"/>
                </a:solidFill>
              </a:rPr>
              <a:t>Final Energy Consumption in Households</a:t>
            </a:r>
          </a:p>
          <a:p>
            <a:pPr algn="just"/>
            <a:r>
              <a:rPr lang="en-GB" dirty="0" smtClean="0">
                <a:solidFill>
                  <a:schemeClr val="tx2"/>
                </a:solidFill>
              </a:rPr>
              <a:t>Services Producer Price Indices for Cleaning Activities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endParaRPr lang="hr-HR" b="1" i="1" dirty="0">
              <a:solidFill>
                <a:schemeClr val="tx1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Page </a:t>
            </a:r>
            <a:fld id="{761E6812-6BCC-4A8A-B758-4C1A3EB98EE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3988" cy="93610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Training a number of CBS staff in preparing quality reports (Activity III)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536157"/>
          </a:xfrm>
        </p:spPr>
        <p:txBody>
          <a:bodyPr/>
          <a:lstStyle/>
          <a:p>
            <a:pPr algn="just">
              <a:buNone/>
            </a:pPr>
            <a:endParaRPr lang="hr-HR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GB" dirty="0" smtClean="0">
                <a:solidFill>
                  <a:schemeClr val="tx2"/>
                </a:solidFill>
              </a:rPr>
              <a:t>3.2. On the job transfer of knowledge and skills to 20 members of CBS staff carried out</a:t>
            </a:r>
          </a:p>
          <a:p>
            <a:pPr algn="just">
              <a:buFontTx/>
              <a:buChar char="-"/>
            </a:pPr>
            <a:r>
              <a:rPr lang="en-GB" dirty="0" smtClean="0">
                <a:solidFill>
                  <a:schemeClr val="tx2"/>
                </a:solidFill>
              </a:rPr>
              <a:t>The core working group is educated permanently through the development of the tools and methods for quality assessment and quality management</a:t>
            </a:r>
          </a:p>
          <a:p>
            <a:pPr marL="0" indent="0" algn="just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chemeClr val="tx2"/>
                </a:solidFill>
              </a:rPr>
              <a:t>3.3. One three-day seminar </a:t>
            </a:r>
            <a:r>
              <a:rPr lang="hr-HR" dirty="0" smtClean="0">
                <a:solidFill>
                  <a:schemeClr val="tx2"/>
                </a:solidFill>
              </a:rPr>
              <a:t>on Quality Management and Quality Assurance Frameworks </a:t>
            </a:r>
            <a:r>
              <a:rPr lang="en-GB" dirty="0" smtClean="0">
                <a:solidFill>
                  <a:schemeClr val="tx2"/>
                </a:solidFill>
              </a:rPr>
              <a:t>and one three-day workshop </a:t>
            </a:r>
            <a:r>
              <a:rPr lang="hr-HR" dirty="0" smtClean="0">
                <a:solidFill>
                  <a:schemeClr val="tx2"/>
                </a:solidFill>
              </a:rPr>
              <a:t>on Quality Asseessment Methods and Tools </a:t>
            </a:r>
            <a:r>
              <a:rPr lang="en-GB" dirty="0" smtClean="0">
                <a:solidFill>
                  <a:schemeClr val="tx2"/>
                </a:solidFill>
              </a:rPr>
              <a:t>carried out</a:t>
            </a:r>
            <a:endParaRPr lang="hr-HR" b="1" i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hr-HR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Page </a:t>
            </a:r>
            <a:fld id="{761E6812-6BCC-4A8A-B758-4C1A3EB98EE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2938" y="404664"/>
            <a:ext cx="7773987" cy="720080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tx2"/>
                </a:solidFill>
              </a:rPr>
              <a:t>Conclusion and future developments</a:t>
            </a:r>
            <a:endParaRPr lang="en-GB" b="1" dirty="0" smtClean="0">
              <a:solidFill>
                <a:schemeClr val="tx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1052736"/>
            <a:ext cx="7918648" cy="4896544"/>
          </a:xfrm>
        </p:spPr>
        <p:txBody>
          <a:bodyPr/>
          <a:lstStyle/>
          <a:p>
            <a:pPr algn="just"/>
            <a:r>
              <a:rPr lang="en-GB" sz="2200" dirty="0" smtClean="0">
                <a:solidFill>
                  <a:schemeClr val="tx2"/>
                </a:solidFill>
              </a:rPr>
              <a:t>for all outputs there will be full documentation and an active approach to the training of the CBS in the quality procedures developed in the project</a:t>
            </a:r>
          </a:p>
          <a:p>
            <a:pPr marL="0" indent="0" algn="just">
              <a:buNone/>
            </a:pPr>
            <a:endParaRPr lang="en-GB" sz="2200" dirty="0" smtClean="0">
              <a:solidFill>
                <a:schemeClr val="tx2"/>
              </a:solidFill>
            </a:endParaRPr>
          </a:p>
          <a:p>
            <a:pPr algn="just"/>
            <a:r>
              <a:rPr lang="en-GB" sz="2200" dirty="0" smtClean="0">
                <a:solidFill>
                  <a:schemeClr val="tx2"/>
                </a:solidFill>
              </a:rPr>
              <a:t>CBS will continue to deliver and possibly exceed in some quality areas</a:t>
            </a:r>
          </a:p>
          <a:p>
            <a:pPr marL="0" indent="0" algn="just">
              <a:buNone/>
            </a:pPr>
            <a:endParaRPr lang="en-GB" sz="2200" dirty="0" smtClean="0">
              <a:solidFill>
                <a:schemeClr val="tx2"/>
              </a:solidFill>
            </a:endParaRPr>
          </a:p>
          <a:p>
            <a:pPr algn="just"/>
            <a:r>
              <a:rPr lang="en-GB" sz="2200" dirty="0" smtClean="0">
                <a:solidFill>
                  <a:schemeClr val="tx2"/>
                </a:solidFill>
              </a:rPr>
              <a:t>range of reports and data that has to be prepared, often by the CBS, to support the sustainability of the quality work (e.g. quality indicators)</a:t>
            </a:r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512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Page </a:t>
            </a:r>
            <a:fld id="{6BB59C56-8973-4601-96C1-A26202154262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>
          <a:xfrm>
            <a:off x="685800" y="836613"/>
            <a:ext cx="7773988" cy="720179"/>
          </a:xfrm>
        </p:spPr>
        <p:txBody>
          <a:bodyPr/>
          <a:lstStyle/>
          <a:p>
            <a:pPr algn="ctr"/>
            <a:r>
              <a:rPr lang="en-GB" sz="2400" b="1" dirty="0">
                <a:solidFill>
                  <a:schemeClr val="tx2"/>
                </a:solidFill>
              </a:rPr>
              <a:t>Conclusion and future developments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endParaRPr lang="en-GB" sz="2400" dirty="0" smtClean="0"/>
          </a:p>
        </p:txBody>
      </p:sp>
      <p:sp>
        <p:nvSpPr>
          <p:cNvPr id="512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400" dirty="0" smtClean="0">
                <a:solidFill>
                  <a:schemeClr val="tx2"/>
                </a:solidFill>
              </a:rPr>
              <a:t>the outputs produced by the CBS staff have to be actively studied by management and have some impact on management decisions concerning the organisation and allocation of CBS resources – to ensure sustainability</a:t>
            </a:r>
          </a:p>
          <a:p>
            <a:pPr marL="0" indent="0" algn="just">
              <a:buNone/>
            </a:pPr>
            <a:endParaRPr lang="en-GB" sz="2400" dirty="0" smtClean="0">
              <a:solidFill>
                <a:schemeClr val="tx2"/>
              </a:solidFill>
            </a:endParaRPr>
          </a:p>
          <a:p>
            <a:pPr algn="just"/>
            <a:r>
              <a:rPr lang="en-GB" sz="2400" dirty="0" smtClean="0">
                <a:solidFill>
                  <a:schemeClr val="tx2"/>
                </a:solidFill>
              </a:rPr>
              <a:t>pressure for more development work on Quality Database – especially in terms of outputs from the system</a:t>
            </a:r>
          </a:p>
          <a:p>
            <a:pPr marL="0" indent="0" algn="just">
              <a:buNone/>
            </a:pPr>
            <a:endParaRPr lang="en-GB" sz="2400" dirty="0" smtClean="0">
              <a:solidFill>
                <a:schemeClr val="tx2"/>
              </a:solidFill>
            </a:endParaRPr>
          </a:p>
        </p:txBody>
      </p:sp>
      <p:sp>
        <p:nvSpPr>
          <p:cNvPr id="512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Page </a:t>
            </a:r>
            <a:fld id="{FC4460E6-F2BE-4A66-9B70-9B4579E852F9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zervirano mjesto broja slajda 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r-HR" smtClean="0"/>
              <a:t>Page </a:t>
            </a:r>
            <a:fld id="{79816054-C848-464E-88E9-7377D7B52B6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3" name="TekstniOkvir 2"/>
          <p:cNvSpPr txBox="1">
            <a:spLocks noChangeArrowheads="1"/>
          </p:cNvSpPr>
          <p:nvPr/>
        </p:nvSpPr>
        <p:spPr bwMode="auto">
          <a:xfrm>
            <a:off x="1143000" y="1714500"/>
            <a:ext cx="710140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b="1" i="0" dirty="0" smtClean="0">
                <a:solidFill>
                  <a:schemeClr val="tx2"/>
                </a:solidFill>
              </a:rPr>
              <a:t>Thank you for your attention!</a:t>
            </a:r>
            <a:br>
              <a:rPr lang="en-GB" sz="4000" b="1" i="0" dirty="0" smtClean="0">
                <a:solidFill>
                  <a:schemeClr val="tx2"/>
                </a:solidFill>
              </a:rPr>
            </a:br>
            <a:r>
              <a:rPr lang="en-GB" sz="4000" b="1" i="0" dirty="0" smtClean="0">
                <a:solidFill>
                  <a:schemeClr val="tx2"/>
                </a:solidFill>
              </a:rPr>
              <a:t/>
            </a:r>
            <a:br>
              <a:rPr lang="en-GB" sz="4000" b="1" i="0" dirty="0" smtClean="0">
                <a:solidFill>
                  <a:schemeClr val="tx2"/>
                </a:solidFill>
              </a:rPr>
            </a:br>
            <a:r>
              <a:rPr lang="en-GB" sz="2800" b="1" i="0" dirty="0" smtClean="0">
                <a:solidFill>
                  <a:schemeClr val="tx2"/>
                </a:solidFill>
              </a:rPr>
              <a:t>Questions?</a:t>
            </a:r>
          </a:p>
          <a:p>
            <a:endParaRPr lang="en-GB" sz="2800" b="1" i="0" dirty="0" smtClean="0">
              <a:solidFill>
                <a:schemeClr val="tx2"/>
              </a:solidFill>
            </a:endParaRPr>
          </a:p>
          <a:p>
            <a:r>
              <a:rPr lang="en-GB" sz="2800" b="1" i="0" dirty="0" smtClean="0">
                <a:solidFill>
                  <a:schemeClr val="tx2"/>
                </a:solidFill>
              </a:rPr>
              <a:t>Please send to author:</a:t>
            </a:r>
          </a:p>
          <a:p>
            <a:r>
              <a:rPr lang="en-GB" sz="2800" b="1" i="0" dirty="0" smtClean="0">
                <a:solidFill>
                  <a:schemeClr val="tx2"/>
                </a:solidFill>
              </a:rPr>
              <a:t>Mario Gavrić: </a:t>
            </a:r>
            <a:r>
              <a:rPr lang="en-GB" sz="2800" b="1" i="0" dirty="0" smtClean="0">
                <a:solidFill>
                  <a:schemeClr val="tx2"/>
                </a:solidFill>
                <a:hlinkClick r:id="rId2"/>
              </a:rPr>
              <a:t>gavricm@dzs.hr</a:t>
            </a:r>
            <a:endParaRPr lang="en-GB" sz="2800" b="1" i="0" dirty="0" smtClean="0">
              <a:solidFill>
                <a:schemeClr val="tx2"/>
              </a:solidFill>
            </a:endParaRPr>
          </a:p>
          <a:p>
            <a:endParaRPr lang="hr-HR" sz="4000" b="1" i="0" dirty="0" smtClean="0">
              <a:solidFill>
                <a:schemeClr val="tx2"/>
              </a:solidFill>
            </a:endParaRPr>
          </a:p>
          <a:p>
            <a:pPr algn="ctr"/>
            <a:endParaRPr lang="hr-HR" sz="4000" b="1" i="0" dirty="0">
              <a:solidFill>
                <a:schemeClr val="tx2"/>
              </a:solidFill>
            </a:endParaRPr>
          </a:p>
          <a:p>
            <a:pPr algn="ctr"/>
            <a:endParaRPr lang="hr-HR" sz="4000" b="1" i="0" dirty="0" smtClean="0">
              <a:solidFill>
                <a:schemeClr val="tx2"/>
              </a:solidFill>
            </a:endParaRPr>
          </a:p>
          <a:p>
            <a:pPr algn="ctr"/>
            <a:endParaRPr lang="hr-HR" sz="4000" b="1" i="0" dirty="0">
              <a:solidFill>
                <a:schemeClr val="tx2"/>
              </a:solidFill>
            </a:endParaRPr>
          </a:p>
          <a:p>
            <a:pPr algn="ctr"/>
            <a:endParaRPr lang="en-GB" sz="4000" b="1" i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3988" cy="720080"/>
          </a:xfrm>
        </p:spPr>
        <p:txBody>
          <a:bodyPr/>
          <a:lstStyle/>
          <a:p>
            <a:pPr algn="ctr"/>
            <a:r>
              <a:rPr lang="hr-HR" sz="3200" b="1" dirty="0" err="1">
                <a:solidFill>
                  <a:schemeClr val="tx2"/>
                </a:solidFill>
              </a:rPr>
              <a:t>Quality</a:t>
            </a:r>
            <a:r>
              <a:rPr lang="hr-HR" sz="3200" b="1" dirty="0">
                <a:solidFill>
                  <a:schemeClr val="tx2"/>
                </a:solidFill>
              </a:rPr>
              <a:t> </a:t>
            </a:r>
            <a:r>
              <a:rPr lang="hr-HR" sz="3200" b="1" dirty="0" err="1">
                <a:solidFill>
                  <a:schemeClr val="tx2"/>
                </a:solidFill>
              </a:rPr>
              <a:t>in</a:t>
            </a:r>
            <a:r>
              <a:rPr lang="hr-HR" sz="3200" b="1" dirty="0">
                <a:solidFill>
                  <a:schemeClr val="tx2"/>
                </a:solidFill>
              </a:rPr>
              <a:t> CBS (</a:t>
            </a:r>
            <a:r>
              <a:rPr lang="hr-HR" sz="3200" b="1" dirty="0" err="1" smtClean="0">
                <a:solidFill>
                  <a:schemeClr val="tx2"/>
                </a:solidFill>
              </a:rPr>
              <a:t>in</a:t>
            </a:r>
            <a:r>
              <a:rPr lang="hr-HR" sz="3200" b="1" dirty="0" smtClean="0">
                <a:solidFill>
                  <a:schemeClr val="tx2"/>
                </a:solidFill>
              </a:rPr>
              <a:t> general)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endParaRPr lang="en-GB" sz="2400" dirty="0" smtClean="0"/>
          </a:p>
        </p:txBody>
      </p:sp>
      <p:sp>
        <p:nvSpPr>
          <p:cNvPr id="5123" name="Rezervirano mjesto sadržaja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536157"/>
          </a:xfrm>
        </p:spPr>
        <p:txBody>
          <a:bodyPr/>
          <a:lstStyle/>
          <a:p>
            <a:pPr>
              <a:buFontTx/>
              <a:buChar char="-"/>
            </a:pPr>
            <a:endParaRPr lang="en-GB" sz="2400" dirty="0" smtClean="0"/>
          </a:p>
          <a:p>
            <a:pPr algn="just"/>
            <a:r>
              <a:rPr lang="en-GB" sz="2200" dirty="0">
                <a:solidFill>
                  <a:schemeClr val="tx2"/>
                </a:solidFill>
              </a:rPr>
              <a:t>long tradition in producing data of good </a:t>
            </a:r>
            <a:r>
              <a:rPr lang="en-GB" sz="2200" dirty="0" smtClean="0">
                <a:solidFill>
                  <a:schemeClr val="tx2"/>
                </a:solidFill>
              </a:rPr>
              <a:t>quality</a:t>
            </a:r>
            <a:endParaRPr lang="hr-HR" sz="2200" dirty="0" smtClean="0">
              <a:solidFill>
                <a:schemeClr val="tx2"/>
              </a:solidFill>
            </a:endParaRPr>
          </a:p>
          <a:p>
            <a:pPr algn="just"/>
            <a:r>
              <a:rPr lang="en-GB" sz="2200" dirty="0" smtClean="0">
                <a:solidFill>
                  <a:schemeClr val="tx2"/>
                </a:solidFill>
              </a:rPr>
              <a:t>oriented </a:t>
            </a:r>
            <a:r>
              <a:rPr lang="en-GB" sz="2200" dirty="0">
                <a:solidFill>
                  <a:schemeClr val="tx2"/>
                </a:solidFill>
              </a:rPr>
              <a:t>towards production of relevant statistics by following quality requirements prescribed by the Regulation on European statistics.</a:t>
            </a:r>
            <a:endParaRPr lang="hr-HR" sz="22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hr-HR" sz="22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GB" sz="2200" dirty="0" smtClean="0">
                <a:solidFill>
                  <a:schemeClr val="tx2"/>
                </a:solidFill>
              </a:rPr>
              <a:t>CBS</a:t>
            </a:r>
            <a:r>
              <a:rPr lang="hr-HR" sz="2200" dirty="0" smtClean="0">
                <a:solidFill>
                  <a:schemeClr val="tx2"/>
                </a:solidFill>
              </a:rPr>
              <a:t> defined a framework on which to base statistical output quality – ESS dimensions.</a:t>
            </a:r>
            <a:endParaRPr lang="hr-HR" sz="2200" dirty="0">
              <a:solidFill>
                <a:schemeClr val="tx2"/>
              </a:solidFill>
            </a:endParaRPr>
          </a:p>
        </p:txBody>
      </p:sp>
      <p:sp>
        <p:nvSpPr>
          <p:cNvPr id="512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Page </a:t>
            </a:r>
            <a:fld id="{1F6AFE3F-A24A-4F32-A1CC-DFB04D32403C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3988" cy="864097"/>
          </a:xfrm>
        </p:spPr>
        <p:txBody>
          <a:bodyPr/>
          <a:lstStyle/>
          <a:p>
            <a:pPr algn="ctr"/>
            <a:r>
              <a:rPr lang="hr-HR" sz="3200" b="1" dirty="0" err="1" smtClean="0">
                <a:solidFill>
                  <a:schemeClr val="tx2"/>
                </a:solidFill>
              </a:rPr>
              <a:t>Quality</a:t>
            </a:r>
            <a:r>
              <a:rPr lang="hr-HR" sz="3200" b="1" dirty="0" smtClean="0">
                <a:solidFill>
                  <a:schemeClr val="tx2"/>
                </a:solidFill>
              </a:rPr>
              <a:t> </a:t>
            </a:r>
            <a:r>
              <a:rPr lang="hr-HR" sz="3200" b="1" dirty="0" err="1" smtClean="0">
                <a:solidFill>
                  <a:schemeClr val="tx2"/>
                </a:solidFill>
              </a:rPr>
              <a:t>pillars</a:t>
            </a:r>
            <a:r>
              <a:rPr lang="hr-HR" sz="3200" b="1" dirty="0" smtClean="0">
                <a:solidFill>
                  <a:schemeClr val="tx2"/>
                </a:solidFill>
              </a:rPr>
              <a:t> </a:t>
            </a:r>
            <a:r>
              <a:rPr lang="hr-HR" sz="3200" b="1" dirty="0" err="1" smtClean="0">
                <a:solidFill>
                  <a:schemeClr val="tx2"/>
                </a:solidFill>
              </a:rPr>
              <a:t>of</a:t>
            </a:r>
            <a:r>
              <a:rPr lang="hr-HR" sz="3200" b="1" dirty="0" smtClean="0">
                <a:solidFill>
                  <a:schemeClr val="tx2"/>
                </a:solidFill>
              </a:rPr>
              <a:t> CBS</a:t>
            </a:r>
            <a:endParaRPr lang="en-GB" sz="3200" b="1" dirty="0" smtClean="0">
              <a:solidFill>
                <a:schemeClr val="tx2"/>
              </a:solidFill>
            </a:endParaRPr>
          </a:p>
        </p:txBody>
      </p:sp>
      <p:sp>
        <p:nvSpPr>
          <p:cNvPr id="9219" name="Rezervirano mjesto sadržaja 2"/>
          <p:cNvSpPr>
            <a:spLocks noGrp="1"/>
          </p:cNvSpPr>
          <p:nvPr>
            <p:ph idx="1"/>
          </p:nvPr>
        </p:nvSpPr>
        <p:spPr>
          <a:xfrm>
            <a:off x="685800" y="1124744"/>
            <a:ext cx="8062664" cy="4752181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>
                <a:solidFill>
                  <a:schemeClr val="tx2"/>
                </a:solidFill>
              </a:rPr>
              <a:t>CBS understands the quality policy as a corporate culture with five basic quality pillars (major elements</a:t>
            </a:r>
            <a:r>
              <a:rPr lang="hr-HR" dirty="0" smtClean="0">
                <a:solidFill>
                  <a:schemeClr val="tx2"/>
                </a:solidFill>
              </a:rPr>
              <a:t>)</a:t>
            </a:r>
            <a:r>
              <a:rPr lang="en-GB" dirty="0" smtClean="0">
                <a:solidFill>
                  <a:schemeClr val="tx2"/>
                </a:solidFill>
              </a:rPr>
              <a:t>:</a:t>
            </a:r>
          </a:p>
          <a:p>
            <a:pPr marL="0" indent="0" algn="just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b="1" u="sng" dirty="0" smtClean="0">
                <a:solidFill>
                  <a:schemeClr val="tx2"/>
                </a:solidFill>
              </a:rPr>
              <a:t>Independent national statistics </a:t>
            </a:r>
            <a:r>
              <a:rPr lang="en-GB" dirty="0" smtClean="0">
                <a:solidFill>
                  <a:schemeClr val="tx2"/>
                </a:solidFill>
              </a:rPr>
              <a:t>(only a professional and politically independent and reliable statistics is relevant to the customers)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b="1" u="sng" dirty="0" smtClean="0">
                <a:solidFill>
                  <a:schemeClr val="tx2"/>
                </a:solidFill>
              </a:rPr>
              <a:t>Data users and data providers </a:t>
            </a:r>
            <a:r>
              <a:rPr lang="en-GB" i="1" dirty="0" smtClean="0">
                <a:solidFill>
                  <a:schemeClr val="tx2"/>
                </a:solidFill>
              </a:rPr>
              <a:t>(</a:t>
            </a:r>
            <a:r>
              <a:rPr lang="en-GB" dirty="0" smtClean="0">
                <a:solidFill>
                  <a:schemeClr val="tx2"/>
                </a:solidFill>
              </a:rPr>
              <a:t>user satisfaction survey / reducing response burden)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b="1" u="sng" dirty="0" smtClean="0">
                <a:solidFill>
                  <a:schemeClr val="tx2"/>
                </a:solidFill>
              </a:rPr>
              <a:t>The quality of statistical products and services </a:t>
            </a:r>
            <a:r>
              <a:rPr lang="en-GB" i="1" dirty="0" smtClean="0">
                <a:solidFill>
                  <a:schemeClr val="tx2"/>
                </a:solidFill>
              </a:rPr>
              <a:t>(</a:t>
            </a:r>
            <a:r>
              <a:rPr lang="en-GB" dirty="0" smtClean="0">
                <a:solidFill>
                  <a:schemeClr val="tx2"/>
                </a:solidFill>
              </a:rPr>
              <a:t>act in accordance with the standard definition of quality and principles of the European Statistics </a:t>
            </a:r>
            <a:r>
              <a:rPr lang="en-GB" dirty="0" err="1" smtClean="0">
                <a:solidFill>
                  <a:schemeClr val="tx2"/>
                </a:solidFill>
              </a:rPr>
              <a:t>CoP</a:t>
            </a:r>
            <a:r>
              <a:rPr lang="en-GB" dirty="0" smtClean="0">
                <a:solidFill>
                  <a:schemeClr val="tx2"/>
                </a:solidFill>
              </a:rPr>
              <a:t>)</a:t>
            </a:r>
            <a:endParaRPr lang="en-GB" i="1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b="1" u="sng" dirty="0" smtClean="0">
                <a:solidFill>
                  <a:schemeClr val="tx2"/>
                </a:solidFill>
              </a:rPr>
              <a:t>Process orientation </a:t>
            </a:r>
            <a:r>
              <a:rPr lang="en-GB" i="1" dirty="0" smtClean="0">
                <a:solidFill>
                  <a:schemeClr val="tx2"/>
                </a:solidFill>
              </a:rPr>
              <a:t>(GSBPM)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b="1" u="sng" dirty="0" smtClean="0">
                <a:solidFill>
                  <a:schemeClr val="tx2"/>
                </a:solidFill>
              </a:rPr>
              <a:t>Human resources development </a:t>
            </a:r>
            <a:r>
              <a:rPr lang="en-GB" dirty="0" smtClean="0">
                <a:solidFill>
                  <a:schemeClr val="tx2"/>
                </a:solidFill>
              </a:rPr>
              <a:t>(training of employees in order to increase the quality of statistical products and services)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9220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Page </a:t>
            </a:r>
            <a:fld id="{3A9AACD2-7161-415C-94A9-84254D21F11B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3988" cy="792088"/>
          </a:xfrm>
        </p:spPr>
        <p:txBody>
          <a:bodyPr/>
          <a:lstStyle/>
          <a:p>
            <a:pPr algn="ctr"/>
            <a:r>
              <a:rPr lang="en-GB" sz="2400" b="1" dirty="0">
                <a:solidFill>
                  <a:schemeClr val="tx2"/>
                </a:solidFill>
              </a:rPr>
              <a:t>The project 'Technical Assistance in Business Statistics and Quality Documentation'</a:t>
            </a:r>
            <a:endParaRPr lang="en-GB" sz="2400" b="1" dirty="0" smtClean="0">
              <a:solidFill>
                <a:schemeClr val="tx2"/>
              </a:solidFill>
            </a:endParaRPr>
          </a:p>
        </p:txBody>
      </p:sp>
      <p:sp>
        <p:nvSpPr>
          <p:cNvPr id="10243" name="Rezervirano mjesto sadržaja 2"/>
          <p:cNvSpPr>
            <a:spLocks noGrp="1"/>
          </p:cNvSpPr>
          <p:nvPr>
            <p:ph idx="1"/>
          </p:nvPr>
        </p:nvSpPr>
        <p:spPr>
          <a:xfrm>
            <a:off x="685800" y="1052736"/>
            <a:ext cx="7990656" cy="5256584"/>
          </a:xfrm>
        </p:spPr>
        <p:txBody>
          <a:bodyPr/>
          <a:lstStyle/>
          <a:p>
            <a:pPr marL="0" indent="0" algn="just">
              <a:buNone/>
            </a:pPr>
            <a:endParaRPr lang="en-GB" b="1" dirty="0" smtClean="0">
              <a:solidFill>
                <a:schemeClr val="tx2"/>
              </a:solidFill>
            </a:endParaRPr>
          </a:p>
          <a:p>
            <a:pPr lvl="0" algn="just"/>
            <a:r>
              <a:rPr lang="en-GB" b="1" i="1" dirty="0" smtClean="0">
                <a:solidFill>
                  <a:schemeClr val="tx2"/>
                </a:solidFill>
              </a:rPr>
              <a:t>Activity 1: Establishing quality management documentation system </a:t>
            </a:r>
          </a:p>
          <a:p>
            <a:pPr marL="0" indent="0" algn="just">
              <a:buNone/>
            </a:pPr>
            <a:endParaRPr lang="hr-HR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chemeClr val="tx2"/>
                </a:solidFill>
              </a:rPr>
              <a:t>1.1 Choosing the best available model for quality management for the CBS quality</a:t>
            </a:r>
          </a:p>
          <a:p>
            <a:pPr marL="0" indent="0" algn="just">
              <a:buNone/>
            </a:pPr>
            <a:r>
              <a:rPr lang="en-GB" dirty="0" smtClean="0">
                <a:solidFill>
                  <a:schemeClr val="tx2"/>
                </a:solidFill>
              </a:rPr>
              <a:t>1.2 Defining Data Quality Assessment Methods and Tools </a:t>
            </a:r>
          </a:p>
          <a:p>
            <a:pPr marL="0" indent="0" algn="just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lvl="0" algn="just"/>
            <a:r>
              <a:rPr lang="en-GB" b="1" i="1" dirty="0" smtClean="0">
                <a:solidFill>
                  <a:schemeClr val="tx2"/>
                </a:solidFill>
              </a:rPr>
              <a:t>Activity 2: Selecting </a:t>
            </a:r>
            <a:r>
              <a:rPr lang="hr-HR" b="1" i="1" dirty="0" smtClean="0">
                <a:solidFill>
                  <a:schemeClr val="tx2"/>
                </a:solidFill>
              </a:rPr>
              <a:t>six</a:t>
            </a:r>
            <a:r>
              <a:rPr lang="en-GB" b="1" i="1" dirty="0" smtClean="0">
                <a:solidFill>
                  <a:schemeClr val="tx2"/>
                </a:solidFill>
              </a:rPr>
              <a:t> surveys for testing quality and establishing links to CROMETA </a:t>
            </a:r>
          </a:p>
          <a:p>
            <a:pPr marL="0" lvl="0" indent="0" algn="just">
              <a:buNone/>
            </a:pPr>
            <a:r>
              <a:rPr lang="hr-HR" dirty="0" smtClean="0">
                <a:solidFill>
                  <a:schemeClr val="tx2"/>
                </a:solidFill>
              </a:rPr>
              <a:t>- </a:t>
            </a:r>
            <a:r>
              <a:rPr lang="en-GB" dirty="0" smtClean="0">
                <a:solidFill>
                  <a:schemeClr val="tx2"/>
                </a:solidFill>
              </a:rPr>
              <a:t>all the developments should be carried out with the strong connection to the survey practice</a:t>
            </a:r>
            <a:r>
              <a:rPr lang="hr-HR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through 2 sub</a:t>
            </a:r>
            <a:r>
              <a:rPr lang="hr-HR" dirty="0" smtClean="0">
                <a:solidFill>
                  <a:schemeClr val="tx2"/>
                </a:solidFill>
              </a:rPr>
              <a:t>-</a:t>
            </a:r>
            <a:r>
              <a:rPr lang="en-GB" dirty="0" smtClean="0">
                <a:solidFill>
                  <a:schemeClr val="tx2"/>
                </a:solidFill>
              </a:rPr>
              <a:t>activities:</a:t>
            </a:r>
          </a:p>
          <a:p>
            <a:pPr marL="0" indent="0" algn="just">
              <a:buNone/>
            </a:pPr>
            <a:endParaRPr lang="hr-H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n-GB" dirty="0">
                <a:solidFill>
                  <a:schemeClr val="tx2"/>
                </a:solidFill>
              </a:rPr>
              <a:t>2.1 Establishing quality charters for selected surveys </a:t>
            </a:r>
          </a:p>
          <a:p>
            <a:pPr marL="0" indent="0" algn="just">
              <a:buNone/>
            </a:pPr>
            <a:r>
              <a:rPr lang="en-GB" dirty="0">
                <a:solidFill>
                  <a:schemeClr val="tx2"/>
                </a:solidFill>
              </a:rPr>
              <a:t>2.2 Drafting procedure handbooks for each selected survey </a:t>
            </a:r>
          </a:p>
          <a:p>
            <a:pPr marL="0" indent="0" algn="just"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244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/>
              <a:t>Page </a:t>
            </a:r>
            <a:fld id="{491004DA-6BC1-4F95-9908-5CE960F6DAAC}" type="slidenum">
              <a:rPr lang="en-GB" smtClean="0"/>
              <a:pPr/>
              <a:t>4</a:t>
            </a:fld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3988" cy="1022350"/>
          </a:xfrm>
        </p:spPr>
        <p:txBody>
          <a:bodyPr/>
          <a:lstStyle/>
          <a:p>
            <a:pPr algn="ctr"/>
            <a:r>
              <a:rPr lang="en-GB" sz="2400" b="1" dirty="0">
                <a:solidFill>
                  <a:schemeClr val="tx2"/>
                </a:solidFill>
              </a:rPr>
              <a:t>The project 'Technical Assistance in Business Statistics and Quality </a:t>
            </a:r>
            <a:r>
              <a:rPr lang="en-GB" sz="2400" b="1" dirty="0" smtClean="0">
                <a:solidFill>
                  <a:schemeClr val="tx2"/>
                </a:solidFill>
              </a:rPr>
              <a:t>Documentation‘</a:t>
            </a:r>
            <a:r>
              <a:rPr lang="hr-HR" sz="2400" b="1" dirty="0" smtClean="0">
                <a:solidFill>
                  <a:schemeClr val="tx2"/>
                </a:solidFill>
              </a:rPr>
              <a:t> </a:t>
            </a:r>
            <a:r>
              <a:rPr lang="en-GB" sz="2400" b="1" dirty="0" smtClean="0">
                <a:solidFill>
                  <a:schemeClr val="tx2"/>
                </a:solidFill>
              </a:rPr>
              <a:t>(continued</a:t>
            </a:r>
            <a:r>
              <a:rPr lang="hr-HR" sz="2400" b="1" dirty="0" smtClean="0">
                <a:solidFill>
                  <a:schemeClr val="tx2"/>
                </a:solidFill>
              </a:rPr>
              <a:t>)</a:t>
            </a:r>
            <a:endParaRPr lang="en-GB" sz="2400" b="1" dirty="0" smtClean="0"/>
          </a:p>
        </p:txBody>
      </p:sp>
      <p:sp>
        <p:nvSpPr>
          <p:cNvPr id="12291" name="Rezervirano mjesto sadržaja 2"/>
          <p:cNvSpPr>
            <a:spLocks noGrp="1"/>
          </p:cNvSpPr>
          <p:nvPr>
            <p:ph idx="1"/>
          </p:nvPr>
        </p:nvSpPr>
        <p:spPr>
          <a:xfrm>
            <a:off x="685800" y="1556792"/>
            <a:ext cx="7990656" cy="4464496"/>
          </a:xfrm>
        </p:spPr>
        <p:txBody>
          <a:bodyPr/>
          <a:lstStyle/>
          <a:p>
            <a:pPr marL="0" lvl="0" indent="0" algn="just">
              <a:buNone/>
            </a:pPr>
            <a:endParaRPr lang="en-GB" i="1" dirty="0" smtClean="0">
              <a:solidFill>
                <a:schemeClr val="tx2"/>
              </a:solidFill>
            </a:endParaRPr>
          </a:p>
          <a:p>
            <a:pPr lvl="0" algn="just"/>
            <a:r>
              <a:rPr lang="en-GB" b="1" i="1" dirty="0" smtClean="0">
                <a:solidFill>
                  <a:schemeClr val="tx2"/>
                </a:solidFill>
              </a:rPr>
              <a:t>Activity 3: Training a number of CBS staff in preparing quality reports</a:t>
            </a:r>
          </a:p>
          <a:p>
            <a:pPr marL="0" lvl="0" indent="0" algn="just">
              <a:buNone/>
            </a:pPr>
            <a:r>
              <a:rPr lang="en-GB" dirty="0" smtClean="0">
                <a:solidFill>
                  <a:schemeClr val="tx2"/>
                </a:solidFill>
              </a:rPr>
              <a:t> - almost carried out through two sub-activities:</a:t>
            </a:r>
          </a:p>
          <a:p>
            <a:pPr marL="0" lvl="0" indent="0" algn="just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chemeClr val="tx2"/>
                </a:solidFill>
              </a:rPr>
              <a:t>3.1 On the job transferring of knowledge and skills to 20 members of CBS staff </a:t>
            </a:r>
          </a:p>
          <a:p>
            <a:pPr marL="0" indent="0" algn="just">
              <a:buNone/>
            </a:pPr>
            <a:r>
              <a:rPr lang="en-GB" dirty="0" smtClean="0">
                <a:solidFill>
                  <a:schemeClr val="tx2"/>
                </a:solidFill>
              </a:rPr>
              <a:t>3.2 Carrying out of one three-day seminar and one three-day </a:t>
            </a:r>
            <a:r>
              <a:rPr lang="en-GB" smtClean="0">
                <a:solidFill>
                  <a:schemeClr val="tx2"/>
                </a:solidFill>
              </a:rPr>
              <a:t>workshop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2292" name="Rezervirano mjesto broja slajd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Page </a:t>
            </a:r>
            <a:fld id="{F069026A-1535-42C4-97FC-C6387DA39F77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90656" cy="1008111"/>
          </a:xfrm>
        </p:spPr>
        <p:txBody>
          <a:bodyPr/>
          <a:lstStyle/>
          <a:p>
            <a:pPr algn="ctr"/>
            <a:r>
              <a:rPr lang="hr-HR" sz="3200" b="1" dirty="0" smtClean="0">
                <a:solidFill>
                  <a:schemeClr val="tx2"/>
                </a:solidFill>
              </a:rPr>
              <a:t>    </a:t>
            </a:r>
            <a:r>
              <a:rPr lang="en-GB" b="1" dirty="0">
                <a:solidFill>
                  <a:schemeClr val="tx2"/>
                </a:solidFill>
              </a:rPr>
              <a:t>Establishing quality management documentation system (Activity I)</a:t>
            </a:r>
            <a:endParaRPr lang="hr-HR" b="1" dirty="0">
              <a:solidFill>
                <a:schemeClr val="tx2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755576" y="1340768"/>
            <a:ext cx="7772400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hr-HR" dirty="0" smtClean="0">
                <a:solidFill>
                  <a:schemeClr val="tx2"/>
                </a:solidFill>
              </a:rPr>
              <a:t>1.1. </a:t>
            </a:r>
            <a:r>
              <a:rPr lang="en-GB" dirty="0" smtClean="0">
                <a:solidFill>
                  <a:schemeClr val="tx2"/>
                </a:solidFill>
              </a:rPr>
              <a:t>The best available models for quality management framework for the CBS quality management documentation system chosen</a:t>
            </a:r>
          </a:p>
          <a:p>
            <a:pPr marL="514350" indent="-514350" algn="just">
              <a:buFont typeface="+mj-lt"/>
              <a:buAutoNum type="romanUcPeriod"/>
            </a:pPr>
            <a:endParaRPr lang="en-GB" dirty="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b="1" i="1" dirty="0" smtClean="0">
                <a:solidFill>
                  <a:schemeClr val="tx2"/>
                </a:solidFill>
              </a:rPr>
              <a:t>TQM strategic document</a:t>
            </a:r>
            <a:endParaRPr lang="en-GB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chemeClr val="tx2"/>
                </a:solidFill>
              </a:rPr>
              <a:t>CBS accept TQM approach as the general model for quality management, quality assessment and quality improvement through following main cornerstones of the TQM model:</a:t>
            </a:r>
          </a:p>
          <a:p>
            <a:pPr marL="0" indent="0" algn="just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lvl="0" algn="just"/>
            <a:r>
              <a:rPr lang="en-GB" dirty="0" smtClean="0">
                <a:solidFill>
                  <a:schemeClr val="tx2"/>
                </a:solidFill>
              </a:rPr>
              <a:t>High quality statistical processes and products</a:t>
            </a:r>
          </a:p>
          <a:p>
            <a:pPr lvl="0" algn="just"/>
            <a:r>
              <a:rPr lang="en-GB" dirty="0" smtClean="0">
                <a:solidFill>
                  <a:schemeClr val="tx2"/>
                </a:solidFill>
              </a:rPr>
              <a:t>User satisfaction</a:t>
            </a:r>
          </a:p>
          <a:p>
            <a:pPr lvl="0" algn="just"/>
            <a:r>
              <a:rPr lang="en-GB" dirty="0" smtClean="0">
                <a:solidFill>
                  <a:schemeClr val="tx2"/>
                </a:solidFill>
              </a:rPr>
              <a:t>Professional orientation of the employees</a:t>
            </a:r>
          </a:p>
          <a:p>
            <a:pPr lvl="0" algn="just"/>
            <a:r>
              <a:rPr lang="en-GB" dirty="0" smtClean="0">
                <a:solidFill>
                  <a:schemeClr val="tx2"/>
                </a:solidFill>
              </a:rPr>
              <a:t>Efficiency of the processes </a:t>
            </a:r>
          </a:p>
          <a:p>
            <a:pPr lvl="0" algn="just"/>
            <a:r>
              <a:rPr lang="en-GB" dirty="0" smtClean="0">
                <a:solidFill>
                  <a:schemeClr val="tx2"/>
                </a:solidFill>
              </a:rPr>
              <a:t>Reduction of the response burden</a:t>
            </a:r>
          </a:p>
          <a:p>
            <a:pPr marL="514350" indent="-514350">
              <a:buFont typeface="+mj-lt"/>
              <a:buAutoNum type="romanUcPeriod"/>
            </a:pPr>
            <a:endParaRPr lang="hr-HR" dirty="0" smtClean="0"/>
          </a:p>
        </p:txBody>
      </p:sp>
      <p:sp>
        <p:nvSpPr>
          <p:cNvPr id="13314" name="Rezervirano mjesto broja slajda 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r-HR" smtClean="0"/>
              <a:t>Page </a:t>
            </a:r>
            <a:fld id="{E27D4A61-FB56-445C-A454-16FCEC87CEE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88641"/>
            <a:ext cx="8496944" cy="1080120"/>
          </a:xfrm>
        </p:spPr>
        <p:txBody>
          <a:bodyPr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Establishing quality management documentation system (Activity I) - continued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96544"/>
          </a:xfrm>
        </p:spPr>
        <p:txBody>
          <a:bodyPr/>
          <a:lstStyle/>
          <a:p>
            <a:pPr marL="0" lvl="2" indent="0" algn="just">
              <a:buNone/>
            </a:pPr>
            <a:r>
              <a:rPr lang="en-GB" dirty="0" smtClean="0">
                <a:solidFill>
                  <a:schemeClr val="tx2"/>
                </a:solidFill>
              </a:rPr>
              <a:t>1.2. Data Quality Assessment Methods and Tools defined</a:t>
            </a:r>
          </a:p>
          <a:p>
            <a:pPr marL="0" lvl="2" indent="0" algn="just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b="1" i="1" dirty="0" smtClean="0">
                <a:solidFill>
                  <a:schemeClr val="tx2"/>
                </a:solidFill>
              </a:rPr>
              <a:t>Glossary of the quality terms</a:t>
            </a:r>
            <a:endParaRPr lang="en-GB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chemeClr val="tx2"/>
                </a:solidFill>
              </a:rPr>
              <a:t>The first version of glossary of the terms from the quality area was created and approximately 300 terms are included in the glossary.</a:t>
            </a:r>
            <a:endParaRPr lang="hr-HR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b="1" i="1" dirty="0" smtClean="0">
                <a:solidFill>
                  <a:schemeClr val="tx2"/>
                </a:solidFill>
              </a:rPr>
              <a:t>Database of quality information</a:t>
            </a:r>
            <a:endParaRPr lang="en-GB" dirty="0" smtClean="0">
              <a:solidFill>
                <a:schemeClr val="tx2"/>
              </a:solidFill>
            </a:endParaRPr>
          </a:p>
          <a:p>
            <a:pPr algn="just"/>
            <a:r>
              <a:rPr lang="en-GB" dirty="0" smtClean="0">
                <a:solidFill>
                  <a:schemeClr val="tx2"/>
                </a:solidFill>
              </a:rPr>
              <a:t>established on the exhaustive list of quality information based on two widely accepted ESS structures - ESMS and ESQRS </a:t>
            </a:r>
          </a:p>
          <a:p>
            <a:pPr algn="just"/>
            <a:r>
              <a:rPr lang="en-GB" dirty="0" smtClean="0">
                <a:solidFill>
                  <a:schemeClr val="tx2"/>
                </a:solidFill>
              </a:rPr>
              <a:t>all the information in the database can roughly be divided in two parts: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i="1" dirty="0" smtClean="0">
                <a:solidFill>
                  <a:schemeClr val="tx2"/>
                </a:solidFill>
              </a:rPr>
              <a:t>Numerical information </a:t>
            </a:r>
            <a:r>
              <a:rPr lang="en-GB" dirty="0" smtClean="0">
                <a:solidFill>
                  <a:schemeClr val="tx2"/>
                </a:solidFill>
              </a:rPr>
              <a:t>(quality indicators)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i="1" dirty="0" smtClean="0">
                <a:solidFill>
                  <a:schemeClr val="tx2"/>
                </a:solidFill>
              </a:rPr>
              <a:t>Descriptive (textual) information</a:t>
            </a:r>
            <a:endParaRPr lang="en-GB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hr-H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Page </a:t>
            </a:r>
            <a:fld id="{761E6812-6BCC-4A8A-B758-4C1A3EB98E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685800" y="404665"/>
            <a:ext cx="7773988" cy="864096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tx2"/>
                </a:solidFill>
              </a:rPr>
              <a:t>Database of quality information</a:t>
            </a:r>
            <a:r>
              <a:rPr lang="en-GB" dirty="0" smtClean="0"/>
              <a:t>                                                                                       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3568" y="1412776"/>
            <a:ext cx="8064896" cy="4752528"/>
          </a:xfrm>
        </p:spPr>
        <p:txBody>
          <a:bodyPr/>
          <a:lstStyle/>
          <a:p>
            <a:pPr algn="just">
              <a:buNone/>
            </a:pPr>
            <a:r>
              <a:rPr lang="en-GB" dirty="0" smtClean="0">
                <a:solidFill>
                  <a:schemeClr val="tx2"/>
                </a:solidFill>
              </a:rPr>
              <a:t>CBS experts defined requirements for the output functionalities of the d</a:t>
            </a:r>
            <a:r>
              <a:rPr lang="en-GB" i="1" dirty="0" smtClean="0">
                <a:solidFill>
                  <a:schemeClr val="tx2"/>
                </a:solidFill>
              </a:rPr>
              <a:t>atabase of quality information</a:t>
            </a:r>
            <a:r>
              <a:rPr lang="en-GB" dirty="0" smtClean="0">
                <a:solidFill>
                  <a:schemeClr val="tx2"/>
                </a:solidFill>
              </a:rPr>
              <a:t> and they can be summarized as follows:</a:t>
            </a:r>
          </a:p>
          <a:p>
            <a:pPr algn="just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i="1" dirty="0" smtClean="0">
                <a:solidFill>
                  <a:schemeClr val="tx2"/>
                </a:solidFill>
              </a:rPr>
              <a:t>User authorization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i="1" dirty="0" smtClean="0">
                <a:solidFill>
                  <a:schemeClr val="tx2"/>
                </a:solidFill>
              </a:rPr>
              <a:t>Formatting of the quality indicators into the readable (formatted) form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i="1" dirty="0" smtClean="0">
                <a:solidFill>
                  <a:schemeClr val="tx2"/>
                </a:solidFill>
              </a:rPr>
              <a:t>Filling up the template for standard quality report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i="1" dirty="0" smtClean="0">
                <a:solidFill>
                  <a:schemeClr val="tx2"/>
                </a:solidFill>
              </a:rPr>
              <a:t>Development of the basic analytical tool for comparative analyses of quality indicators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i="1" dirty="0" smtClean="0">
                <a:solidFill>
                  <a:schemeClr val="tx2"/>
                </a:solidFill>
              </a:rPr>
              <a:t>Creating XML for the NRME – export from one system to another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i="1" dirty="0" smtClean="0">
                <a:solidFill>
                  <a:schemeClr val="tx2"/>
                </a:solidFill>
              </a:rPr>
              <a:t>Supplementation of the information in the database (Documentation)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i="1" dirty="0" smtClean="0">
                <a:solidFill>
                  <a:schemeClr val="tx2"/>
                </a:solidFill>
              </a:rPr>
              <a:t>Integration with metadata repository “CROMETA”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i="1" dirty="0" smtClean="0">
                <a:solidFill>
                  <a:schemeClr val="tx2"/>
                </a:solidFill>
              </a:rPr>
              <a:t>Development of the advanced analytical tool for comparative analyses of quality indicators</a:t>
            </a:r>
            <a:endParaRPr lang="en-GB" i="1" dirty="0">
              <a:solidFill>
                <a:schemeClr val="tx2"/>
              </a:solidFill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Page </a:t>
            </a:r>
            <a:fld id="{2BB2B43D-D587-4A8A-B763-9ECCA1BCD10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685800" y="404665"/>
            <a:ext cx="7773988" cy="648072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tx2"/>
                </a:solidFill>
              </a:rPr>
              <a:t>Database of quality information</a:t>
            </a:r>
            <a:endParaRPr lang="hr-HR" b="1" dirty="0">
              <a:solidFill>
                <a:srgbClr val="3399FF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800" y="1052736"/>
            <a:ext cx="7990656" cy="4968552"/>
          </a:xfrm>
        </p:spPr>
        <p:txBody>
          <a:bodyPr/>
          <a:lstStyle/>
          <a:p>
            <a:pPr algn="just">
              <a:buNone/>
            </a:pPr>
            <a:r>
              <a:rPr lang="en-GB" dirty="0" smtClean="0">
                <a:solidFill>
                  <a:schemeClr val="tx2"/>
                </a:solidFill>
              </a:rPr>
              <a:t>Advanced analytical tool for comparative analyses of quality indicators enables two types of comparative analyses for the particular quality indicator: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b="1" dirty="0" smtClean="0">
                <a:solidFill>
                  <a:schemeClr val="tx2"/>
                </a:solidFill>
              </a:rPr>
              <a:t>Analyses through time</a:t>
            </a:r>
          </a:p>
          <a:p>
            <a:pPr marL="0" indent="0" algn="just">
              <a:buNone/>
            </a:pPr>
            <a:r>
              <a:rPr lang="en-GB" dirty="0" smtClean="0">
                <a:solidFill>
                  <a:schemeClr val="tx2"/>
                </a:solidFill>
              </a:rPr>
              <a:t>- by using the starting and ending reference period application provides the time series of the selected quality indicator</a:t>
            </a:r>
          </a:p>
          <a:p>
            <a:pPr marL="457200" indent="-457200" algn="just">
              <a:buFont typeface="+mj-lt"/>
              <a:buAutoNum type="arabicPeriod"/>
            </a:pPr>
            <a:endParaRPr lang="en-GB" dirty="0" smtClean="0">
              <a:solidFill>
                <a:schemeClr val="tx2"/>
              </a:solidFill>
            </a:endParaRPr>
          </a:p>
          <a:p>
            <a:pPr marL="0" lvl="0" indent="0" algn="just">
              <a:buNone/>
            </a:pPr>
            <a:r>
              <a:rPr lang="en-GB" b="1" dirty="0" smtClean="0">
                <a:solidFill>
                  <a:schemeClr val="tx2"/>
                </a:solidFill>
              </a:rPr>
              <a:t>2.     Analyses between domains. </a:t>
            </a:r>
          </a:p>
          <a:p>
            <a:pPr lvl="0" algn="just">
              <a:buFontTx/>
              <a:buChar char="-"/>
            </a:pPr>
            <a:r>
              <a:rPr lang="en-GB" dirty="0" smtClean="0">
                <a:solidFill>
                  <a:schemeClr val="tx2"/>
                </a:solidFill>
              </a:rPr>
              <a:t>application enables two different domain comparisons: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2"/>
                </a:solidFill>
              </a:rPr>
              <a:t>Comparisons of the values of the certain indicator, </a:t>
            </a:r>
            <a:r>
              <a:rPr lang="en-GB" i="1" u="sng" dirty="0" smtClean="0">
                <a:solidFill>
                  <a:schemeClr val="tx2"/>
                </a:solidFill>
              </a:rPr>
              <a:t>for the certain survey</a:t>
            </a:r>
            <a:r>
              <a:rPr lang="en-GB" dirty="0" smtClean="0">
                <a:solidFill>
                  <a:schemeClr val="tx2"/>
                </a:solidFill>
              </a:rPr>
              <a:t> and certain reference period between the indicators values for chosen domain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2"/>
                </a:solidFill>
              </a:rPr>
              <a:t>Comparison of the values of the certain indicator for certain reference period </a:t>
            </a:r>
            <a:r>
              <a:rPr lang="en-GB" i="1" u="sng" dirty="0" smtClean="0">
                <a:solidFill>
                  <a:schemeClr val="tx2"/>
                </a:solidFill>
              </a:rPr>
              <a:t>between the different (selected) surveys</a:t>
            </a:r>
            <a:endParaRPr lang="en-GB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i="1" dirty="0">
                <a:solidFill>
                  <a:schemeClr val="tx2"/>
                </a:solidFill>
              </a:rPr>
              <a:t> </a:t>
            </a:r>
            <a:endParaRPr lang="hr-HR" dirty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Page </a:t>
            </a:r>
            <a:fld id="{2BB2B43D-D587-4A8A-B763-9ECCA1BCD10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ezoniranje_službeni predložak_DZS">
  <a:themeElements>
    <a:clrScheme name="Desezoniranje_službeni predložak_DZS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Desezoniranje_službeni predložak_DZ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Desezoniranje_službeni predložak_DZS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2419</TotalTime>
  <Words>1159</Words>
  <Application>Microsoft Office PowerPoint</Application>
  <PresentationFormat>On-screen Show (4:3)</PresentationFormat>
  <Paragraphs>149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Desezoniranje_službeni predložak_DZS</vt:lpstr>
      <vt:lpstr>PowerPoint Presentation</vt:lpstr>
      <vt:lpstr>Quality in CBS (in general) </vt:lpstr>
      <vt:lpstr>Quality pillars of CBS</vt:lpstr>
      <vt:lpstr>The project 'Technical Assistance in Business Statistics and Quality Documentation'</vt:lpstr>
      <vt:lpstr>The project 'Technical Assistance in Business Statistics and Quality Documentation‘ (continued)</vt:lpstr>
      <vt:lpstr>    Establishing quality management documentation system (Activity I)</vt:lpstr>
      <vt:lpstr>Establishing quality management documentation system (Activity I) - continued</vt:lpstr>
      <vt:lpstr>Database of quality information                                                                                       </vt:lpstr>
      <vt:lpstr>Database of quality information</vt:lpstr>
      <vt:lpstr>1.2. Data Quality Assessment Methods and Tools defined (sub-activity) - continued</vt:lpstr>
      <vt:lpstr>Selecting six surveys for testing quality and establishing links to CROMETA (Activity II)</vt:lpstr>
      <vt:lpstr>Training a number of CBS staff in preparing quality reports (Activity III)</vt:lpstr>
      <vt:lpstr>Conclusion and future developments</vt:lpstr>
      <vt:lpstr>Conclusion and future developments </vt:lpstr>
      <vt:lpstr>PowerPoint Presentation</vt:lpstr>
    </vt:vector>
  </TitlesOfParts>
  <Company>DZS RH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krulikm</dc:creator>
  <cp:lastModifiedBy>darmar</cp:lastModifiedBy>
  <cp:revision>200</cp:revision>
  <dcterms:created xsi:type="dcterms:W3CDTF">2011-07-20T12:29:09Z</dcterms:created>
  <dcterms:modified xsi:type="dcterms:W3CDTF">2014-06-02T22:37:50Z</dcterms:modified>
</cp:coreProperties>
</file>