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04" r:id="rId2"/>
    <p:sldId id="307" r:id="rId3"/>
    <p:sldId id="308" r:id="rId4"/>
    <p:sldId id="312" r:id="rId5"/>
    <p:sldId id="313" r:id="rId6"/>
    <p:sldId id="315" r:id="rId7"/>
    <p:sldId id="317" r:id="rId8"/>
    <p:sldId id="320" r:id="rId9"/>
    <p:sldId id="322" r:id="rId10"/>
    <p:sldId id="325" r:id="rId11"/>
    <p:sldId id="302" r:id="rId12"/>
    <p:sldId id="301" r:id="rId13"/>
    <p:sldId id="303" r:id="rId14"/>
    <p:sldId id="300" r:id="rId15"/>
    <p:sldId id="326" r:id="rId16"/>
  </p:sldIdLst>
  <p:sldSz cx="9144000" cy="6858000" type="screen4x3"/>
  <p:notesSz cx="6810375" cy="99425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1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5494"/>
    <a:srgbClr val="FFD624"/>
    <a:srgbClr val="3166CF"/>
    <a:srgbClr val="3E6FD2"/>
    <a:srgbClr val="2D5EC1"/>
    <a:srgbClr val="BDDEFF"/>
    <a:srgbClr val="99CCF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371" autoAdjust="0"/>
  </p:normalViewPr>
  <p:slideViewPr>
    <p:cSldViewPr>
      <p:cViewPr varScale="1">
        <p:scale>
          <a:sx n="98" d="100"/>
          <a:sy n="98" d="100"/>
        </p:scale>
        <p:origin x="-20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850" y="-78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95" tIns="45798" rIns="91595" bIns="45798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25" y="0"/>
            <a:ext cx="29511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95" tIns="45798" rIns="91595" bIns="45798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2450"/>
            <a:ext cx="29511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95" tIns="45798" rIns="91595" bIns="45798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25" y="9442450"/>
            <a:ext cx="29511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95" tIns="45798" rIns="91595" bIns="45798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4559D7F-E26D-4632-B4EA-14CB212DBB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1325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95" tIns="45798" rIns="91595" bIns="45798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25" y="0"/>
            <a:ext cx="29511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95" tIns="45798" rIns="91595" bIns="45798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73637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813"/>
            <a:ext cx="54483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95" tIns="45798" rIns="91595" bIns="457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450"/>
            <a:ext cx="29511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95" tIns="45798" rIns="91595" bIns="45798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25" y="9442450"/>
            <a:ext cx="29511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95" tIns="45798" rIns="91595" bIns="45798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B5BE3FE-8E5C-44C3-A973-A83DEFE1AA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686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/>
            <a:endParaRPr lang="en-US" altLang="en-US" sz="1800" b="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309563"/>
            <a:ext cx="15843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30688" y="6669088"/>
            <a:ext cx="684212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1641600"/>
            <a:ext cx="4536504" cy="2088232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12 March 2014</a:t>
            </a: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LU" smtClean="0"/>
              <a:t>Q2014 Conference Vienna</a:t>
            </a: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042A0B0-12B4-42D3-937C-5F13177C670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7490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 March 2014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LU" smtClean="0"/>
              <a:t>Q2014 Conference Vienna</a:t>
            </a: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9B6AA-70DC-4BB8-B60D-6780084E7B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81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 March 2014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LU" smtClean="0"/>
              <a:t>Q2014 Conference Vienna</a:t>
            </a: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54295-77FC-4A01-BF23-D387EE753D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862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2438" y="6669088"/>
            <a:ext cx="59690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 March 2014</a:t>
            </a: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LU" smtClean="0"/>
              <a:t>Q2014 Conference Vienna</a:t>
            </a: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0B101-8E2C-4EF4-9C40-7A7DB017A9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403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 March 2014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LU" smtClean="0"/>
              <a:t>Q2014 Conference Vienna</a:t>
            </a: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B761D-4ED2-48E7-B38F-A806D56942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226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 March 2014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LU" smtClean="0"/>
              <a:t>Q2014 Conference Vienna</a:t>
            </a: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586FE-AF98-4C24-BFDD-7955A06393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404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 March 2014</a:t>
            </a: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LU" smtClean="0"/>
              <a:t>Q2014 Conference Vienna</a:t>
            </a: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F8701-3C71-426D-99E2-E24CF3F529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601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 March 2014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LU" smtClean="0"/>
              <a:t>Q2014 Conference Vienna</a:t>
            </a:r>
            <a:endParaRPr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B0BAC-3268-4B6E-88AA-15DBD9450F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568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 March 2014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LU" smtClean="0"/>
              <a:t>Q2014 Conference Vienna</a:t>
            </a:r>
            <a:endParaRPr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B7A05-892A-4417-9B78-447FEFFAFE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93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 March 2014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LU" smtClean="0"/>
              <a:t>Q2014 Conference Vienna</a:t>
            </a: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B2B53-5C22-4BD7-B18D-D190D3FED4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964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 March 2014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LU" smtClean="0"/>
              <a:t>Q2014 Conference Vienna</a:t>
            </a: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8B348-70D9-4E2A-8B69-840E934854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42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Et dolor fragum</a:t>
            </a:r>
            <a:endParaRPr lang="en-GB" altLang="en-US" smtClean="0"/>
          </a:p>
          <a:p>
            <a:pPr lvl="1"/>
            <a:r>
              <a:rPr lang="en-GB" altLang="en-US" smtClean="0"/>
              <a:t>Et dolor fragum</a:t>
            </a:r>
          </a:p>
          <a:p>
            <a:pPr lvl="2"/>
            <a:r>
              <a:rPr lang="en-GB" altLang="en-US" smtClean="0"/>
              <a:t>- Et dolor fragum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12 March 2014</a:t>
            </a: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LU" smtClean="0"/>
              <a:t>Q2014 Conference Vienna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74E7BAE-67B5-4AF3-B64E-FF25C36B2A4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</p:sldLayoutIdLst>
  <p:hf hd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641600"/>
            <a:ext cx="8280920" cy="2088232"/>
          </a:xfrm>
        </p:spPr>
        <p:txBody>
          <a:bodyPr/>
          <a:lstStyle/>
          <a:p>
            <a:pPr algn="ctr"/>
            <a:r>
              <a:rPr lang="en-US" sz="2800" dirty="0"/>
              <a:t>Continuous improvement of EU-SILC quality: standard error estimation and new quality reporting system</a:t>
            </a:r>
            <a:r>
              <a:rPr lang="en-GB" sz="2800" dirty="0"/>
              <a:t/>
            </a:r>
            <a:br>
              <a:rPr lang="en-GB" sz="2800" dirty="0"/>
            </a:b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3933056"/>
            <a:ext cx="7488832" cy="1872208"/>
          </a:xfrm>
        </p:spPr>
        <p:txBody>
          <a:bodyPr/>
          <a:lstStyle/>
          <a:p>
            <a:pPr algn="ctr"/>
            <a:r>
              <a:rPr lang="fr-BE" dirty="0" smtClean="0"/>
              <a:t>Emilio Di Meglio and Emanuela Di Falco (EUROSTAT)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LU" smtClean="0"/>
              <a:t>Q2014 Conference Vienna</a:t>
            </a:r>
            <a:endParaRPr lang="fr-L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42A0B0-12B4-42D3-937C-5F13177C6708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59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6625"/>
          </a:xfrm>
        </p:spPr>
        <p:txBody>
          <a:bodyPr/>
          <a:lstStyle/>
          <a:p>
            <a:r>
              <a:rPr lang="fr-BE" altLang="en-US" smtClean="0"/>
              <a:t>Output</a:t>
            </a:r>
            <a:endParaRPr lang="en-GB" altLang="en-US" smtClean="0"/>
          </a:p>
        </p:txBody>
      </p:sp>
      <p:sp>
        <p:nvSpPr>
          <p:cNvPr id="3379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altLang="en-US" sz="1400" b="0" smtClean="0">
                <a:solidFill>
                  <a:schemeClr val="tx1"/>
                </a:solidFill>
              </a:rPr>
              <a:t>Q2014 Conference Vienna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B6379AE6-DA0A-46C8-8151-2BEE2257DE95}" type="slidenum">
              <a:rPr lang="en-GB" altLang="en-US" sz="1400" b="0" smtClean="0">
                <a:solidFill>
                  <a:schemeClr val="tx1"/>
                </a:solidFill>
                <a:latin typeface="Arial" charset="0"/>
              </a:rPr>
              <a:pPr eaLnBrk="1" hangingPunct="1"/>
              <a:t>10</a:t>
            </a:fld>
            <a:endParaRPr lang="en-GB" altLang="en-US" sz="1400" b="0" smtClean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820913"/>
              </p:ext>
            </p:extLst>
          </p:nvPr>
        </p:nvGraphicFramePr>
        <p:xfrm>
          <a:off x="611188" y="2349500"/>
          <a:ext cx="6727374" cy="3124200"/>
        </p:xfrm>
        <a:graphic>
          <a:graphicData uri="http://schemas.openxmlformats.org/drawingml/2006/table">
            <a:tbl>
              <a:tblPr/>
              <a:tblGrid>
                <a:gridCol w="1121229"/>
                <a:gridCol w="1121229"/>
                <a:gridCol w="1121229"/>
                <a:gridCol w="1121229"/>
                <a:gridCol w="1121229"/>
                <a:gridCol w="1121229"/>
              </a:tblGrid>
              <a:tr h="2057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algn="ctr" rtl="0" fontAlgn="ctr"/>
                      <a:r>
                        <a:rPr lang="en-GB" sz="1600" u="none" strike="noStrike" dirty="0">
                          <a:effectLst/>
                        </a:rPr>
                        <a:t>Country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algn="ctr" rtl="0" fontAlgn="ctr"/>
                      <a:r>
                        <a:rPr lang="en-GB" sz="1600" u="none" strike="noStrike" dirty="0">
                          <a:effectLst/>
                        </a:rPr>
                        <a:t>AROPE (</a:t>
                      </a:r>
                      <a:r>
                        <a:rPr lang="en-GB" sz="1600" u="none" strike="noStrike" dirty="0" smtClean="0">
                          <a:effectLst/>
                        </a:rPr>
                        <a:t>2011) </a:t>
                      </a:r>
                    </a:p>
                    <a:p>
                      <a:pPr algn="ctr" rtl="0" fontAlgn="ctr"/>
                      <a:r>
                        <a:rPr lang="en-GB" sz="1600" u="none" strike="noStrike" dirty="0" smtClean="0">
                          <a:effectLst/>
                        </a:rPr>
                        <a:t> </a:t>
                      </a:r>
                      <a:r>
                        <a:rPr lang="en-GB" sz="1600" u="none" strike="noStrike" dirty="0">
                          <a:effectLst/>
                        </a:rPr>
                        <a:t>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algn="ctr" rtl="0" fontAlgn="ctr"/>
                      <a:r>
                        <a:rPr lang="en-GB" sz="1600" u="none" strike="noStrike" dirty="0">
                          <a:effectLst/>
                        </a:rPr>
                        <a:t>AROPE (</a:t>
                      </a:r>
                      <a:r>
                        <a:rPr lang="en-GB" sz="1600" u="none" strike="noStrike" dirty="0" smtClean="0">
                          <a:effectLst/>
                        </a:rPr>
                        <a:t>2012) </a:t>
                      </a:r>
                    </a:p>
                    <a:p>
                      <a:pPr algn="ctr" rtl="0" fontAlgn="ctr"/>
                      <a:r>
                        <a:rPr lang="en-GB" sz="1600" u="none" strike="noStrike" dirty="0" smtClean="0">
                          <a:effectLst/>
                        </a:rPr>
                        <a:t> </a:t>
                      </a:r>
                      <a:r>
                        <a:rPr lang="en-GB" sz="1600" u="none" strike="noStrike" dirty="0">
                          <a:effectLst/>
                        </a:rPr>
                        <a:t>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algn="ctr" rtl="0" fontAlgn="ctr"/>
                      <a:r>
                        <a:rPr lang="en-GB" sz="1600" u="none" strike="noStrike" dirty="0">
                          <a:effectLst/>
                        </a:rPr>
                        <a:t>Difference </a:t>
                      </a:r>
                      <a:r>
                        <a:rPr lang="en-GB" sz="1600" u="none" strike="noStrike" dirty="0" smtClean="0">
                          <a:effectLst/>
                        </a:rPr>
                        <a:t>2012 – 2011 </a:t>
                      </a:r>
                    </a:p>
                    <a:p>
                      <a:pPr algn="ctr" rtl="0" fontAlgn="ctr"/>
                      <a:r>
                        <a:rPr lang="en-GB" sz="1600" u="none" strike="noStrike" dirty="0" smtClean="0">
                          <a:effectLst/>
                        </a:rPr>
                        <a:t>(% </a:t>
                      </a:r>
                      <a:r>
                        <a:rPr lang="en-GB" sz="1600" u="none" strike="noStrike" dirty="0">
                          <a:effectLst/>
                        </a:rPr>
                        <a:t>points)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algn="ctr" rtl="0" fontAlgn="ctr"/>
                      <a:r>
                        <a:rPr lang="en-GB" sz="1600" u="none" strike="noStrike" dirty="0">
                          <a:effectLst/>
                        </a:rPr>
                        <a:t>Standard error </a:t>
                      </a:r>
                      <a:endParaRPr lang="en-GB" sz="1600" u="none" strike="noStrike" dirty="0" smtClean="0">
                        <a:effectLst/>
                      </a:endParaRPr>
                    </a:p>
                    <a:p>
                      <a:pPr algn="ctr" rtl="0" fontAlgn="ctr"/>
                      <a:r>
                        <a:rPr lang="en-GB" sz="1600" u="none" strike="noStrike" dirty="0" smtClean="0">
                          <a:effectLst/>
                        </a:rPr>
                        <a:t>(% </a:t>
                      </a:r>
                      <a:r>
                        <a:rPr lang="en-GB" sz="1600" u="none" strike="noStrike" dirty="0">
                          <a:effectLst/>
                        </a:rPr>
                        <a:t>points)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algn="ctr" rtl="0" fontAlgn="ctr"/>
                      <a:r>
                        <a:rPr lang="en-GB" sz="1600" u="none" strike="noStrike" dirty="0" smtClean="0">
                          <a:effectLst/>
                        </a:rPr>
                        <a:t>Significance </a:t>
                      </a:r>
                      <a:r>
                        <a:rPr lang="en-GB" sz="1600" u="none" strike="noStrike" dirty="0">
                          <a:effectLst/>
                        </a:rPr>
                        <a:t>of change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2667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algn="l" rtl="0" fontAlgn="b"/>
                      <a:r>
                        <a:rPr lang="fr-LU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/>
                        </a:rPr>
                        <a:t>HU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algn="r" rtl="0" fontAlgn="b"/>
                      <a:r>
                        <a:rPr lang="en-GB" sz="1600" u="none" strike="noStrike" dirty="0" smtClean="0">
                          <a:effectLst/>
                        </a:rPr>
                        <a:t>31.0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algn="r" rtl="0" fontAlgn="b"/>
                      <a:r>
                        <a:rPr lang="en-GB" sz="1600" u="none" strike="noStrike" dirty="0" smtClean="0">
                          <a:effectLst/>
                        </a:rPr>
                        <a:t>32.4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algn="r" rtl="0" fontAlgn="b"/>
                      <a:r>
                        <a:rPr lang="en-GB" sz="1600" u="none" strike="noStrike" dirty="0" smtClean="0">
                          <a:effectLst/>
                        </a:rPr>
                        <a:t>1.5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algn="r" rtl="0" fontAlgn="b"/>
                      <a:r>
                        <a:rPr lang="en-GB" sz="1600" u="none" strike="noStrike" dirty="0" smtClean="0">
                          <a:effectLst/>
                        </a:rPr>
                        <a:t>0.7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algn="ctr" rtl="0" fontAlgn="ctr"/>
                      <a:r>
                        <a:rPr lang="fr-LU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/>
                        </a:rPr>
                        <a:t>Y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2667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algn="l" rtl="0" fontAlgn="b"/>
                      <a:r>
                        <a:rPr lang="fr-LU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/>
                        </a:rPr>
                        <a:t>MT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algn="r" rtl="0" fontAlgn="b"/>
                      <a:r>
                        <a:rPr lang="en-GB" sz="1600" u="none" strike="noStrike" dirty="0" smtClean="0">
                          <a:effectLst/>
                        </a:rPr>
                        <a:t>21.4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algn="r" rtl="0" fontAlgn="b"/>
                      <a:r>
                        <a:rPr lang="en-GB" sz="1600" u="none" strike="noStrike" dirty="0" smtClean="0">
                          <a:effectLst/>
                        </a:rPr>
                        <a:t>22.2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algn="r" rtl="0" fontAlgn="b"/>
                      <a:r>
                        <a:rPr lang="en-GB" sz="1600" u="none" strike="noStrike" dirty="0" smtClean="0">
                          <a:effectLst/>
                        </a:rPr>
                        <a:t>0.8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algn="r" rtl="0" fontAlgn="b"/>
                      <a:r>
                        <a:rPr lang="en-GB" sz="1600" u="none" strike="noStrike" dirty="0" smtClean="0">
                          <a:effectLst/>
                        </a:rPr>
                        <a:t>0.4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algn="ctr" rtl="0" fontAlgn="ctr"/>
                      <a:r>
                        <a:rPr lang="en-GB" sz="1600" u="none" strike="noStrike" dirty="0">
                          <a:effectLst/>
                        </a:rPr>
                        <a:t>Y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2667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algn="l" rtl="0" fontAlgn="b"/>
                      <a:r>
                        <a:rPr lang="fr-LU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/>
                        </a:rPr>
                        <a:t>NL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fr-BE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15.7</a:t>
                      </a:r>
                      <a:endParaRPr lang="en-GB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fr-BE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15.0</a:t>
                      </a:r>
                      <a:endParaRPr lang="en-GB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fr-BE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-0.8</a:t>
                      </a:r>
                      <a:endParaRPr lang="en-GB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fr-BE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  <a:endParaRPr lang="en-GB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fr-BE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endParaRPr lang="en-GB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2667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algn="l" rtl="0" fontAlgn="b"/>
                      <a:r>
                        <a:rPr lang="fr-LU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/>
                        </a:rPr>
                        <a:t>PL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algn="r" rtl="0" fontAlgn="b"/>
                      <a:r>
                        <a:rPr lang="en-GB" sz="1600" u="none" strike="noStrike" dirty="0" smtClean="0">
                          <a:effectLst/>
                        </a:rPr>
                        <a:t>27.2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algn="r" rtl="0" fontAlgn="b"/>
                      <a:r>
                        <a:rPr lang="en-GB" sz="1600" u="none" strike="noStrike" dirty="0" smtClean="0">
                          <a:effectLst/>
                        </a:rPr>
                        <a:t>26.7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algn="r" rtl="0" fontAlgn="b"/>
                      <a:r>
                        <a:rPr lang="en-GB" sz="1600" u="none" strike="noStrike" dirty="0" smtClean="0">
                          <a:effectLst/>
                        </a:rPr>
                        <a:t>-0.5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algn="r" rtl="0" fontAlgn="b"/>
                      <a:r>
                        <a:rPr lang="en-GB" sz="1600" u="none" strike="noStrike" dirty="0" smtClean="0">
                          <a:effectLst/>
                        </a:rPr>
                        <a:t>0.3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algn="ctr" rtl="0" fontAlgn="ctr"/>
                      <a:r>
                        <a:rPr lang="en-GB" sz="1600" u="none" strike="noStrike" dirty="0">
                          <a:effectLst/>
                        </a:rPr>
                        <a:t>N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6549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EU-SILC Quality </a:t>
            </a:r>
            <a:r>
              <a:rPr lang="en-GB" altLang="en-US" dirty="0" smtClean="0"/>
              <a:t>reports(Reg</a:t>
            </a:r>
            <a:r>
              <a:rPr lang="en-GB" altLang="en-US" dirty="0"/>
              <a:t>. No </a:t>
            </a:r>
            <a:r>
              <a:rPr lang="en-GB" altLang="en-US" dirty="0" smtClean="0"/>
              <a:t>1777/2003)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9725" indent="-339725" defTabSz="449263">
              <a:lnSpc>
                <a:spcPct val="67000"/>
              </a:lnSpc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1600" b="1" u="sng" dirty="0"/>
              <a:t>At national level, Member States have to produce:</a:t>
            </a:r>
            <a:r>
              <a:rPr lang="en-GB" altLang="en-US" sz="1600" b="1" dirty="0"/>
              <a:t> </a:t>
            </a:r>
          </a:p>
          <a:p>
            <a:pPr marL="339725" indent="-339725" defTabSz="449263">
              <a:lnSpc>
                <a:spcPct val="67000"/>
              </a:lnSpc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n-US" sz="1600" b="1" dirty="0"/>
          </a:p>
          <a:p>
            <a:pPr marL="339725" indent="-339725" defTabSz="449263">
              <a:lnSpc>
                <a:spcPct val="67000"/>
              </a:lnSpc>
              <a:buFontTx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1600" b="1" dirty="0"/>
              <a:t>An Intermediate QR </a:t>
            </a:r>
            <a:r>
              <a:rPr lang="en-GB" altLang="en-US" sz="1600" i="1" dirty="0"/>
              <a:t>(by the end of the year N+1)</a:t>
            </a:r>
          </a:p>
          <a:p>
            <a:pPr marL="339725" indent="-339725" defTabSz="449263">
              <a:lnSpc>
                <a:spcPct val="67000"/>
              </a:lnSpc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1600" dirty="0"/>
              <a:t>Based on cross-sectional data of year N</a:t>
            </a:r>
          </a:p>
          <a:p>
            <a:pPr marL="339725" indent="-339725" defTabSz="449263">
              <a:lnSpc>
                <a:spcPct val="67000"/>
              </a:lnSpc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n-US" sz="1600" b="1" dirty="0"/>
          </a:p>
          <a:p>
            <a:pPr marL="339725" indent="-339725" defTabSz="449263">
              <a:lnSpc>
                <a:spcPct val="67000"/>
              </a:lnSpc>
              <a:buFontTx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1600" b="1" dirty="0"/>
              <a:t>A Final QR</a:t>
            </a:r>
            <a:r>
              <a:rPr lang="en-GB" altLang="en-US" sz="1600" dirty="0"/>
              <a:t>  </a:t>
            </a:r>
            <a:r>
              <a:rPr lang="en-GB" altLang="en-US" sz="1600" i="1" dirty="0"/>
              <a:t>(by the end of the year N+2)</a:t>
            </a:r>
          </a:p>
          <a:p>
            <a:pPr marL="339725" indent="-339725" defTabSz="449263">
              <a:lnSpc>
                <a:spcPct val="67000"/>
              </a:lnSpc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1600" dirty="0"/>
              <a:t>Based on longitudinal and cross-sectional data year N</a:t>
            </a:r>
          </a:p>
          <a:p>
            <a:pPr marL="339725" indent="-339725" defTabSz="449263">
              <a:lnSpc>
                <a:spcPct val="67000"/>
              </a:lnSpc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n-US" sz="1600" b="1" dirty="0"/>
          </a:p>
          <a:p>
            <a:pPr marL="339725" indent="-339725" defTabSz="449263">
              <a:lnSpc>
                <a:spcPct val="67000"/>
              </a:lnSpc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n-US" sz="1600" b="1" dirty="0"/>
          </a:p>
          <a:p>
            <a:pPr marL="339725" indent="-339725" defTabSz="449263">
              <a:lnSpc>
                <a:spcPct val="67000"/>
              </a:lnSpc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1600" b="1" u="sng" dirty="0"/>
              <a:t>At European level, EUROSTAT has to produce :</a:t>
            </a:r>
          </a:p>
          <a:p>
            <a:pPr marL="339725" indent="-339725" defTabSz="449263">
              <a:lnSpc>
                <a:spcPct val="67000"/>
              </a:lnSpc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n-US" sz="1600" b="1" u="sng" dirty="0"/>
          </a:p>
          <a:p>
            <a:pPr marL="339725" indent="-339725" defTabSz="449263">
              <a:lnSpc>
                <a:spcPct val="67000"/>
              </a:lnSpc>
              <a:buFontTx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1600" b="1" dirty="0"/>
              <a:t>EU Comparative Intermediate QR</a:t>
            </a:r>
            <a:r>
              <a:rPr lang="en-GB" altLang="en-US" sz="1600" dirty="0"/>
              <a:t> </a:t>
            </a:r>
            <a:r>
              <a:rPr lang="en-GB" altLang="en-US" sz="1600" i="1" dirty="0"/>
              <a:t>(by June of the year N+2)</a:t>
            </a:r>
          </a:p>
          <a:p>
            <a:pPr marL="339725" indent="-339725" defTabSz="449263">
              <a:lnSpc>
                <a:spcPct val="67000"/>
              </a:lnSpc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1600" dirty="0"/>
              <a:t>Based on the national Intermediate QRs</a:t>
            </a:r>
          </a:p>
          <a:p>
            <a:pPr marL="339725" indent="-339725" defTabSz="449263">
              <a:lnSpc>
                <a:spcPct val="67000"/>
              </a:lnSpc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n-US" sz="1600" dirty="0"/>
          </a:p>
          <a:p>
            <a:pPr marL="339725" indent="-339725" defTabSz="449263">
              <a:lnSpc>
                <a:spcPct val="67000"/>
              </a:lnSpc>
              <a:buFontTx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1600" b="1" dirty="0"/>
              <a:t>EU Comparative Final QR</a:t>
            </a:r>
            <a:r>
              <a:rPr lang="en-GB" altLang="en-US" sz="1600" dirty="0"/>
              <a:t> </a:t>
            </a:r>
            <a:r>
              <a:rPr lang="en-GB" altLang="en-US" sz="1600" i="1" dirty="0"/>
              <a:t>(by June of the year N+3)</a:t>
            </a:r>
          </a:p>
          <a:p>
            <a:pPr marL="339725" indent="-339725" defTabSz="449263">
              <a:lnSpc>
                <a:spcPct val="67000"/>
              </a:lnSpc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1600" dirty="0"/>
              <a:t>Based on the national Final </a:t>
            </a:r>
            <a:r>
              <a:rPr lang="en-GB" altLang="en-US" sz="1600" dirty="0" smtClean="0"/>
              <a:t>QRs</a:t>
            </a:r>
            <a:endParaRPr lang="en-GB" altLang="en-US" sz="1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LU" smtClean="0"/>
              <a:t>Q2014 Conference Vienna</a:t>
            </a:r>
            <a:endParaRPr lang="fr-L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D0B101-8E2C-4EF4-9C40-7A7DB017A9D7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510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Quality reporting Revision process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/>
              <a:t>New template (ESQRS)</a:t>
            </a:r>
          </a:p>
          <a:p>
            <a:pPr marL="0" indent="0" eaLnBrk="1" hangingPunct="1">
              <a:buNone/>
              <a:defRPr/>
            </a:pPr>
            <a:endParaRPr lang="en-GB" dirty="0"/>
          </a:p>
          <a:p>
            <a:pPr eaLnBrk="1" hangingPunct="1">
              <a:defRPr/>
            </a:pPr>
            <a:r>
              <a:rPr lang="en-GB" dirty="0"/>
              <a:t>Revision of the Contents</a:t>
            </a:r>
          </a:p>
          <a:p>
            <a:pPr lvl="1" eaLnBrk="1" hangingPunct="1">
              <a:defRPr/>
            </a:pPr>
            <a:r>
              <a:rPr lang="en-GB" sz="2400" b="0" dirty="0"/>
              <a:t>Introduction of annexes and questionnaire</a:t>
            </a:r>
          </a:p>
          <a:p>
            <a:pPr eaLnBrk="1" hangingPunct="1">
              <a:defRPr/>
            </a:pPr>
            <a:endParaRPr lang="en-GB" dirty="0"/>
          </a:p>
          <a:p>
            <a:pPr eaLnBrk="1" hangingPunct="1">
              <a:defRPr/>
            </a:pPr>
            <a:r>
              <a:rPr lang="en-GB" dirty="0"/>
              <a:t>ESS Metadata Handler (old NRME)</a:t>
            </a:r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LU" smtClean="0"/>
              <a:t>Q2014 Conference Vienna</a:t>
            </a:r>
            <a:endParaRPr lang="fr-L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D0B101-8E2C-4EF4-9C40-7A7DB017A9D7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868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</a:t>
            </a:r>
            <a:r>
              <a:rPr lang="en-GB" dirty="0" smtClean="0"/>
              <a:t>U SILC key quality dimensions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Accuracy</a:t>
            </a:r>
          </a:p>
          <a:p>
            <a:r>
              <a:rPr lang="en-GB" dirty="0" smtClean="0"/>
              <a:t>Comparability</a:t>
            </a:r>
          </a:p>
          <a:p>
            <a:r>
              <a:rPr lang="en-GB" dirty="0" smtClean="0"/>
              <a:t>Coherence			</a:t>
            </a:r>
            <a:r>
              <a:rPr lang="en-GB" dirty="0" smtClean="0">
                <a:sym typeface="Wingdings" panose="05000000000000000000" pitchFamily="2" charset="2"/>
              </a:rPr>
              <a:t> National ESQRS</a:t>
            </a:r>
            <a:endParaRPr lang="en-GB" dirty="0" smtClean="0"/>
          </a:p>
          <a:p>
            <a:r>
              <a:rPr lang="en-GB" dirty="0"/>
              <a:t>C</a:t>
            </a:r>
            <a:r>
              <a:rPr lang="en-GB" dirty="0" smtClean="0"/>
              <a:t>ost </a:t>
            </a:r>
            <a:r>
              <a:rPr lang="en-GB" dirty="0"/>
              <a:t>and </a:t>
            </a:r>
            <a:r>
              <a:rPr lang="en-GB" dirty="0" smtClean="0"/>
              <a:t>burden</a:t>
            </a:r>
          </a:p>
          <a:p>
            <a:r>
              <a:rPr lang="en-GB" dirty="0"/>
              <a:t>S</a:t>
            </a:r>
            <a:r>
              <a:rPr lang="en-GB" dirty="0" smtClean="0"/>
              <a:t>tatistical </a:t>
            </a:r>
            <a:r>
              <a:rPr lang="en-GB" dirty="0"/>
              <a:t>processing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Timeliness and punctuality</a:t>
            </a:r>
          </a:p>
          <a:p>
            <a:r>
              <a:rPr lang="en-GB" dirty="0" smtClean="0"/>
              <a:t>Relevance 				</a:t>
            </a:r>
            <a:r>
              <a:rPr lang="en-GB" dirty="0" smtClean="0">
                <a:sym typeface="Wingdings" panose="05000000000000000000" pitchFamily="2" charset="2"/>
              </a:rPr>
              <a:t> EU ESQRS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LU" smtClean="0"/>
              <a:t>Q2014 Conference Vienna</a:t>
            </a:r>
            <a:endParaRPr lang="fr-L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D0B101-8E2C-4EF4-9C40-7A7DB017A9D7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800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Availability of quality metadata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Quality reports</a:t>
            </a:r>
          </a:p>
          <a:p>
            <a:r>
              <a:rPr lang="en-GB" dirty="0" smtClean="0"/>
              <a:t>Questionnaires</a:t>
            </a:r>
          </a:p>
          <a:p>
            <a:r>
              <a:rPr lang="en-GB" dirty="0" smtClean="0"/>
              <a:t>Methodological papers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Further </a:t>
            </a:r>
            <a:r>
              <a:rPr lang="en-GB" dirty="0" smtClean="0"/>
              <a:t>action: </a:t>
            </a:r>
            <a:r>
              <a:rPr lang="en-GB" dirty="0" smtClean="0"/>
              <a:t>integrate more information in a wiki </a:t>
            </a:r>
            <a:r>
              <a:rPr lang="en-GB" dirty="0" smtClean="0"/>
              <a:t>platform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LU" smtClean="0"/>
              <a:t>Q2014 Conference Vienna</a:t>
            </a:r>
            <a:endParaRPr lang="fr-L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D0B101-8E2C-4EF4-9C40-7A7DB017A9D7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191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539750" y="1341438"/>
            <a:ext cx="8229600" cy="936625"/>
          </a:xfrm>
        </p:spPr>
        <p:txBody>
          <a:bodyPr/>
          <a:lstStyle/>
          <a:p>
            <a:r>
              <a:rPr lang="fr-BE" altLang="en-US" smtClean="0"/>
              <a:t>Conclusion and future plans</a:t>
            </a:r>
            <a:endParaRPr lang="en-GB" altLang="en-US" smtClean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395288" y="2205038"/>
            <a:ext cx="8229600" cy="3633787"/>
          </a:xfrm>
        </p:spPr>
        <p:txBody>
          <a:bodyPr/>
          <a:lstStyle/>
          <a:p>
            <a:pPr algn="just" eaLnBrk="1" hangingPunct="1">
              <a:buClrTx/>
              <a:buFont typeface="Wingdings" pitchFamily="2" charset="2"/>
              <a:buChar char="n"/>
            </a:pPr>
            <a:r>
              <a:rPr lang="en-GB" altLang="en-US" sz="2000" dirty="0" smtClean="0">
                <a:solidFill>
                  <a:srgbClr val="0F3277"/>
                </a:solidFill>
                <a:latin typeface="Arial" charset="0"/>
                <a:ea typeface="MS PGothic" pitchFamily="34" charset="-128"/>
              </a:rPr>
              <a:t>The variance estimation methodology is of relatively simple application</a:t>
            </a:r>
          </a:p>
          <a:p>
            <a:pPr algn="just" eaLnBrk="1" hangingPunct="1">
              <a:buClrTx/>
              <a:buFont typeface="Wingdings" pitchFamily="2" charset="2"/>
              <a:buChar char="n"/>
            </a:pPr>
            <a:r>
              <a:rPr lang="en-GB" altLang="en-US" sz="2000" dirty="0" smtClean="0">
                <a:solidFill>
                  <a:srgbClr val="0F3277"/>
                </a:solidFill>
                <a:latin typeface="Arial" charset="0"/>
                <a:ea typeface="MS PGothic" pitchFamily="34" charset="-128"/>
              </a:rPr>
              <a:t>It can be considered as a good compromise between scientific soundness and feasibility under current constraints. </a:t>
            </a:r>
          </a:p>
          <a:p>
            <a:pPr algn="just" eaLnBrk="1" hangingPunct="1">
              <a:buClrTx/>
              <a:buFont typeface="Wingdings" pitchFamily="2" charset="2"/>
              <a:buChar char="n"/>
            </a:pPr>
            <a:r>
              <a:rPr lang="en-GB" altLang="en-US" sz="2000" dirty="0" smtClean="0">
                <a:solidFill>
                  <a:srgbClr val="0F3277"/>
                </a:solidFill>
                <a:latin typeface="Arial" charset="0"/>
                <a:ea typeface="MS PGothic" pitchFamily="34" charset="-128"/>
              </a:rPr>
              <a:t>The next steps consist in still improving these calculations by asking Member States to provide the necessary information where missing.</a:t>
            </a:r>
          </a:p>
          <a:p>
            <a:pPr algn="just" eaLnBrk="1" hangingPunct="1">
              <a:buClrTx/>
              <a:buFont typeface="Wingdings" pitchFamily="2" charset="2"/>
              <a:buChar char="n"/>
            </a:pPr>
            <a:r>
              <a:rPr lang="en-GB" altLang="en-US" sz="2000" dirty="0" smtClean="0">
                <a:solidFill>
                  <a:srgbClr val="0F3277"/>
                </a:solidFill>
                <a:latin typeface="Arial" charset="0"/>
                <a:ea typeface="MS PGothic" pitchFamily="34" charset="-128"/>
              </a:rPr>
              <a:t>Dissemination of further information to users. </a:t>
            </a:r>
          </a:p>
          <a:p>
            <a:pPr algn="just" eaLnBrk="1" hangingPunct="1">
              <a:buClrTx/>
              <a:buFont typeface="Wingdings" pitchFamily="2" charset="2"/>
              <a:buChar char="n"/>
            </a:pPr>
            <a:r>
              <a:rPr lang="fr-LU" altLang="en-US" sz="2000" dirty="0" err="1" smtClean="0">
                <a:solidFill>
                  <a:srgbClr val="0F3277"/>
                </a:solidFill>
                <a:latin typeface="Arial" charset="0"/>
                <a:ea typeface="MS PGothic" pitchFamily="34" charset="-128"/>
              </a:rPr>
              <a:t>Better</a:t>
            </a:r>
            <a:r>
              <a:rPr lang="fr-LU" altLang="en-US" sz="2000" dirty="0" smtClean="0">
                <a:solidFill>
                  <a:srgbClr val="0F3277"/>
                </a:solidFill>
                <a:latin typeface="Arial" charset="0"/>
                <a:ea typeface="MS PGothic" pitchFamily="34" charset="-128"/>
              </a:rPr>
              <a:t> </a:t>
            </a:r>
            <a:r>
              <a:rPr lang="fr-LU" altLang="en-US" sz="2000" dirty="0" err="1" smtClean="0">
                <a:solidFill>
                  <a:srgbClr val="0F3277"/>
                </a:solidFill>
                <a:latin typeface="Arial" charset="0"/>
                <a:ea typeface="MS PGothic" pitchFamily="34" charset="-128"/>
              </a:rPr>
              <a:t>disseminate</a:t>
            </a:r>
            <a:r>
              <a:rPr lang="fr-LU" altLang="en-US" sz="2000" dirty="0" smtClean="0">
                <a:solidFill>
                  <a:srgbClr val="0F3277"/>
                </a:solidFill>
                <a:latin typeface="Arial" charset="0"/>
                <a:ea typeface="MS PGothic" pitchFamily="34" charset="-128"/>
              </a:rPr>
              <a:t> </a:t>
            </a:r>
            <a:r>
              <a:rPr lang="fr-LU" altLang="en-US" sz="2000" dirty="0" err="1" smtClean="0">
                <a:solidFill>
                  <a:srgbClr val="0F3277"/>
                </a:solidFill>
                <a:latin typeface="Arial" charset="0"/>
                <a:ea typeface="MS PGothic" pitchFamily="34" charset="-128"/>
              </a:rPr>
              <a:t>quality</a:t>
            </a:r>
            <a:r>
              <a:rPr lang="fr-LU" altLang="en-US" sz="2000" dirty="0" smtClean="0">
                <a:solidFill>
                  <a:srgbClr val="0F3277"/>
                </a:solidFill>
                <a:latin typeface="Arial" charset="0"/>
                <a:ea typeface="MS PGothic" pitchFamily="34" charset="-128"/>
              </a:rPr>
              <a:t> reports</a:t>
            </a:r>
            <a:endParaRPr lang="en-GB" altLang="en-US" sz="2000" dirty="0" smtClean="0">
              <a:solidFill>
                <a:srgbClr val="0F3277"/>
              </a:solidFill>
              <a:latin typeface="Arial" charset="0"/>
              <a:ea typeface="MS PGothic" pitchFamily="34" charset="-128"/>
            </a:endParaRPr>
          </a:p>
          <a:p>
            <a:pPr marL="0" indent="0" algn="just" eaLnBrk="1" hangingPunct="1">
              <a:buClrTx/>
              <a:buNone/>
            </a:pPr>
            <a:endParaRPr lang="en-GB" altLang="en-US" sz="2000" dirty="0" smtClean="0">
              <a:solidFill>
                <a:srgbClr val="0F3277"/>
              </a:solidFill>
              <a:latin typeface="Arial" charset="0"/>
              <a:ea typeface="MS PGothic" pitchFamily="34" charset="-128"/>
            </a:endParaRPr>
          </a:p>
          <a:p>
            <a:pPr>
              <a:buFontTx/>
              <a:buChar char="•"/>
            </a:pPr>
            <a:endParaRPr lang="en-GB" altLang="en-US" dirty="0" smtClean="0"/>
          </a:p>
        </p:txBody>
      </p:sp>
      <p:sp>
        <p:nvSpPr>
          <p:cNvPr id="3482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altLang="en-US" sz="1400" b="0" smtClean="0">
                <a:solidFill>
                  <a:schemeClr val="tx1"/>
                </a:solidFill>
              </a:rPr>
              <a:t>Q2014 Conference Vienna</a:t>
            </a:r>
          </a:p>
        </p:txBody>
      </p:sp>
      <p:sp>
        <p:nvSpPr>
          <p:cNvPr id="3482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2A343872-A776-455E-9739-89F8C546118D}" type="slidenum">
              <a:rPr lang="en-GB" altLang="en-US" sz="1400" b="0" smtClean="0">
                <a:solidFill>
                  <a:schemeClr val="tx1"/>
                </a:solidFill>
                <a:latin typeface="Arial" charset="0"/>
              </a:rPr>
              <a:pPr eaLnBrk="1" hangingPunct="1"/>
              <a:t>15</a:t>
            </a:fld>
            <a:endParaRPr lang="en-GB" altLang="en-US" sz="1400" b="0" smtClean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840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68313" y="1555750"/>
            <a:ext cx="8229600" cy="936625"/>
          </a:xfrm>
        </p:spPr>
        <p:txBody>
          <a:bodyPr/>
          <a:lstStyle/>
          <a:p>
            <a:r>
              <a:rPr lang="fr-BE" altLang="en-US" smtClean="0"/>
              <a:t>Why variance estimation?</a:t>
            </a:r>
            <a:endParaRPr lang="en-GB" altLang="en-US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2565400"/>
            <a:ext cx="8229600" cy="3633788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n"/>
            </a:pPr>
            <a:r>
              <a:rPr lang="fr-BE" altLang="en-US" sz="2200" smtClean="0">
                <a:solidFill>
                  <a:srgbClr val="0F3277"/>
                </a:solidFill>
                <a:latin typeface="Arial" charset="0"/>
                <a:ea typeface="MS PGothic" pitchFamily="34" charset="-128"/>
              </a:rPr>
              <a:t>Requested by regulation</a:t>
            </a:r>
          </a:p>
          <a:p>
            <a:pPr lvl="1" eaLnBrk="1" hangingPunct="1">
              <a:buClrTx/>
              <a:buFont typeface="Wingdings" pitchFamily="2" charset="2"/>
              <a:buChar char="n"/>
            </a:pPr>
            <a:r>
              <a:rPr lang="fr-BE" altLang="en-US" sz="1800" smtClean="0">
                <a:solidFill>
                  <a:srgbClr val="0F3277"/>
                </a:solidFill>
                <a:latin typeface="Arial" charset="0"/>
                <a:ea typeface="MS PGothic" pitchFamily="34" charset="-128"/>
              </a:rPr>
              <a:t>Quality report</a:t>
            </a:r>
          </a:p>
          <a:p>
            <a:pPr lvl="1" eaLnBrk="1" hangingPunct="1">
              <a:buClrTx/>
              <a:buFont typeface="Wingdings" pitchFamily="2" charset="2"/>
              <a:buChar char="n"/>
            </a:pPr>
            <a:r>
              <a:rPr lang="fr-BE" altLang="en-US" sz="1800" smtClean="0">
                <a:solidFill>
                  <a:srgbClr val="0F3277"/>
                </a:solidFill>
                <a:latin typeface="Arial" charset="0"/>
                <a:ea typeface="MS PGothic" pitchFamily="34" charset="-128"/>
              </a:rPr>
              <a:t>Compliance</a:t>
            </a:r>
          </a:p>
          <a:p>
            <a:pPr eaLnBrk="1" hangingPunct="1">
              <a:buClrTx/>
              <a:buFont typeface="Wingdings" pitchFamily="2" charset="2"/>
              <a:buChar char="n"/>
            </a:pPr>
            <a:endParaRPr lang="fr-BE" altLang="en-US" sz="2200" smtClean="0">
              <a:solidFill>
                <a:srgbClr val="0F3277"/>
              </a:solidFill>
              <a:latin typeface="Arial" charset="0"/>
              <a:ea typeface="MS PGothic" pitchFamily="34" charset="-128"/>
            </a:endParaRPr>
          </a:p>
          <a:p>
            <a:pPr eaLnBrk="1" hangingPunct="1">
              <a:buClrTx/>
              <a:buFont typeface="Wingdings" pitchFamily="2" charset="2"/>
              <a:buChar char="n"/>
            </a:pPr>
            <a:r>
              <a:rPr lang="fr-BE" altLang="en-US" sz="2200" smtClean="0">
                <a:solidFill>
                  <a:srgbClr val="0F3277"/>
                </a:solidFill>
                <a:latin typeface="Arial" charset="0"/>
                <a:ea typeface="MS PGothic" pitchFamily="34" charset="-128"/>
              </a:rPr>
              <a:t>Requested by users</a:t>
            </a:r>
          </a:p>
          <a:p>
            <a:pPr lvl="1" eaLnBrk="1" hangingPunct="1">
              <a:buClrTx/>
              <a:buFont typeface="Wingdings" pitchFamily="2" charset="2"/>
              <a:buChar char="n"/>
            </a:pPr>
            <a:r>
              <a:rPr lang="fr-BE" altLang="en-US" sz="1800" smtClean="0">
                <a:solidFill>
                  <a:srgbClr val="0F3277"/>
                </a:solidFill>
                <a:latin typeface="Arial" charset="0"/>
                <a:ea typeface="MS PGothic" pitchFamily="34" charset="-128"/>
              </a:rPr>
              <a:t>Policy relevance of indicators</a:t>
            </a:r>
          </a:p>
          <a:p>
            <a:pPr eaLnBrk="1" hangingPunct="1">
              <a:buClrTx/>
              <a:buFont typeface="Wingdings" pitchFamily="2" charset="2"/>
              <a:buChar char="n"/>
            </a:pPr>
            <a:endParaRPr lang="fr-BE" altLang="en-US" sz="2200" smtClean="0">
              <a:solidFill>
                <a:srgbClr val="0F3277"/>
              </a:solidFill>
              <a:latin typeface="Arial" charset="0"/>
              <a:ea typeface="MS PGothic" pitchFamily="34" charset="-128"/>
            </a:endParaRPr>
          </a:p>
          <a:p>
            <a:pPr eaLnBrk="1" hangingPunct="1">
              <a:buClrTx/>
              <a:buFont typeface="Wingdings" pitchFamily="2" charset="2"/>
              <a:buChar char="n"/>
            </a:pPr>
            <a:r>
              <a:rPr lang="fr-BE" altLang="en-US" sz="2200" smtClean="0">
                <a:solidFill>
                  <a:srgbClr val="0F3277"/>
                </a:solidFill>
                <a:latin typeface="Arial" charset="0"/>
                <a:ea typeface="MS PGothic" pitchFamily="34" charset="-128"/>
              </a:rPr>
              <a:t>Requested by researchers</a:t>
            </a:r>
            <a:endParaRPr lang="en-GB" altLang="en-US" sz="2200" smtClean="0">
              <a:solidFill>
                <a:srgbClr val="0F3277"/>
              </a:solidFill>
              <a:latin typeface="Arial" charset="0"/>
              <a:ea typeface="MS PGothic" pitchFamily="34" charset="-128"/>
            </a:endParaRPr>
          </a:p>
          <a:p>
            <a:pPr>
              <a:buFontTx/>
              <a:buChar char="•"/>
            </a:pPr>
            <a:endParaRPr lang="en-GB" altLang="en-US" smtClean="0"/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altLang="en-US" sz="1400" b="0" smtClean="0">
                <a:solidFill>
                  <a:schemeClr val="tx1"/>
                </a:solidFill>
              </a:rPr>
              <a:t>Q2014 Conference Vienna</a:t>
            </a:r>
            <a:endParaRPr lang="en-GB" altLang="en-US" sz="1400" b="0" dirty="0" smtClean="0">
              <a:solidFill>
                <a:schemeClr val="tx1"/>
              </a:solidFill>
            </a:endParaRP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D01D5A63-03EC-44BE-B971-371AC5BAAEAD}" type="slidenum">
              <a:rPr lang="en-GB" altLang="en-US" sz="1400" b="0" smtClean="0">
                <a:solidFill>
                  <a:schemeClr val="tx1"/>
                </a:solidFill>
                <a:latin typeface="Arial" charset="0"/>
              </a:rPr>
              <a:pPr eaLnBrk="1" hangingPunct="1"/>
              <a:t>2</a:t>
            </a:fld>
            <a:endParaRPr lang="en-GB" altLang="en-US" sz="1400" b="0" smtClean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706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23850" y="1196975"/>
            <a:ext cx="8640763" cy="936625"/>
          </a:xfrm>
        </p:spPr>
        <p:txBody>
          <a:bodyPr/>
          <a:lstStyle/>
          <a:p>
            <a:r>
              <a:rPr lang="en-GB" altLang="en-US" dirty="0" smtClean="0"/>
              <a:t>Current legal requirements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68313" y="2205038"/>
            <a:ext cx="8229600" cy="3849687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n"/>
            </a:pPr>
            <a:r>
              <a:rPr lang="en-GB" altLang="en-US" sz="2200" dirty="0" smtClean="0">
                <a:solidFill>
                  <a:srgbClr val="0F3277"/>
                </a:solidFill>
                <a:latin typeface="Arial" charset="0"/>
                <a:ea typeface="MS PGothic" pitchFamily="34" charset="-128"/>
              </a:rPr>
              <a:t>According to Reg.1982/2003, the X and L (initial sample) data are to be based on a nationally representative probability sample of the population residing in private households.</a:t>
            </a:r>
          </a:p>
          <a:p>
            <a:pPr eaLnBrk="1" hangingPunct="1">
              <a:buClrTx/>
              <a:buFont typeface="Wingdings" pitchFamily="2" charset="2"/>
              <a:buChar char="n"/>
            </a:pPr>
            <a:r>
              <a:rPr lang="en-GB" altLang="en-US" sz="2200" dirty="0" smtClean="0">
                <a:solidFill>
                  <a:srgbClr val="0F3277"/>
                </a:solidFill>
                <a:latin typeface="Arial" charset="0"/>
                <a:ea typeface="MS PGothic" pitchFamily="34" charset="-128"/>
              </a:rPr>
              <a:t>Representative probability samples shall be achieved both for households and for individual persons in the target population. </a:t>
            </a:r>
          </a:p>
          <a:p>
            <a:pPr eaLnBrk="1" hangingPunct="1">
              <a:buClrTx/>
              <a:buFont typeface="Wingdings" pitchFamily="2" charset="2"/>
              <a:buChar char="n"/>
            </a:pPr>
            <a:r>
              <a:rPr lang="en-GB" altLang="en-US" sz="2200" dirty="0" smtClean="0">
                <a:solidFill>
                  <a:srgbClr val="0F3277"/>
                </a:solidFill>
                <a:latin typeface="Arial" charset="0"/>
                <a:ea typeface="MS PGothic" pitchFamily="34" charset="-128"/>
              </a:rPr>
              <a:t>The sampling frame and methods of sample selection should ensure that every individual and household in the target population is assigned a known and non-zero probability of selection.</a:t>
            </a:r>
          </a:p>
          <a:p>
            <a:pPr eaLnBrk="1" hangingPunct="1">
              <a:buClrTx/>
              <a:buFont typeface="Wingdings" pitchFamily="2" charset="2"/>
              <a:buChar char="n"/>
            </a:pPr>
            <a:r>
              <a:rPr lang="en-GB" altLang="en-US" sz="2200" dirty="0" smtClean="0">
                <a:solidFill>
                  <a:srgbClr val="0F3277"/>
                </a:solidFill>
                <a:latin typeface="Arial" charset="0"/>
                <a:ea typeface="MS PGothic" pitchFamily="34" charset="-128"/>
              </a:rPr>
              <a:t>Reg. 1177/2003 defines the </a:t>
            </a:r>
            <a:r>
              <a:rPr lang="en-GB" altLang="en-US" sz="2200" b="1" dirty="0" smtClean="0">
                <a:solidFill>
                  <a:srgbClr val="0F3277"/>
                </a:solidFill>
                <a:latin typeface="Arial" charset="0"/>
                <a:ea typeface="MS PGothic" pitchFamily="34" charset="-128"/>
              </a:rPr>
              <a:t>minimum effective sample sizes</a:t>
            </a:r>
            <a:r>
              <a:rPr lang="en-GB" altLang="en-US" sz="2200" dirty="0" smtClean="0">
                <a:solidFill>
                  <a:srgbClr val="0F3277"/>
                </a:solidFill>
                <a:latin typeface="Arial" charset="0"/>
                <a:ea typeface="MS PGothic" pitchFamily="34" charset="-128"/>
              </a:rPr>
              <a:t> to be achieved. </a:t>
            </a:r>
          </a:p>
          <a:p>
            <a:pPr>
              <a:buFontTx/>
              <a:buChar char="•"/>
            </a:pPr>
            <a:endParaRPr lang="en-GB" altLang="en-US" dirty="0" smtClean="0"/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altLang="en-US" sz="1400" b="0" smtClean="0">
                <a:solidFill>
                  <a:schemeClr val="tx1"/>
                </a:solidFill>
              </a:rPr>
              <a:t>Q2014 Conference Vienna</a:t>
            </a: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C992BD6B-86BE-42D0-8FD2-FFAFB4781510}" type="slidenum">
              <a:rPr lang="en-GB" altLang="en-US" sz="1400" b="0" smtClean="0">
                <a:solidFill>
                  <a:schemeClr val="tx1"/>
                </a:solidFill>
                <a:latin typeface="Arial" charset="0"/>
              </a:rPr>
              <a:pPr eaLnBrk="1" hangingPunct="1"/>
              <a:t>3</a:t>
            </a:fld>
            <a:endParaRPr lang="en-GB" altLang="en-US" sz="1400" b="0" smtClean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761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68313" y="1555750"/>
            <a:ext cx="8229600" cy="936625"/>
          </a:xfrm>
        </p:spPr>
        <p:txBody>
          <a:bodyPr/>
          <a:lstStyle/>
          <a:p>
            <a:r>
              <a:rPr lang="fr-BE" altLang="en-US" smtClean="0"/>
              <a:t>Main challenges for EU SILC</a:t>
            </a:r>
            <a:endParaRPr lang="en-GB" altLang="en-US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2565400"/>
            <a:ext cx="8229600" cy="3633788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n"/>
            </a:pPr>
            <a:r>
              <a:rPr lang="fr-BE" altLang="en-US" dirty="0" err="1" smtClean="0">
                <a:solidFill>
                  <a:srgbClr val="0F3277"/>
                </a:solidFill>
                <a:latin typeface="Arial" charset="0"/>
                <a:ea typeface="MS PGothic" pitchFamily="34" charset="-128"/>
              </a:rPr>
              <a:t>Difficulty</a:t>
            </a:r>
            <a:r>
              <a:rPr lang="fr-BE" altLang="en-US" dirty="0" smtClean="0">
                <a:solidFill>
                  <a:srgbClr val="0F3277"/>
                </a:solidFill>
                <a:latin typeface="Arial" charset="0"/>
                <a:ea typeface="MS PGothic" pitchFamily="34" charset="-128"/>
              </a:rPr>
              <a:t> to </a:t>
            </a:r>
            <a:r>
              <a:rPr lang="fr-BE" altLang="en-US" dirty="0" err="1" smtClean="0">
                <a:solidFill>
                  <a:srgbClr val="0F3277"/>
                </a:solidFill>
                <a:latin typeface="Arial" charset="0"/>
                <a:ea typeface="MS PGothic" pitchFamily="34" charset="-128"/>
              </a:rPr>
              <a:t>find</a:t>
            </a:r>
            <a:r>
              <a:rPr lang="fr-BE" altLang="en-US" dirty="0" smtClean="0">
                <a:solidFill>
                  <a:srgbClr val="0F3277"/>
                </a:solidFill>
                <a:latin typeface="Arial" charset="0"/>
                <a:ea typeface="MS PGothic" pitchFamily="34" charset="-128"/>
              </a:rPr>
              <a:t> the « best » possible </a:t>
            </a:r>
            <a:r>
              <a:rPr lang="fr-BE" altLang="en-US" dirty="0" err="1" smtClean="0">
                <a:solidFill>
                  <a:srgbClr val="0F3277"/>
                </a:solidFill>
                <a:latin typeface="Arial" charset="0"/>
                <a:ea typeface="MS PGothic" pitchFamily="34" charset="-128"/>
              </a:rPr>
              <a:t>method</a:t>
            </a:r>
            <a:r>
              <a:rPr lang="fr-BE" altLang="en-US" dirty="0" smtClean="0">
                <a:solidFill>
                  <a:srgbClr val="0F3277"/>
                </a:solidFill>
                <a:latin typeface="Arial" charset="0"/>
                <a:ea typeface="MS PGothic" pitchFamily="34" charset="-128"/>
              </a:rPr>
              <a:t> for variance </a:t>
            </a:r>
            <a:r>
              <a:rPr lang="fr-BE" altLang="en-US" dirty="0" smtClean="0">
                <a:solidFill>
                  <a:srgbClr val="0F3277"/>
                </a:solidFill>
                <a:latin typeface="Arial" charset="0"/>
                <a:ea typeface="MS PGothic" pitchFamily="34" charset="-128"/>
              </a:rPr>
              <a:t>estimation at Eurostat </a:t>
            </a:r>
            <a:r>
              <a:rPr lang="fr-BE" altLang="en-US" dirty="0" err="1" smtClean="0">
                <a:solidFill>
                  <a:srgbClr val="0F3277"/>
                </a:solidFill>
                <a:latin typeface="Arial" charset="0"/>
                <a:ea typeface="MS PGothic" pitchFamily="34" charset="-128"/>
              </a:rPr>
              <a:t>level</a:t>
            </a:r>
            <a:endParaRPr lang="fr-BE" altLang="en-US" dirty="0" smtClean="0">
              <a:solidFill>
                <a:srgbClr val="0F3277"/>
              </a:solidFill>
              <a:latin typeface="Arial" charset="0"/>
              <a:ea typeface="MS PGothic" pitchFamily="34" charset="-128"/>
            </a:endParaRPr>
          </a:p>
          <a:p>
            <a:pPr lvl="1" eaLnBrk="1" hangingPunct="1">
              <a:buClrTx/>
              <a:buFontTx/>
              <a:buChar char="–"/>
            </a:pPr>
            <a:r>
              <a:rPr lang="fr-BE" altLang="en-US" b="0" dirty="0" err="1" smtClean="0">
                <a:solidFill>
                  <a:srgbClr val="0F3277"/>
                </a:solidFill>
                <a:latin typeface="Arial" charset="0"/>
                <a:ea typeface="MS PGothic" pitchFamily="34" charset="-128"/>
              </a:rPr>
              <a:t>Different</a:t>
            </a:r>
            <a:r>
              <a:rPr lang="fr-BE" altLang="en-US" b="0" dirty="0" smtClean="0">
                <a:solidFill>
                  <a:srgbClr val="0F3277"/>
                </a:solidFill>
                <a:latin typeface="Arial" charset="0"/>
                <a:ea typeface="MS PGothic" pitchFamily="34" charset="-128"/>
              </a:rPr>
              <a:t> designs (</a:t>
            </a:r>
            <a:r>
              <a:rPr lang="fr-BE" altLang="en-US" b="0" dirty="0" err="1" smtClean="0">
                <a:solidFill>
                  <a:srgbClr val="0F3277"/>
                </a:solidFill>
                <a:latin typeface="Arial" charset="0"/>
                <a:ea typeface="MS PGothic" pitchFamily="34" charset="-128"/>
              </a:rPr>
              <a:t>flexibility</a:t>
            </a:r>
            <a:r>
              <a:rPr lang="fr-BE" altLang="en-US" b="0" dirty="0" smtClean="0">
                <a:solidFill>
                  <a:srgbClr val="0F3277"/>
                </a:solidFill>
                <a:latin typeface="Arial" charset="0"/>
                <a:ea typeface="MS PGothic" pitchFamily="34" charset="-128"/>
              </a:rPr>
              <a:t>)</a:t>
            </a:r>
          </a:p>
          <a:p>
            <a:pPr lvl="1" eaLnBrk="1" hangingPunct="1">
              <a:buClrTx/>
              <a:buFontTx/>
              <a:buChar char="–"/>
            </a:pPr>
            <a:r>
              <a:rPr lang="fr-BE" altLang="en-US" b="0" dirty="0" err="1" smtClean="0">
                <a:solidFill>
                  <a:srgbClr val="0F3277"/>
                </a:solidFill>
                <a:latin typeface="Arial" charset="0"/>
                <a:ea typeface="MS PGothic" pitchFamily="34" charset="-128"/>
              </a:rPr>
              <a:t>Missing</a:t>
            </a:r>
            <a:r>
              <a:rPr lang="fr-BE" altLang="en-US" b="0" dirty="0" smtClean="0">
                <a:solidFill>
                  <a:srgbClr val="0F3277"/>
                </a:solidFill>
                <a:latin typeface="Arial" charset="0"/>
                <a:ea typeface="MS PGothic" pitchFamily="34" charset="-128"/>
              </a:rPr>
              <a:t> information</a:t>
            </a:r>
          </a:p>
          <a:p>
            <a:pPr lvl="1" eaLnBrk="1" hangingPunct="1">
              <a:buClrTx/>
              <a:buFontTx/>
              <a:buChar char="–"/>
            </a:pPr>
            <a:r>
              <a:rPr lang="fr-BE" altLang="en-US" b="0" dirty="0" err="1" smtClean="0">
                <a:solidFill>
                  <a:srgbClr val="0F3277"/>
                </a:solidFill>
                <a:latin typeface="Arial" charset="0"/>
                <a:ea typeface="MS PGothic" pitchFamily="34" charset="-128"/>
              </a:rPr>
              <a:t>Debate</a:t>
            </a:r>
            <a:r>
              <a:rPr lang="fr-BE" altLang="en-US" b="0" dirty="0" smtClean="0">
                <a:solidFill>
                  <a:srgbClr val="0F3277"/>
                </a:solidFill>
                <a:latin typeface="Arial" charset="0"/>
                <a:ea typeface="MS PGothic" pitchFamily="34" charset="-128"/>
              </a:rPr>
              <a:t> on </a:t>
            </a:r>
            <a:r>
              <a:rPr lang="fr-BE" altLang="en-US" b="0" dirty="0" err="1" smtClean="0">
                <a:solidFill>
                  <a:srgbClr val="0F3277"/>
                </a:solidFill>
                <a:latin typeface="Arial" charset="0"/>
                <a:ea typeface="MS PGothic" pitchFamily="34" charset="-128"/>
              </a:rPr>
              <a:t>methods</a:t>
            </a:r>
            <a:r>
              <a:rPr lang="fr-BE" altLang="en-US" b="0" dirty="0" smtClean="0">
                <a:solidFill>
                  <a:srgbClr val="0F3277"/>
                </a:solidFill>
                <a:latin typeface="Arial" charset="0"/>
                <a:ea typeface="MS PGothic" pitchFamily="34" charset="-128"/>
              </a:rPr>
              <a:t> </a:t>
            </a:r>
            <a:r>
              <a:rPr lang="fr-BE" altLang="en-US" b="0" dirty="0" err="1" smtClean="0">
                <a:solidFill>
                  <a:srgbClr val="0F3277"/>
                </a:solidFill>
                <a:latin typeface="Arial" charset="0"/>
                <a:ea typeface="MS PGothic" pitchFamily="34" charset="-128"/>
              </a:rPr>
              <a:t>ongoing</a:t>
            </a:r>
            <a:endParaRPr lang="fr-BE" altLang="en-US" b="0" dirty="0" smtClean="0">
              <a:solidFill>
                <a:srgbClr val="0F3277"/>
              </a:solidFill>
              <a:latin typeface="Arial" charset="0"/>
              <a:ea typeface="MS PGothic" pitchFamily="34" charset="-128"/>
            </a:endParaRPr>
          </a:p>
          <a:p>
            <a:pPr eaLnBrk="1" hangingPunct="1">
              <a:buClrTx/>
              <a:buFont typeface="Wingdings" pitchFamily="2" charset="2"/>
              <a:buChar char="n"/>
            </a:pPr>
            <a:r>
              <a:rPr lang="fr-BE" altLang="en-US" dirty="0" err="1" smtClean="0">
                <a:solidFill>
                  <a:srgbClr val="0F3277"/>
                </a:solidFill>
                <a:latin typeface="Arial" charset="0"/>
                <a:ea typeface="MS PGothic" pitchFamily="34" charset="-128"/>
              </a:rPr>
              <a:t>Differentiate</a:t>
            </a:r>
            <a:r>
              <a:rPr lang="fr-BE" altLang="en-US" dirty="0" smtClean="0">
                <a:solidFill>
                  <a:srgbClr val="0F3277"/>
                </a:solidFill>
                <a:latin typeface="Arial" charset="0"/>
                <a:ea typeface="MS PGothic" pitchFamily="34" charset="-128"/>
              </a:rPr>
              <a:t> the </a:t>
            </a:r>
            <a:r>
              <a:rPr lang="fr-BE" altLang="en-US" dirty="0" err="1" smtClean="0">
                <a:solidFill>
                  <a:srgbClr val="0F3277"/>
                </a:solidFill>
                <a:latin typeface="Arial" charset="0"/>
                <a:ea typeface="MS PGothic" pitchFamily="34" charset="-128"/>
              </a:rPr>
              <a:t>needs</a:t>
            </a:r>
            <a:r>
              <a:rPr lang="fr-BE" altLang="en-US" dirty="0" smtClean="0">
                <a:solidFill>
                  <a:srgbClr val="0F3277"/>
                </a:solidFill>
                <a:latin typeface="Arial" charset="0"/>
                <a:ea typeface="MS PGothic" pitchFamily="34" charset="-128"/>
              </a:rPr>
              <a:t>: </a:t>
            </a:r>
            <a:r>
              <a:rPr lang="fr-BE" altLang="en-US" dirty="0" err="1" smtClean="0">
                <a:solidFill>
                  <a:srgbClr val="0F3277"/>
                </a:solidFill>
                <a:latin typeface="Arial" charset="0"/>
                <a:ea typeface="MS PGothic" pitchFamily="34" charset="-128"/>
              </a:rPr>
              <a:t>accuracy</a:t>
            </a:r>
            <a:r>
              <a:rPr lang="fr-BE" altLang="en-US" dirty="0" smtClean="0">
                <a:solidFill>
                  <a:srgbClr val="0F3277"/>
                </a:solidFill>
                <a:latin typeface="Arial" charset="0"/>
                <a:ea typeface="MS PGothic" pitchFamily="34" charset="-128"/>
              </a:rPr>
              <a:t> </a:t>
            </a:r>
            <a:r>
              <a:rPr lang="fr-BE" altLang="en-US" dirty="0" err="1" smtClean="0">
                <a:solidFill>
                  <a:srgbClr val="0F3277"/>
                </a:solidFill>
                <a:latin typeface="Arial" charset="0"/>
                <a:ea typeface="MS PGothic" pitchFamily="34" charset="-128"/>
              </a:rPr>
              <a:t>estimates</a:t>
            </a:r>
            <a:r>
              <a:rPr lang="fr-BE" altLang="en-US" dirty="0" smtClean="0">
                <a:solidFill>
                  <a:srgbClr val="0F3277"/>
                </a:solidFill>
                <a:latin typeface="Arial" charset="0"/>
                <a:ea typeface="MS PGothic" pitchFamily="34" charset="-128"/>
              </a:rPr>
              <a:t> for </a:t>
            </a:r>
            <a:r>
              <a:rPr lang="fr-BE" altLang="en-US" dirty="0" err="1" smtClean="0">
                <a:solidFill>
                  <a:srgbClr val="0F3277"/>
                </a:solidFill>
                <a:latin typeface="Arial" charset="0"/>
                <a:ea typeface="MS PGothic" pitchFamily="34" charset="-128"/>
              </a:rPr>
              <a:t>policy</a:t>
            </a:r>
            <a:r>
              <a:rPr lang="fr-BE" altLang="en-US" dirty="0" smtClean="0">
                <a:solidFill>
                  <a:srgbClr val="0F3277"/>
                </a:solidFill>
                <a:latin typeface="Arial" charset="0"/>
                <a:ea typeface="MS PGothic" pitchFamily="34" charset="-128"/>
              </a:rPr>
              <a:t> usage and </a:t>
            </a:r>
            <a:r>
              <a:rPr lang="fr-BE" altLang="en-US" dirty="0" err="1" smtClean="0">
                <a:solidFill>
                  <a:srgbClr val="0F3277"/>
                </a:solidFill>
                <a:latin typeface="Arial" charset="0"/>
                <a:ea typeface="MS PGothic" pitchFamily="34" charset="-128"/>
              </a:rPr>
              <a:t>accuracy</a:t>
            </a:r>
            <a:r>
              <a:rPr lang="fr-BE" altLang="en-US" dirty="0" smtClean="0">
                <a:solidFill>
                  <a:srgbClr val="0F3277"/>
                </a:solidFill>
                <a:latin typeface="Arial" charset="0"/>
                <a:ea typeface="MS PGothic" pitchFamily="34" charset="-128"/>
              </a:rPr>
              <a:t> </a:t>
            </a:r>
            <a:r>
              <a:rPr lang="fr-BE" altLang="en-US" dirty="0" err="1" smtClean="0">
                <a:solidFill>
                  <a:srgbClr val="0F3277"/>
                </a:solidFill>
                <a:latin typeface="Arial" charset="0"/>
                <a:ea typeface="MS PGothic" pitchFamily="34" charset="-128"/>
              </a:rPr>
              <a:t>estimates</a:t>
            </a:r>
            <a:r>
              <a:rPr lang="fr-BE" altLang="en-US" dirty="0" smtClean="0">
                <a:solidFill>
                  <a:srgbClr val="0F3277"/>
                </a:solidFill>
                <a:latin typeface="Arial" charset="0"/>
                <a:ea typeface="MS PGothic" pitchFamily="34" charset="-128"/>
              </a:rPr>
              <a:t> for </a:t>
            </a:r>
            <a:r>
              <a:rPr lang="fr-BE" altLang="en-US" dirty="0" err="1" smtClean="0">
                <a:solidFill>
                  <a:srgbClr val="0F3277"/>
                </a:solidFill>
                <a:latin typeface="Arial" charset="0"/>
                <a:ea typeface="MS PGothic" pitchFamily="34" charset="-128"/>
              </a:rPr>
              <a:t>researchers</a:t>
            </a:r>
            <a:r>
              <a:rPr lang="fr-BE" altLang="en-US" dirty="0" smtClean="0">
                <a:solidFill>
                  <a:srgbClr val="0F3277"/>
                </a:solidFill>
                <a:latin typeface="Arial" charset="0"/>
                <a:ea typeface="MS PGothic" pitchFamily="34" charset="-128"/>
              </a:rPr>
              <a:t>.</a:t>
            </a:r>
          </a:p>
          <a:p>
            <a:pPr>
              <a:buFontTx/>
              <a:buChar char="•"/>
            </a:pPr>
            <a:endParaRPr lang="en-GB" altLang="en-US" dirty="0" smtClean="0"/>
          </a:p>
        </p:txBody>
      </p:sp>
      <p:sp>
        <p:nvSpPr>
          <p:cNvPr id="2048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altLang="en-US" sz="1400" b="0" smtClean="0">
                <a:solidFill>
                  <a:schemeClr val="tx1"/>
                </a:solidFill>
              </a:rPr>
              <a:t>Q2014 Conference Vienna</a:t>
            </a:r>
          </a:p>
        </p:txBody>
      </p:sp>
      <p:sp>
        <p:nvSpPr>
          <p:cNvPr id="2048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486C361B-7EA8-4113-9CE1-420FC5F33459}" type="slidenum">
              <a:rPr lang="en-GB" altLang="en-US" sz="1400" b="0" smtClean="0">
                <a:solidFill>
                  <a:schemeClr val="tx1"/>
                </a:solidFill>
                <a:latin typeface="Arial" charset="0"/>
              </a:rPr>
              <a:pPr eaLnBrk="1" hangingPunct="1"/>
              <a:t>4</a:t>
            </a:fld>
            <a:endParaRPr lang="en-GB" altLang="en-US" sz="1400" b="0" smtClean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876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511175" y="1052513"/>
            <a:ext cx="8229600" cy="647700"/>
          </a:xfrm>
        </p:spPr>
        <p:txBody>
          <a:bodyPr/>
          <a:lstStyle/>
          <a:p>
            <a:r>
              <a:rPr lang="fr-BE" altLang="en-US" sz="2800" dirty="0" err="1" smtClean="0"/>
              <a:t>Sampling</a:t>
            </a:r>
            <a:r>
              <a:rPr lang="fr-BE" altLang="en-US" sz="2800" dirty="0" smtClean="0"/>
              <a:t> design by country (2012)</a:t>
            </a:r>
            <a:endParaRPr lang="en-GB" altLang="en-US" sz="2800" dirty="0" smtClean="0"/>
          </a:p>
        </p:txBody>
      </p:sp>
      <p:sp>
        <p:nvSpPr>
          <p:cNvPr id="2150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altLang="en-US" sz="1400" b="0" smtClean="0">
                <a:solidFill>
                  <a:schemeClr val="tx1"/>
                </a:solidFill>
              </a:rPr>
              <a:t>Q2014 Conference Vienna</a:t>
            </a:r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3741827D-0362-4696-9F13-01DC820DE34F}" type="slidenum">
              <a:rPr lang="en-GB" altLang="en-US" sz="1400" b="0" smtClean="0">
                <a:solidFill>
                  <a:schemeClr val="tx1"/>
                </a:solidFill>
                <a:latin typeface="Arial" charset="0"/>
              </a:rPr>
              <a:pPr eaLnBrk="1" hangingPunct="1"/>
              <a:t>5</a:t>
            </a:fld>
            <a:endParaRPr lang="en-GB" altLang="en-US" sz="1400" b="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93629"/>
            <a:ext cx="7704856" cy="4173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0212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539750" y="1412875"/>
            <a:ext cx="8229600" cy="936625"/>
          </a:xfrm>
        </p:spPr>
        <p:txBody>
          <a:bodyPr/>
          <a:lstStyle/>
          <a:p>
            <a:r>
              <a:rPr lang="fr-BE" altLang="en-US" smtClean="0"/>
              <a:t>Our objective</a:t>
            </a:r>
            <a:endParaRPr lang="en-GB" alt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539750" y="2420938"/>
            <a:ext cx="8229600" cy="3633787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n"/>
            </a:pPr>
            <a:r>
              <a:rPr lang="en-GB" altLang="en-US" sz="2200" dirty="0" smtClean="0">
                <a:solidFill>
                  <a:srgbClr val="0F3277"/>
                </a:solidFill>
                <a:latin typeface="Arial" charset="0"/>
                <a:ea typeface="MS PGothic" pitchFamily="34" charset="-128"/>
              </a:rPr>
              <a:t>Resampling taking into account all the possible elements coming from 32 countries would be extremely computationally and resource intensive</a:t>
            </a:r>
          </a:p>
          <a:p>
            <a:pPr eaLnBrk="1" hangingPunct="1">
              <a:buClrTx/>
              <a:buFont typeface="Wingdings" pitchFamily="2" charset="2"/>
              <a:buChar char="n"/>
            </a:pPr>
            <a:r>
              <a:rPr lang="en-GB" altLang="en-US" sz="2200" dirty="0" smtClean="0">
                <a:solidFill>
                  <a:srgbClr val="0F3277"/>
                </a:solidFill>
                <a:latin typeface="Arial" charset="0"/>
                <a:ea typeface="MS PGothic" pitchFamily="34" charset="-128"/>
              </a:rPr>
              <a:t>Variance estimation methods balancing between scientific accuracy and administrative considerations (time, cost, simplicity) are the only viable solution</a:t>
            </a:r>
          </a:p>
          <a:p>
            <a:pPr eaLnBrk="1" hangingPunct="1">
              <a:buClrTx/>
              <a:buFont typeface="Wingdings" pitchFamily="2" charset="2"/>
              <a:buChar char="n"/>
            </a:pPr>
            <a:r>
              <a:rPr lang="en-GB" altLang="en-US" sz="2200" dirty="0" smtClean="0">
                <a:solidFill>
                  <a:srgbClr val="0F3277"/>
                </a:solidFill>
                <a:latin typeface="Arial" charset="0"/>
                <a:ea typeface="MS PGothic" pitchFamily="34" charset="-128"/>
              </a:rPr>
              <a:t>Aim: to quickly provide to users and policy makers standard errors for the SILC-based indicators, particularly the </a:t>
            </a:r>
            <a:r>
              <a:rPr lang="en-GB" altLang="en-US" sz="2200" dirty="0" smtClean="0">
                <a:solidFill>
                  <a:srgbClr val="0F3277"/>
                </a:solidFill>
                <a:latin typeface="Arial" charset="0"/>
                <a:ea typeface="MS PGothic" pitchFamily="34" charset="-128"/>
              </a:rPr>
              <a:t>AROPE (</a:t>
            </a:r>
            <a:r>
              <a:rPr lang="en-GB" altLang="en-US" sz="2200" b="1" dirty="0" smtClean="0">
                <a:solidFill>
                  <a:srgbClr val="0F3277"/>
                </a:solidFill>
                <a:latin typeface="Arial" charset="0"/>
                <a:ea typeface="MS PGothic" pitchFamily="34" charset="-128"/>
              </a:rPr>
              <a:t>A</a:t>
            </a:r>
            <a:r>
              <a:rPr lang="en-GB" altLang="en-US" sz="2200" dirty="0" smtClean="0">
                <a:solidFill>
                  <a:srgbClr val="0F3277"/>
                </a:solidFill>
                <a:latin typeface="Arial" charset="0"/>
                <a:ea typeface="MS PGothic" pitchFamily="34" charset="-128"/>
              </a:rPr>
              <a:t>t-</a:t>
            </a:r>
            <a:r>
              <a:rPr lang="en-GB" altLang="en-US" sz="2200" b="1" dirty="0" smtClean="0">
                <a:solidFill>
                  <a:srgbClr val="0F3277"/>
                </a:solidFill>
                <a:latin typeface="Arial" charset="0"/>
                <a:ea typeface="MS PGothic" pitchFamily="34" charset="-128"/>
              </a:rPr>
              <a:t>R</a:t>
            </a:r>
            <a:r>
              <a:rPr lang="en-GB" altLang="en-US" sz="2200" dirty="0" smtClean="0">
                <a:solidFill>
                  <a:srgbClr val="0F3277"/>
                </a:solidFill>
                <a:latin typeface="Arial" charset="0"/>
                <a:ea typeface="MS PGothic" pitchFamily="34" charset="-128"/>
              </a:rPr>
              <a:t>isk-</a:t>
            </a:r>
            <a:r>
              <a:rPr lang="en-GB" altLang="en-US" sz="2200" b="1" dirty="0" smtClean="0">
                <a:solidFill>
                  <a:srgbClr val="0F3277"/>
                </a:solidFill>
                <a:latin typeface="Arial" charset="0"/>
                <a:ea typeface="MS PGothic" pitchFamily="34" charset="-128"/>
              </a:rPr>
              <a:t>O</a:t>
            </a:r>
            <a:r>
              <a:rPr lang="en-GB" altLang="en-US" sz="2200" dirty="0" smtClean="0">
                <a:solidFill>
                  <a:srgbClr val="0F3277"/>
                </a:solidFill>
                <a:latin typeface="Arial" charset="0"/>
                <a:ea typeface="MS PGothic" pitchFamily="34" charset="-128"/>
              </a:rPr>
              <a:t>f-</a:t>
            </a:r>
            <a:r>
              <a:rPr lang="en-GB" altLang="en-US" sz="2200" b="1" dirty="0" smtClean="0">
                <a:solidFill>
                  <a:srgbClr val="0F3277"/>
                </a:solidFill>
                <a:latin typeface="Arial" charset="0"/>
                <a:ea typeface="MS PGothic" pitchFamily="34" charset="-128"/>
              </a:rPr>
              <a:t>P</a:t>
            </a:r>
            <a:r>
              <a:rPr lang="en-GB" altLang="en-US" sz="2200" dirty="0" smtClean="0">
                <a:solidFill>
                  <a:srgbClr val="0F3277"/>
                </a:solidFill>
                <a:latin typeface="Arial" charset="0"/>
                <a:ea typeface="MS PGothic" pitchFamily="34" charset="-128"/>
              </a:rPr>
              <a:t>overty or social </a:t>
            </a:r>
            <a:r>
              <a:rPr lang="en-GB" altLang="en-US" sz="2200" b="1" dirty="0" smtClean="0">
                <a:solidFill>
                  <a:srgbClr val="0F3277"/>
                </a:solidFill>
                <a:latin typeface="Arial" charset="0"/>
                <a:ea typeface="MS PGothic" pitchFamily="34" charset="-128"/>
              </a:rPr>
              <a:t>E</a:t>
            </a:r>
            <a:r>
              <a:rPr lang="en-GB" altLang="en-US" sz="2200" dirty="0" smtClean="0">
                <a:solidFill>
                  <a:srgbClr val="0F3277"/>
                </a:solidFill>
                <a:latin typeface="Arial" charset="0"/>
                <a:ea typeface="MS PGothic" pitchFamily="34" charset="-128"/>
              </a:rPr>
              <a:t>xclusion), </a:t>
            </a:r>
            <a:r>
              <a:rPr lang="en-GB" altLang="en-US" sz="2200" dirty="0" smtClean="0">
                <a:solidFill>
                  <a:srgbClr val="0F3277"/>
                </a:solidFill>
                <a:latin typeface="Arial" charset="0"/>
                <a:ea typeface="MS PGothic" pitchFamily="34" charset="-128"/>
              </a:rPr>
              <a:t>its components and its main breakdowns.  </a:t>
            </a:r>
          </a:p>
          <a:p>
            <a:pPr>
              <a:buFontTx/>
              <a:buChar char="•"/>
            </a:pPr>
            <a:endParaRPr lang="en-GB" altLang="en-US" dirty="0" smtClean="0"/>
          </a:p>
        </p:txBody>
      </p:sp>
      <p:sp>
        <p:nvSpPr>
          <p:cNvPr id="2355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altLang="en-US" sz="1400" b="0" smtClean="0">
                <a:solidFill>
                  <a:schemeClr val="tx1"/>
                </a:solidFill>
              </a:rPr>
              <a:t>Q2014 Conference Vienna</a:t>
            </a:r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4D9C1530-9D9D-428A-89B5-4D2A62CED99E}" type="slidenum">
              <a:rPr lang="en-GB" altLang="en-US" sz="1400" b="0" smtClean="0">
                <a:solidFill>
                  <a:schemeClr val="tx1"/>
                </a:solidFill>
                <a:latin typeface="Arial" charset="0"/>
              </a:rPr>
              <a:pPr eaLnBrk="1" hangingPunct="1"/>
              <a:t>6</a:t>
            </a:fld>
            <a:endParaRPr lang="en-GB" altLang="en-US" sz="1400" b="0" smtClean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545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6625"/>
          </a:xfrm>
        </p:spPr>
        <p:txBody>
          <a:bodyPr/>
          <a:lstStyle/>
          <a:p>
            <a:r>
              <a:rPr lang="fr-BE" altLang="en-US" smtClean="0"/>
              <a:t>The method (synthesis)</a:t>
            </a:r>
            <a:endParaRPr lang="en-GB" altLang="en-US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68313" y="2205038"/>
            <a:ext cx="8229600" cy="36337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n"/>
            </a:pPr>
            <a:r>
              <a:rPr lang="en-GB" altLang="en-US" sz="1800" smtClean="0">
                <a:solidFill>
                  <a:srgbClr val="0F3277"/>
                </a:solidFill>
                <a:latin typeface="Arial" charset="0"/>
                <a:ea typeface="MS PGothic" pitchFamily="34" charset="-128"/>
              </a:rPr>
              <a:t>Linearization is a technique based on the use of linear approximation to reduce non-linear statistics to a linear form, justified by asymptotic properties of the estimator (Särndal et al, 1992 ; Deville, 1999 ; Wolter, 2006 ; Osier, 2009)</a:t>
            </a: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n"/>
            </a:pPr>
            <a:r>
              <a:rPr lang="en-GB" altLang="en-US" sz="1800" smtClean="0">
                <a:solidFill>
                  <a:srgbClr val="0F3277"/>
                </a:solidFill>
                <a:latin typeface="Arial" charset="0"/>
                <a:ea typeface="MS PGothic" pitchFamily="34" charset="-128"/>
              </a:rPr>
              <a:t>The "ultimate cluster" approach (Särndal et al, 1992) is a simplification consisting in calculating the variance taking into account only variation among Primary Sampling Unit (PSU) totals </a:t>
            </a: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n"/>
            </a:pPr>
            <a:r>
              <a:rPr lang="en-GB" altLang="en-US" sz="1800" smtClean="0">
                <a:solidFill>
                  <a:srgbClr val="0F3277"/>
                </a:solidFill>
                <a:latin typeface="Arial" charset="0"/>
                <a:ea typeface="MS PGothic" pitchFamily="34" charset="-128"/>
              </a:rPr>
              <a:t>This method requires first stage sampling fractions to be small which is nearly always the case. </a:t>
            </a: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n"/>
            </a:pPr>
            <a:r>
              <a:rPr lang="en-GB" altLang="en-US" sz="1800" smtClean="0">
                <a:solidFill>
                  <a:srgbClr val="0F3277"/>
                </a:solidFill>
                <a:latin typeface="Arial" charset="0"/>
                <a:ea typeface="MS PGothic" pitchFamily="34" charset="-128"/>
              </a:rPr>
              <a:t>This method allows a great flexibility and simplifies the calculations of variances. </a:t>
            </a: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n"/>
            </a:pPr>
            <a:r>
              <a:rPr lang="en-GB" altLang="en-US" sz="1800" smtClean="0">
                <a:solidFill>
                  <a:srgbClr val="0F3277"/>
                </a:solidFill>
                <a:latin typeface="Arial" charset="0"/>
                <a:ea typeface="MS PGothic" pitchFamily="34" charset="-128"/>
              </a:rPr>
              <a:t>It can also be generalized to calculate variance of the differences of one year to another (Berger, 2004 , 2010 ).</a:t>
            </a: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n"/>
            </a:pPr>
            <a:r>
              <a:rPr lang="fr-BE" altLang="en-US" sz="1800" smtClean="0">
                <a:solidFill>
                  <a:srgbClr val="0F3277"/>
                </a:solidFill>
                <a:latin typeface="Arial" charset="0"/>
                <a:ea typeface="MS PGothic" pitchFamily="34" charset="-128"/>
              </a:rPr>
              <a:t>Applicable with the main statistical packages (SAS, R, STATA)</a:t>
            </a:r>
            <a:endParaRPr lang="en-GB" altLang="en-US" sz="1800" smtClean="0">
              <a:solidFill>
                <a:srgbClr val="0F3277"/>
              </a:solidFill>
              <a:latin typeface="Arial" charset="0"/>
              <a:ea typeface="MS PGothic" pitchFamily="34" charset="-128"/>
            </a:endParaRPr>
          </a:p>
          <a:p>
            <a:pPr eaLnBrk="1" hangingPunct="1">
              <a:buClrTx/>
              <a:buFont typeface="Wingdings" pitchFamily="2" charset="2"/>
              <a:buChar char="n"/>
            </a:pPr>
            <a:endParaRPr lang="en-GB" altLang="en-US" smtClean="0">
              <a:solidFill>
                <a:srgbClr val="0F3277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2560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altLang="en-US" sz="1400" b="0" smtClean="0">
                <a:solidFill>
                  <a:schemeClr val="tx1"/>
                </a:solidFill>
              </a:rPr>
              <a:t>Q2014 Conference Vienna</a:t>
            </a:r>
          </a:p>
        </p:txBody>
      </p:sp>
      <p:sp>
        <p:nvSpPr>
          <p:cNvPr id="2560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407353F6-8BDA-41A7-ADC6-214CB92C6BAC}" type="slidenum">
              <a:rPr lang="en-GB" altLang="en-US" sz="1400" b="0" smtClean="0">
                <a:solidFill>
                  <a:schemeClr val="tx1"/>
                </a:solidFill>
                <a:latin typeface="Arial" charset="0"/>
              </a:rPr>
              <a:pPr eaLnBrk="1" hangingPunct="1"/>
              <a:t>7</a:t>
            </a:fld>
            <a:endParaRPr lang="en-GB" altLang="en-US" sz="1400" b="0" smtClean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306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68313" y="1268413"/>
            <a:ext cx="8229600" cy="936625"/>
          </a:xfrm>
        </p:spPr>
        <p:txBody>
          <a:bodyPr/>
          <a:lstStyle/>
          <a:p>
            <a:r>
              <a:rPr lang="fr-BE" altLang="en-US" smtClean="0"/>
              <a:t>Results on AROPE</a:t>
            </a:r>
            <a:endParaRPr lang="en-GB" altLang="en-US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539750" y="2133600"/>
            <a:ext cx="8229600" cy="3633788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fr-BE" altLang="en-US" sz="1800" dirty="0" smtClean="0">
                <a:solidFill>
                  <a:srgbClr val="0F3277"/>
                </a:solidFill>
              </a:rPr>
              <a:t>For </a:t>
            </a:r>
            <a:r>
              <a:rPr lang="fr-BE" altLang="en-US" sz="1800" dirty="0">
                <a:solidFill>
                  <a:srgbClr val="0F3277"/>
                </a:solidFill>
              </a:rPr>
              <a:t>6</a:t>
            </a:r>
            <a:r>
              <a:rPr lang="fr-BE" altLang="en-US" sz="1800" dirty="0" smtClean="0">
                <a:solidFill>
                  <a:srgbClr val="0F3277"/>
                </a:solidFill>
              </a:rPr>
              <a:t> countries 95% Confidence </a:t>
            </a:r>
            <a:r>
              <a:rPr lang="fr-BE" altLang="en-US" sz="1800" dirty="0" err="1" smtClean="0">
                <a:solidFill>
                  <a:srgbClr val="0F3277"/>
                </a:solidFill>
              </a:rPr>
              <a:t>Interval</a:t>
            </a:r>
            <a:r>
              <a:rPr lang="fr-BE" altLang="en-US" sz="1800" dirty="0" smtClean="0">
                <a:solidFill>
                  <a:srgbClr val="0F3277"/>
                </a:solidFill>
              </a:rPr>
              <a:t> for AROPE </a:t>
            </a:r>
            <a:r>
              <a:rPr lang="fr-BE" altLang="en-US" sz="1800" dirty="0" err="1" smtClean="0">
                <a:solidFill>
                  <a:srgbClr val="0F3277"/>
                </a:solidFill>
              </a:rPr>
              <a:t>equal</a:t>
            </a:r>
            <a:r>
              <a:rPr lang="fr-BE" altLang="en-US" sz="1800" dirty="0" smtClean="0">
                <a:solidFill>
                  <a:srgbClr val="0F3277"/>
                </a:solidFill>
              </a:rPr>
              <a:t> or </a:t>
            </a:r>
            <a:r>
              <a:rPr lang="fr-BE" altLang="en-US" sz="1800" dirty="0" err="1" smtClean="0">
                <a:solidFill>
                  <a:srgbClr val="0F3277"/>
                </a:solidFill>
              </a:rPr>
              <a:t>smaller</a:t>
            </a:r>
            <a:r>
              <a:rPr lang="fr-BE" altLang="en-US" sz="1800" dirty="0" smtClean="0">
                <a:solidFill>
                  <a:srgbClr val="0F3277"/>
                </a:solidFill>
              </a:rPr>
              <a:t> </a:t>
            </a:r>
            <a:r>
              <a:rPr lang="fr-BE" altLang="en-US" sz="1800" dirty="0" err="1" smtClean="0">
                <a:solidFill>
                  <a:srgbClr val="0F3277"/>
                </a:solidFill>
              </a:rPr>
              <a:t>that</a:t>
            </a:r>
            <a:r>
              <a:rPr lang="fr-BE" altLang="en-US" sz="1800" dirty="0" smtClean="0">
                <a:solidFill>
                  <a:srgbClr val="0F3277"/>
                </a:solidFill>
              </a:rPr>
              <a:t> ±1.0% (CZ, IT, SI, DE, FI, NO)</a:t>
            </a:r>
          </a:p>
          <a:p>
            <a:pPr eaLnBrk="1" hangingPunct="1">
              <a:buFont typeface="Wingdings" pitchFamily="2" charset="2"/>
              <a:buChar char="n"/>
            </a:pPr>
            <a:endParaRPr lang="fr-BE" altLang="en-US" sz="1800" dirty="0" smtClean="0">
              <a:solidFill>
                <a:srgbClr val="0F3277"/>
              </a:solidFill>
            </a:endParaRPr>
          </a:p>
          <a:p>
            <a:pPr eaLnBrk="1" hangingPunct="1">
              <a:buFont typeface="Wingdings" pitchFamily="2" charset="2"/>
              <a:buChar char="n"/>
            </a:pPr>
            <a:r>
              <a:rPr lang="fr-BE" altLang="en-US" sz="1800" dirty="0" smtClean="0">
                <a:solidFill>
                  <a:srgbClr val="0F3277"/>
                </a:solidFill>
              </a:rPr>
              <a:t>For </a:t>
            </a:r>
            <a:r>
              <a:rPr lang="fr-BE" altLang="en-US" sz="1800" dirty="0">
                <a:solidFill>
                  <a:srgbClr val="0F3277"/>
                </a:solidFill>
              </a:rPr>
              <a:t>9</a:t>
            </a:r>
            <a:r>
              <a:rPr lang="fr-BE" altLang="en-US" sz="1800" dirty="0" smtClean="0">
                <a:solidFill>
                  <a:srgbClr val="0F3277"/>
                </a:solidFill>
              </a:rPr>
              <a:t> countries 95% Confidence </a:t>
            </a:r>
            <a:r>
              <a:rPr lang="fr-BE" altLang="en-US" sz="1800" dirty="0" err="1" smtClean="0">
                <a:solidFill>
                  <a:srgbClr val="0F3277"/>
                </a:solidFill>
              </a:rPr>
              <a:t>Interval</a:t>
            </a:r>
            <a:r>
              <a:rPr lang="fr-BE" altLang="en-US" sz="1800" dirty="0" smtClean="0">
                <a:solidFill>
                  <a:srgbClr val="0F3277"/>
                </a:solidFill>
              </a:rPr>
              <a:t> for AROPE </a:t>
            </a:r>
            <a:r>
              <a:rPr lang="fr-BE" altLang="en-US" sz="1800" dirty="0" err="1" smtClean="0">
                <a:solidFill>
                  <a:srgbClr val="0F3277"/>
                </a:solidFill>
              </a:rPr>
              <a:t>between</a:t>
            </a:r>
            <a:r>
              <a:rPr lang="fr-BE" altLang="en-US" sz="1800" dirty="0" smtClean="0">
                <a:solidFill>
                  <a:srgbClr val="0F3277"/>
                </a:solidFill>
              </a:rPr>
              <a:t> ± 1% and ±1.5% (ES, PL, UK, EE, AT, SK, CH, SE, IS)</a:t>
            </a:r>
          </a:p>
          <a:p>
            <a:pPr eaLnBrk="1" hangingPunct="1">
              <a:buFont typeface="Wingdings" pitchFamily="2" charset="2"/>
              <a:buChar char="n"/>
            </a:pPr>
            <a:endParaRPr lang="fr-BE" altLang="en-US" sz="1800" dirty="0" smtClean="0">
              <a:solidFill>
                <a:srgbClr val="0F3277"/>
              </a:solidFill>
            </a:endParaRPr>
          </a:p>
          <a:p>
            <a:pPr eaLnBrk="1" hangingPunct="1">
              <a:buFont typeface="Wingdings" pitchFamily="2" charset="2"/>
              <a:buChar char="n"/>
            </a:pPr>
            <a:r>
              <a:rPr lang="fr-BE" altLang="en-US" sz="1800" dirty="0" smtClean="0">
                <a:solidFill>
                  <a:srgbClr val="0F3277"/>
                </a:solidFill>
              </a:rPr>
              <a:t>For 8 countries 95% Confidence </a:t>
            </a:r>
            <a:r>
              <a:rPr lang="fr-BE" altLang="en-US" sz="1800" dirty="0" err="1" smtClean="0">
                <a:solidFill>
                  <a:srgbClr val="0F3277"/>
                </a:solidFill>
              </a:rPr>
              <a:t>Interval</a:t>
            </a:r>
            <a:r>
              <a:rPr lang="fr-BE" altLang="en-US" sz="1800" dirty="0" smtClean="0">
                <a:solidFill>
                  <a:srgbClr val="0F3277"/>
                </a:solidFill>
              </a:rPr>
              <a:t> for AROPE </a:t>
            </a:r>
            <a:r>
              <a:rPr lang="fr-BE" altLang="en-US" sz="1800" dirty="0" err="1" smtClean="0">
                <a:solidFill>
                  <a:srgbClr val="0F3277"/>
                </a:solidFill>
              </a:rPr>
              <a:t>between</a:t>
            </a:r>
            <a:r>
              <a:rPr lang="fr-BE" altLang="en-US" sz="1800" dirty="0" smtClean="0">
                <a:solidFill>
                  <a:srgbClr val="0F3277"/>
                </a:solidFill>
              </a:rPr>
              <a:t> ±1.5% and ±2% (BE, DK, HR, HU, NL, PT, CY, MT) </a:t>
            </a:r>
          </a:p>
          <a:p>
            <a:pPr eaLnBrk="1" hangingPunct="1">
              <a:buFont typeface="Wingdings" pitchFamily="2" charset="2"/>
              <a:buChar char="n"/>
            </a:pPr>
            <a:endParaRPr lang="fr-BE" altLang="en-US" sz="1800" dirty="0" smtClean="0">
              <a:solidFill>
                <a:srgbClr val="0F3277"/>
              </a:solidFill>
            </a:endParaRPr>
          </a:p>
          <a:p>
            <a:pPr eaLnBrk="1" hangingPunct="1">
              <a:buFont typeface="Wingdings" pitchFamily="2" charset="2"/>
              <a:buChar char="n"/>
            </a:pPr>
            <a:r>
              <a:rPr lang="fr-BE" altLang="en-US" sz="1800" dirty="0" smtClean="0">
                <a:solidFill>
                  <a:srgbClr val="0F3277"/>
                </a:solidFill>
              </a:rPr>
              <a:t>For </a:t>
            </a:r>
            <a:r>
              <a:rPr lang="fr-BE" altLang="en-US" sz="1800" dirty="0">
                <a:solidFill>
                  <a:srgbClr val="0F3277"/>
                </a:solidFill>
              </a:rPr>
              <a:t>6</a:t>
            </a:r>
            <a:r>
              <a:rPr lang="fr-BE" altLang="en-US" sz="1800" dirty="0" smtClean="0">
                <a:solidFill>
                  <a:srgbClr val="0F3277"/>
                </a:solidFill>
              </a:rPr>
              <a:t> countries 95% Confidence </a:t>
            </a:r>
            <a:r>
              <a:rPr lang="fr-BE" altLang="en-US" sz="1800" dirty="0" err="1" smtClean="0">
                <a:solidFill>
                  <a:srgbClr val="0F3277"/>
                </a:solidFill>
              </a:rPr>
              <a:t>Interval</a:t>
            </a:r>
            <a:r>
              <a:rPr lang="fr-BE" altLang="en-US" sz="1800" dirty="0" smtClean="0">
                <a:solidFill>
                  <a:srgbClr val="0F3277"/>
                </a:solidFill>
              </a:rPr>
              <a:t> for AROPE </a:t>
            </a:r>
            <a:r>
              <a:rPr lang="fr-BE" altLang="en-US" sz="1800" dirty="0" err="1" smtClean="0">
                <a:solidFill>
                  <a:srgbClr val="0F3277"/>
                </a:solidFill>
              </a:rPr>
              <a:t>larger</a:t>
            </a:r>
            <a:r>
              <a:rPr lang="fr-BE" altLang="en-US" sz="1800" dirty="0" smtClean="0">
                <a:solidFill>
                  <a:srgbClr val="0F3277"/>
                </a:solidFill>
              </a:rPr>
              <a:t> </a:t>
            </a:r>
            <a:r>
              <a:rPr lang="fr-BE" altLang="en-US" sz="1800" dirty="0" err="1" smtClean="0">
                <a:solidFill>
                  <a:srgbClr val="0F3277"/>
                </a:solidFill>
              </a:rPr>
              <a:t>than</a:t>
            </a:r>
            <a:r>
              <a:rPr lang="fr-BE" altLang="en-US" sz="1800" dirty="0" smtClean="0">
                <a:solidFill>
                  <a:srgbClr val="0F3277"/>
                </a:solidFill>
              </a:rPr>
              <a:t> ±2% (BG, EL, IE, RO, LT, LV)</a:t>
            </a:r>
          </a:p>
          <a:p>
            <a:pPr eaLnBrk="1" hangingPunct="1">
              <a:buFont typeface="Wingdings" pitchFamily="2" charset="2"/>
              <a:buChar char="n"/>
            </a:pPr>
            <a:endParaRPr lang="fr-BE" altLang="en-US" sz="1800" dirty="0" smtClean="0">
              <a:solidFill>
                <a:srgbClr val="0F3277"/>
              </a:solidFill>
            </a:endParaRPr>
          </a:p>
          <a:p>
            <a:pPr eaLnBrk="1" hangingPunct="1">
              <a:buFont typeface="Wingdings" pitchFamily="2" charset="2"/>
              <a:buChar char="n"/>
            </a:pPr>
            <a:r>
              <a:rPr lang="fr-BE" altLang="en-US" sz="1800" dirty="0" smtClean="0">
                <a:solidFill>
                  <a:srgbClr val="0F3277"/>
                </a:solidFill>
              </a:rPr>
              <a:t>Complete </a:t>
            </a:r>
            <a:r>
              <a:rPr lang="fr-BE" altLang="en-US" sz="1800" dirty="0" err="1" smtClean="0">
                <a:solidFill>
                  <a:srgbClr val="0F3277"/>
                </a:solidFill>
              </a:rPr>
              <a:t>results</a:t>
            </a:r>
            <a:r>
              <a:rPr lang="fr-BE" altLang="en-US" sz="1800" dirty="0" smtClean="0">
                <a:solidFill>
                  <a:srgbClr val="0F3277"/>
                </a:solidFill>
              </a:rPr>
              <a:t> in EU-SILC </a:t>
            </a:r>
            <a:r>
              <a:rPr lang="fr-BE" altLang="en-US" sz="1800" dirty="0" err="1" smtClean="0">
                <a:solidFill>
                  <a:srgbClr val="0F3277"/>
                </a:solidFill>
              </a:rPr>
              <a:t>quality</a:t>
            </a:r>
            <a:r>
              <a:rPr lang="fr-BE" altLang="en-US" sz="1800" dirty="0" smtClean="0">
                <a:solidFill>
                  <a:srgbClr val="0F3277"/>
                </a:solidFill>
              </a:rPr>
              <a:t> report</a:t>
            </a:r>
          </a:p>
          <a:p>
            <a:pPr eaLnBrk="1" hangingPunct="1">
              <a:buFontTx/>
              <a:buChar char="•"/>
            </a:pPr>
            <a:endParaRPr lang="fr-BE" altLang="en-US" dirty="0" smtClean="0">
              <a:cs typeface="Arial" charset="0"/>
            </a:endParaRPr>
          </a:p>
          <a:p>
            <a:pPr>
              <a:buFontTx/>
              <a:buChar char="•"/>
            </a:pPr>
            <a:endParaRPr lang="en-GB" altLang="en-US" dirty="0" smtClean="0"/>
          </a:p>
        </p:txBody>
      </p:sp>
      <p:sp>
        <p:nvSpPr>
          <p:cNvPr id="2867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altLang="en-US" sz="1400" b="0" smtClean="0">
                <a:solidFill>
                  <a:schemeClr val="tx1"/>
                </a:solidFill>
              </a:rPr>
              <a:t>Q2014 Conference Vienna</a:t>
            </a:r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041E2E0D-6394-49BE-939B-56456B0FA854}" type="slidenum">
              <a:rPr lang="en-GB" altLang="en-US" sz="1400" b="0" smtClean="0">
                <a:solidFill>
                  <a:schemeClr val="tx1"/>
                </a:solidFill>
                <a:latin typeface="Arial" charset="0"/>
              </a:rPr>
              <a:pPr eaLnBrk="1" hangingPunct="1"/>
              <a:t>8</a:t>
            </a:fld>
            <a:endParaRPr lang="en-GB" altLang="en-US" sz="1400" b="0" smtClean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349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68313" y="1555750"/>
            <a:ext cx="8229600" cy="936625"/>
          </a:xfrm>
        </p:spPr>
        <p:txBody>
          <a:bodyPr/>
          <a:lstStyle/>
          <a:p>
            <a:r>
              <a:rPr lang="en-US" altLang="en-US" smtClean="0"/>
              <a:t>Measurement of net changes</a:t>
            </a:r>
            <a:endParaRPr lang="en-GB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5400"/>
            <a:ext cx="8229600" cy="3633788"/>
          </a:xfrm>
        </p:spPr>
        <p:txBody>
          <a:bodyPr/>
          <a:lstStyle/>
          <a:p>
            <a:pPr marL="0" indent="0">
              <a:buClrTx/>
              <a:buFont typeface="Arial" pitchFamily="34" charset="0"/>
              <a:buNone/>
              <a:defRPr/>
            </a:pPr>
            <a:r>
              <a:rPr lang="en-US" sz="2200" dirty="0">
                <a:solidFill>
                  <a:srgbClr val="0F3277"/>
                </a:solidFill>
                <a:latin typeface="Arial"/>
                <a:ea typeface="MS PGothic"/>
              </a:rPr>
              <a:t>To measure the significance of the evolution of social indicators</a:t>
            </a:r>
          </a:p>
          <a:p>
            <a:pPr marL="0" indent="0">
              <a:buClrTx/>
              <a:buFont typeface="Arial" pitchFamily="34" charset="0"/>
              <a:buNone/>
              <a:defRPr/>
            </a:pPr>
            <a:endParaRPr lang="en-US" sz="2200" dirty="0">
              <a:solidFill>
                <a:srgbClr val="0F3277"/>
              </a:solidFill>
              <a:latin typeface="Arial"/>
              <a:ea typeface="MS PGothic"/>
            </a:endParaRPr>
          </a:p>
          <a:p>
            <a:pPr marL="0" indent="0">
              <a:buClrTx/>
              <a:buFont typeface="Arial" pitchFamily="34" charset="0"/>
              <a:buNone/>
              <a:defRPr/>
            </a:pPr>
            <a:r>
              <a:rPr lang="en-US" sz="2200" dirty="0">
                <a:solidFill>
                  <a:srgbClr val="0F3277"/>
                </a:solidFill>
                <a:latin typeface="Arial"/>
                <a:ea typeface="MS PGothic"/>
              </a:rPr>
              <a:t>Example: </a:t>
            </a:r>
          </a:p>
          <a:p>
            <a:pPr marL="0" indent="0">
              <a:buClrTx/>
              <a:buFont typeface="Arial" pitchFamily="34" charset="0"/>
              <a:buNone/>
              <a:defRPr/>
            </a:pPr>
            <a:r>
              <a:rPr lang="en-GB" sz="2200" dirty="0">
                <a:solidFill>
                  <a:srgbClr val="0F3277"/>
                </a:solidFill>
                <a:latin typeface="Arial"/>
                <a:ea typeface="MS PGothic"/>
              </a:rPr>
              <a:t>When the At-risk-of-poverty or social exclusion rate for </a:t>
            </a:r>
            <a:r>
              <a:rPr lang="en-GB" sz="2200" dirty="0" smtClean="0">
                <a:solidFill>
                  <a:srgbClr val="0F3277"/>
                </a:solidFill>
                <a:latin typeface="Arial"/>
                <a:ea typeface="MS PGothic"/>
              </a:rPr>
              <a:t>Poland </a:t>
            </a:r>
            <a:r>
              <a:rPr lang="en-GB" sz="2200" dirty="0">
                <a:solidFill>
                  <a:srgbClr val="0F3277"/>
                </a:solidFill>
                <a:latin typeface="Arial"/>
                <a:ea typeface="MS PGothic"/>
              </a:rPr>
              <a:t>goes from </a:t>
            </a:r>
            <a:r>
              <a:rPr lang="en-GB" sz="2200" dirty="0" smtClean="0">
                <a:solidFill>
                  <a:srgbClr val="0F3277"/>
                </a:solidFill>
                <a:latin typeface="Arial"/>
                <a:ea typeface="MS PGothic"/>
              </a:rPr>
              <a:t>27.2% </a:t>
            </a:r>
            <a:r>
              <a:rPr lang="en-GB" sz="2200" dirty="0">
                <a:solidFill>
                  <a:srgbClr val="0F3277"/>
                </a:solidFill>
                <a:latin typeface="Arial"/>
                <a:ea typeface="MS PGothic"/>
              </a:rPr>
              <a:t>in </a:t>
            </a:r>
            <a:r>
              <a:rPr lang="en-GB" sz="2200" dirty="0" smtClean="0">
                <a:solidFill>
                  <a:srgbClr val="0F3277"/>
                </a:solidFill>
                <a:latin typeface="Arial"/>
                <a:ea typeface="MS PGothic"/>
              </a:rPr>
              <a:t>2011 </a:t>
            </a:r>
            <a:r>
              <a:rPr lang="en-GB" sz="2200" dirty="0">
                <a:solidFill>
                  <a:srgbClr val="0F3277"/>
                </a:solidFill>
                <a:latin typeface="Arial"/>
                <a:ea typeface="MS PGothic"/>
              </a:rPr>
              <a:t>to </a:t>
            </a:r>
            <a:r>
              <a:rPr lang="en-GB" sz="2200" dirty="0" smtClean="0">
                <a:solidFill>
                  <a:srgbClr val="0F3277"/>
                </a:solidFill>
                <a:latin typeface="Arial"/>
                <a:ea typeface="MS PGothic"/>
              </a:rPr>
              <a:t>26.7% </a:t>
            </a:r>
            <a:r>
              <a:rPr lang="en-GB" sz="2200" dirty="0">
                <a:solidFill>
                  <a:srgbClr val="0F3277"/>
                </a:solidFill>
                <a:latin typeface="Arial"/>
                <a:ea typeface="MS PGothic"/>
              </a:rPr>
              <a:t>in </a:t>
            </a:r>
            <a:r>
              <a:rPr lang="en-GB" sz="2200" dirty="0" smtClean="0">
                <a:solidFill>
                  <a:srgbClr val="0F3277"/>
                </a:solidFill>
                <a:latin typeface="Arial"/>
                <a:ea typeface="MS PGothic"/>
              </a:rPr>
              <a:t>2012, </a:t>
            </a:r>
            <a:r>
              <a:rPr lang="en-GB" sz="2200" dirty="0">
                <a:solidFill>
                  <a:srgbClr val="0F3277"/>
                </a:solidFill>
                <a:latin typeface="Arial"/>
                <a:ea typeface="MS PGothic"/>
              </a:rPr>
              <a:t>are we able to say that this change is significant?</a:t>
            </a:r>
          </a:p>
          <a:p>
            <a:pPr marL="0" indent="0">
              <a:buClrTx/>
              <a:buFont typeface="Arial" pitchFamily="34" charset="0"/>
              <a:buNone/>
              <a:defRPr/>
            </a:pPr>
            <a:endParaRPr lang="en-US" sz="2200" dirty="0">
              <a:solidFill>
                <a:srgbClr val="0F3277"/>
              </a:solidFill>
              <a:latin typeface="Arial"/>
              <a:ea typeface="MS PGothic"/>
            </a:endParaRPr>
          </a:p>
          <a:p>
            <a:pPr marL="0" indent="0">
              <a:buClrTx/>
              <a:buFont typeface="Arial" pitchFamily="34" charset="0"/>
              <a:buNone/>
              <a:defRPr/>
            </a:pPr>
            <a:r>
              <a:rPr lang="en-US" sz="2200" dirty="0">
                <a:solidFill>
                  <a:srgbClr val="0F3277"/>
                </a:solidFill>
                <a:latin typeface="Arial"/>
                <a:ea typeface="MS PGothic"/>
              </a:rPr>
              <a:t>Exercise already done </a:t>
            </a:r>
            <a:r>
              <a:rPr lang="en-US" sz="2200" dirty="0" smtClean="0">
                <a:solidFill>
                  <a:srgbClr val="0F3277"/>
                </a:solidFill>
                <a:latin typeface="Arial"/>
                <a:ea typeface="MS PGothic"/>
              </a:rPr>
              <a:t>for AROPE and other main EU-SILC indicators</a:t>
            </a:r>
            <a:endParaRPr lang="en-US" sz="2200" dirty="0">
              <a:solidFill>
                <a:srgbClr val="0F3277"/>
              </a:solidFill>
              <a:latin typeface="Arial"/>
              <a:ea typeface="MS PGothic"/>
            </a:endParaRPr>
          </a:p>
          <a:p>
            <a:pPr>
              <a:defRPr/>
            </a:pPr>
            <a:endParaRPr lang="en-GB" dirty="0"/>
          </a:p>
        </p:txBody>
      </p:sp>
      <p:sp>
        <p:nvSpPr>
          <p:cNvPr id="3072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altLang="en-US" sz="1400" b="0" smtClean="0">
                <a:solidFill>
                  <a:schemeClr val="tx1"/>
                </a:solidFill>
              </a:rPr>
              <a:t>Q2014 Conference Vienna</a:t>
            </a:r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FD659CCD-E4C2-4236-831D-AF58CEB04BCF}" type="slidenum">
              <a:rPr lang="en-GB" altLang="en-US" sz="1400" b="0" smtClean="0">
                <a:solidFill>
                  <a:schemeClr val="tx1"/>
                </a:solidFill>
                <a:latin typeface="Arial" charset="0"/>
              </a:rPr>
              <a:pPr eaLnBrk="1" hangingPunct="1"/>
              <a:t>9</a:t>
            </a:fld>
            <a:endParaRPr lang="en-GB" altLang="en-US" sz="1400" b="0" smtClean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179746"/>
      </p:ext>
    </p:extLst>
  </p:cSld>
  <p:clrMapOvr>
    <a:masterClrMapping/>
  </p:clrMapOvr>
</p:sld>
</file>

<file path=ppt/theme/theme1.xml><?xml version="1.0" encoding="utf-8"?>
<a:theme xmlns:a="http://schemas.openxmlformats.org/drawingml/2006/main" name="Estat_blue_E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Estat_blue_EN</Template>
  <TotalTime>2664</TotalTime>
  <Words>905</Words>
  <Application>Microsoft Office PowerPoint</Application>
  <PresentationFormat>On-screen Show (4:3)</PresentationFormat>
  <Paragraphs>161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Estat_blue_EN</vt:lpstr>
      <vt:lpstr>Continuous improvement of EU-SILC quality: standard error estimation and new quality reporting system </vt:lpstr>
      <vt:lpstr>Why variance estimation?</vt:lpstr>
      <vt:lpstr>Current legal requirements</vt:lpstr>
      <vt:lpstr>Main challenges for EU SILC</vt:lpstr>
      <vt:lpstr>Sampling design by country (2012)</vt:lpstr>
      <vt:lpstr>Our objective</vt:lpstr>
      <vt:lpstr>The method (synthesis)</vt:lpstr>
      <vt:lpstr>Results on AROPE</vt:lpstr>
      <vt:lpstr>Measurement of net changes</vt:lpstr>
      <vt:lpstr>Output</vt:lpstr>
      <vt:lpstr>EU-SILC Quality reports(Reg. No 1777/2003)</vt:lpstr>
      <vt:lpstr>Quality reporting Revision process</vt:lpstr>
      <vt:lpstr>EU SILC key quality dimensions</vt:lpstr>
      <vt:lpstr>Availability of quality metadata</vt:lpstr>
      <vt:lpstr>Conclusion and future plans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presentation</dc:title>
  <dc:creator>RYBKOWSKA Anna (ESTAT)</dc:creator>
  <cp:lastModifiedBy>DI MEGLIO Emilio (ESTAT)</cp:lastModifiedBy>
  <cp:revision>115</cp:revision>
  <cp:lastPrinted>2013-10-25T14:14:04Z</cp:lastPrinted>
  <dcterms:created xsi:type="dcterms:W3CDTF">2012-10-16T10:08:36Z</dcterms:created>
  <dcterms:modified xsi:type="dcterms:W3CDTF">2014-06-02T13:15:39Z</dcterms:modified>
</cp:coreProperties>
</file>