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Default Extension="sldx" ContentType="application/vnd.openxmlformats-officedocument.presentationml.slide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notesMasterIdLst>
    <p:notesMasterId r:id="rId19"/>
  </p:notesMasterIdLst>
  <p:handoutMasterIdLst>
    <p:handoutMasterId r:id="rId20"/>
  </p:handoutMasterIdLst>
  <p:sldIdLst>
    <p:sldId id="256" r:id="rId3"/>
    <p:sldId id="281" r:id="rId4"/>
    <p:sldId id="282" r:id="rId5"/>
    <p:sldId id="284" r:id="rId6"/>
    <p:sldId id="276" r:id="rId7"/>
    <p:sldId id="274" r:id="rId8"/>
    <p:sldId id="257" r:id="rId9"/>
    <p:sldId id="275" r:id="rId10"/>
    <p:sldId id="288" r:id="rId11"/>
    <p:sldId id="285" r:id="rId12"/>
    <p:sldId id="286" r:id="rId13"/>
    <p:sldId id="277" r:id="rId14"/>
    <p:sldId id="271" r:id="rId15"/>
    <p:sldId id="272" r:id="rId16"/>
    <p:sldId id="287" r:id="rId17"/>
    <p:sldId id="290" r:id="rId18"/>
  </p:sldIdLst>
  <p:sldSz cx="9144000" cy="6858000" type="screen4x3"/>
  <p:notesSz cx="9926638" cy="143557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225"/>
    <a:srgbClr val="218B21"/>
    <a:srgbClr val="FF6600"/>
    <a:srgbClr val="371FE5"/>
    <a:srgbClr val="EEE1B0"/>
    <a:srgbClr val="002D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98" d="100"/>
          <a:sy n="98" d="100"/>
        </p:scale>
        <p:origin x="-3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data13\sharpg$\my%20documents\DOCuments\LSS\Output%20Risk%20Assessment\Value%20engineering%20analysis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data13\sharpg$\my%20documents\DOCuments\LSS\Output%20Risk%20Assessment\Value%20Engineering%20-%20Analysis%20by%20category%20by%20Divis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data13\sharpg$\my%20documents\DOCuments\LSS\Output%20Risk%20Assessment\Value%20Engineering%20-%20Analysis%20by%20category%20by%20Divis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showCatName val="1"/>
            <c:showPercent val="1"/>
            <c:showLeaderLines val="1"/>
          </c:dLbls>
          <c:cat>
            <c:strRef>
              <c:f>'Summary data'!$C$158:$C$160</c:f>
              <c:strCache>
                <c:ptCount val="3"/>
                <c:pt idx="0">
                  <c:v>Red</c:v>
                </c:pt>
                <c:pt idx="1">
                  <c:v>Amber</c:v>
                </c:pt>
                <c:pt idx="2">
                  <c:v>Green</c:v>
                </c:pt>
              </c:strCache>
            </c:strRef>
          </c:cat>
          <c:val>
            <c:numRef>
              <c:f>'Summary data'!$G$158:$G$160</c:f>
              <c:numCache>
                <c:formatCode>General</c:formatCode>
                <c:ptCount val="3"/>
                <c:pt idx="0">
                  <c:v>24</c:v>
                </c:pt>
                <c:pt idx="1">
                  <c:v>73</c:v>
                </c:pt>
                <c:pt idx="2">
                  <c:v>57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GB" sz="1400" baseline="0" dirty="0" smtClean="0"/>
              <a:t>No</a:t>
            </a:r>
            <a:r>
              <a:rPr lang="en-GB" sz="1400" baseline="0" dirty="0"/>
              <a:t>. of red outputs by Division</a:t>
            </a:r>
            <a:endParaRPr lang="en-GB" sz="1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cat>
            <c:strRef>
              <c:f>Processes!$G$168:$G$176</c:f>
              <c:strCache>
                <c:ptCount val="9"/>
                <c:pt idx="0">
                  <c:v>BIBOP</c:v>
                </c:pt>
                <c:pt idx="1">
                  <c:v>LMD</c:v>
                </c:pt>
                <c:pt idx="2">
                  <c:v>BOD</c:v>
                </c:pt>
                <c:pt idx="3">
                  <c:v>MNW</c:v>
                </c:pt>
                <c:pt idx="4">
                  <c:v>Population</c:v>
                </c:pt>
                <c:pt idx="5">
                  <c:v>Pubsec &amp; Households</c:v>
                </c:pt>
                <c:pt idx="6">
                  <c:v>Crime, regional &amp; data access</c:v>
                </c:pt>
                <c:pt idx="7">
                  <c:v>Health &amp; life events</c:v>
                </c:pt>
                <c:pt idx="8">
                  <c:v>Social surveys</c:v>
                </c:pt>
              </c:strCache>
            </c:strRef>
          </c:cat>
          <c:val>
            <c:numRef>
              <c:f>Processes!$H$168:$H$176</c:f>
              <c:numCache>
                <c:formatCode>General</c:formatCode>
                <c:ptCount val="9"/>
                <c:pt idx="0">
                  <c:v>6</c:v>
                </c:pt>
                <c:pt idx="1">
                  <c:v>6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gapWidth val="75"/>
        <c:overlap val="-25"/>
        <c:axId val="52085888"/>
        <c:axId val="52099328"/>
      </c:barChart>
      <c:catAx>
        <c:axId val="52085888"/>
        <c:scaling>
          <c:orientation val="minMax"/>
        </c:scaling>
        <c:axPos val="b"/>
        <c:majorTickMark val="none"/>
        <c:tickLblPos val="nextTo"/>
        <c:crossAx val="52099328"/>
        <c:crosses val="autoZero"/>
        <c:auto val="1"/>
        <c:lblAlgn val="ctr"/>
        <c:lblOffset val="100"/>
      </c:catAx>
      <c:valAx>
        <c:axId val="5209932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52085888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barChart>
        <c:barDir val="bar"/>
        <c:grouping val="percentStacked"/>
        <c:ser>
          <c:idx val="0"/>
          <c:order val="0"/>
          <c:spPr>
            <a:solidFill>
              <a:srgbClr val="FF0000"/>
            </a:solidFill>
          </c:spPr>
          <c:cat>
            <c:strRef>
              <c:f>Processes!$C$206:$C$219</c:f>
              <c:strCache>
                <c:ptCount val="14"/>
                <c:pt idx="0">
                  <c:v>Pubsec &amp; households</c:v>
                </c:pt>
                <c:pt idx="1">
                  <c:v>BIBOP</c:v>
                </c:pt>
                <c:pt idx="2">
                  <c:v>LMD</c:v>
                </c:pt>
                <c:pt idx="3">
                  <c:v>MNW</c:v>
                </c:pt>
                <c:pt idx="4">
                  <c:v>Crime, regional &amp; data access</c:v>
                </c:pt>
                <c:pt idx="5">
                  <c:v>BOD</c:v>
                </c:pt>
                <c:pt idx="6">
                  <c:v>Population</c:v>
                </c:pt>
                <c:pt idx="7">
                  <c:v>Social surveys </c:v>
                </c:pt>
                <c:pt idx="8">
                  <c:v>Health &amp; life events</c:v>
                </c:pt>
                <c:pt idx="9">
                  <c:v>NACD</c:v>
                </c:pt>
                <c:pt idx="10">
                  <c:v>Public Policy Analysis</c:v>
                </c:pt>
                <c:pt idx="11">
                  <c:v>OCEA</c:v>
                </c:pt>
                <c:pt idx="12">
                  <c:v>C&amp;P Ops </c:v>
                </c:pt>
                <c:pt idx="13">
                  <c:v>Prices</c:v>
                </c:pt>
              </c:strCache>
            </c:strRef>
          </c:cat>
          <c:val>
            <c:numRef>
              <c:f>Processes!$D$206:$D$219</c:f>
              <c:numCache>
                <c:formatCode>0.0%</c:formatCode>
                <c:ptCount val="14"/>
                <c:pt idx="0">
                  <c:v>0.66666666666666663</c:v>
                </c:pt>
                <c:pt idx="1">
                  <c:v>0.37500000000000117</c:v>
                </c:pt>
                <c:pt idx="2">
                  <c:v>0.37500000000000117</c:v>
                </c:pt>
                <c:pt idx="3">
                  <c:v>0.33333333333333331</c:v>
                </c:pt>
                <c:pt idx="4">
                  <c:v>0.25</c:v>
                </c:pt>
                <c:pt idx="5">
                  <c:v>0.15000000000000024</c:v>
                </c:pt>
                <c:pt idx="6">
                  <c:v>0.1111111111111111</c:v>
                </c:pt>
                <c:pt idx="7">
                  <c:v>8.3333333333333343E-2</c:v>
                </c:pt>
                <c:pt idx="8">
                  <c:v>3.125E-2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rgbClr val="FFC000"/>
            </a:solidFill>
          </c:spPr>
          <c:cat>
            <c:strRef>
              <c:f>Processes!$C$206:$C$219</c:f>
              <c:strCache>
                <c:ptCount val="14"/>
                <c:pt idx="0">
                  <c:v>Pubsec &amp; households</c:v>
                </c:pt>
                <c:pt idx="1">
                  <c:v>BIBOP</c:v>
                </c:pt>
                <c:pt idx="2">
                  <c:v>LMD</c:v>
                </c:pt>
                <c:pt idx="3">
                  <c:v>MNW</c:v>
                </c:pt>
                <c:pt idx="4">
                  <c:v>Crime, regional &amp; data access</c:v>
                </c:pt>
                <c:pt idx="5">
                  <c:v>BOD</c:v>
                </c:pt>
                <c:pt idx="6">
                  <c:v>Population</c:v>
                </c:pt>
                <c:pt idx="7">
                  <c:v>Social surveys </c:v>
                </c:pt>
                <c:pt idx="8">
                  <c:v>Health &amp; life events</c:v>
                </c:pt>
                <c:pt idx="9">
                  <c:v>NACD</c:v>
                </c:pt>
                <c:pt idx="10">
                  <c:v>Public Policy Analysis</c:v>
                </c:pt>
                <c:pt idx="11">
                  <c:v>OCEA</c:v>
                </c:pt>
                <c:pt idx="12">
                  <c:v>C&amp;P Ops </c:v>
                </c:pt>
                <c:pt idx="13">
                  <c:v>Prices</c:v>
                </c:pt>
              </c:strCache>
            </c:strRef>
          </c:cat>
          <c:val>
            <c:numRef>
              <c:f>Processes!$E$206:$E$219</c:f>
              <c:numCache>
                <c:formatCode>0.0%</c:formatCode>
                <c:ptCount val="14"/>
                <c:pt idx="0">
                  <c:v>0</c:v>
                </c:pt>
                <c:pt idx="1">
                  <c:v>0.5</c:v>
                </c:pt>
                <c:pt idx="2">
                  <c:v>0.43750000000000117</c:v>
                </c:pt>
                <c:pt idx="3">
                  <c:v>0.5</c:v>
                </c:pt>
                <c:pt idx="4">
                  <c:v>0.5</c:v>
                </c:pt>
                <c:pt idx="5">
                  <c:v>0.60000000000000064</c:v>
                </c:pt>
                <c:pt idx="6">
                  <c:v>0.33333333333333331</c:v>
                </c:pt>
                <c:pt idx="7">
                  <c:v>0.75000000000000244</c:v>
                </c:pt>
                <c:pt idx="8">
                  <c:v>0.125</c:v>
                </c:pt>
                <c:pt idx="9">
                  <c:v>1</c:v>
                </c:pt>
                <c:pt idx="10">
                  <c:v>1</c:v>
                </c:pt>
                <c:pt idx="11">
                  <c:v>0.60000000000000064</c:v>
                </c:pt>
                <c:pt idx="12">
                  <c:v>0.5</c:v>
                </c:pt>
                <c:pt idx="13">
                  <c:v>0.5</c:v>
                </c:pt>
              </c:numCache>
            </c:numRef>
          </c:val>
        </c:ser>
        <c:ser>
          <c:idx val="2"/>
          <c:order val="2"/>
          <c:spPr>
            <a:solidFill>
              <a:srgbClr val="00B050"/>
            </a:solidFill>
          </c:spPr>
          <c:cat>
            <c:strRef>
              <c:f>Processes!$C$206:$C$219</c:f>
              <c:strCache>
                <c:ptCount val="14"/>
                <c:pt idx="0">
                  <c:v>Pubsec &amp; households</c:v>
                </c:pt>
                <c:pt idx="1">
                  <c:v>BIBOP</c:v>
                </c:pt>
                <c:pt idx="2">
                  <c:v>LMD</c:v>
                </c:pt>
                <c:pt idx="3">
                  <c:v>MNW</c:v>
                </c:pt>
                <c:pt idx="4">
                  <c:v>Crime, regional &amp; data access</c:v>
                </c:pt>
                <c:pt idx="5">
                  <c:v>BOD</c:v>
                </c:pt>
                <c:pt idx="6">
                  <c:v>Population</c:v>
                </c:pt>
                <c:pt idx="7">
                  <c:v>Social surveys </c:v>
                </c:pt>
                <c:pt idx="8">
                  <c:v>Health &amp; life events</c:v>
                </c:pt>
                <c:pt idx="9">
                  <c:v>NACD</c:v>
                </c:pt>
                <c:pt idx="10">
                  <c:v>Public Policy Analysis</c:v>
                </c:pt>
                <c:pt idx="11">
                  <c:v>OCEA</c:v>
                </c:pt>
                <c:pt idx="12">
                  <c:v>C&amp;P Ops </c:v>
                </c:pt>
                <c:pt idx="13">
                  <c:v>Prices</c:v>
                </c:pt>
              </c:strCache>
            </c:strRef>
          </c:cat>
          <c:val>
            <c:numRef>
              <c:f>Processes!$F$206:$F$219</c:f>
              <c:numCache>
                <c:formatCode>0.0%</c:formatCode>
                <c:ptCount val="14"/>
                <c:pt idx="0">
                  <c:v>0.33333333333333331</c:v>
                </c:pt>
                <c:pt idx="1">
                  <c:v>0.125</c:v>
                </c:pt>
                <c:pt idx="2">
                  <c:v>0.18750000000000044</c:v>
                </c:pt>
                <c:pt idx="3">
                  <c:v>0.16666666666666666</c:v>
                </c:pt>
                <c:pt idx="4">
                  <c:v>0.25</c:v>
                </c:pt>
                <c:pt idx="5">
                  <c:v>0.25</c:v>
                </c:pt>
                <c:pt idx="6">
                  <c:v>0.55555555555555569</c:v>
                </c:pt>
                <c:pt idx="7">
                  <c:v>0.16666666666666666</c:v>
                </c:pt>
                <c:pt idx="8">
                  <c:v>0.84375000000000244</c:v>
                </c:pt>
                <c:pt idx="9">
                  <c:v>0</c:v>
                </c:pt>
                <c:pt idx="10">
                  <c:v>0</c:v>
                </c:pt>
                <c:pt idx="11">
                  <c:v>0.4</c:v>
                </c:pt>
                <c:pt idx="12">
                  <c:v>0.5</c:v>
                </c:pt>
                <c:pt idx="13">
                  <c:v>0.5</c:v>
                </c:pt>
              </c:numCache>
            </c:numRef>
          </c:val>
        </c:ser>
        <c:overlap val="100"/>
        <c:axId val="52718592"/>
        <c:axId val="52728576"/>
      </c:barChart>
      <c:catAx>
        <c:axId val="52718592"/>
        <c:scaling>
          <c:orientation val="minMax"/>
        </c:scaling>
        <c:axPos val="l"/>
        <c:tickLblPos val="nextTo"/>
        <c:crossAx val="52728576"/>
        <c:crosses val="autoZero"/>
        <c:auto val="1"/>
        <c:lblAlgn val="ctr"/>
        <c:lblOffset val="100"/>
      </c:catAx>
      <c:valAx>
        <c:axId val="52728576"/>
        <c:scaling>
          <c:orientation val="minMax"/>
        </c:scaling>
        <c:axPos val="b"/>
        <c:majorGridlines/>
        <c:numFmt formatCode="0%" sourceLinked="1"/>
        <c:tickLblPos val="nextTo"/>
        <c:crossAx val="52718592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95F5DF-2083-444E-81B6-39E71A24D98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3A913F9-88E8-4780-82BC-7494BCF92502}">
      <dgm:prSet phldrT="[Text]"/>
      <dgm:spPr>
        <a:solidFill>
          <a:srgbClr val="218B21"/>
        </a:solidFill>
      </dgm:spPr>
      <dgm:t>
        <a:bodyPr/>
        <a:lstStyle/>
        <a:p>
          <a:r>
            <a:rPr lang="en-GB" dirty="0" smtClean="0"/>
            <a:t>Sources</a:t>
          </a:r>
          <a:endParaRPr lang="en-GB" dirty="0"/>
        </a:p>
      </dgm:t>
    </dgm:pt>
    <dgm:pt modelId="{72956364-EB6A-4A74-A0A1-2EF37CEE4DAE}" type="parTrans" cxnId="{402BDD99-E8EF-4C1C-8499-44F085E23AA8}">
      <dgm:prSet/>
      <dgm:spPr/>
      <dgm:t>
        <a:bodyPr/>
        <a:lstStyle/>
        <a:p>
          <a:endParaRPr lang="en-GB"/>
        </a:p>
      </dgm:t>
    </dgm:pt>
    <dgm:pt modelId="{691114EB-31F8-4652-9177-248655859610}" type="sibTrans" cxnId="{402BDD99-E8EF-4C1C-8499-44F085E23AA8}">
      <dgm:prSet/>
      <dgm:spPr/>
      <dgm:t>
        <a:bodyPr/>
        <a:lstStyle/>
        <a:p>
          <a:endParaRPr lang="en-GB"/>
        </a:p>
      </dgm:t>
    </dgm:pt>
    <dgm:pt modelId="{B58E485E-F27A-4A2B-9C8A-9DB8C4E0633E}">
      <dgm:prSet phldrT="[Text]"/>
      <dgm:spPr>
        <a:solidFill>
          <a:srgbClr val="FF9225"/>
        </a:solidFill>
      </dgm:spPr>
      <dgm:t>
        <a:bodyPr/>
        <a:lstStyle/>
        <a:p>
          <a:r>
            <a:rPr lang="en-GB" dirty="0" smtClean="0"/>
            <a:t>Methods</a:t>
          </a:r>
          <a:endParaRPr lang="en-GB" dirty="0"/>
        </a:p>
      </dgm:t>
    </dgm:pt>
    <dgm:pt modelId="{14357C32-B18D-4992-AD3C-EEDF74FEF7CB}" type="parTrans" cxnId="{BDACF254-4D23-4F62-AF1D-2BAB2662369D}">
      <dgm:prSet/>
      <dgm:spPr/>
      <dgm:t>
        <a:bodyPr/>
        <a:lstStyle/>
        <a:p>
          <a:endParaRPr lang="en-GB"/>
        </a:p>
      </dgm:t>
    </dgm:pt>
    <dgm:pt modelId="{6259391C-6EF7-49EF-9571-21E0704CDF07}" type="sibTrans" cxnId="{BDACF254-4D23-4F62-AF1D-2BAB2662369D}">
      <dgm:prSet/>
      <dgm:spPr/>
      <dgm:t>
        <a:bodyPr/>
        <a:lstStyle/>
        <a:p>
          <a:endParaRPr lang="en-GB"/>
        </a:p>
      </dgm:t>
    </dgm:pt>
    <dgm:pt modelId="{E22EF4C1-2E8A-42FE-8BB2-9BC719AB6BD1}">
      <dgm:prSet phldrT="[Text]"/>
      <dgm:spPr>
        <a:solidFill>
          <a:srgbClr val="371FE5"/>
        </a:solidFill>
      </dgm:spPr>
      <dgm:t>
        <a:bodyPr/>
        <a:lstStyle/>
        <a:p>
          <a:r>
            <a:rPr lang="en-GB" dirty="0" smtClean="0"/>
            <a:t>Systems</a:t>
          </a:r>
          <a:endParaRPr lang="en-GB" dirty="0"/>
        </a:p>
      </dgm:t>
    </dgm:pt>
    <dgm:pt modelId="{72D4D4C2-44C3-44A6-BAEA-5C0CEC126D74}" type="parTrans" cxnId="{CEF8C0F9-F05E-4C40-9079-4735BEC05D86}">
      <dgm:prSet/>
      <dgm:spPr/>
      <dgm:t>
        <a:bodyPr/>
        <a:lstStyle/>
        <a:p>
          <a:endParaRPr lang="en-GB"/>
        </a:p>
      </dgm:t>
    </dgm:pt>
    <dgm:pt modelId="{CA176EEE-DB38-4FCA-B881-BB6C3E224E7E}" type="sibTrans" cxnId="{CEF8C0F9-F05E-4C40-9079-4735BEC05D86}">
      <dgm:prSet/>
      <dgm:spPr/>
      <dgm:t>
        <a:bodyPr/>
        <a:lstStyle/>
        <a:p>
          <a:endParaRPr lang="en-GB"/>
        </a:p>
      </dgm:t>
    </dgm:pt>
    <dgm:pt modelId="{984A6994-AFEF-41CB-A2BC-5BB6CF3F44AC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 smtClean="0"/>
            <a:t>Processes</a:t>
          </a:r>
          <a:endParaRPr lang="en-GB" dirty="0"/>
        </a:p>
      </dgm:t>
    </dgm:pt>
    <dgm:pt modelId="{1FD1E7E4-4AB9-4F12-B235-05455AFC175A}" type="parTrans" cxnId="{55258D5D-3D88-40B7-A2A6-A6E34CD8A86A}">
      <dgm:prSet/>
      <dgm:spPr/>
      <dgm:t>
        <a:bodyPr/>
        <a:lstStyle/>
        <a:p>
          <a:endParaRPr lang="en-GB"/>
        </a:p>
      </dgm:t>
    </dgm:pt>
    <dgm:pt modelId="{D0EF32A1-52ED-48C7-9CB5-C0513001BEBD}" type="sibTrans" cxnId="{55258D5D-3D88-40B7-A2A6-A6E34CD8A86A}">
      <dgm:prSet/>
      <dgm:spPr/>
      <dgm:t>
        <a:bodyPr/>
        <a:lstStyle/>
        <a:p>
          <a:endParaRPr lang="en-GB"/>
        </a:p>
      </dgm:t>
    </dgm:pt>
    <dgm:pt modelId="{75DFAC33-46A8-4C54-9BF9-C6289E3A5E75}">
      <dgm:prSet phldrT="[Text]"/>
      <dgm:spPr>
        <a:solidFill>
          <a:srgbClr val="002060"/>
        </a:solidFill>
      </dgm:spPr>
      <dgm:t>
        <a:bodyPr/>
        <a:lstStyle/>
        <a:p>
          <a:r>
            <a:rPr lang="en-GB" dirty="0" smtClean="0"/>
            <a:t>Quality</a:t>
          </a:r>
          <a:endParaRPr lang="en-GB" dirty="0"/>
        </a:p>
      </dgm:t>
    </dgm:pt>
    <dgm:pt modelId="{7A78A458-8775-4134-A2AF-A3F2176E1B05}" type="parTrans" cxnId="{2BCEA92F-A1F6-4BBD-A573-668D8B456EF3}">
      <dgm:prSet/>
      <dgm:spPr/>
      <dgm:t>
        <a:bodyPr/>
        <a:lstStyle/>
        <a:p>
          <a:endParaRPr lang="en-GB"/>
        </a:p>
      </dgm:t>
    </dgm:pt>
    <dgm:pt modelId="{0D17A7F2-EB32-4EC4-AD2C-CB5966FD9431}" type="sibTrans" cxnId="{2BCEA92F-A1F6-4BBD-A573-668D8B456EF3}">
      <dgm:prSet/>
      <dgm:spPr/>
      <dgm:t>
        <a:bodyPr/>
        <a:lstStyle/>
        <a:p>
          <a:endParaRPr lang="en-GB"/>
        </a:p>
      </dgm:t>
    </dgm:pt>
    <dgm:pt modelId="{0254B35F-D461-4239-ADA8-2FF36A7D4742}">
      <dgm:prSet phldrT="[Text]"/>
      <dgm:spPr>
        <a:solidFill>
          <a:srgbClr val="00B050"/>
        </a:solidFill>
      </dgm:spPr>
      <dgm:t>
        <a:bodyPr/>
        <a:lstStyle/>
        <a:p>
          <a:r>
            <a:rPr lang="en-GB" dirty="0" smtClean="0"/>
            <a:t>Users &amp; Reputation</a:t>
          </a:r>
          <a:endParaRPr lang="en-GB" dirty="0"/>
        </a:p>
      </dgm:t>
    </dgm:pt>
    <dgm:pt modelId="{260C2441-2247-4305-8B1A-FC6FD2478602}" type="parTrans" cxnId="{4D724912-FB28-4212-82D4-9AC65FFC14E8}">
      <dgm:prSet/>
      <dgm:spPr/>
      <dgm:t>
        <a:bodyPr/>
        <a:lstStyle/>
        <a:p>
          <a:endParaRPr lang="en-GB"/>
        </a:p>
      </dgm:t>
    </dgm:pt>
    <dgm:pt modelId="{DA0B5DD8-7D17-4B4D-BBF8-68A94857A879}" type="sibTrans" cxnId="{4D724912-FB28-4212-82D4-9AC65FFC14E8}">
      <dgm:prSet/>
      <dgm:spPr/>
      <dgm:t>
        <a:bodyPr/>
        <a:lstStyle/>
        <a:p>
          <a:endParaRPr lang="en-GB"/>
        </a:p>
      </dgm:t>
    </dgm:pt>
    <dgm:pt modelId="{E99E1B96-DFE5-4A40-AEBB-67925A96F696}">
      <dgm:prSet/>
      <dgm:spPr>
        <a:solidFill>
          <a:srgbClr val="7030A0"/>
        </a:solidFill>
      </dgm:spPr>
      <dgm:t>
        <a:bodyPr/>
        <a:lstStyle/>
        <a:p>
          <a:r>
            <a:rPr lang="en-GB" dirty="0" smtClean="0"/>
            <a:t>People</a:t>
          </a:r>
        </a:p>
      </dgm:t>
    </dgm:pt>
    <dgm:pt modelId="{8F57C25D-35A2-43DD-AB50-503FCBB796C8}" type="parTrans" cxnId="{DBD7BA9B-4D14-4D77-90BF-255CEC802D0D}">
      <dgm:prSet/>
      <dgm:spPr/>
      <dgm:t>
        <a:bodyPr/>
        <a:lstStyle/>
        <a:p>
          <a:endParaRPr lang="en-GB"/>
        </a:p>
      </dgm:t>
    </dgm:pt>
    <dgm:pt modelId="{BFB2F83B-22A1-4844-A803-C27C0A6F8C62}" type="sibTrans" cxnId="{DBD7BA9B-4D14-4D77-90BF-255CEC802D0D}">
      <dgm:prSet/>
      <dgm:spPr/>
      <dgm:t>
        <a:bodyPr/>
        <a:lstStyle/>
        <a:p>
          <a:endParaRPr lang="en-GB"/>
        </a:p>
      </dgm:t>
    </dgm:pt>
    <dgm:pt modelId="{3AC48884-3E07-4006-835D-FE5446614F90}" type="pres">
      <dgm:prSet presAssocID="{0D95F5DF-2083-444E-81B6-39E71A24D9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451DFC2-0697-4B9F-8746-5528E60A625E}" type="pres">
      <dgm:prSet presAssocID="{13A913F9-88E8-4780-82BC-7494BCF92502}" presName="node" presStyleLbl="node1" presStyleIdx="0" presStyleCnt="7" custScaleY="39780" custLinFactNeighborX="-26" custLinFactNeighborY="-3492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4DC32D-092E-4D15-BD94-0AAB47DE4230}" type="pres">
      <dgm:prSet presAssocID="{691114EB-31F8-4652-9177-248655859610}" presName="sibTrans" presStyleCnt="0"/>
      <dgm:spPr/>
    </dgm:pt>
    <dgm:pt modelId="{9FA46C62-9E5B-4E7B-A152-F0324F706462}" type="pres">
      <dgm:prSet presAssocID="{B58E485E-F27A-4A2B-9C8A-9DB8C4E0633E}" presName="node" presStyleLbl="node1" presStyleIdx="1" presStyleCnt="7" custScaleY="41431" custLinFactX="-10026" custLinFactNeighborX="-100000" custLinFactNeighborY="56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72EDE1-F7B3-4807-9995-46A1186D7A0B}" type="pres">
      <dgm:prSet presAssocID="{6259391C-6EF7-49EF-9571-21E0704CDF07}" presName="sibTrans" presStyleCnt="0"/>
      <dgm:spPr/>
    </dgm:pt>
    <dgm:pt modelId="{DB5D4E20-5152-4596-895A-C371524FB440}" type="pres">
      <dgm:prSet presAssocID="{E22EF4C1-2E8A-42FE-8BB2-9BC719AB6BD1}" presName="node" presStyleLbl="node1" presStyleIdx="2" presStyleCnt="7" custScaleY="46207" custLinFactNeighborX="-26" custLinFactNeighborY="-110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2245D5-F945-4CD9-ADA8-382B7327E15E}" type="pres">
      <dgm:prSet presAssocID="{CA176EEE-DB38-4FCA-B881-BB6C3E224E7E}" presName="sibTrans" presStyleCnt="0"/>
      <dgm:spPr/>
    </dgm:pt>
    <dgm:pt modelId="{ED5F13E3-6DBD-4541-948B-DD255C617EF7}" type="pres">
      <dgm:prSet presAssocID="{984A6994-AFEF-41CB-A2BC-5BB6CF3F44AC}" presName="node" presStyleLbl="node1" presStyleIdx="3" presStyleCnt="7" custScaleY="39964" custLinFactX="-10026" custLinFactNeighborX="-100000" custLinFactNeighborY="3130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38F776-9B1E-4987-8522-31D609A60BA6}" type="pres">
      <dgm:prSet presAssocID="{D0EF32A1-52ED-48C7-9CB5-C0513001BEBD}" presName="sibTrans" presStyleCnt="0"/>
      <dgm:spPr/>
    </dgm:pt>
    <dgm:pt modelId="{E70C27AA-5D8A-4A36-8197-8C78DA63BE99}" type="pres">
      <dgm:prSet presAssocID="{75DFAC33-46A8-4C54-9BF9-C6289E3A5E75}" presName="node" presStyleLbl="node1" presStyleIdx="4" presStyleCnt="7" custScaleY="37374" custLinFactNeighborX="-26" custLinFactNeighborY="104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D09DE8-C532-4DD4-93DA-695F5B31E306}" type="pres">
      <dgm:prSet presAssocID="{0D17A7F2-EB32-4EC4-AD2C-CB5966FD9431}" presName="sibTrans" presStyleCnt="0"/>
      <dgm:spPr/>
    </dgm:pt>
    <dgm:pt modelId="{A8608143-481F-4DE4-A1F5-6A8C2124BF20}" type="pres">
      <dgm:prSet presAssocID="{0254B35F-D461-4239-ADA8-2FF36A7D4742}" presName="node" presStyleLbl="node1" presStyleIdx="5" presStyleCnt="7" custScaleY="42222" custLinFactX="-10026" custLinFactNeighborX="-100000" custLinFactNeighborY="501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3C1961-C851-4E9E-B732-C1DC53DE7937}" type="pres">
      <dgm:prSet presAssocID="{DA0B5DD8-7D17-4B4D-BBF8-68A94857A879}" presName="sibTrans" presStyleCnt="0"/>
      <dgm:spPr/>
    </dgm:pt>
    <dgm:pt modelId="{42F3AF7A-E806-4CFD-A398-5D70F6B79F6C}" type="pres">
      <dgm:prSet presAssocID="{E99E1B96-DFE5-4A40-AEBB-67925A96F696}" presName="node" presStyleLbl="node1" presStyleIdx="6" presStyleCnt="7" custScaleY="35954" custLinFactNeighborX="-55026" custLinFactNeighborY="325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BD7BA9B-4D14-4D77-90BF-255CEC802D0D}" srcId="{0D95F5DF-2083-444E-81B6-39E71A24D98B}" destId="{E99E1B96-DFE5-4A40-AEBB-67925A96F696}" srcOrd="6" destOrd="0" parTransId="{8F57C25D-35A2-43DD-AB50-503FCBB796C8}" sibTransId="{BFB2F83B-22A1-4844-A803-C27C0A6F8C62}"/>
    <dgm:cxn modelId="{55258D5D-3D88-40B7-A2A6-A6E34CD8A86A}" srcId="{0D95F5DF-2083-444E-81B6-39E71A24D98B}" destId="{984A6994-AFEF-41CB-A2BC-5BB6CF3F44AC}" srcOrd="3" destOrd="0" parTransId="{1FD1E7E4-4AB9-4F12-B235-05455AFC175A}" sibTransId="{D0EF32A1-52ED-48C7-9CB5-C0513001BEBD}"/>
    <dgm:cxn modelId="{546E7871-67C8-493F-87D7-F9FE35265B30}" type="presOf" srcId="{E99E1B96-DFE5-4A40-AEBB-67925A96F696}" destId="{42F3AF7A-E806-4CFD-A398-5D70F6B79F6C}" srcOrd="0" destOrd="0" presId="urn:microsoft.com/office/officeart/2005/8/layout/default"/>
    <dgm:cxn modelId="{CEF8C0F9-F05E-4C40-9079-4735BEC05D86}" srcId="{0D95F5DF-2083-444E-81B6-39E71A24D98B}" destId="{E22EF4C1-2E8A-42FE-8BB2-9BC719AB6BD1}" srcOrd="2" destOrd="0" parTransId="{72D4D4C2-44C3-44A6-BAEA-5C0CEC126D74}" sibTransId="{CA176EEE-DB38-4FCA-B881-BB6C3E224E7E}"/>
    <dgm:cxn modelId="{4D724912-FB28-4212-82D4-9AC65FFC14E8}" srcId="{0D95F5DF-2083-444E-81B6-39E71A24D98B}" destId="{0254B35F-D461-4239-ADA8-2FF36A7D4742}" srcOrd="5" destOrd="0" parTransId="{260C2441-2247-4305-8B1A-FC6FD2478602}" sibTransId="{DA0B5DD8-7D17-4B4D-BBF8-68A94857A879}"/>
    <dgm:cxn modelId="{BDACF254-4D23-4F62-AF1D-2BAB2662369D}" srcId="{0D95F5DF-2083-444E-81B6-39E71A24D98B}" destId="{B58E485E-F27A-4A2B-9C8A-9DB8C4E0633E}" srcOrd="1" destOrd="0" parTransId="{14357C32-B18D-4992-AD3C-EEDF74FEF7CB}" sibTransId="{6259391C-6EF7-49EF-9571-21E0704CDF07}"/>
    <dgm:cxn modelId="{402BDD99-E8EF-4C1C-8499-44F085E23AA8}" srcId="{0D95F5DF-2083-444E-81B6-39E71A24D98B}" destId="{13A913F9-88E8-4780-82BC-7494BCF92502}" srcOrd="0" destOrd="0" parTransId="{72956364-EB6A-4A74-A0A1-2EF37CEE4DAE}" sibTransId="{691114EB-31F8-4652-9177-248655859610}"/>
    <dgm:cxn modelId="{AA36B9DD-1AA9-4202-8109-3CCCFCD05982}" type="presOf" srcId="{13A913F9-88E8-4780-82BC-7494BCF92502}" destId="{F451DFC2-0697-4B9F-8746-5528E60A625E}" srcOrd="0" destOrd="0" presId="urn:microsoft.com/office/officeart/2005/8/layout/default"/>
    <dgm:cxn modelId="{2BCEA92F-A1F6-4BBD-A573-668D8B456EF3}" srcId="{0D95F5DF-2083-444E-81B6-39E71A24D98B}" destId="{75DFAC33-46A8-4C54-9BF9-C6289E3A5E75}" srcOrd="4" destOrd="0" parTransId="{7A78A458-8775-4134-A2AF-A3F2176E1B05}" sibTransId="{0D17A7F2-EB32-4EC4-AD2C-CB5966FD9431}"/>
    <dgm:cxn modelId="{A509838C-EC50-47DE-BCCF-2766518C10DC}" type="presOf" srcId="{E22EF4C1-2E8A-42FE-8BB2-9BC719AB6BD1}" destId="{DB5D4E20-5152-4596-895A-C371524FB440}" srcOrd="0" destOrd="0" presId="urn:microsoft.com/office/officeart/2005/8/layout/default"/>
    <dgm:cxn modelId="{08E82428-B447-4879-BC71-0ACF03D25DE7}" type="presOf" srcId="{0254B35F-D461-4239-ADA8-2FF36A7D4742}" destId="{A8608143-481F-4DE4-A1F5-6A8C2124BF20}" srcOrd="0" destOrd="0" presId="urn:microsoft.com/office/officeart/2005/8/layout/default"/>
    <dgm:cxn modelId="{8ED1B86F-7926-40E6-8F10-BB0B3CA45269}" type="presOf" srcId="{0D95F5DF-2083-444E-81B6-39E71A24D98B}" destId="{3AC48884-3E07-4006-835D-FE5446614F90}" srcOrd="0" destOrd="0" presId="urn:microsoft.com/office/officeart/2005/8/layout/default"/>
    <dgm:cxn modelId="{BE8E1DAE-2603-4BF6-B26D-55CF7B86B268}" type="presOf" srcId="{984A6994-AFEF-41CB-A2BC-5BB6CF3F44AC}" destId="{ED5F13E3-6DBD-4541-948B-DD255C617EF7}" srcOrd="0" destOrd="0" presId="urn:microsoft.com/office/officeart/2005/8/layout/default"/>
    <dgm:cxn modelId="{0A6A7E70-A677-4516-8CDB-BFC4F44C8D58}" type="presOf" srcId="{75DFAC33-46A8-4C54-9BF9-C6289E3A5E75}" destId="{E70C27AA-5D8A-4A36-8197-8C78DA63BE99}" srcOrd="0" destOrd="0" presId="urn:microsoft.com/office/officeart/2005/8/layout/default"/>
    <dgm:cxn modelId="{217DAAEB-FC1D-4200-A0C7-0C033A4A9394}" type="presOf" srcId="{B58E485E-F27A-4A2B-9C8A-9DB8C4E0633E}" destId="{9FA46C62-9E5B-4E7B-A152-F0324F706462}" srcOrd="0" destOrd="0" presId="urn:microsoft.com/office/officeart/2005/8/layout/default"/>
    <dgm:cxn modelId="{E8E6B08D-F790-428A-BA51-FD16104424C9}" type="presParOf" srcId="{3AC48884-3E07-4006-835D-FE5446614F90}" destId="{F451DFC2-0697-4B9F-8746-5528E60A625E}" srcOrd="0" destOrd="0" presId="urn:microsoft.com/office/officeart/2005/8/layout/default"/>
    <dgm:cxn modelId="{6797B2B0-2046-47ED-84E7-E1CF2F12D76A}" type="presParOf" srcId="{3AC48884-3E07-4006-835D-FE5446614F90}" destId="{414DC32D-092E-4D15-BD94-0AAB47DE4230}" srcOrd="1" destOrd="0" presId="urn:microsoft.com/office/officeart/2005/8/layout/default"/>
    <dgm:cxn modelId="{0DD5A004-68CB-490E-ADE6-B0DD4ADA3209}" type="presParOf" srcId="{3AC48884-3E07-4006-835D-FE5446614F90}" destId="{9FA46C62-9E5B-4E7B-A152-F0324F706462}" srcOrd="2" destOrd="0" presId="urn:microsoft.com/office/officeart/2005/8/layout/default"/>
    <dgm:cxn modelId="{12BC5AE2-C88C-44C3-8285-B701D24A6896}" type="presParOf" srcId="{3AC48884-3E07-4006-835D-FE5446614F90}" destId="{8472EDE1-F7B3-4807-9995-46A1186D7A0B}" srcOrd="3" destOrd="0" presId="urn:microsoft.com/office/officeart/2005/8/layout/default"/>
    <dgm:cxn modelId="{2A09883C-7D78-40B4-A23E-A58C26B28157}" type="presParOf" srcId="{3AC48884-3E07-4006-835D-FE5446614F90}" destId="{DB5D4E20-5152-4596-895A-C371524FB440}" srcOrd="4" destOrd="0" presId="urn:microsoft.com/office/officeart/2005/8/layout/default"/>
    <dgm:cxn modelId="{C8997F21-8A5D-40C3-9D20-2AEBBF29A1B3}" type="presParOf" srcId="{3AC48884-3E07-4006-835D-FE5446614F90}" destId="{442245D5-F945-4CD9-ADA8-382B7327E15E}" srcOrd="5" destOrd="0" presId="urn:microsoft.com/office/officeart/2005/8/layout/default"/>
    <dgm:cxn modelId="{FC117410-115D-47EA-8FF2-E7A7706E85C2}" type="presParOf" srcId="{3AC48884-3E07-4006-835D-FE5446614F90}" destId="{ED5F13E3-6DBD-4541-948B-DD255C617EF7}" srcOrd="6" destOrd="0" presId="urn:microsoft.com/office/officeart/2005/8/layout/default"/>
    <dgm:cxn modelId="{D0C699A5-05A7-4542-9904-E1B858397B7B}" type="presParOf" srcId="{3AC48884-3E07-4006-835D-FE5446614F90}" destId="{F338F776-9B1E-4987-8522-31D609A60BA6}" srcOrd="7" destOrd="0" presId="urn:microsoft.com/office/officeart/2005/8/layout/default"/>
    <dgm:cxn modelId="{01864884-8987-4DBD-86AD-75ABA5C0FA56}" type="presParOf" srcId="{3AC48884-3E07-4006-835D-FE5446614F90}" destId="{E70C27AA-5D8A-4A36-8197-8C78DA63BE99}" srcOrd="8" destOrd="0" presId="urn:microsoft.com/office/officeart/2005/8/layout/default"/>
    <dgm:cxn modelId="{C41AABB4-A3F6-4809-A043-2B782B72AD8A}" type="presParOf" srcId="{3AC48884-3E07-4006-835D-FE5446614F90}" destId="{60D09DE8-C532-4DD4-93DA-695F5B31E306}" srcOrd="9" destOrd="0" presId="urn:microsoft.com/office/officeart/2005/8/layout/default"/>
    <dgm:cxn modelId="{5FD0C578-5D69-4FDD-835A-ADA1A19553B1}" type="presParOf" srcId="{3AC48884-3E07-4006-835D-FE5446614F90}" destId="{A8608143-481F-4DE4-A1F5-6A8C2124BF20}" srcOrd="10" destOrd="0" presId="urn:microsoft.com/office/officeart/2005/8/layout/default"/>
    <dgm:cxn modelId="{601D4AF5-F29F-47AD-82A7-E067CE943C34}" type="presParOf" srcId="{3AC48884-3E07-4006-835D-FE5446614F90}" destId="{953C1961-C851-4E9E-B732-C1DC53DE7937}" srcOrd="11" destOrd="0" presId="urn:microsoft.com/office/officeart/2005/8/layout/default"/>
    <dgm:cxn modelId="{1BD8560B-C90E-4D13-A383-671F457C684D}" type="presParOf" srcId="{3AC48884-3E07-4006-835D-FE5446614F90}" destId="{42F3AF7A-E806-4CFD-A398-5D70F6B79F6C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51DFC2-0697-4B9F-8746-5528E60A625E}">
      <dsp:nvSpPr>
        <dsp:cNvPr id="0" name=""/>
        <dsp:cNvSpPr/>
      </dsp:nvSpPr>
      <dsp:spPr>
        <a:xfrm>
          <a:off x="0" y="37773"/>
          <a:ext cx="3016741" cy="720035"/>
        </a:xfrm>
        <a:prstGeom prst="rect">
          <a:avLst/>
        </a:prstGeom>
        <a:solidFill>
          <a:srgbClr val="218B2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Sources</a:t>
          </a:r>
          <a:endParaRPr lang="en-GB" sz="2500" kern="1200" dirty="0"/>
        </a:p>
      </dsp:txBody>
      <dsp:txXfrm>
        <a:off x="0" y="37773"/>
        <a:ext cx="3016741" cy="720035"/>
      </dsp:txXfrm>
    </dsp:sp>
    <dsp:sp modelId="{9FA46C62-9E5B-4E7B-A152-F0324F706462}">
      <dsp:nvSpPr>
        <dsp:cNvPr id="0" name=""/>
        <dsp:cNvSpPr/>
      </dsp:nvSpPr>
      <dsp:spPr>
        <a:xfrm>
          <a:off x="0" y="757818"/>
          <a:ext cx="3016741" cy="749919"/>
        </a:xfrm>
        <a:prstGeom prst="rect">
          <a:avLst/>
        </a:prstGeom>
        <a:solidFill>
          <a:srgbClr val="FF922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Methods</a:t>
          </a:r>
          <a:endParaRPr lang="en-GB" sz="2500" kern="1200" dirty="0"/>
        </a:p>
      </dsp:txBody>
      <dsp:txXfrm>
        <a:off x="0" y="757818"/>
        <a:ext cx="3016741" cy="749919"/>
      </dsp:txXfrm>
    </dsp:sp>
    <dsp:sp modelId="{DB5D4E20-5152-4596-895A-C371524FB440}">
      <dsp:nvSpPr>
        <dsp:cNvPr id="0" name=""/>
        <dsp:cNvSpPr/>
      </dsp:nvSpPr>
      <dsp:spPr>
        <a:xfrm>
          <a:off x="0" y="1506319"/>
          <a:ext cx="3016741" cy="836367"/>
        </a:xfrm>
        <a:prstGeom prst="rect">
          <a:avLst/>
        </a:prstGeom>
        <a:solidFill>
          <a:srgbClr val="371FE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Systems</a:t>
          </a:r>
          <a:endParaRPr lang="en-GB" sz="2500" kern="1200" dirty="0"/>
        </a:p>
      </dsp:txBody>
      <dsp:txXfrm>
        <a:off x="0" y="1506319"/>
        <a:ext cx="3016741" cy="836367"/>
      </dsp:txXfrm>
    </dsp:sp>
    <dsp:sp modelId="{ED5F13E3-6DBD-4541-948B-DD255C617EF7}">
      <dsp:nvSpPr>
        <dsp:cNvPr id="0" name=""/>
        <dsp:cNvSpPr/>
      </dsp:nvSpPr>
      <dsp:spPr>
        <a:xfrm>
          <a:off x="0" y="2329682"/>
          <a:ext cx="3016741" cy="723366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Processes</a:t>
          </a:r>
          <a:endParaRPr lang="en-GB" sz="2500" kern="1200" dirty="0"/>
        </a:p>
      </dsp:txBody>
      <dsp:txXfrm>
        <a:off x="0" y="2329682"/>
        <a:ext cx="3016741" cy="723366"/>
      </dsp:txXfrm>
    </dsp:sp>
    <dsp:sp modelId="{E70C27AA-5D8A-4A36-8197-8C78DA63BE99}">
      <dsp:nvSpPr>
        <dsp:cNvPr id="0" name=""/>
        <dsp:cNvSpPr/>
      </dsp:nvSpPr>
      <dsp:spPr>
        <a:xfrm>
          <a:off x="0" y="3078192"/>
          <a:ext cx="3016741" cy="676486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Quality</a:t>
          </a:r>
          <a:endParaRPr lang="en-GB" sz="2500" kern="1200" dirty="0"/>
        </a:p>
      </dsp:txBody>
      <dsp:txXfrm>
        <a:off x="0" y="3078192"/>
        <a:ext cx="3016741" cy="676486"/>
      </dsp:txXfrm>
    </dsp:sp>
    <dsp:sp modelId="{A8608143-481F-4DE4-A1F5-6A8C2124BF20}">
      <dsp:nvSpPr>
        <dsp:cNvPr id="0" name=""/>
        <dsp:cNvSpPr/>
      </dsp:nvSpPr>
      <dsp:spPr>
        <a:xfrm>
          <a:off x="0" y="3751855"/>
          <a:ext cx="3016741" cy="76423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Users &amp; Reputation</a:t>
          </a:r>
          <a:endParaRPr lang="en-GB" sz="2500" kern="1200" dirty="0"/>
        </a:p>
      </dsp:txBody>
      <dsp:txXfrm>
        <a:off x="0" y="3751855"/>
        <a:ext cx="3016741" cy="764237"/>
      </dsp:txXfrm>
    </dsp:sp>
    <dsp:sp modelId="{42F3AF7A-E806-4CFD-A398-5D70F6B79F6C}">
      <dsp:nvSpPr>
        <dsp:cNvPr id="0" name=""/>
        <dsp:cNvSpPr/>
      </dsp:nvSpPr>
      <dsp:spPr>
        <a:xfrm>
          <a:off x="0" y="4500375"/>
          <a:ext cx="3016741" cy="650783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People</a:t>
          </a:r>
        </a:p>
      </dsp:txBody>
      <dsp:txXfrm>
        <a:off x="0" y="4500375"/>
        <a:ext cx="3016741" cy="650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17789"/>
          </a:xfrm>
          <a:prstGeom prst="rect">
            <a:avLst/>
          </a:prstGeom>
        </p:spPr>
        <p:txBody>
          <a:bodyPr vert="horz" lIns="138731" tIns="69366" rIns="138731" bIns="69366" rtlCol="0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717789"/>
          </a:xfrm>
          <a:prstGeom prst="rect">
            <a:avLst/>
          </a:prstGeom>
        </p:spPr>
        <p:txBody>
          <a:bodyPr vert="horz" lIns="138731" tIns="69366" rIns="138731" bIns="69366" rtlCol="0"/>
          <a:lstStyle>
            <a:lvl1pPr algn="r">
              <a:defRPr sz="1800"/>
            </a:lvl1pPr>
          </a:lstStyle>
          <a:p>
            <a:fld id="{B1696581-06F5-4F5D-A6B0-44A13C955045}" type="datetimeFigureOut">
              <a:rPr lang="en-GB" smtClean="0"/>
              <a:pPr/>
              <a:t>14/05/2014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3635483"/>
            <a:ext cx="4301543" cy="717789"/>
          </a:xfrm>
          <a:prstGeom prst="rect">
            <a:avLst/>
          </a:prstGeom>
        </p:spPr>
        <p:txBody>
          <a:bodyPr vert="horz" lIns="138731" tIns="69366" rIns="138731" bIns="69366" rtlCol="0" anchor="b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13635483"/>
            <a:ext cx="4301543" cy="717789"/>
          </a:xfrm>
          <a:prstGeom prst="rect">
            <a:avLst/>
          </a:prstGeom>
        </p:spPr>
        <p:txBody>
          <a:bodyPr vert="horz" lIns="138731" tIns="69366" rIns="138731" bIns="69366" rtlCol="0" anchor="b"/>
          <a:lstStyle>
            <a:lvl1pPr algn="r">
              <a:defRPr sz="1800"/>
            </a:lvl1pPr>
          </a:lstStyle>
          <a:p>
            <a:fld id="{382257DB-0C2F-4F94-8A40-B9FFD7D4436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17789"/>
          </a:xfrm>
          <a:prstGeom prst="rect">
            <a:avLst/>
          </a:prstGeom>
        </p:spPr>
        <p:txBody>
          <a:bodyPr vert="horz" lIns="138731" tIns="69366" rIns="138731" bIns="69366" rtlCol="0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717789"/>
          </a:xfrm>
          <a:prstGeom prst="rect">
            <a:avLst/>
          </a:prstGeom>
        </p:spPr>
        <p:txBody>
          <a:bodyPr vert="horz" lIns="138731" tIns="69366" rIns="138731" bIns="69366" rtlCol="0"/>
          <a:lstStyle>
            <a:lvl1pPr algn="r">
              <a:defRPr sz="1800"/>
            </a:lvl1pPr>
          </a:lstStyle>
          <a:p>
            <a:fld id="{CFC8FC10-C128-45D1-A738-F2E78D3D4A04}" type="datetimeFigureOut">
              <a:rPr lang="en-GB" smtClean="0"/>
              <a:pPr/>
              <a:t>14/05/2014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77088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31" tIns="69366" rIns="138731" bIns="6936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6818987"/>
            <a:ext cx="7941310" cy="6460094"/>
          </a:xfrm>
          <a:prstGeom prst="rect">
            <a:avLst/>
          </a:prstGeom>
        </p:spPr>
        <p:txBody>
          <a:bodyPr vert="horz" lIns="138731" tIns="69366" rIns="138731" bIns="6936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5483"/>
            <a:ext cx="4301543" cy="717789"/>
          </a:xfrm>
          <a:prstGeom prst="rect">
            <a:avLst/>
          </a:prstGeom>
        </p:spPr>
        <p:txBody>
          <a:bodyPr vert="horz" lIns="138731" tIns="69366" rIns="138731" bIns="69366" rtlCol="0" anchor="b"/>
          <a:lstStyle>
            <a:lvl1pPr algn="l">
              <a:defRPr sz="1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13635483"/>
            <a:ext cx="4301543" cy="717789"/>
          </a:xfrm>
          <a:prstGeom prst="rect">
            <a:avLst/>
          </a:prstGeom>
        </p:spPr>
        <p:txBody>
          <a:bodyPr vert="horz" lIns="138731" tIns="69366" rIns="138731" bIns="69366" rtlCol="0" anchor="b"/>
          <a:lstStyle>
            <a:lvl1pPr algn="r">
              <a:defRPr sz="1800"/>
            </a:lvl1pPr>
          </a:lstStyle>
          <a:p>
            <a:fld id="{72209B72-58E5-4031-8224-9BE678017EE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BIG%20DISK:ONS_Final%20Logos%20Folder%2028.02.08:NEW%20ONS%20Logos:JPEG%20HI:ONS_RGB.jpg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124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419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C6875FE-DBFE-4ED2-A131-2B4BFBEFB3B7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3080" name="Picture 8" descr="BIG DISK:ONS_Final Logos Folder 28.02.08:NEW ONS Logos:JPEG HI:ONS_RGB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81000" y="304800"/>
            <a:ext cx="3048000" cy="12192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D5B4F-B138-4A21-A0B9-C61C5656E0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E201B-0512-4424-BCDD-E563959A7F7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GB">
              <a:latin typeface="Mahsuri Sans MT" pitchFamily="34" charset="0"/>
              <a:ea typeface="MS PGothic" charset="0"/>
              <a:cs typeface="MS PGothic" charset="0"/>
            </a:endParaRPr>
          </a:p>
        </p:txBody>
      </p:sp>
      <p:graphicFrame>
        <p:nvGraphicFramePr>
          <p:cNvPr id="6" name="Object 2"/>
          <p:cNvGraphicFramePr>
            <a:graphicFrameLocks/>
          </p:cNvGraphicFramePr>
          <p:nvPr/>
        </p:nvGraphicFramePr>
        <p:xfrm>
          <a:off x="2897188" y="2509838"/>
          <a:ext cx="3335337" cy="1819275"/>
        </p:xfrm>
        <a:graphic>
          <a:graphicData uri="http://schemas.openxmlformats.org/presentationml/2006/ole">
            <p:oleObj spid="_x0000_s43010" name="Harvard F/X Drawing" r:id="rId3" imgW="3352680" imgH="1828800" progId="">
              <p:embed/>
            </p:oleObj>
          </a:graphicData>
        </a:graphic>
      </p:graphicFrame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6076950"/>
            <a:ext cx="8382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187450" y="3357563"/>
            <a:ext cx="30241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 sz="2000">
              <a:latin typeface="Verdana" pitchFamily="-108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A29B0-9B61-4097-B21F-354DDF35A8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23365-3399-434D-B470-317CC566604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6CE9D-649C-4973-85E9-A5A715273A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03F0B-F7ED-4F94-9820-AD986B9773B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A4CEA-EB11-4BB5-9042-757E2CA9499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CE310-83FA-40BB-A6D8-D46B2E73957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D89F5-99A8-44FC-B870-9433703D5D3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B9BCB-90C5-49A4-86E1-B5CC54D667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A76BF-B89C-42D2-AC9B-FEA91AA51A2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6276E-F6E5-4E59-B0B4-565114166BE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81627-D1A0-4283-90B0-AAF0503A0B4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B96DC-4E6D-43CA-B8DA-6070197DCE7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35ACD-E95A-4061-A81E-CDB39DB253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1DCE6-B3F7-4302-9073-B13F0B5D820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FD4AA-4DC1-427F-B909-8D090197CD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37B9A-922E-4B42-974B-BB684C50A0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F787F-1CB7-4701-B172-E868C0184C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EABF4-F582-4527-9D66-D41D528B00F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F1DC6-B26A-489A-B370-4FC99B847FE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BB782-E7B0-4DBA-8562-F876DEAD5AB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1A9CED-DB86-44A2-9011-FB54388B0D8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1143000"/>
            <a:ext cx="8458200" cy="0"/>
          </a:xfrm>
          <a:prstGeom prst="line">
            <a:avLst/>
          </a:prstGeom>
          <a:noFill/>
          <a:ln w="9525">
            <a:solidFill>
              <a:srgbClr val="9BA9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002D46"/>
          </a:solidFill>
          <a:latin typeface="+mn-lt"/>
          <a:ea typeface="+mn-ea"/>
          <a:cs typeface="+mn-cs"/>
        </a:defRPr>
      </a:lvl1pPr>
      <a:lvl2pPr marL="763588" indent="-285750" algn="l" rtl="0" fontAlgn="base">
        <a:spcBef>
          <a:spcPct val="20000"/>
        </a:spcBef>
        <a:spcAft>
          <a:spcPct val="0"/>
        </a:spcAft>
        <a:defRPr sz="2400">
          <a:solidFill>
            <a:srgbClr val="002D46"/>
          </a:solidFill>
          <a:latin typeface="+mn-lt"/>
          <a:ea typeface="+mn-ea"/>
        </a:defRPr>
      </a:lvl2pPr>
      <a:lvl3pPr marL="1182688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2D46"/>
          </a:solidFill>
          <a:latin typeface="+mn-lt"/>
          <a:ea typeface="+mn-ea"/>
        </a:defRPr>
      </a:lvl3pPr>
      <a:lvl4pPr marL="1619250" indent="-246063" algn="l" rtl="0" fontAlgn="base">
        <a:spcBef>
          <a:spcPct val="20000"/>
        </a:spcBef>
        <a:spcAft>
          <a:spcPct val="0"/>
        </a:spcAft>
        <a:defRPr>
          <a:solidFill>
            <a:srgbClr val="002D46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4CEB03-F629-489F-94F7-9F6E2197A21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81000" y="1143000"/>
            <a:ext cx="8458200" cy="0"/>
          </a:xfrm>
          <a:prstGeom prst="line">
            <a:avLst/>
          </a:prstGeom>
          <a:noFill/>
          <a:ln w="9525">
            <a:solidFill>
              <a:srgbClr val="9BA9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002D4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400">
          <a:solidFill>
            <a:srgbClr val="002D4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2D4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>
          <a:solidFill>
            <a:srgbClr val="002D4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raham.sharp@ons.gsi.gov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Slide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3528" y="2420888"/>
            <a:ext cx="83529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3200" b="1" dirty="0" smtClean="0"/>
              <a:t>The application of “Value Engineering” tools to risk assess the outputs of an NSI</a:t>
            </a:r>
            <a:endParaRPr lang="en-GB" sz="32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57200" y="44196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GB" sz="2000" dirty="0" smtClean="0">
                <a:solidFill>
                  <a:srgbClr val="002D46"/>
                </a:solidFill>
              </a:rPr>
              <a:t>Graham Sharp</a:t>
            </a:r>
          </a:p>
          <a:p>
            <a:pPr eaLnBrk="1" hangingPunct="1">
              <a:spcBef>
                <a:spcPct val="20000"/>
              </a:spcBef>
            </a:pPr>
            <a:r>
              <a:rPr lang="en-GB" sz="2000" dirty="0" smtClean="0">
                <a:solidFill>
                  <a:srgbClr val="002D46"/>
                </a:solidFill>
              </a:rPr>
              <a:t>Manager, Continuous Improvement Zone</a:t>
            </a:r>
          </a:p>
          <a:p>
            <a:pPr eaLnBrk="1" hangingPunct="1">
              <a:spcBef>
                <a:spcPct val="20000"/>
              </a:spcBef>
            </a:pPr>
            <a:r>
              <a:rPr lang="en-GB" sz="2000" dirty="0" smtClean="0">
                <a:solidFill>
                  <a:srgbClr val="002D46"/>
                </a:solidFill>
              </a:rPr>
              <a:t>ONS, UK</a:t>
            </a:r>
          </a:p>
          <a:p>
            <a:pPr eaLnBrk="1" hangingPunct="1">
              <a:spcBef>
                <a:spcPct val="20000"/>
              </a:spcBef>
            </a:pPr>
            <a:r>
              <a:rPr lang="en-GB" sz="2000" dirty="0" err="1" smtClean="0">
                <a:solidFill>
                  <a:srgbClr val="002D46"/>
                </a:solidFill>
                <a:hlinkClick r:id="rId2"/>
              </a:rPr>
              <a:t>graham.sharp@ons.gsi.gov.uk</a:t>
            </a:r>
            <a:endParaRPr lang="en-GB" sz="2000" dirty="0" smtClean="0">
              <a:solidFill>
                <a:srgbClr val="002D46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en-GB" sz="2000" dirty="0" smtClean="0">
                <a:solidFill>
                  <a:srgbClr val="002D46"/>
                </a:solidFill>
              </a:rPr>
              <a:t>0044 1633 456742</a:t>
            </a:r>
            <a:endParaRPr lang="en-GB" sz="2000" dirty="0">
              <a:solidFill>
                <a:srgbClr val="002D4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-324544" y="1196752"/>
          <a:ext cx="6778600" cy="5661248"/>
        </p:xfrm>
        <a:graphic>
          <a:graphicData uri="http://schemas.openxmlformats.org/presentationml/2006/ole">
            <p:oleObj spid="_x0000_s40962" name="Acrobat Document" r:id="rId3" imgW="8020050" imgH="5667375" progId="AcroExch.Document.7">
              <p:embed/>
            </p:oleObj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GB" dirty="0" smtClean="0"/>
              <a:t>Highest scoring outputs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868144" y="1916832"/>
            <a:ext cx="31683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Analysis of scores in November 2012 and November 2013 allowed identification of top ten scoring outputs – i.e. highest risk </a:t>
            </a:r>
          </a:p>
          <a:p>
            <a:endParaRPr lang="en-GB" sz="2000" dirty="0" smtClean="0"/>
          </a:p>
          <a:p>
            <a:r>
              <a:rPr lang="en-GB" sz="2000" dirty="0" smtClean="0"/>
              <a:t>Reasons for movements over the year also analysed to identify existing mitigating actions and identification of what remains to be addressed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1143000"/>
          </a:xfrm>
        </p:spPr>
        <p:txBody>
          <a:bodyPr/>
          <a:lstStyle/>
          <a:p>
            <a:r>
              <a:rPr lang="en-GB" dirty="0" smtClean="0"/>
              <a:t>Analyse - </a:t>
            </a:r>
            <a:r>
              <a:rPr lang="en-GB" dirty="0" err="1" smtClean="0"/>
              <a:t>Boxplots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5661248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Comparison of scores after 1 year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 Identify improvements made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 Confirm new candidate surveys for improvement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 Review cause of outliers and corrective action required</a:t>
            </a:r>
            <a:endParaRPr lang="en-GB" sz="1600" dirty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467544" y="1196752"/>
          <a:ext cx="6408712" cy="4516206"/>
        </p:xfrm>
        <a:graphic>
          <a:graphicData uri="http://schemas.openxmlformats.org/presentationml/2006/ole">
            <p:oleObj spid="_x0000_s41989" name="Slide" r:id="rId3" imgW="4570501" imgH="3427618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 by Dimensions - Processes</a:t>
            </a:r>
            <a:endParaRPr lang="en-GB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-324544" y="1340768"/>
          <a:ext cx="2644527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1907704" y="1196752"/>
          <a:ext cx="280831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572000" y="1196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4221088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Percentage of outputs scoring RAG by category</a:t>
            </a:r>
            <a:endParaRPr lang="en-GB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2051720" y="422108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Number of red outputs by Division for this category </a:t>
            </a:r>
            <a:endParaRPr lang="en-GB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156176" y="4221088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Percentage of RAG outputs for each Division for this category </a:t>
            </a:r>
            <a:endParaRPr lang="en-GB" sz="1800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79512" y="4221088"/>
            <a:ext cx="86409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analysis to date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Prioritisation of National Statistics Quality Reviews</a:t>
            </a:r>
          </a:p>
          <a:p>
            <a:endParaRPr lang="en-GB" sz="1400" dirty="0" smtClean="0"/>
          </a:p>
          <a:p>
            <a:pPr lvl="0"/>
            <a:r>
              <a:rPr lang="en-GB" sz="2400" dirty="0" smtClean="0"/>
              <a:t>Input to survey action plans - identifying and prioritising key improvements required </a:t>
            </a:r>
          </a:p>
          <a:p>
            <a:pPr lvl="0"/>
            <a:endParaRPr lang="en-GB" sz="1400" dirty="0" smtClean="0"/>
          </a:p>
          <a:p>
            <a:pPr lvl="0"/>
            <a:r>
              <a:rPr lang="en-GB" sz="2400" dirty="0" smtClean="0"/>
              <a:t>Identifying local continuous improvement initiatives</a:t>
            </a:r>
          </a:p>
          <a:p>
            <a:pPr lvl="0"/>
            <a:endParaRPr lang="en-GB" sz="1400" dirty="0" smtClean="0"/>
          </a:p>
          <a:p>
            <a:pPr lvl="0"/>
            <a:r>
              <a:rPr lang="en-GB" sz="2400" dirty="0" smtClean="0"/>
              <a:t>Prioritising developments and influencing budget allocations</a:t>
            </a:r>
          </a:p>
          <a:p>
            <a:pPr lvl="0"/>
            <a:endParaRPr lang="en-GB" sz="1400" dirty="0" smtClean="0"/>
          </a:p>
          <a:p>
            <a:pPr lvl="0"/>
            <a:r>
              <a:rPr lang="en-GB" sz="2400" dirty="0" smtClean="0"/>
              <a:t>Sense checking where we are currently investing in developments</a:t>
            </a:r>
          </a:p>
          <a:p>
            <a:pPr lvl="0"/>
            <a:endParaRPr lang="en-GB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analysis to date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7772400" cy="4572000"/>
          </a:xfrm>
        </p:spPr>
        <p:txBody>
          <a:bodyPr/>
          <a:lstStyle/>
          <a:p>
            <a:pPr lvl="0"/>
            <a:r>
              <a:rPr lang="en-GB" sz="2400" dirty="0" smtClean="0"/>
              <a:t>Deploying our skilled people to reduce risks in key areas</a:t>
            </a:r>
          </a:p>
          <a:p>
            <a:pPr lvl="0"/>
            <a:endParaRPr lang="en-GB" sz="1400" dirty="0" smtClean="0"/>
          </a:p>
          <a:p>
            <a:pPr lvl="0"/>
            <a:r>
              <a:rPr lang="en-GB" sz="2400" dirty="0" smtClean="0"/>
              <a:t>Improving communications on outputs </a:t>
            </a:r>
          </a:p>
          <a:p>
            <a:pPr lvl="0"/>
            <a:endParaRPr lang="en-GB" sz="1400" dirty="0" smtClean="0"/>
          </a:p>
          <a:p>
            <a:pPr lvl="0"/>
            <a:r>
              <a:rPr lang="en-GB" sz="2400" dirty="0" smtClean="0"/>
              <a:t>Highlighting where we need careful stakeholder handling </a:t>
            </a:r>
          </a:p>
          <a:p>
            <a:pPr lvl="0"/>
            <a:endParaRPr lang="en-GB" sz="1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2400" cy="4572000"/>
          </a:xfrm>
        </p:spPr>
        <p:txBody>
          <a:bodyPr/>
          <a:lstStyle/>
          <a:p>
            <a:r>
              <a:rPr lang="en-GB" sz="2400" dirty="0" smtClean="0"/>
              <a:t>Model meets the intended purpose</a:t>
            </a:r>
          </a:p>
          <a:p>
            <a:endParaRPr lang="en-GB" sz="2000" dirty="0" smtClean="0"/>
          </a:p>
          <a:p>
            <a:r>
              <a:rPr lang="en-GB" sz="2400" dirty="0" smtClean="0"/>
              <a:t>Gaining in popularity and application </a:t>
            </a:r>
          </a:p>
          <a:p>
            <a:endParaRPr lang="en-GB" sz="2000" dirty="0" smtClean="0"/>
          </a:p>
          <a:p>
            <a:r>
              <a:rPr lang="en-GB" sz="2400" dirty="0" smtClean="0"/>
              <a:t>Has become a key tool in the risk assessment of ONS outputs</a:t>
            </a:r>
          </a:p>
          <a:p>
            <a:endParaRPr lang="en-GB" sz="2000" dirty="0" smtClean="0"/>
          </a:p>
          <a:p>
            <a:r>
              <a:rPr lang="en-GB" sz="2400" dirty="0" smtClean="0"/>
              <a:t>Need to be aware that this is based on self assessment, but mitigating actions in place</a:t>
            </a:r>
          </a:p>
          <a:p>
            <a:endParaRPr lang="en-GB" sz="2000" dirty="0" smtClean="0"/>
          </a:p>
          <a:p>
            <a:r>
              <a:rPr lang="en-GB" sz="2400" dirty="0" smtClean="0"/>
              <a:t>Should be used as part of a wider range of risk &amp; quality assessment tools</a:t>
            </a:r>
            <a:endParaRPr lang="en-GB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135938" y="5903913"/>
            <a:ext cx="1008062" cy="954087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>
              <a:defRPr/>
            </a:pPr>
            <a:endParaRPr lang="en-GB" dirty="0">
              <a:ea typeface="ＭＳ Ｐゴシック" pitchFamily="34" charset="-128"/>
              <a:cs typeface="+mn-cs"/>
            </a:endParaRPr>
          </a:p>
          <a:p>
            <a:pPr>
              <a:defRPr/>
            </a:pPr>
            <a:endParaRPr lang="en-GB" dirty="0">
              <a:ea typeface="ＭＳ Ｐゴシック" pitchFamily="34" charset="-128"/>
              <a:cs typeface="+mn-cs"/>
            </a:endParaRPr>
          </a:p>
          <a:p>
            <a:pPr>
              <a:defRPr/>
            </a:pPr>
            <a:endParaRPr lang="en-GB" dirty="0">
              <a:ea typeface="ＭＳ Ｐゴシック" pitchFamily="34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8313" y="620713"/>
            <a:ext cx="799147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3200" b="1" dirty="0">
                <a:latin typeface="+mn-lt"/>
                <a:ea typeface="ＭＳ Ｐゴシック" pitchFamily="1" charset="-128"/>
                <a:cs typeface="+mn-cs"/>
              </a:rPr>
              <a:t>Questions</a:t>
            </a:r>
          </a:p>
        </p:txBody>
      </p:sp>
      <p:pic>
        <p:nvPicPr>
          <p:cNvPr id="15364" name="Picture 6" descr="http://www.newdenverrealestate.com/files/Q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484313"/>
            <a:ext cx="69850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&amp; goal statements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GB" sz="2400" b="1" dirty="0" smtClean="0"/>
              <a:t>Problem Statement</a:t>
            </a:r>
          </a:p>
          <a:p>
            <a:pPr indent="0">
              <a:spcBef>
                <a:spcPts val="0"/>
              </a:spcBef>
            </a:pPr>
            <a:r>
              <a:rPr lang="en-GB" sz="2400" dirty="0" smtClean="0"/>
              <a:t> No consistent means of assessing the risks of our</a:t>
            </a:r>
          </a:p>
          <a:p>
            <a:pPr indent="0">
              <a:spcBef>
                <a:spcPts val="0"/>
              </a:spcBef>
              <a:buNone/>
            </a:pPr>
            <a:r>
              <a:rPr lang="en-GB" sz="2400" dirty="0" smtClean="0"/>
              <a:t>  statistical outputs in a standardised way </a:t>
            </a:r>
          </a:p>
          <a:p>
            <a:pPr indent="0">
              <a:spcBef>
                <a:spcPts val="0"/>
              </a:spcBef>
            </a:pPr>
            <a:r>
              <a:rPr lang="en-GB" sz="2400" dirty="0" smtClean="0"/>
              <a:t> Need a strategic approach to be taken to prioritise</a:t>
            </a:r>
          </a:p>
          <a:p>
            <a:pPr indent="0">
              <a:spcBef>
                <a:spcPts val="0"/>
              </a:spcBef>
              <a:buNone/>
            </a:pPr>
            <a:r>
              <a:rPr lang="en-GB" sz="2400" dirty="0" smtClean="0"/>
              <a:t>  improvements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2400" b="1" dirty="0" smtClean="0"/>
              <a:t>Goal Statement</a:t>
            </a:r>
          </a:p>
          <a:p>
            <a:pPr marL="342000" indent="0">
              <a:buNone/>
            </a:pPr>
            <a:r>
              <a:rPr lang="en-GB" sz="2400" dirty="0" smtClean="0"/>
              <a:t>To develop a risk assessment methodology and deliver a scored risk assessment of ONS statistical outputs by the end of 2012.</a:t>
            </a:r>
            <a:endParaRPr lang="en-GB" sz="2400" b="1" dirty="0" smtClean="0"/>
          </a:p>
          <a:p>
            <a:pPr>
              <a:buNone/>
            </a:pP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&amp; solution requirements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95536" y="1340768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In Scope:  </a:t>
            </a:r>
          </a:p>
          <a:p>
            <a:endParaRPr lang="en-GB" sz="1800" b="1" dirty="0" smtClean="0"/>
          </a:p>
          <a:p>
            <a:pPr indent="-108000">
              <a:buFont typeface="Arial" pitchFamily="34" charset="0"/>
              <a:buChar char="•"/>
            </a:pPr>
            <a:r>
              <a:rPr lang="en-GB" sz="1800" dirty="0" smtClean="0"/>
              <a:t> </a:t>
            </a:r>
            <a:r>
              <a:rPr lang="en-GB" dirty="0" smtClean="0"/>
              <a:t>Evaluate a</a:t>
            </a:r>
            <a:r>
              <a:rPr lang="en-GB" dirty="0" smtClean="0"/>
              <a:t>ll </a:t>
            </a:r>
            <a:r>
              <a:rPr lang="en-GB" dirty="0" smtClean="0"/>
              <a:t>statistical outputs and the </a:t>
            </a:r>
            <a:r>
              <a:rPr lang="en-GB" dirty="0" smtClean="0"/>
              <a:t>statistical</a:t>
            </a:r>
          </a:p>
          <a:p>
            <a:pPr indent="-108000"/>
            <a:r>
              <a:rPr lang="en-GB" dirty="0" smtClean="0"/>
              <a:t> </a:t>
            </a:r>
            <a:r>
              <a:rPr lang="en-GB" dirty="0" smtClean="0"/>
              <a:t> </a:t>
            </a:r>
            <a:r>
              <a:rPr lang="en-GB" dirty="0" smtClean="0"/>
              <a:t>system(s</a:t>
            </a:r>
            <a:r>
              <a:rPr lang="en-GB" dirty="0" smtClean="0"/>
              <a:t>)/</a:t>
            </a:r>
            <a:r>
              <a:rPr lang="en-GB" dirty="0" smtClean="0"/>
              <a:t>tool(s) which </a:t>
            </a:r>
            <a:r>
              <a:rPr lang="en-GB" dirty="0" smtClean="0"/>
              <a:t>are used to produce them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Consider the entire GSBPM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Consider a number of dimensions of risk</a:t>
            </a:r>
          </a:p>
          <a:p>
            <a:endParaRPr lang="en-GB" sz="1800" b="1" dirty="0" smtClean="0"/>
          </a:p>
          <a:p>
            <a:r>
              <a:rPr lang="en-GB" b="1" dirty="0" smtClean="0"/>
              <a:t>Solution requirements: </a:t>
            </a:r>
          </a:p>
          <a:p>
            <a:endParaRPr lang="en-GB" sz="1800" b="1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</a:t>
            </a:r>
            <a:r>
              <a:rPr lang="en-GB" dirty="0" smtClean="0"/>
              <a:t>Measure the risk of each ONS output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Outputs to be compared against each other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Allow drill down capabilities to identify root causes of scores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Simple to apply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Capable of self-assessment by output managers</a:t>
            </a:r>
          </a:p>
          <a:p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level project stages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2400" cy="4572000"/>
          </a:xfrm>
        </p:spPr>
        <p:txBody>
          <a:bodyPr/>
          <a:lstStyle/>
          <a:p>
            <a:r>
              <a:rPr lang="en-GB" sz="2400" dirty="0" smtClean="0"/>
              <a:t>Agree coverage/scope of project with Directors</a:t>
            </a:r>
          </a:p>
          <a:p>
            <a:r>
              <a:rPr lang="en-GB" sz="2400" dirty="0" smtClean="0"/>
              <a:t>Communication with staff</a:t>
            </a:r>
          </a:p>
          <a:p>
            <a:r>
              <a:rPr lang="en-GB" sz="2400" dirty="0" smtClean="0"/>
              <a:t>Design solution dimensions and weighting </a:t>
            </a:r>
          </a:p>
          <a:p>
            <a:r>
              <a:rPr lang="en-GB" sz="2400" dirty="0" smtClean="0"/>
              <a:t>Set up solution template</a:t>
            </a:r>
          </a:p>
          <a:p>
            <a:r>
              <a:rPr lang="en-GB" sz="2400" dirty="0" smtClean="0"/>
              <a:t>Pilot with business areas</a:t>
            </a:r>
          </a:p>
          <a:p>
            <a:r>
              <a:rPr lang="en-GB" sz="2400" dirty="0" smtClean="0"/>
              <a:t>Refine tool if necessary</a:t>
            </a:r>
          </a:p>
          <a:p>
            <a:r>
              <a:rPr lang="en-GB" sz="2400" dirty="0" smtClean="0"/>
              <a:t>Collect information from all business areas</a:t>
            </a:r>
          </a:p>
          <a:p>
            <a:r>
              <a:rPr lang="en-GB" sz="2400" dirty="0" smtClean="0"/>
              <a:t>Collate into template tool and produce RAG status per system/output</a:t>
            </a:r>
          </a:p>
          <a:p>
            <a:r>
              <a:rPr lang="en-GB" sz="2400" dirty="0" smtClean="0"/>
              <a:t>QA results</a:t>
            </a:r>
          </a:p>
          <a:p>
            <a:r>
              <a:rPr lang="en-GB" sz="2400" dirty="0" smtClean="0"/>
              <a:t>Produce analysis output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Value Engineering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Wikipedia Definition:</a:t>
            </a:r>
          </a:p>
          <a:p>
            <a:pPr>
              <a:buNone/>
            </a:pPr>
            <a:endParaRPr lang="en-GB" dirty="0" smtClean="0"/>
          </a:p>
          <a:p>
            <a:pPr indent="0">
              <a:buNone/>
            </a:pPr>
            <a:r>
              <a:rPr lang="en-GB" dirty="0" smtClean="0"/>
              <a:t>“</a:t>
            </a:r>
            <a:r>
              <a:rPr lang="en-GB" b="1" dirty="0" smtClean="0"/>
              <a:t>Value engineering</a:t>
            </a:r>
            <a:r>
              <a:rPr lang="en-GB" dirty="0" smtClean="0"/>
              <a:t> (</a:t>
            </a:r>
            <a:r>
              <a:rPr lang="en-GB" b="1" dirty="0" smtClean="0"/>
              <a:t>VE</a:t>
            </a:r>
            <a:r>
              <a:rPr lang="en-GB" dirty="0" smtClean="0"/>
              <a:t>) is a systematic method to improve the "value" of goods or products and services by using an examination of function”</a:t>
            </a:r>
          </a:p>
          <a:p>
            <a:pPr>
              <a:buNone/>
            </a:pPr>
            <a:endParaRPr lang="en-GB" dirty="0" smtClean="0"/>
          </a:p>
          <a:p>
            <a:pPr indent="0">
              <a:buNone/>
            </a:pPr>
            <a:r>
              <a:rPr lang="en-GB" dirty="0" smtClean="0"/>
              <a:t>Applied to statistical outputs, it provides a systematic risk assessment against a number of dimensions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GB" dirty="0" smtClean="0"/>
              <a:t>Dimensions – Are they ‘fit for purpose’?</a:t>
            </a:r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807296" y="1340768"/>
          <a:ext cx="6336704" cy="5216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ight Brace 5"/>
          <p:cNvSpPr/>
          <p:nvPr/>
        </p:nvSpPr>
        <p:spPr bwMode="auto">
          <a:xfrm>
            <a:off x="2483768" y="1268760"/>
            <a:ext cx="360040" cy="1080120"/>
          </a:xfrm>
          <a:prstGeom prst="rightBrace">
            <a:avLst>
              <a:gd name="adj1" fmla="val 13737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340768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Census data</a:t>
            </a:r>
          </a:p>
          <a:p>
            <a:r>
              <a:rPr lang="en-GB" sz="1600" dirty="0" smtClean="0"/>
              <a:t>Admin data</a:t>
            </a:r>
          </a:p>
          <a:p>
            <a:r>
              <a:rPr lang="en-GB" sz="1600" dirty="0" smtClean="0"/>
              <a:t>Survey data</a:t>
            </a:r>
            <a:endParaRPr lang="en-GB" sz="1600" dirty="0"/>
          </a:p>
        </p:txBody>
      </p:sp>
      <p:sp>
        <p:nvSpPr>
          <p:cNvPr id="8" name="Left Brace 7"/>
          <p:cNvSpPr/>
          <p:nvPr/>
        </p:nvSpPr>
        <p:spPr bwMode="auto">
          <a:xfrm>
            <a:off x="5796136" y="1844824"/>
            <a:ext cx="288032" cy="122413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9" name="Right Brace 8"/>
          <p:cNvSpPr/>
          <p:nvPr/>
        </p:nvSpPr>
        <p:spPr bwMode="auto">
          <a:xfrm>
            <a:off x="2483768" y="4149080"/>
            <a:ext cx="360040" cy="1224136"/>
          </a:xfrm>
          <a:prstGeom prst="rightBrace">
            <a:avLst>
              <a:gd name="adj1" fmla="val 13737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2483768" y="2708920"/>
            <a:ext cx="360040" cy="1080120"/>
          </a:xfrm>
          <a:prstGeom prst="rightBrace">
            <a:avLst>
              <a:gd name="adj1" fmla="val 13737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2483768" y="5589240"/>
            <a:ext cx="360040" cy="1080120"/>
          </a:xfrm>
          <a:prstGeom prst="rightBrace">
            <a:avLst>
              <a:gd name="adj1" fmla="val 13737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3" name="Left Brace 12"/>
          <p:cNvSpPr/>
          <p:nvPr/>
        </p:nvSpPr>
        <p:spPr bwMode="auto">
          <a:xfrm>
            <a:off x="5868144" y="3429000"/>
            <a:ext cx="288032" cy="122413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4" name="Left Brace 13"/>
          <p:cNvSpPr/>
          <p:nvPr/>
        </p:nvSpPr>
        <p:spPr bwMode="auto">
          <a:xfrm>
            <a:off x="5796136" y="4869160"/>
            <a:ext cx="288032" cy="122413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2780928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System named and reason for red/amber provided</a:t>
            </a:r>
            <a:endParaRPr lang="en-GB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4077072"/>
            <a:ext cx="2555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European dimensions of Relevance; Accuracy; Timeliness &amp; Punctuality; Accessibility &amp; Clarity; Comparability; Coherence</a:t>
            </a:r>
            <a:endParaRPr lang="en-GB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107504" y="5733256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Are there sufficient skilled and trained people working on the output?</a:t>
            </a:r>
            <a:endParaRPr lang="en-GB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6012160" y="1772816"/>
            <a:ext cx="3131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Data acquisition /Questionnaire design; Coverage of data; Processing, edit &amp; imputation; Analysis; Disclosure</a:t>
            </a:r>
            <a:endParaRPr lang="en-GB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6012160" y="3789040"/>
            <a:ext cx="3131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Data collection &amp; preparation; Results &amp; analysis</a:t>
            </a:r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012160" y="5085184"/>
            <a:ext cx="3131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User feedback; </a:t>
            </a:r>
          </a:p>
          <a:p>
            <a:r>
              <a:rPr lang="en-GB" sz="1600" dirty="0" smtClean="0"/>
              <a:t>Future user needs; </a:t>
            </a:r>
          </a:p>
          <a:p>
            <a:r>
              <a:rPr lang="en-GB" sz="1600" dirty="0" smtClean="0"/>
              <a:t>Reputation</a:t>
            </a:r>
            <a:endParaRPr lang="en-GB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 for first 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24000"/>
            <a:ext cx="8784976" cy="4572000"/>
          </a:xfrm>
        </p:spPr>
        <p:txBody>
          <a:bodyPr/>
          <a:lstStyle/>
          <a:p>
            <a:r>
              <a:rPr lang="en-GB" sz="2400" dirty="0" smtClean="0"/>
              <a:t>Review of template with each Deputy Director (DD)</a:t>
            </a:r>
          </a:p>
          <a:p>
            <a:r>
              <a:rPr lang="en-GB" sz="2400" dirty="0" smtClean="0"/>
              <a:t>3 pilot sessions with outputs managers</a:t>
            </a:r>
          </a:p>
          <a:p>
            <a:r>
              <a:rPr lang="en-GB" sz="2400" dirty="0" smtClean="0"/>
              <a:t>Updated template</a:t>
            </a:r>
          </a:p>
          <a:p>
            <a:r>
              <a:rPr lang="en-GB" sz="2400" dirty="0" smtClean="0"/>
              <a:t>Self assessment by output managers</a:t>
            </a:r>
          </a:p>
          <a:p>
            <a:r>
              <a:rPr lang="en-GB" sz="2400" dirty="0" smtClean="0"/>
              <a:t>Quality assured by DD, data collection areas and Methodologists</a:t>
            </a:r>
          </a:p>
          <a:p>
            <a:r>
              <a:rPr lang="en-GB" sz="2400" dirty="0" smtClean="0"/>
              <a:t>Importance weights reviewed by Directors</a:t>
            </a:r>
          </a:p>
          <a:p>
            <a:r>
              <a:rPr lang="en-GB" sz="2400" dirty="0" smtClean="0"/>
              <a:t>Challenges responded to by output managers/</a:t>
            </a:r>
            <a:r>
              <a:rPr lang="en-GB" sz="2400" dirty="0" err="1" smtClean="0"/>
              <a:t>DDs</a:t>
            </a:r>
            <a:endParaRPr lang="en-GB" sz="2400" dirty="0" smtClean="0"/>
          </a:p>
          <a:p>
            <a:r>
              <a:rPr lang="en-GB" sz="2400" dirty="0" smtClean="0"/>
              <a:t>Results collated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Scoring process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4" y="1268760"/>
          <a:ext cx="6120681" cy="936103"/>
        </p:xfrm>
        <a:graphic>
          <a:graphicData uri="http://schemas.openxmlformats.org/drawingml/2006/table">
            <a:tbl>
              <a:tblPr/>
              <a:tblGrid>
                <a:gridCol w="3358910"/>
                <a:gridCol w="1119637"/>
                <a:gridCol w="1642134"/>
              </a:tblGrid>
              <a:tr h="31203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No 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issues or N/A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N/A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03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Some 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improvements possible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2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Comments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03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In 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need of attention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Comments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27584" y="2492896"/>
          <a:ext cx="612068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089780"/>
                <a:gridCol w="1119637"/>
                <a:gridCol w="1044994"/>
                <a:gridCol w="1642133"/>
              </a:tblGrid>
              <a:tr h="306034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Systems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Summary score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 1</a:t>
                      </a:r>
                      <a:endParaRPr lang="en-GB" dirty="0"/>
                    </a:p>
                  </a:txBody>
                  <a:tcPr>
                    <a:solidFill>
                      <a:srgbClr val="FF922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 2</a:t>
                      </a:r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 3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 1</a:t>
                      </a:r>
                      <a:endParaRPr lang="en-GB" dirty="0"/>
                    </a:p>
                  </a:txBody>
                  <a:tcPr>
                    <a:solidFill>
                      <a:srgbClr val="218B2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 2</a:t>
                      </a:r>
                      <a:endParaRPr lang="en-GB" dirty="0"/>
                    </a:p>
                  </a:txBody>
                  <a:tcPr>
                    <a:solidFill>
                      <a:srgbClr val="FF922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 3</a:t>
                      </a:r>
                      <a:endParaRPr lang="en-GB" dirty="0"/>
                    </a:p>
                  </a:txBody>
                  <a:tcPr>
                    <a:solidFill>
                      <a:srgbClr val="FF92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9225"/>
                    </a:solidFill>
                  </a:tcPr>
                </a:tc>
              </a:tr>
              <a:tr h="306034"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 1</a:t>
                      </a:r>
                      <a:endParaRPr lang="en-GB" dirty="0"/>
                    </a:p>
                  </a:txBody>
                  <a:tcPr>
                    <a:solidFill>
                      <a:srgbClr val="218B2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 2</a:t>
                      </a:r>
                      <a:endParaRPr lang="en-GB" dirty="0"/>
                    </a:p>
                  </a:txBody>
                  <a:tcPr>
                    <a:solidFill>
                      <a:srgbClr val="218B2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 3</a:t>
                      </a:r>
                      <a:endParaRPr lang="en-GB" dirty="0"/>
                    </a:p>
                  </a:txBody>
                  <a:tcPr>
                    <a:solidFill>
                      <a:srgbClr val="FF92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922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7584" y="4509120"/>
          <a:ext cx="6120675" cy="2120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425"/>
                <a:gridCol w="556425"/>
                <a:gridCol w="556425"/>
                <a:gridCol w="556425"/>
                <a:gridCol w="556425"/>
                <a:gridCol w="556425"/>
                <a:gridCol w="556425"/>
                <a:gridCol w="556425"/>
                <a:gridCol w="556425"/>
                <a:gridCol w="556425"/>
                <a:gridCol w="556425"/>
              </a:tblGrid>
              <a:tr h="1008111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Sources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Methods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Systems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Processes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Quality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Users &amp; Reputation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People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Summary score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Weighting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Composite score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218B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92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92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92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218B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218B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92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218B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</a:p>
                  </a:txBody>
                  <a:tcPr>
                    <a:solidFill>
                      <a:srgbClr val="FF92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92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92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92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218B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92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92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92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218B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>
                    <a:solidFill>
                      <a:srgbClr val="218B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92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>
                    <a:solidFill>
                      <a:srgbClr val="FF922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2411760" y="5517232"/>
            <a:ext cx="720080" cy="1152128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580112" y="3140968"/>
            <a:ext cx="720080" cy="1152128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3131840" y="4293096"/>
            <a:ext cx="2448272" cy="122413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5724128" y="4437112"/>
            <a:ext cx="576064" cy="1152128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cxnSp>
        <p:nvCxnSpPr>
          <p:cNvPr id="15" name="Straight Connector 14"/>
          <p:cNvCxnSpPr>
            <a:stCxn id="13" idx="7"/>
          </p:cNvCxnSpPr>
          <p:nvPr/>
        </p:nvCxnSpPr>
        <p:spPr bwMode="auto">
          <a:xfrm flipV="1">
            <a:off x="6215829" y="4149080"/>
            <a:ext cx="804443" cy="4567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ounded Rectangle 15"/>
          <p:cNvSpPr/>
          <p:nvPr/>
        </p:nvSpPr>
        <p:spPr bwMode="auto">
          <a:xfrm>
            <a:off x="7020272" y="3068960"/>
            <a:ext cx="1944216" cy="244827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b="1" dirty="0" smtClean="0"/>
              <a:t>DD to complete:</a:t>
            </a:r>
          </a:p>
          <a:p>
            <a:r>
              <a:rPr lang="en-GB" sz="1400" dirty="0" smtClean="0"/>
              <a:t>Confirm the relative importance of the output to users and the impact to ONS reputation if results were erroneous.</a:t>
            </a:r>
          </a:p>
          <a:p>
            <a:r>
              <a:rPr lang="en-GB" sz="1400" dirty="0" smtClean="0"/>
              <a:t>Low =1</a:t>
            </a:r>
          </a:p>
          <a:p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Med = 2</a:t>
            </a:r>
          </a:p>
          <a:p>
            <a:r>
              <a:rPr lang="en-GB" sz="1400" dirty="0" smtClean="0"/>
              <a:t>High =3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7" name="Curved Right Arrow 16"/>
          <p:cNvSpPr/>
          <p:nvPr/>
        </p:nvSpPr>
        <p:spPr bwMode="auto">
          <a:xfrm>
            <a:off x="179512" y="4005064"/>
            <a:ext cx="504056" cy="1872208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assessment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2348880"/>
          <a:ext cx="5688632" cy="1944216"/>
        </p:xfrm>
        <a:graphic>
          <a:graphicData uri="http://schemas.openxmlformats.org/drawingml/2006/table">
            <a:tbl>
              <a:tblPr/>
              <a:tblGrid>
                <a:gridCol w="3654516"/>
                <a:gridCol w="1017058"/>
                <a:gridCol w="1017058"/>
              </a:tblGrid>
              <a:tr h="48605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red overall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21.4%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18.7%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amber overall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46.8%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48.1%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green overall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32.0%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33.2%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95536" y="4653136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Baseline measure of ‘% red overall’ used as a KPI in ONS business planning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1340768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Data collection carried out in November 2012 and again in November 2013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 Slide Master: blank">
  <a:themeElements>
    <a:clrScheme name="Default Design Slide Master: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 Slide Master: 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Default Design Slide Master: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1992</TotalTime>
  <Words>842</Words>
  <Application>Microsoft Office PowerPoint</Application>
  <PresentationFormat>On-screen Show (4:3)</PresentationFormat>
  <Paragraphs>210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Office Theme</vt:lpstr>
      <vt:lpstr>Default Design Slide Master: blank</vt:lpstr>
      <vt:lpstr>Harvard F/X Drawing</vt:lpstr>
      <vt:lpstr>Acrobat Document</vt:lpstr>
      <vt:lpstr>Slide</vt:lpstr>
      <vt:lpstr>Slide 1</vt:lpstr>
      <vt:lpstr>Problem &amp; goal statements</vt:lpstr>
      <vt:lpstr>Scope &amp; solution requirements</vt:lpstr>
      <vt:lpstr>High level project stages</vt:lpstr>
      <vt:lpstr>Value Engineering</vt:lpstr>
      <vt:lpstr>Dimensions – Are they ‘fit for purpose’?</vt:lpstr>
      <vt:lpstr>Process for first implementation</vt:lpstr>
      <vt:lpstr>Scoring process</vt:lpstr>
      <vt:lpstr>Overall assessment</vt:lpstr>
      <vt:lpstr>Highest scoring outputs</vt:lpstr>
      <vt:lpstr>Analyse - Boxplots</vt:lpstr>
      <vt:lpstr>Findings by Dimensions - Processes</vt:lpstr>
      <vt:lpstr>Use of analysis to date (1)</vt:lpstr>
      <vt:lpstr>Use of analysis to date (2)</vt:lpstr>
      <vt:lpstr>Conclusion</vt:lpstr>
      <vt:lpstr>Slide 16</vt:lpstr>
    </vt:vector>
  </TitlesOfParts>
  <Company>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Bryant</dc:creator>
  <cp:lastModifiedBy>Graham Scott Sharp</cp:lastModifiedBy>
  <cp:revision>124</cp:revision>
  <dcterms:created xsi:type="dcterms:W3CDTF">2008-03-26T09:53:50Z</dcterms:created>
  <dcterms:modified xsi:type="dcterms:W3CDTF">2014-05-14T13:29:34Z</dcterms:modified>
</cp:coreProperties>
</file>