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72" r:id="rId4"/>
    <p:sldId id="271" r:id="rId5"/>
    <p:sldId id="273" r:id="rId6"/>
    <p:sldId id="286" r:id="rId7"/>
    <p:sldId id="285" r:id="rId8"/>
    <p:sldId id="275" r:id="rId9"/>
    <p:sldId id="281" r:id="rId10"/>
    <p:sldId id="280" r:id="rId11"/>
    <p:sldId id="282" r:id="rId12"/>
    <p:sldId id="283" r:id="rId13"/>
    <p:sldId id="287" r:id="rId14"/>
    <p:sldId id="259" r:id="rId15"/>
    <p:sldId id="279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44">
          <p15:clr>
            <a:srgbClr val="A4A3A4"/>
          </p15:clr>
        </p15:guide>
        <p15:guide id="2" orient="horz" pos="986">
          <p15:clr>
            <a:srgbClr val="A4A3A4"/>
          </p15:clr>
        </p15:guide>
        <p15:guide id="3" pos="5084">
          <p15:clr>
            <a:srgbClr val="A4A3A4"/>
          </p15:clr>
        </p15:guide>
        <p15:guide id="4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im" initials="MA" lastIdx="6" clrIdx="0"/>
  <p:cmAuthor id="1" name="ma" initials="m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D"/>
    <a:srgbClr val="E6E899"/>
    <a:srgbClr val="EBEDB1"/>
    <a:srgbClr val="D7D4A8"/>
    <a:srgbClr val="C9D200"/>
    <a:srgbClr val="E4E6F0"/>
    <a:srgbClr val="FBBB00"/>
    <a:srgbClr val="7D8DB7"/>
    <a:srgbClr val="647AA9"/>
    <a:srgbClr val="CAC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8457" autoAdjust="0"/>
  </p:normalViewPr>
  <p:slideViewPr>
    <p:cSldViewPr snapToGrid="0" snapToObjects="1" showGuides="1">
      <p:cViewPr>
        <p:scale>
          <a:sx n="94" d="100"/>
          <a:sy n="94" d="100"/>
        </p:scale>
        <p:origin x="-2118" y="-144"/>
      </p:cViewPr>
      <p:guideLst>
        <p:guide orient="horz" pos="3644"/>
        <p:guide orient="horz" pos="986"/>
        <p:guide pos="5084"/>
        <p:guide pos="3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78" d="100"/>
          <a:sy n="78" d="100"/>
        </p:scale>
        <p:origin x="-2070" y="-90"/>
      </p:cViewPr>
      <p:guideLst>
        <p:guide orient="horz" pos="2880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18897-0D9E-445B-896F-A8F64FF3F037}" type="datetimeFigureOut">
              <a:rPr lang="de-DE" smtClean="0"/>
              <a:pPr/>
              <a:t>02.06.2014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A0707-E81F-481B-820B-94D2772643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850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6AB6-60E5-41F1-AA3D-08CBC402A3F8}" type="datetimeFigureOut">
              <a:rPr lang="de-DE" smtClean="0"/>
              <a:pPr/>
              <a:t>02.06.2014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4959C-2834-4F1C-A0BD-F4A69DF3A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19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ct val="0"/>
              </a:spcBef>
              <a:spcAft>
                <a:spcPts val="400"/>
              </a:spcAft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99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41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414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06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60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49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46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99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09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06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15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41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080000"/>
            <a:ext cx="8064000" cy="1080000"/>
          </a:xfrm>
          <a:solidFill>
            <a:srgbClr val="003F7D"/>
          </a:solidFill>
        </p:spPr>
        <p:txBody>
          <a:bodyPr lIns="540000" tIns="0" rIns="360000" bIns="0" anchor="ctr" anchorCtr="0">
            <a:norm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Titel durch Klicken hinzufügen (optimiert für 1-2 Zeilen)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2700000"/>
            <a:ext cx="7524000" cy="3078000"/>
          </a:xfrm>
          <a:solidFill>
            <a:srgbClr val="E4E6F0"/>
          </a:solidFill>
        </p:spPr>
        <p:txBody>
          <a:bodyPr lIns="180000" tIns="360000" rIns="180000">
            <a:norm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rgbClr val="003F7D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Eventuell ergänzende Informationen durch Klicken hinzufügen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8064000" y="1080000"/>
            <a:ext cx="1080000" cy="1080000"/>
          </a:xfrm>
          <a:prstGeom prst="rect">
            <a:avLst/>
          </a:prstGeom>
          <a:solidFill>
            <a:srgbClr val="64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2160000"/>
            <a:ext cx="540000" cy="540000"/>
          </a:xfrm>
          <a:prstGeom prst="rect">
            <a:avLst/>
          </a:prstGeom>
          <a:solidFill>
            <a:srgbClr val="C9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BBB0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84000" y="4698000"/>
            <a:ext cx="2160000" cy="2160000"/>
          </a:xfrm>
          <a:solidFill>
            <a:srgbClr val="D7D4A8"/>
          </a:solidFill>
        </p:spPr>
        <p:txBody>
          <a:bodyPr lIns="180000" tIns="180000" rIns="180000" bIns="252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rgbClr val="003F7D"/>
                </a:solidFill>
                <a:latin typeface="+mn-lt"/>
              </a:defRPr>
            </a:lvl1pPr>
            <a:lvl2pPr>
              <a:defRPr sz="1900">
                <a:latin typeface="Arial" pitchFamily="2" charset="0"/>
              </a:defRPr>
            </a:lvl2pPr>
            <a:lvl3pPr>
              <a:defRPr sz="1900">
                <a:latin typeface="Arial" pitchFamily="2" charset="0"/>
              </a:defRPr>
            </a:lvl3pPr>
            <a:lvl4pPr>
              <a:defRPr sz="1900">
                <a:latin typeface="Arial" pitchFamily="2" charset="0"/>
              </a:defRPr>
            </a:lvl4pPr>
            <a:lvl5pPr>
              <a:defRPr sz="1900">
                <a:latin typeface="Arial" pitchFamily="2" charset="0"/>
              </a:defRPr>
            </a:lvl5pPr>
          </a:lstStyle>
          <a:p>
            <a:pPr lvl="0"/>
            <a:r>
              <a:rPr lang="de-DE" dirty="0" smtClean="0"/>
              <a:t>Vorname Name durch Klicken hinzufügen</a:t>
            </a:r>
          </a:p>
        </p:txBody>
      </p:sp>
      <p:pic>
        <p:nvPicPr>
          <p:cNvPr id="14" name="Grafik 13" descr="logo_m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3819" y="1008"/>
            <a:ext cx="2229226" cy="1078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570000"/>
            <a:ext cx="8070850" cy="288000"/>
          </a:xfrm>
          <a:prstGeom prst="rect">
            <a:avLst/>
          </a:pr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10" name="Rechteck 9"/>
          <p:cNvSpPr/>
          <p:nvPr userDrawn="1"/>
        </p:nvSpPr>
        <p:spPr>
          <a:xfrm>
            <a:off x="8064000" y="6570000"/>
            <a:ext cx="1080000" cy="288000"/>
          </a:xfrm>
          <a:prstGeom prst="rect">
            <a:avLst/>
          </a:prstGeom>
          <a:solidFill>
            <a:srgbClr val="7D8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5806" y="0"/>
            <a:ext cx="8070850" cy="1080000"/>
          </a:xfrm>
        </p:spPr>
        <p:txBody>
          <a:bodyPr tIns="108000" bIns="198000" anchor="b" anchorCtr="0">
            <a:noAutofit/>
          </a:bodyPr>
          <a:lstStyle>
            <a:lvl1pPr>
              <a:lnSpc>
                <a:spcPct val="100000"/>
              </a:lnSpc>
              <a:defRPr sz="2200" b="1">
                <a:latin typeface="+mn-lt"/>
              </a:defRPr>
            </a:lvl1pPr>
          </a:lstStyle>
          <a:p>
            <a:r>
              <a:rPr lang="de-DE" dirty="0" smtClean="0"/>
              <a:t>Titel der Folie durch Klicken hinzufügen </a:t>
            </a:r>
            <a:br>
              <a:rPr lang="de-DE" dirty="0" smtClean="0"/>
            </a:br>
            <a:r>
              <a:rPr lang="de-DE" dirty="0" smtClean="0"/>
              <a:t>(optimiert für 1-2 Zeilen)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570000"/>
            <a:ext cx="8070850" cy="288000"/>
          </a:xfrm>
          <a:prstGeom prst="rect">
            <a:avLst/>
          </a:prstGeom>
        </p:spPr>
        <p:txBody>
          <a:bodyPr lIns="540000" rIns="360000"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0850" y="6570000"/>
            <a:ext cx="1073150" cy="288000"/>
          </a:xfrm>
          <a:prstGeom prst="rect">
            <a:avLst/>
          </a:prstGeom>
          <a:solidFill>
            <a:srgbClr val="7D8DB7"/>
          </a:solidFill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08B385-C2E1-4AFC-A151-0C2E5C20BD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40000" y="1565275"/>
            <a:ext cx="8125828" cy="4625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570000"/>
            <a:ext cx="8070850" cy="288000"/>
          </a:xfrm>
          <a:prstGeom prst="rect">
            <a:avLst/>
          </a:pr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10" name="Rechteck 9"/>
          <p:cNvSpPr/>
          <p:nvPr userDrawn="1"/>
        </p:nvSpPr>
        <p:spPr>
          <a:xfrm>
            <a:off x="8064000" y="6570000"/>
            <a:ext cx="1080000" cy="288000"/>
          </a:xfrm>
          <a:prstGeom prst="rect">
            <a:avLst/>
          </a:prstGeom>
          <a:solidFill>
            <a:srgbClr val="7D8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5806" y="0"/>
            <a:ext cx="8070850" cy="1080000"/>
          </a:xfrm>
        </p:spPr>
        <p:txBody>
          <a:bodyPr tIns="108000" bIns="198000" anchor="b" anchorCtr="0">
            <a:noAutofit/>
          </a:bodyPr>
          <a:lstStyle>
            <a:lvl1pPr>
              <a:lnSpc>
                <a:spcPct val="100000"/>
              </a:lnSpc>
              <a:defRPr sz="2200" b="1">
                <a:latin typeface="+mn-lt"/>
              </a:defRPr>
            </a:lvl1pPr>
          </a:lstStyle>
          <a:p>
            <a:r>
              <a:rPr lang="de-DE" dirty="0" smtClean="0"/>
              <a:t>Titel der Folie durch Klicken hinzufügen</a:t>
            </a:r>
            <a:br>
              <a:rPr lang="de-DE" dirty="0" smtClean="0"/>
            </a:br>
            <a:r>
              <a:rPr lang="de-DE" dirty="0" smtClean="0"/>
              <a:t>(optimiert für 1-2 Zeilen)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570000"/>
            <a:ext cx="8070850" cy="288000"/>
          </a:xfrm>
          <a:prstGeom prst="rect">
            <a:avLst/>
          </a:prstGeom>
        </p:spPr>
        <p:txBody>
          <a:bodyPr lIns="540000" rIns="360000"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0850" y="6570000"/>
            <a:ext cx="1073150" cy="288000"/>
          </a:xfrm>
          <a:prstGeom prst="rect">
            <a:avLst/>
          </a:prstGeom>
          <a:solidFill>
            <a:srgbClr val="7D8DB7"/>
          </a:solidFill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08B385-C2E1-4AFC-A151-0C2E5C20BD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548000"/>
            <a:ext cx="7524750" cy="712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u="sng"/>
            </a:lvl1pPr>
          </a:lstStyle>
          <a:p>
            <a:pPr lvl="0"/>
            <a:r>
              <a:rPr lang="de-DE" dirty="0" smtClean="0"/>
              <a:t>Überschrift durch Klicken hinzufügen (optimiert für 1- 2 Zeilen)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540000" y="2383200"/>
            <a:ext cx="7518400" cy="34016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isierba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570000"/>
            <a:ext cx="8070850" cy="288000"/>
          </a:xfrm>
          <a:prstGeom prst="rect">
            <a:avLst/>
          </a:pr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10" name="Rechteck 9"/>
          <p:cNvSpPr/>
          <p:nvPr userDrawn="1"/>
        </p:nvSpPr>
        <p:spPr>
          <a:xfrm>
            <a:off x="8064000" y="6570000"/>
            <a:ext cx="1080000" cy="288000"/>
          </a:xfrm>
          <a:prstGeom prst="rect">
            <a:avLst/>
          </a:prstGeom>
          <a:solidFill>
            <a:srgbClr val="7D8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5806" y="0"/>
            <a:ext cx="8070850" cy="1080000"/>
          </a:xfrm>
        </p:spPr>
        <p:txBody>
          <a:bodyPr tIns="108000" bIns="198000" anchor="b" anchorCtr="0">
            <a:noAutofit/>
          </a:bodyPr>
          <a:lstStyle>
            <a:lvl1pPr>
              <a:lnSpc>
                <a:spcPct val="100000"/>
              </a:lnSpc>
              <a:defRPr sz="2200" b="1">
                <a:latin typeface="+mn-lt"/>
              </a:defRPr>
            </a:lvl1pPr>
          </a:lstStyle>
          <a:p>
            <a:r>
              <a:rPr lang="de-DE" dirty="0" smtClean="0"/>
              <a:t>Titel der Folie durch Klicken hinzufügen</a:t>
            </a:r>
            <a:br>
              <a:rPr lang="de-DE" dirty="0" smtClean="0"/>
            </a:br>
            <a:r>
              <a:rPr lang="de-DE" dirty="0" smtClean="0"/>
              <a:t>(optimiert für 1-2 Zeilen)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570000"/>
            <a:ext cx="8070850" cy="288000"/>
          </a:xfrm>
          <a:prstGeom prst="rect">
            <a:avLst/>
          </a:prstGeom>
        </p:spPr>
        <p:txBody>
          <a:bodyPr lIns="540000" rIns="360000"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 der Folie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0850" y="6570000"/>
            <a:ext cx="1073150" cy="288000"/>
          </a:xfrm>
          <a:prstGeom prst="rect">
            <a:avLst/>
          </a:prstGeom>
          <a:solidFill>
            <a:srgbClr val="7D8DB7"/>
          </a:solidFill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08B385-C2E1-4AFC-A151-0C2E5C20BD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538163" y="1565275"/>
            <a:ext cx="3600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14"/>
          </p:nvPr>
        </p:nvSpPr>
        <p:spPr>
          <a:xfrm>
            <a:off x="538163" y="3790800"/>
            <a:ext cx="3600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15"/>
          </p:nvPr>
        </p:nvSpPr>
        <p:spPr>
          <a:xfrm>
            <a:off x="4461972" y="1565275"/>
            <a:ext cx="3600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quarter" idx="16"/>
          </p:nvPr>
        </p:nvSpPr>
        <p:spPr>
          <a:xfrm>
            <a:off x="4461972" y="3791659"/>
            <a:ext cx="3600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064000" y="6572250"/>
            <a:ext cx="1080000" cy="285750"/>
          </a:xfrm>
          <a:prstGeom prst="rect">
            <a:avLst/>
          </a:prstGeom>
          <a:solidFill>
            <a:srgbClr val="647AA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100" b="1" spc="50" baseline="0" dirty="0" smtClean="0">
                <a:solidFill>
                  <a:schemeClr val="bg1"/>
                </a:solidFill>
              </a:rPr>
              <a:t>www.iab.de</a:t>
            </a:r>
            <a:endParaRPr lang="de-DE" sz="1100" b="1" spc="50" baseline="0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72250"/>
            <a:ext cx="8064000" cy="288000"/>
          </a:xfrm>
          <a:prstGeom prst="rect">
            <a:avLst/>
          </a:pr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50699"/>
            <a:ext cx="7524250" cy="2934149"/>
          </a:xfrm>
          <a:solidFill>
            <a:srgbClr val="E4E6F0"/>
          </a:solidFill>
        </p:spPr>
        <p:txBody>
          <a:bodyPr lIns="360000" tIns="0" rIns="360000" bIns="72000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Name </a:t>
            </a:r>
            <a:br>
              <a:rPr lang="de-DE" dirty="0" smtClean="0"/>
            </a:br>
            <a:r>
              <a:rPr lang="de-DE" dirty="0" smtClean="0"/>
              <a:t>und E-Mail-Adresse </a:t>
            </a:r>
            <a:br>
              <a:rPr lang="de-DE" dirty="0" smtClean="0"/>
            </a:br>
            <a:r>
              <a:rPr lang="de-DE" dirty="0" smtClean="0"/>
              <a:t>durch Klicken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079499"/>
            <a:ext cx="7524000" cy="1771200"/>
          </a:xfrm>
          <a:solidFill>
            <a:srgbClr val="E4E6F0"/>
          </a:solidFill>
        </p:spPr>
        <p:txBody>
          <a:bodyPr lIns="360000" tIns="648000" rIns="360000" bIns="180000" anchor="ctr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F7D"/>
              </a:buClr>
              <a:buSzPct val="80000"/>
              <a:buFont typeface="Wingdings" pitchFamily="2" charset="2"/>
              <a:buNone/>
              <a:tabLst/>
              <a:defRPr sz="2200" b="1" baseline="0"/>
            </a:lvl1pPr>
          </a:lstStyle>
          <a:p>
            <a:pPr lvl="0"/>
            <a:r>
              <a:rPr lang="de-DE" dirty="0" smtClean="0"/>
              <a:t>Eventuell Schlusswort durch Klicken hinzufügen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ogo_mit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913820" y="1008"/>
            <a:ext cx="2229224" cy="107899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-5806" y="0"/>
            <a:ext cx="8070850" cy="1080000"/>
          </a:xfrm>
          <a:prstGeom prst="rect">
            <a:avLst/>
          </a:prstGeom>
          <a:solidFill>
            <a:srgbClr val="E4E6F0"/>
          </a:solidFill>
        </p:spPr>
        <p:txBody>
          <a:bodyPr vert="horz" lIns="540000" tIns="108000" rIns="360000" bIns="198000" rtlCol="0" anchor="b" anchorCtr="0">
            <a:normAutofit/>
          </a:bodyPr>
          <a:lstStyle/>
          <a:p>
            <a:r>
              <a:rPr lang="de-DE" dirty="0" smtClean="0"/>
              <a:t>Titel durch Klicken hinzufügen </a:t>
            </a:r>
            <a:br>
              <a:rPr lang="de-DE" dirty="0" smtClean="0"/>
            </a:br>
            <a:r>
              <a:rPr lang="de-DE" dirty="0" smtClean="0"/>
              <a:t>(optimiert für 1-2 Zeilen)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548000"/>
            <a:ext cx="7524000" cy="42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F7D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10000"/>
        </a:lnSpc>
        <a:spcBef>
          <a:spcPts val="1300"/>
        </a:spcBef>
        <a:buClr>
          <a:srgbClr val="003F7D"/>
        </a:buClr>
        <a:buSzPct val="100000"/>
        <a:buFontTx/>
        <a:buBlip>
          <a:blip r:embed="rId8"/>
        </a:buBlip>
        <a:defRPr sz="2000" kern="1200">
          <a:solidFill>
            <a:srgbClr val="003F7D"/>
          </a:solidFill>
          <a:latin typeface="+mj-lt"/>
          <a:ea typeface="+mn-ea"/>
          <a:cs typeface="+mn-cs"/>
        </a:defRPr>
      </a:lvl1pPr>
      <a:lvl2pPr marL="576000" indent="-216000" algn="l" defTabSz="914400" rtl="0" eaLnBrk="1" latinLnBrk="0" hangingPunct="1">
        <a:lnSpc>
          <a:spcPct val="110000"/>
        </a:lnSpc>
        <a:spcBef>
          <a:spcPts val="499"/>
        </a:spcBef>
        <a:buSzPct val="110000"/>
        <a:buFont typeface="Arial ExBd" pitchFamily="2" charset="0"/>
        <a:buChar char="‐"/>
        <a:defRPr sz="1800" kern="1200">
          <a:solidFill>
            <a:srgbClr val="003F7D"/>
          </a:solidFill>
          <a:latin typeface="+mj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110000"/>
        </a:lnSpc>
        <a:spcBef>
          <a:spcPts val="499"/>
        </a:spcBef>
        <a:buSzPct val="110000"/>
        <a:buFont typeface="Arial ExBd" pitchFamily="2" charset="0"/>
        <a:buChar char="‐"/>
        <a:defRPr sz="1800" b="0" kern="1200">
          <a:solidFill>
            <a:srgbClr val="003F7D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3F7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3F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3F7D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rd-linkage.de/" TargetMode="External"/><Relationship Id="rId2" Type="http://schemas.openxmlformats.org/officeDocument/2006/relationships/hyperlink" Target="http://fdz.iab.de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and improving the quality, analytic potential and accessibility of data by linking administrative, survey and open data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European Conference on Quality in Official Statistics (Q2014</a:t>
            </a:r>
            <a:r>
              <a:rPr lang="en-US" dirty="0" smtClean="0"/>
              <a:t>)</a:t>
            </a:r>
          </a:p>
          <a:p>
            <a:r>
              <a:rPr lang="fi-FI" dirty="0"/>
              <a:t>Vienna, </a:t>
            </a:r>
            <a:r>
              <a:rPr lang="fi-FI" dirty="0" smtClean="0"/>
              <a:t>5 </a:t>
            </a:r>
            <a:r>
              <a:rPr lang="fi-FI" dirty="0"/>
              <a:t>June 2014</a:t>
            </a:r>
            <a:endParaRPr lang="de-DE" dirty="0" smtClean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400" dirty="0"/>
              <a:t>Manfred </a:t>
            </a:r>
            <a:r>
              <a:rPr lang="de-DE" sz="1400" dirty="0" smtClean="0"/>
              <a:t>Antoni</a:t>
            </a:r>
          </a:p>
          <a:p>
            <a:r>
              <a:rPr lang="de-DE" sz="1400" dirty="0" smtClean="0"/>
              <a:t>Alexandra Schmucker</a:t>
            </a:r>
          </a:p>
        </p:txBody>
      </p:sp>
      <p:pic>
        <p:nvPicPr>
          <p:cNvPr id="5" name="Picture 3" descr="FDZ_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525" y="0"/>
            <a:ext cx="2181225" cy="110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project I: </a:t>
            </a:r>
            <a:r>
              <a:rPr lang="en-GB" dirty="0" err="1"/>
              <a:t>WeLL</a:t>
            </a:r>
            <a:r>
              <a:rPr lang="en-GB" dirty="0"/>
              <a:t>-ADIAB (</a:t>
            </a:r>
            <a:r>
              <a:rPr lang="en-GB" dirty="0" smtClean="0"/>
              <a:t>II)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>
          <a:xfrm>
            <a:off x="8070850" y="6570000"/>
            <a:ext cx="1073150" cy="288000"/>
          </a:xfrm>
          <a:prstGeom prst="rect">
            <a:avLst/>
          </a:prstGeom>
          <a:solidFill>
            <a:srgbClr val="7D8DB7"/>
          </a:solidFill>
        </p:spPr>
        <p:txBody>
          <a:bodyPr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08B385-C2E1-4AFC-A151-0C2E5C20BDB0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835211" y="1993396"/>
            <a:ext cx="7439603" cy="3634613"/>
            <a:chOff x="9" y="711"/>
            <a:chExt cx="5964" cy="3097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4646" y="3082"/>
              <a:ext cx="1327" cy="72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t" anchorCtr="0"/>
            <a:lstStyle/>
            <a:p>
              <a:pPr algn="ctr"/>
              <a:r>
                <a:rPr lang="en-GB" b="1" dirty="0" smtClean="0">
                  <a:solidFill>
                    <a:srgbClr val="003F7D"/>
                  </a:solidFill>
                </a:rPr>
                <a:t>Establishment</a:t>
              </a:r>
              <a:br>
                <a:rPr lang="en-GB" b="1" dirty="0" smtClean="0">
                  <a:solidFill>
                    <a:srgbClr val="003F7D"/>
                  </a:solidFill>
                </a:rPr>
              </a:br>
              <a:r>
                <a:rPr lang="en-GB" b="1" dirty="0" smtClean="0">
                  <a:solidFill>
                    <a:srgbClr val="003F7D"/>
                  </a:solidFill>
                </a:rPr>
                <a:t>Histories</a:t>
              </a: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9" y="711"/>
              <a:ext cx="5605" cy="3097"/>
              <a:chOff x="9" y="711"/>
              <a:chExt cx="5605" cy="3097"/>
            </a:xfrm>
          </p:grpSpPr>
          <p:sp>
            <p:nvSpPr>
              <p:cNvPr id="11" name="AutoShape 2"/>
              <p:cNvSpPr>
                <a:spLocks noChangeArrowheads="1"/>
              </p:cNvSpPr>
              <p:nvPr/>
            </p:nvSpPr>
            <p:spPr bwMode="auto">
              <a:xfrm>
                <a:off x="371" y="711"/>
                <a:ext cx="1998" cy="859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anchor="ctr" anchorCtr="0"/>
              <a:lstStyle/>
              <a:p>
                <a:pPr algn="ctr"/>
                <a:r>
                  <a:rPr lang="en-GB" b="1" dirty="0" err="1" smtClean="0">
                    <a:solidFill>
                      <a:srgbClr val="003F7D"/>
                    </a:solidFill>
                  </a:rPr>
                  <a:t>WeLL</a:t>
                </a:r>
                <a:r>
                  <a:rPr lang="en-GB" b="1" dirty="0" smtClean="0">
                    <a:solidFill>
                      <a:srgbClr val="003F7D"/>
                    </a:solidFill>
                  </a:rPr>
                  <a:t> Employee Panel</a:t>
                </a:r>
                <a:endParaRPr lang="en-GB" b="1" dirty="0">
                  <a:solidFill>
                    <a:srgbClr val="003F7D"/>
                  </a:solidFill>
                </a:endParaRPr>
              </a:p>
            </p:txBody>
          </p:sp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3648" y="711"/>
                <a:ext cx="1966" cy="859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 anchorCtr="0"/>
              <a:lstStyle/>
              <a:p>
                <a:pPr algn="ctr"/>
                <a:r>
                  <a:rPr lang="en-GB" b="1" dirty="0" smtClean="0">
                    <a:solidFill>
                      <a:srgbClr val="003F7D"/>
                    </a:solidFill>
                  </a:rPr>
                  <a:t>IAB</a:t>
                </a:r>
                <a:br>
                  <a:rPr lang="en-GB" b="1" dirty="0" smtClean="0">
                    <a:solidFill>
                      <a:srgbClr val="003F7D"/>
                    </a:solidFill>
                  </a:rPr>
                </a:br>
                <a:r>
                  <a:rPr lang="en-GB" b="1" dirty="0" smtClean="0">
                    <a:solidFill>
                      <a:srgbClr val="003F7D"/>
                    </a:solidFill>
                  </a:rPr>
                  <a:t>Establishment Panel</a:t>
                </a:r>
              </a:p>
            </p:txBody>
          </p:sp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>
                <a:off x="9" y="3083"/>
                <a:ext cx="1328" cy="724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t" anchorCtr="0"/>
              <a:lstStyle/>
              <a:p>
                <a:pPr algn="ctr"/>
                <a:r>
                  <a:rPr lang="en-GB" b="1" dirty="0" smtClean="0">
                    <a:solidFill>
                      <a:srgbClr val="003F7D"/>
                    </a:solidFill>
                  </a:rPr>
                  <a:t>Employment</a:t>
                </a:r>
                <a:br>
                  <a:rPr lang="en-GB" b="1" dirty="0" smtClean="0">
                    <a:solidFill>
                      <a:srgbClr val="003F7D"/>
                    </a:solidFill>
                  </a:rPr>
                </a:br>
                <a:r>
                  <a:rPr lang="en-GB" b="1" dirty="0" smtClean="0">
                    <a:solidFill>
                      <a:srgbClr val="003F7D"/>
                    </a:solidFill>
                  </a:rPr>
                  <a:t>Biographies</a:t>
                </a:r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auto">
              <a:xfrm>
                <a:off x="1435" y="3083"/>
                <a:ext cx="1327" cy="72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>
                    <a:solidFill>
                      <a:srgbClr val="003F7D"/>
                    </a:solidFill>
                  </a:rPr>
                  <a:t>Establishment</a:t>
                </a:r>
                <a:br>
                  <a:rPr lang="en-GB" b="1" dirty="0" smtClean="0">
                    <a:solidFill>
                      <a:srgbClr val="003F7D"/>
                    </a:solidFill>
                  </a:rPr>
                </a:br>
                <a:r>
                  <a:rPr lang="en-GB" b="1" dirty="0" smtClean="0">
                    <a:solidFill>
                      <a:srgbClr val="003F7D"/>
                    </a:solidFill>
                  </a:rPr>
                  <a:t>Histories</a:t>
                </a:r>
                <a:endParaRPr lang="en-GB" b="1" dirty="0">
                  <a:solidFill>
                    <a:srgbClr val="003F7D"/>
                  </a:solidFill>
                </a:endParaRPr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>
                <a:off x="3220" y="3082"/>
                <a:ext cx="1327" cy="72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>
                    <a:solidFill>
                      <a:srgbClr val="003F7D"/>
                    </a:solidFill>
                  </a:rPr>
                  <a:t>Employment</a:t>
                </a:r>
                <a:br>
                  <a:rPr lang="en-GB" b="1" dirty="0" smtClean="0">
                    <a:solidFill>
                      <a:srgbClr val="003F7D"/>
                    </a:solidFill>
                  </a:rPr>
                </a:br>
                <a:r>
                  <a:rPr lang="en-GB" b="1" dirty="0" smtClean="0">
                    <a:solidFill>
                      <a:srgbClr val="003F7D"/>
                    </a:solidFill>
                  </a:rPr>
                  <a:t>Biographies</a:t>
                </a:r>
                <a:endParaRPr lang="en-GB" b="1" dirty="0">
                  <a:solidFill>
                    <a:srgbClr val="003F7D"/>
                  </a:solidFill>
                </a:endParaRPr>
              </a:p>
            </p:txBody>
          </p:sp>
          <p:cxnSp>
            <p:nvCxnSpPr>
              <p:cNvPr id="16" name="AutoShape 9"/>
              <p:cNvCxnSpPr>
                <a:cxnSpLocks noChangeShapeType="1"/>
                <a:stCxn id="11" idx="2"/>
                <a:endCxn id="13" idx="0"/>
              </p:cNvCxnSpPr>
              <p:nvPr/>
            </p:nvCxnSpPr>
            <p:spPr bwMode="auto">
              <a:xfrm flipH="1">
                <a:off x="673" y="1570"/>
                <a:ext cx="697" cy="1513"/>
              </a:xfrm>
              <a:prstGeom prst="straightConnector1">
                <a:avLst/>
              </a:prstGeom>
              <a:noFill/>
              <a:ln w="50800">
                <a:solidFill>
                  <a:schemeClr val="bg2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7" name="AutoShape 10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1370" y="1570"/>
                <a:ext cx="729" cy="1513"/>
              </a:xfrm>
              <a:prstGeom prst="straightConnector1">
                <a:avLst/>
              </a:prstGeom>
              <a:noFill/>
              <a:ln w="50800">
                <a:solidFill>
                  <a:schemeClr val="bg2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8" name="AutoShape 11"/>
              <p:cNvCxnSpPr>
                <a:cxnSpLocks noChangeShapeType="1"/>
                <a:stCxn id="12" idx="1"/>
                <a:endCxn id="11" idx="3"/>
              </p:cNvCxnSpPr>
              <p:nvPr/>
            </p:nvCxnSpPr>
            <p:spPr bwMode="auto">
              <a:xfrm flipH="1">
                <a:off x="2369" y="1141"/>
                <a:ext cx="1279" cy="0"/>
              </a:xfrm>
              <a:prstGeom prst="straightConnector1">
                <a:avLst/>
              </a:prstGeom>
              <a:noFill/>
              <a:ln w="50800">
                <a:solidFill>
                  <a:schemeClr val="bg2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9" name="AutoShape 12"/>
              <p:cNvCxnSpPr>
                <a:cxnSpLocks noChangeShapeType="1"/>
                <a:stCxn id="12" idx="2"/>
                <a:endCxn id="15" idx="0"/>
              </p:cNvCxnSpPr>
              <p:nvPr/>
            </p:nvCxnSpPr>
            <p:spPr bwMode="auto">
              <a:xfrm flipH="1">
                <a:off x="3883" y="1570"/>
                <a:ext cx="748" cy="1512"/>
              </a:xfrm>
              <a:prstGeom prst="straightConnector1">
                <a:avLst/>
              </a:prstGeom>
              <a:noFill/>
              <a:ln w="50800">
                <a:solidFill>
                  <a:schemeClr val="bg2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20" name="AutoShape 13"/>
              <p:cNvCxnSpPr>
                <a:cxnSpLocks noChangeShapeType="1"/>
                <a:stCxn id="12" idx="2"/>
                <a:endCxn id="9" idx="0"/>
              </p:cNvCxnSpPr>
              <p:nvPr/>
            </p:nvCxnSpPr>
            <p:spPr bwMode="auto">
              <a:xfrm>
                <a:off x="4631" y="1570"/>
                <a:ext cx="678" cy="1512"/>
              </a:xfrm>
              <a:prstGeom prst="straightConnector1">
                <a:avLst/>
              </a:prstGeom>
              <a:noFill/>
              <a:ln w="50800">
                <a:solidFill>
                  <a:schemeClr val="bg2"/>
                </a:solidFill>
                <a:round/>
                <a:headEnd type="oval" w="med" len="med"/>
                <a:tailEnd type="oval" w="med" len="med"/>
              </a:ln>
            </p:spPr>
          </p:cxnSp>
        </p:grpSp>
      </p:grp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748556" y="5706347"/>
            <a:ext cx="1656571" cy="85085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rgbClr val="003F7D"/>
                </a:solidFill>
              </a:rPr>
              <a:t>Administrative</a:t>
            </a:r>
            <a:br>
              <a:rPr lang="en-GB" sz="2000" b="1" dirty="0" smtClean="0">
                <a:solidFill>
                  <a:srgbClr val="003F7D"/>
                </a:solidFill>
              </a:rPr>
            </a:br>
            <a:r>
              <a:rPr lang="en-GB" sz="2000" b="1" dirty="0" smtClean="0">
                <a:solidFill>
                  <a:srgbClr val="003F7D"/>
                </a:solidFill>
              </a:rPr>
              <a:t>data</a:t>
            </a:r>
            <a:endParaRPr lang="en-GB" sz="2000" b="1" dirty="0">
              <a:solidFill>
                <a:srgbClr val="003F7D"/>
              </a:solidFill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3717995" y="1070061"/>
            <a:ext cx="1656571" cy="85085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rgbClr val="003F7D"/>
                </a:solidFill>
              </a:rPr>
              <a:t>Survey</a:t>
            </a:r>
            <a:br>
              <a:rPr lang="en-GB" sz="2000" b="1" dirty="0" smtClean="0">
                <a:solidFill>
                  <a:srgbClr val="003F7D"/>
                </a:solidFill>
              </a:rPr>
            </a:br>
            <a:r>
              <a:rPr lang="en-GB" sz="2000" b="1" dirty="0" smtClean="0">
                <a:solidFill>
                  <a:srgbClr val="003F7D"/>
                </a:solidFill>
              </a:rPr>
              <a:t>data</a:t>
            </a:r>
            <a:endParaRPr lang="en-GB" sz="2000" b="1" dirty="0">
              <a:solidFill>
                <a:srgbClr val="003F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project II: MPI-IC-IAB-Inventor Data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40000" y="1236518"/>
            <a:ext cx="8333836" cy="5333481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 smtClean="0"/>
              <a:t>Data sources:</a:t>
            </a:r>
          </a:p>
          <a:p>
            <a:pPr lvl="1"/>
            <a:r>
              <a:rPr lang="en-GB" sz="1900" dirty="0" smtClean="0"/>
              <a:t>Patent and inventor data (German Patent and Trademark Office and </a:t>
            </a:r>
            <a:br>
              <a:rPr lang="en-GB" sz="1900" dirty="0" smtClean="0"/>
            </a:br>
            <a:r>
              <a:rPr lang="en-GB" sz="1900" dirty="0" smtClean="0"/>
              <a:t>PATSTAT - EPO Worldwide Patent Statistical Database) </a:t>
            </a:r>
            <a:r>
              <a:rPr lang="en-GB" sz="2000" dirty="0" smtClean="0"/>
              <a:t>[O]</a:t>
            </a:r>
            <a:endParaRPr lang="en-GB" sz="1900" dirty="0" smtClean="0"/>
          </a:p>
          <a:p>
            <a:pPr lvl="1"/>
            <a:r>
              <a:rPr lang="en-GB" sz="1900" dirty="0" smtClean="0"/>
              <a:t>Employment biographies </a:t>
            </a:r>
            <a:r>
              <a:rPr lang="en-GB" sz="2000" dirty="0" smtClean="0"/>
              <a:t>[A]</a:t>
            </a:r>
            <a:endParaRPr lang="en-GB" sz="1900" dirty="0" smtClean="0"/>
          </a:p>
          <a:p>
            <a:pPr lvl="1"/>
            <a:r>
              <a:rPr lang="en-GB" sz="1900" dirty="0" smtClean="0"/>
              <a:t>Establishment histories </a:t>
            </a:r>
            <a:r>
              <a:rPr lang="en-GB" sz="2000" dirty="0" smtClean="0"/>
              <a:t>[A]</a:t>
            </a:r>
            <a:endParaRPr lang="en-GB" sz="1900" dirty="0" smtClean="0"/>
          </a:p>
          <a:p>
            <a:r>
              <a:rPr lang="en-GB" sz="2200" dirty="0" smtClean="0"/>
              <a:t>Data linkage:</a:t>
            </a:r>
          </a:p>
          <a:p>
            <a:pPr lvl="1"/>
            <a:r>
              <a:rPr lang="en-GB" sz="1900" dirty="0" smtClean="0"/>
              <a:t>Record linkage using names and addresses of inventors</a:t>
            </a:r>
          </a:p>
          <a:p>
            <a:r>
              <a:rPr lang="en-GB" sz="2200" dirty="0" smtClean="0"/>
              <a:t>Analytic potential:</a:t>
            </a:r>
          </a:p>
          <a:p>
            <a:pPr lvl="1"/>
            <a:r>
              <a:rPr lang="en-GB" sz="1900" dirty="0" smtClean="0"/>
              <a:t>Research at the intersection of labour market processes and patenting activities of individuals</a:t>
            </a:r>
          </a:p>
          <a:p>
            <a:pPr lvl="1"/>
            <a:r>
              <a:rPr lang="en-GB" sz="1900" dirty="0" smtClean="0"/>
              <a:t>Topics: Socio-demographic profiles of inventors, team composition, employment careers of inventors and their co-workers (e.g. mobility)</a:t>
            </a:r>
          </a:p>
          <a:p>
            <a:r>
              <a:rPr lang="en-GB" sz="2200" dirty="0" smtClean="0"/>
              <a:t>Data access: </a:t>
            </a:r>
          </a:p>
          <a:p>
            <a:pPr lvl="1"/>
            <a:r>
              <a:rPr lang="en-GB" sz="1900" dirty="0" smtClean="0"/>
              <a:t>Currently only for project members of IAB and Max Planck Institute for Innovation and Competition (MPI-IC)</a:t>
            </a:r>
          </a:p>
          <a:p>
            <a:pPr lvl="1"/>
            <a:r>
              <a:rPr lang="en-GB" sz="1900" dirty="0" smtClean="0"/>
              <a:t>Access via the Research Data Centre planned in the future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1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project III: Geocoding of German Administrative Data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40000" y="1267691"/>
            <a:ext cx="8125828" cy="51850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dirty="0" smtClean="0"/>
              <a:t>Data sources: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Geocoded addresses from the Federal Agency for Cartography and </a:t>
            </a:r>
            <a:r>
              <a:rPr lang="en-GB" dirty="0"/>
              <a:t>Geodesy </a:t>
            </a:r>
            <a:r>
              <a:rPr lang="en-GB" dirty="0" smtClean="0"/>
              <a:t>[A]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Addresses of individuals and establishments from administrative employment biographies of the </a:t>
            </a:r>
            <a:r>
              <a:rPr lang="en-GB" dirty="0"/>
              <a:t>IAB </a:t>
            </a:r>
            <a:r>
              <a:rPr lang="en-GB" dirty="0" smtClean="0"/>
              <a:t>[A]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Data linkage: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Record linkage using addresses of establishments and individuals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Aggregation to 2,280,864 small-area regions and grid cells (1,000 meter edge length)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Analytic potential: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Analyses below the municipality level 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Neighbourhood effects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Data access: 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So far only feasibility study on data access via the FDZ</a:t>
            </a:r>
          </a:p>
        </p:txBody>
      </p:sp>
    </p:spTree>
    <p:extLst>
      <p:ext uri="{BB962C8B-B14F-4D97-AF65-F5344CB8AC3E}">
        <p14:creationId xmlns:p14="http://schemas.microsoft.com/office/powerpoint/2010/main" val="1630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Practice-oriented hints for data linkage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40000" y="1278082"/>
            <a:ext cx="8125828" cy="518506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Linkage with survey data: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Early consideration in the survey design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Reduction of the questionnaire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But</a:t>
            </a:r>
            <a:r>
              <a:rPr lang="en-US" dirty="0"/>
              <a:t>: </a:t>
            </a:r>
            <a:r>
              <a:rPr lang="en-US" dirty="0" smtClean="0"/>
              <a:t>Simultaneous </a:t>
            </a:r>
            <a:r>
              <a:rPr lang="en-US" dirty="0"/>
              <a:t>collection </a:t>
            </a:r>
            <a:r>
              <a:rPr lang="en-US" dirty="0" smtClean="0"/>
              <a:t>of interesting variables in both sources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Assessing data quality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Consider the national legal norms regarding the linkage of micro data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If necessary: asking for consent in surveys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Gathering </a:t>
            </a:r>
            <a:r>
              <a:rPr lang="en-US" dirty="0"/>
              <a:t>unique (e.g. social security number) and non-unique (e.g. names, addresses, birth dates) </a:t>
            </a:r>
            <a:r>
              <a:rPr lang="en-US" dirty="0" smtClean="0"/>
              <a:t>identifiers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Unique identifiers preferable to error-prone and non-unique ones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 Iterative process possible if both types are collected</a:t>
            </a:r>
            <a:endParaRPr lang="en-GB" dirty="0"/>
          </a:p>
          <a:p>
            <a:pPr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7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Contact: </a:t>
            </a:r>
          </a:p>
          <a:p>
            <a:r>
              <a:rPr lang="en-GB" dirty="0" smtClean="0"/>
              <a:t>Manfred.Antoni@iab.de</a:t>
            </a:r>
          </a:p>
          <a:p>
            <a:r>
              <a:rPr lang="en-GB" dirty="0" smtClean="0"/>
              <a:t>Alexandra.Schmucker@iab.de  </a:t>
            </a:r>
          </a:p>
          <a:p>
            <a:endParaRPr lang="en-GB" dirty="0" smtClean="0"/>
          </a:p>
          <a:p>
            <a:r>
              <a:rPr lang="en-GB" b="1" dirty="0" smtClean="0"/>
              <a:t>Information on the Research Data Centre: </a:t>
            </a:r>
          </a:p>
          <a:p>
            <a:r>
              <a:rPr lang="en-GB" dirty="0" smtClean="0">
                <a:hlinkClick r:id="rId2"/>
              </a:rPr>
              <a:t>http://fdz.iab.de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b="1" dirty="0" smtClean="0"/>
              <a:t>Information on the German Record Linkage </a:t>
            </a:r>
            <a:r>
              <a:rPr lang="en-GB" b="1" dirty="0" err="1" smtClean="0"/>
              <a:t>Center</a:t>
            </a:r>
            <a:r>
              <a:rPr lang="en-GB" b="1" dirty="0" smtClean="0"/>
              <a:t>: </a:t>
            </a:r>
          </a:p>
          <a:p>
            <a:r>
              <a:rPr lang="en-GB" dirty="0" smtClean="0">
                <a:hlinkClick r:id="rId3"/>
              </a:rPr>
              <a:t>http://www.record-linkage.de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2"/>
          <p:cNvSpPr txBox="1">
            <a:spLocks/>
          </p:cNvSpPr>
          <p:nvPr/>
        </p:nvSpPr>
        <p:spPr>
          <a:xfrm>
            <a:off x="457200" y="6580391"/>
            <a:ext cx="7613650" cy="28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</a:rPr>
              <a:t>Assessing and improving data by linking administrative, survey and open data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Bender, Stefan; Dorner, Matthias; </a:t>
            </a:r>
            <a:r>
              <a:rPr lang="en-GB" dirty="0" err="1" smtClean="0"/>
              <a:t>Harhoff</a:t>
            </a:r>
            <a:r>
              <a:rPr lang="en-GB" dirty="0" smtClean="0"/>
              <a:t>, </a:t>
            </a:r>
            <a:r>
              <a:rPr lang="en-GB" dirty="0" err="1" smtClean="0"/>
              <a:t>Dietmar</a:t>
            </a:r>
            <a:r>
              <a:rPr lang="en-GB" dirty="0" smtClean="0"/>
              <a:t>; </a:t>
            </a:r>
            <a:r>
              <a:rPr lang="en-GB" dirty="0" err="1" smtClean="0"/>
              <a:t>Hoisl</a:t>
            </a:r>
            <a:r>
              <a:rPr lang="en-GB" dirty="0" smtClean="0"/>
              <a:t>, Karin; </a:t>
            </a:r>
            <a:r>
              <a:rPr lang="en-GB" dirty="0" err="1" smtClean="0"/>
              <a:t>Scioch</a:t>
            </a:r>
            <a:r>
              <a:rPr lang="en-GB" dirty="0" smtClean="0"/>
              <a:t>, </a:t>
            </a:r>
            <a:r>
              <a:rPr lang="en-GB" dirty="0" err="1" smtClean="0"/>
              <a:t>Patrycja</a:t>
            </a:r>
            <a:r>
              <a:rPr lang="en-GB" dirty="0" smtClean="0"/>
              <a:t> (2014): The MPI-IC-IAB-Inventor Data (MIID): Record-Linkage of Patent Register Data with </a:t>
            </a:r>
            <a:r>
              <a:rPr lang="en-GB" dirty="0" err="1" smtClean="0"/>
              <a:t>Labor</a:t>
            </a:r>
            <a:r>
              <a:rPr lang="en-GB" dirty="0" smtClean="0"/>
              <a:t> Market Data of the IAB. FDZ-</a:t>
            </a:r>
            <a:r>
              <a:rPr lang="en-GB" dirty="0" err="1" smtClean="0"/>
              <a:t>Methodenreport</a:t>
            </a:r>
            <a:r>
              <a:rPr lang="en-GB" dirty="0" smtClean="0"/>
              <a:t>, xx/2014 (forthcoming), Nuremberg.</a:t>
            </a:r>
          </a:p>
          <a:p>
            <a:r>
              <a:rPr lang="en-GB" dirty="0" smtClean="0"/>
              <a:t>Bender, Stefan; </a:t>
            </a:r>
            <a:r>
              <a:rPr lang="en-GB" dirty="0" err="1" smtClean="0"/>
              <a:t>Fertig</a:t>
            </a:r>
            <a:r>
              <a:rPr lang="en-GB" dirty="0" smtClean="0"/>
              <a:t>, Michael; Görlitz, Katja; Huber, Martina; Schmucker, Alexandra (2009): </a:t>
            </a:r>
            <a:r>
              <a:rPr lang="en-GB" dirty="0" err="1" smtClean="0"/>
              <a:t>WeLL</a:t>
            </a:r>
            <a:r>
              <a:rPr lang="en-GB" dirty="0" smtClean="0"/>
              <a:t> - unique linked employer-employee data on further training in Germany. In: </a:t>
            </a:r>
            <a:r>
              <a:rPr lang="en-GB" dirty="0" err="1" smtClean="0"/>
              <a:t>Schmollers</a:t>
            </a:r>
            <a:r>
              <a:rPr lang="en-GB" dirty="0" smtClean="0"/>
              <a:t> </a:t>
            </a:r>
            <a:r>
              <a:rPr lang="en-GB" dirty="0" err="1" smtClean="0"/>
              <a:t>Jahrbuch</a:t>
            </a:r>
            <a:r>
              <a:rPr lang="en-GB" dirty="0" smtClean="0"/>
              <a:t>. </a:t>
            </a:r>
            <a:r>
              <a:rPr lang="en-GB" dirty="0" err="1" smtClean="0"/>
              <a:t>Zeitschrift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Wirtschafts</a:t>
            </a:r>
            <a:r>
              <a:rPr lang="en-GB" dirty="0" smtClean="0"/>
              <a:t>- und </a:t>
            </a:r>
            <a:r>
              <a:rPr lang="en-GB" dirty="0" err="1" smtClean="0"/>
              <a:t>Sozialwissenschaften</a:t>
            </a:r>
            <a:r>
              <a:rPr lang="en-GB" dirty="0" smtClean="0"/>
              <a:t>, Jg. 129, H. 4, S. 637-643.</a:t>
            </a:r>
          </a:p>
          <a:p>
            <a:r>
              <a:rPr lang="en-GB" dirty="0" err="1" smtClean="0"/>
              <a:t>Scholz</a:t>
            </a:r>
            <a:r>
              <a:rPr lang="en-GB" dirty="0" smtClean="0"/>
              <a:t>, Theresa; Rauscher, Cerstin; </a:t>
            </a:r>
            <a:r>
              <a:rPr lang="en-GB" dirty="0" err="1" smtClean="0"/>
              <a:t>Reiher</a:t>
            </a:r>
            <a:r>
              <a:rPr lang="en-GB" dirty="0" smtClean="0"/>
              <a:t>, Jörg; </a:t>
            </a:r>
            <a:r>
              <a:rPr lang="en-GB" dirty="0" err="1" smtClean="0"/>
              <a:t>Bachteler</a:t>
            </a:r>
            <a:r>
              <a:rPr lang="en-GB" dirty="0" smtClean="0"/>
              <a:t>, Tobias (2012): Geocoding of German Administrative Data. The Case of the Institute for Employment Research. FDZ-</a:t>
            </a:r>
            <a:r>
              <a:rPr lang="en-GB" dirty="0" err="1" smtClean="0"/>
              <a:t>Methodenreport</a:t>
            </a:r>
            <a:r>
              <a:rPr lang="en-GB" dirty="0" smtClean="0"/>
              <a:t>, 09/2012 (en), Nuremberg.</a:t>
            </a:r>
          </a:p>
        </p:txBody>
      </p:sp>
    </p:spTree>
    <p:extLst>
      <p:ext uri="{BB962C8B-B14F-4D97-AF65-F5344CB8AC3E}">
        <p14:creationId xmlns:p14="http://schemas.microsoft.com/office/powerpoint/2010/main" val="85402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40000" y="1565275"/>
            <a:ext cx="8125828" cy="4625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Starting </a:t>
            </a:r>
            <a:r>
              <a:rPr lang="en-US" b="1" dirty="0" smtClean="0"/>
              <a:t>point:</a:t>
            </a:r>
            <a:endParaRPr lang="en-US" dirty="0" smtClean="0"/>
          </a:p>
          <a:p>
            <a:pPr lvl="1"/>
            <a:r>
              <a:rPr lang="en-US" dirty="0" smtClean="0"/>
              <a:t>Increasing demand of comprehensive </a:t>
            </a:r>
            <a:r>
              <a:rPr lang="en-US" dirty="0"/>
              <a:t>(particularly </a:t>
            </a:r>
            <a:r>
              <a:rPr lang="en-US" dirty="0" smtClean="0"/>
              <a:t>longitudinal) </a:t>
            </a:r>
            <a:r>
              <a:rPr lang="en-US" dirty="0"/>
              <a:t>data in </a:t>
            </a:r>
            <a:r>
              <a:rPr lang="en-US" dirty="0" smtClean="0"/>
              <a:t>social sciences</a:t>
            </a:r>
          </a:p>
          <a:p>
            <a:pPr lvl="1"/>
            <a:r>
              <a:rPr lang="en-US" dirty="0" smtClean="0"/>
              <a:t>Rising problems with surveys (declining reachability and cooperation of respondents, increasing costs) </a:t>
            </a:r>
          </a:p>
          <a:p>
            <a:pPr lvl="1"/>
            <a:r>
              <a:rPr lang="en-US" dirty="0" smtClean="0"/>
              <a:t>More and more new (big data) </a:t>
            </a:r>
            <a:r>
              <a:rPr lang="en-US" dirty="0"/>
              <a:t>or uncommon (administrative </a:t>
            </a:r>
            <a:r>
              <a:rPr lang="en-US" dirty="0" smtClean="0"/>
              <a:t>data) sources are examined regarding their value for research</a:t>
            </a:r>
          </a:p>
          <a:p>
            <a:pPr lvl="1"/>
            <a:r>
              <a:rPr lang="en-US" dirty="0" smtClean="0"/>
              <a:t>Different shortcomings </a:t>
            </a:r>
            <a:r>
              <a:rPr lang="en-US" dirty="0"/>
              <a:t>of </a:t>
            </a:r>
            <a:r>
              <a:rPr lang="en-US" dirty="0" smtClean="0"/>
              <a:t>these different </a:t>
            </a:r>
            <a:r>
              <a:rPr lang="en-US" dirty="0"/>
              <a:t>data </a:t>
            </a:r>
            <a:r>
              <a:rPr lang="en-US" dirty="0" smtClean="0"/>
              <a:t>sources</a:t>
            </a:r>
          </a:p>
          <a:p>
            <a:r>
              <a:rPr lang="en-US" altLang="de-DE" b="1" dirty="0" smtClean="0">
                <a:solidFill>
                  <a:schemeClr val="accent2"/>
                </a:solidFill>
                <a:sym typeface="Wingdings" pitchFamily="2" charset="2"/>
              </a:rPr>
              <a:t>Remedy</a:t>
            </a:r>
            <a:r>
              <a:rPr lang="en-US" altLang="de-DE" dirty="0" smtClean="0">
                <a:solidFill>
                  <a:schemeClr val="accent2"/>
                </a:solidFill>
                <a:sym typeface="Wingdings" pitchFamily="2" charset="2"/>
              </a:rPr>
              <a:t>: </a:t>
            </a:r>
          </a:p>
          <a:p>
            <a:pPr lvl="1"/>
            <a:r>
              <a:rPr lang="en-US" altLang="de-DE" dirty="0">
                <a:solidFill>
                  <a:schemeClr val="accent2"/>
                </a:solidFill>
                <a:sym typeface="Wingdings" pitchFamily="2" charset="2"/>
              </a:rPr>
              <a:t>B</a:t>
            </a:r>
            <a:r>
              <a:rPr lang="en-US" altLang="de-DE" dirty="0" smtClean="0">
                <a:solidFill>
                  <a:schemeClr val="accent2"/>
                </a:solidFill>
                <a:sym typeface="Wingdings" pitchFamily="2" charset="2"/>
              </a:rPr>
              <a:t>alancing </a:t>
            </a:r>
            <a:r>
              <a:rPr lang="en-US" altLang="de-DE" dirty="0">
                <a:solidFill>
                  <a:schemeClr val="accent2"/>
                </a:solidFill>
                <a:sym typeface="Wingdings" pitchFamily="2" charset="2"/>
              </a:rPr>
              <a:t>the </a:t>
            </a:r>
            <a:r>
              <a:rPr lang="en-US" altLang="de-DE" dirty="0" smtClean="0">
                <a:solidFill>
                  <a:schemeClr val="accent2"/>
                </a:solidFill>
                <a:sym typeface="Wingdings" pitchFamily="2" charset="2"/>
              </a:rPr>
              <a:t>disadvantages of these </a:t>
            </a:r>
            <a:r>
              <a:rPr lang="en-US" dirty="0" smtClean="0"/>
              <a:t>data </a:t>
            </a:r>
            <a:r>
              <a:rPr lang="en-US" dirty="0"/>
              <a:t>sources </a:t>
            </a:r>
            <a:r>
              <a:rPr lang="en-US" dirty="0" smtClean="0"/>
              <a:t>by combining their advantages</a:t>
            </a:r>
            <a:endParaRPr lang="en-US" altLang="de-DE" dirty="0" smtClean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US" b="1" dirty="0" smtClean="0"/>
              <a:t>Implementation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reating more comprehensive datasets using</a:t>
            </a:r>
            <a:r>
              <a:rPr lang="en-US" altLang="de-DE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de-DE" dirty="0">
                <a:solidFill>
                  <a:schemeClr val="accent2"/>
                </a:solidFill>
                <a:sym typeface="Wingdings" pitchFamily="2" charset="2"/>
              </a:rPr>
              <a:t>data </a:t>
            </a:r>
            <a:r>
              <a:rPr lang="en-US" altLang="de-DE" dirty="0" smtClean="0">
                <a:solidFill>
                  <a:schemeClr val="accent2"/>
                </a:solidFill>
                <a:sym typeface="Wingdings" pitchFamily="2" charset="2"/>
              </a:rPr>
              <a:t>linkage</a:t>
            </a:r>
          </a:p>
        </p:txBody>
      </p:sp>
    </p:spTree>
    <p:extLst>
      <p:ext uri="{BB962C8B-B14F-4D97-AF65-F5344CB8AC3E}">
        <p14:creationId xmlns:p14="http://schemas.microsoft.com/office/powerpoint/2010/main" val="9981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solidFill>
                  <a:schemeClr val="accent2"/>
                </a:solidFill>
                <a:sym typeface="Wingdings" pitchFamily="2" charset="2"/>
              </a:rPr>
              <a:t>A</a:t>
            </a:r>
            <a:r>
              <a:rPr lang="en-US" altLang="de-DE" dirty="0" smtClean="0">
                <a:solidFill>
                  <a:schemeClr val="accent2"/>
                </a:solidFill>
                <a:sym typeface="Wingdings" pitchFamily="2" charset="2"/>
              </a:rPr>
              <a:t>dvantages and disadvantages: </a:t>
            </a:r>
            <a:r>
              <a:rPr lang="en-GB" altLang="de-DE" dirty="0" smtClean="0"/>
              <a:t>Survey </a:t>
            </a:r>
            <a:r>
              <a:rPr lang="en-GB" altLang="de-DE" dirty="0"/>
              <a:t>data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altLang="de-DE" b="1" dirty="0" smtClean="0"/>
              <a:t>Advantages: </a:t>
            </a:r>
          </a:p>
          <a:p>
            <a:pPr lvl="1"/>
            <a:r>
              <a:rPr lang="en-GB" altLang="de-DE" dirty="0" smtClean="0"/>
              <a:t>Specifically gathered for certain research questions</a:t>
            </a:r>
          </a:p>
          <a:p>
            <a:pPr lvl="1"/>
            <a:r>
              <a:rPr lang="en-GB" altLang="de-DE" dirty="0" smtClean="0"/>
              <a:t>Subjective information on behaviours, attitudes etc.</a:t>
            </a:r>
            <a:endParaRPr lang="en-GB" altLang="de-DE" dirty="0"/>
          </a:p>
          <a:p>
            <a:r>
              <a:rPr lang="en-GB" altLang="de-DE" b="1" dirty="0" smtClean="0"/>
              <a:t>Disadvantages:</a:t>
            </a:r>
          </a:p>
          <a:p>
            <a:pPr lvl="1"/>
            <a:r>
              <a:rPr lang="en-GB" altLang="de-DE" dirty="0" smtClean="0"/>
              <a:t>Missing data (</a:t>
            </a:r>
            <a:r>
              <a:rPr lang="en-GB" dirty="0" smtClean="0"/>
              <a:t>unit-nonresponse, item-nonresponse, panel attrition)</a:t>
            </a:r>
          </a:p>
          <a:p>
            <a:pPr lvl="1"/>
            <a:r>
              <a:rPr lang="en-GB" dirty="0"/>
              <a:t>Misreporting (e.g. </a:t>
            </a:r>
            <a:r>
              <a:rPr lang="en-GB" altLang="de-DE" dirty="0"/>
              <a:t>recall errors </a:t>
            </a:r>
            <a:r>
              <a:rPr lang="en-GB" dirty="0"/>
              <a:t>in retrospective interviews)</a:t>
            </a:r>
            <a:endParaRPr lang="en-GB" altLang="de-DE" dirty="0"/>
          </a:p>
          <a:p>
            <a:pPr lvl="1"/>
            <a:r>
              <a:rPr lang="en-GB" altLang="de-DE" dirty="0" smtClean="0"/>
              <a:t>Time restrictions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igh costs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5922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solidFill>
                  <a:schemeClr val="accent2"/>
                </a:solidFill>
                <a:sym typeface="Wingdings" pitchFamily="2" charset="2"/>
              </a:rPr>
              <a:t>Advantages and </a:t>
            </a:r>
            <a:r>
              <a:rPr lang="en-US" altLang="de-DE" dirty="0" smtClean="0">
                <a:solidFill>
                  <a:schemeClr val="accent2"/>
                </a:solidFill>
                <a:sym typeface="Wingdings" pitchFamily="2" charset="2"/>
              </a:rPr>
              <a:t>disadvantages: </a:t>
            </a:r>
            <a:r>
              <a:rPr lang="en-GB" altLang="de-DE" dirty="0" smtClean="0"/>
              <a:t>Administrative </a:t>
            </a:r>
            <a:r>
              <a:rPr lang="en-GB" altLang="de-DE" dirty="0"/>
              <a:t>data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altLang="de-DE" b="1" dirty="0" smtClean="0"/>
              <a:t>Advantages</a:t>
            </a:r>
            <a:r>
              <a:rPr lang="en-GB" altLang="de-DE" sz="2400" dirty="0" smtClean="0"/>
              <a:t>: </a:t>
            </a:r>
          </a:p>
          <a:p>
            <a:pPr lvl="1"/>
            <a:r>
              <a:rPr lang="en-GB" altLang="de-DE" dirty="0" smtClean="0"/>
              <a:t>Covering long time periods</a:t>
            </a:r>
          </a:p>
          <a:p>
            <a:pPr lvl="1"/>
            <a:r>
              <a:rPr lang="en-GB" dirty="0" smtClean="0"/>
              <a:t>Precise and reliable </a:t>
            </a:r>
            <a:r>
              <a:rPr lang="en-GB" altLang="de-DE" dirty="0" smtClean="0"/>
              <a:t>information </a:t>
            </a:r>
          </a:p>
          <a:p>
            <a:pPr lvl="1"/>
            <a:r>
              <a:rPr lang="en-GB" altLang="de-DE" dirty="0" smtClean="0"/>
              <a:t>Complete target population</a:t>
            </a:r>
          </a:p>
          <a:p>
            <a:r>
              <a:rPr lang="en-GB" altLang="de-DE" b="1" dirty="0" smtClean="0"/>
              <a:t>Disadvantages</a:t>
            </a:r>
            <a:r>
              <a:rPr lang="en-GB" altLang="de-DE" dirty="0" smtClean="0"/>
              <a:t>:</a:t>
            </a:r>
          </a:p>
          <a:p>
            <a:pPr lvl="1"/>
            <a:r>
              <a:rPr lang="en-GB" altLang="de-DE" dirty="0" smtClean="0"/>
              <a:t>Data collected for administrative purposes (research as secondary use)</a:t>
            </a:r>
          </a:p>
          <a:p>
            <a:pPr lvl="1"/>
            <a:r>
              <a:rPr lang="en-GB" altLang="de-DE" dirty="0" smtClean="0"/>
              <a:t>Changes in the data collection method and the recorded information</a:t>
            </a:r>
          </a:p>
          <a:p>
            <a:pPr lvl="1"/>
            <a:r>
              <a:rPr lang="en-GB" altLang="de-DE" dirty="0" smtClean="0"/>
              <a:t>Time lag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898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Remedy: Data linkage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Potential data sources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 smtClean="0"/>
              <a:t>Survey </a:t>
            </a:r>
            <a:r>
              <a:rPr lang="en-US" dirty="0"/>
              <a:t>data </a:t>
            </a:r>
            <a:r>
              <a:rPr lang="en-US" dirty="0" smtClean="0"/>
              <a:t>(e.g. on individuals</a:t>
            </a:r>
            <a:r>
              <a:rPr lang="en-US" dirty="0"/>
              <a:t>, household or </a:t>
            </a:r>
            <a:r>
              <a:rPr lang="en-US" dirty="0" smtClean="0"/>
              <a:t>establishments) [S]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 smtClean="0"/>
              <a:t>Administrative </a:t>
            </a:r>
            <a:r>
              <a:rPr lang="en-US" dirty="0"/>
              <a:t>data </a:t>
            </a:r>
            <a:r>
              <a:rPr lang="en-US" dirty="0" smtClean="0"/>
              <a:t>[A]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Open </a:t>
            </a:r>
            <a:r>
              <a:rPr lang="en-US" dirty="0" smtClean="0"/>
              <a:t>data [O]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altLang="de-DE" b="1" dirty="0" smtClean="0">
                <a:solidFill>
                  <a:schemeClr val="accent2"/>
                </a:solidFill>
                <a:sym typeface="Wingdings" pitchFamily="2" charset="2"/>
              </a:rPr>
              <a:t>Advantages</a:t>
            </a:r>
            <a:r>
              <a:rPr lang="en-US" altLang="de-DE" dirty="0" smtClean="0">
                <a:solidFill>
                  <a:schemeClr val="accent2"/>
                </a:solidFill>
                <a:sym typeface="Wingdings" pitchFamily="2" charset="2"/>
              </a:rPr>
              <a:t>:</a:t>
            </a:r>
            <a:endParaRPr lang="en-US" altLang="de-DE" dirty="0">
              <a:solidFill>
                <a:schemeClr val="accent2"/>
              </a:solidFill>
              <a:sym typeface="Wingdings" pitchFamily="2" charset="2"/>
            </a:endParaRPr>
          </a:p>
          <a:p>
            <a:pPr lvl="1">
              <a:spcBef>
                <a:spcPts val="300"/>
              </a:spcBef>
            </a:pPr>
            <a:r>
              <a:rPr lang="en-US" dirty="0" smtClean="0"/>
              <a:t>Higher </a:t>
            </a:r>
            <a:r>
              <a:rPr lang="en-US" dirty="0"/>
              <a:t>analytic potential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Reduced respondent burden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Higher </a:t>
            </a:r>
            <a:r>
              <a:rPr lang="en-US" dirty="0"/>
              <a:t>cost </a:t>
            </a:r>
            <a:r>
              <a:rPr lang="en-US" dirty="0" smtClean="0"/>
              <a:t>efficiency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Measuring </a:t>
            </a:r>
            <a:r>
              <a:rPr lang="en-US" dirty="0"/>
              <a:t>and improving data </a:t>
            </a:r>
            <a:r>
              <a:rPr lang="en-US" dirty="0" smtClean="0"/>
              <a:t>quality</a:t>
            </a:r>
          </a:p>
          <a:p>
            <a:pPr>
              <a:spcBef>
                <a:spcPts val="600"/>
              </a:spcBef>
            </a:pPr>
            <a:r>
              <a:rPr lang="en-US" b="1" dirty="0"/>
              <a:t>Challenges</a:t>
            </a:r>
            <a:r>
              <a:rPr lang="en-US" dirty="0"/>
              <a:t>: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Error-prone and non-unique matching variables for record linkage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Legal restrictions for linkage and data </a:t>
            </a:r>
            <a:r>
              <a:rPr lang="en-US" dirty="0" smtClean="0"/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228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</a:t>
            </a:r>
            <a:r>
              <a:rPr lang="en-GB" dirty="0"/>
              <a:t>at Research Data Centre (FDZ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Tasks </a:t>
            </a:r>
            <a:r>
              <a:rPr lang="en-GB" dirty="0"/>
              <a:t>of the </a:t>
            </a:r>
            <a:r>
              <a:rPr lang="en-GB" dirty="0" smtClean="0"/>
              <a:t>FDZ:  </a:t>
            </a:r>
          </a:p>
          <a:p>
            <a:pPr lvl="1"/>
            <a:r>
              <a:rPr lang="en-GB" dirty="0" smtClean="0"/>
              <a:t>preparation</a:t>
            </a:r>
            <a:r>
              <a:rPr lang="en-GB" dirty="0"/>
              <a:t>, standardization and documentation of </a:t>
            </a:r>
            <a:r>
              <a:rPr lang="en-GB" dirty="0" smtClean="0"/>
              <a:t>research data</a:t>
            </a:r>
          </a:p>
          <a:p>
            <a:pPr lvl="1"/>
            <a:r>
              <a:rPr lang="en-GB" dirty="0" smtClean="0"/>
              <a:t>secure </a:t>
            </a:r>
            <a:r>
              <a:rPr lang="en-GB" dirty="0"/>
              <a:t>data </a:t>
            </a:r>
            <a:r>
              <a:rPr lang="en-GB" dirty="0" smtClean="0"/>
              <a:t>access</a:t>
            </a:r>
          </a:p>
          <a:p>
            <a:pPr lvl="1"/>
            <a:r>
              <a:rPr lang="en-GB" dirty="0" smtClean="0"/>
              <a:t>advisory </a:t>
            </a:r>
            <a:r>
              <a:rPr lang="en-GB" dirty="0"/>
              <a:t>service </a:t>
            </a:r>
            <a:r>
              <a:rPr lang="en-GB" dirty="0" smtClean="0"/>
              <a:t>on analytic </a:t>
            </a:r>
            <a:r>
              <a:rPr lang="en-GB" dirty="0"/>
              <a:t>potential, </a:t>
            </a:r>
            <a:r>
              <a:rPr lang="en-GB" dirty="0" smtClean="0"/>
              <a:t>scope, validity and handling </a:t>
            </a:r>
            <a:r>
              <a:rPr lang="en-GB" dirty="0"/>
              <a:t>of data </a:t>
            </a:r>
            <a:endParaRPr lang="de-DE" dirty="0"/>
          </a:p>
          <a:p>
            <a:r>
              <a:rPr lang="en-GB" dirty="0" smtClean="0"/>
              <a:t>Several </a:t>
            </a:r>
            <a:r>
              <a:rPr lang="en-GB" dirty="0"/>
              <a:t>projects </a:t>
            </a:r>
            <a:r>
              <a:rPr lang="en-GB" dirty="0" smtClean="0"/>
              <a:t>on data linkage using </a:t>
            </a:r>
            <a:r>
              <a:rPr lang="en-GB" dirty="0"/>
              <a:t>different sources </a:t>
            </a:r>
            <a:r>
              <a:rPr lang="en-GB" dirty="0" smtClean="0"/>
              <a:t>since the FDZ’s establishment in 2004</a:t>
            </a:r>
          </a:p>
          <a:p>
            <a:r>
              <a:rPr lang="en-GB" dirty="0" smtClean="0"/>
              <a:t>Provision of (linked) data to </a:t>
            </a:r>
            <a:r>
              <a:rPr lang="en-GB" dirty="0"/>
              <a:t>external </a:t>
            </a:r>
            <a:r>
              <a:rPr lang="en-GB" dirty="0" smtClean="0"/>
              <a:t>researchers</a:t>
            </a:r>
            <a:endParaRPr lang="de-DE" dirty="0"/>
          </a:p>
          <a:p>
            <a:pPr marL="0" indent="0">
              <a:spcBef>
                <a:spcPts val="600"/>
              </a:spcBef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018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 of the Research Data </a:t>
            </a:r>
            <a:r>
              <a:rPr lang="en-GB" dirty="0" smtClean="0"/>
              <a:t>Centre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8070850" y="6570000"/>
            <a:ext cx="1073150" cy="288000"/>
          </a:xfrm>
          <a:prstGeom prst="rect">
            <a:avLst/>
          </a:prstGeom>
          <a:solidFill>
            <a:srgbClr val="7D8DB7"/>
          </a:solidFill>
        </p:spPr>
        <p:txBody>
          <a:bodyPr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08B385-C2E1-4AFC-A151-0C2E5C20BDB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570000"/>
            <a:ext cx="8070850" cy="288000"/>
          </a:xfrm>
        </p:spPr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9" y="1171435"/>
            <a:ext cx="8769927" cy="53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 Record Linkage </a:t>
            </a:r>
            <a:r>
              <a:rPr lang="en-GB" dirty="0" err="1" smtClean="0"/>
              <a:t>Center</a:t>
            </a:r>
            <a:r>
              <a:rPr lang="en-GB" dirty="0" smtClean="0"/>
              <a:t> (GRLC): Activities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" name="Picture 3" descr="FDZ_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980446"/>
            <a:ext cx="1152127" cy="5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32620"/>
              </p:ext>
            </p:extLst>
          </p:nvPr>
        </p:nvGraphicFramePr>
        <p:xfrm>
          <a:off x="538163" y="1565273"/>
          <a:ext cx="8114518" cy="43201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57259"/>
                <a:gridCol w="4057259"/>
              </a:tblGrid>
              <a:tr h="396386"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FDZ</a:t>
                      </a:r>
                      <a:r>
                        <a:rPr lang="en-US" sz="20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Nuremberg</a:t>
                      </a:r>
                      <a:endParaRPr lang="en-US" sz="2000" noProof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aseline="0" noProof="0" dirty="0" smtClean="0">
                          <a:solidFill>
                            <a:schemeClr val="tx1"/>
                          </a:solidFill>
                        </a:rPr>
                        <a:t>University of Duisburg-Essen</a:t>
                      </a:r>
                      <a:endParaRPr lang="en-US" sz="2000" noProof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84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 smtClean="0"/>
                        <a:t>Focus: Service facility </a:t>
                      </a:r>
                      <a:endParaRPr lang="en-US" sz="2000" noProof="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 smtClean="0"/>
                        <a:t>Focus:</a:t>
                      </a:r>
                      <a:r>
                        <a:rPr lang="en-US" sz="2000" baseline="0" noProof="0" dirty="0" smtClean="0"/>
                        <a:t> Research unit</a:t>
                      </a:r>
                      <a:endParaRPr lang="en-US" sz="2000" noProof="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84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 smtClean="0"/>
                        <a:t>Project advisory center</a:t>
                      </a:r>
                      <a:endParaRPr lang="en-US" sz="2000" noProof="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 smtClean="0"/>
                        <a:t>Development and evaluation of linkage methods</a:t>
                      </a:r>
                      <a:endParaRPr lang="en-US" sz="2000" noProof="0" dirty="0" smtClean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84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Conducting </a:t>
                      </a:r>
                      <a:r>
                        <a:rPr lang="en-US" sz="2000" baseline="0" noProof="0" dirty="0" smtClean="0"/>
                        <a:t>(privacy preserving) record linkage</a:t>
                      </a:r>
                      <a:endParaRPr lang="en-US" sz="2000" noProof="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aseline="0" noProof="0" dirty="0" smtClean="0"/>
                        <a:t>Development </a:t>
                      </a:r>
                      <a:r>
                        <a:rPr lang="en-US" sz="2000" baseline="0" noProof="0" smtClean="0"/>
                        <a:t>of free linkage </a:t>
                      </a:r>
                      <a:r>
                        <a:rPr lang="en-US" sz="2000" baseline="0" noProof="0" dirty="0" smtClean="0"/>
                        <a:t>software</a:t>
                      </a:r>
                      <a:endParaRPr lang="en-US" sz="2000" noProof="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50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Secure access to linked data</a:t>
                      </a:r>
                      <a:r>
                        <a:rPr lang="en-US" sz="2000" baseline="0" noProof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en-US" sz="2000" noProof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 smtClean="0"/>
                        <a:t>Dissemination</a:t>
                      </a:r>
                      <a:r>
                        <a:rPr lang="en-US" sz="2000" baseline="0" noProof="0" dirty="0" smtClean="0"/>
                        <a:t> of current research results</a:t>
                      </a:r>
                      <a:endParaRPr lang="en-US" sz="2000" noProof="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8407">
                <a:tc gridSpan="2"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000" noProof="0" dirty="0" smtClean="0"/>
                        <a:t>Tutorials</a:t>
                      </a:r>
                      <a:r>
                        <a:rPr lang="en-US" sz="2000" baseline="0" noProof="0" dirty="0" smtClean="0"/>
                        <a:t> on record linkage</a:t>
                      </a:r>
                      <a:endParaRPr lang="en-US" sz="2000" noProof="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noProof="0" dirty="0">
                        <a:solidFill>
                          <a:schemeClr val="accent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project I: </a:t>
            </a:r>
            <a:r>
              <a:rPr lang="en-GB" dirty="0" err="1" smtClean="0"/>
              <a:t>WeLL</a:t>
            </a:r>
            <a:r>
              <a:rPr lang="en-GB" dirty="0" smtClean="0"/>
              <a:t>-ADIAB (I)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Assessing and improving data by linking administrative, survey and open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39999" y="1257300"/>
            <a:ext cx="8385791" cy="519545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dirty="0" smtClean="0"/>
              <a:t>Data sources: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Employee survey (project ‘Further Training as Part of Lifelong Learning’) [S]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IAB Establishment </a:t>
            </a:r>
            <a:r>
              <a:rPr lang="en-GB" dirty="0"/>
              <a:t>Panel [S]</a:t>
            </a:r>
            <a:endParaRPr lang="en-GB" dirty="0" smtClean="0"/>
          </a:p>
          <a:p>
            <a:pPr lvl="1">
              <a:spcBef>
                <a:spcPts val="300"/>
              </a:spcBef>
            </a:pPr>
            <a:r>
              <a:rPr lang="en-GB" dirty="0" smtClean="0"/>
              <a:t>Employment biographies [A]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Establishment histories [A]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Data linkage: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Using the social security number and the establishment number 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Informed consent for linkage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Analytic potential:</a:t>
            </a:r>
          </a:p>
          <a:p>
            <a:pPr lvl="1">
              <a:spcBef>
                <a:spcPts val="300"/>
              </a:spcBef>
            </a:pPr>
            <a:r>
              <a:rPr lang="en-GB" dirty="0" smtClean="0">
                <a:sym typeface="Wingdings" pitchFamily="2" charset="2"/>
              </a:rPr>
              <a:t>I</a:t>
            </a:r>
            <a:r>
              <a:rPr lang="en-GB" dirty="0" smtClean="0"/>
              <a:t>nnovative linked employer-employee dataset to analyse determinants and consequences of further training in Germany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Research on data quality and selectivity (unit-nonresponse or </a:t>
            </a:r>
            <a:r>
              <a:rPr lang="en-GB" kern="0" dirty="0" smtClean="0">
                <a:solidFill>
                  <a:schemeClr val="accent2"/>
                </a:solidFill>
              </a:rPr>
              <a:t>refusal of allowance</a:t>
            </a:r>
            <a:r>
              <a:rPr lang="en-GB" dirty="0" smtClean="0"/>
              <a:t>)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Data access: 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On-site use at the Research Data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5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vorlage">
  <a:themeElements>
    <a:clrScheme name="IAB-Powerpointfoli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0B7D3"/>
      </a:accent1>
      <a:accent2>
        <a:srgbClr val="003F7D"/>
      </a:accent2>
      <a:accent3>
        <a:srgbClr val="D5DA4D"/>
      </a:accent3>
      <a:accent4>
        <a:srgbClr val="F0F2C5"/>
      </a:accent4>
      <a:accent5>
        <a:srgbClr val="CDC990"/>
      </a:accent5>
      <a:accent6>
        <a:srgbClr val="647AA9"/>
      </a:accent6>
      <a:hlink>
        <a:srgbClr val="003F7D"/>
      </a:hlink>
      <a:folHlink>
        <a:srgbClr val="647A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Bildschirmpräsentation (4:3)</PresentationFormat>
  <Paragraphs>176</Paragraphs>
  <Slides>15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Arial ExBd</vt:lpstr>
      <vt:lpstr>Standardvorlage</vt:lpstr>
      <vt:lpstr>Assessing and improving the quality, analytic potential and accessibility of data by linking administrative, survey and open data</vt:lpstr>
      <vt:lpstr>Motivation</vt:lpstr>
      <vt:lpstr>Advantages and disadvantages: Survey data</vt:lpstr>
      <vt:lpstr>Advantages and disadvantages: Administrative data</vt:lpstr>
      <vt:lpstr>Remedy: Data linkage</vt:lpstr>
      <vt:lpstr>Implementation at Research Data Centre (FDZ)</vt:lpstr>
      <vt:lpstr>Data sources of the Research Data Centre</vt:lpstr>
      <vt:lpstr>German Record Linkage Center (GRLC): Activities</vt:lpstr>
      <vt:lpstr>Exemplary project I: WeLL-ADIAB (I)</vt:lpstr>
      <vt:lpstr>Exemplary project I: WeLL-ADIAB (II)</vt:lpstr>
      <vt:lpstr>Exemplary project II: MPI-IC-IAB-Inventor Data</vt:lpstr>
      <vt:lpstr>Exemplary project III: Geocoding of German Administrative Data</vt:lpstr>
      <vt:lpstr>Practice-oriented hints for data linkage</vt:lpstr>
      <vt:lpstr>PowerPoint-Präsentation</vt:lpstr>
      <vt:lpstr>References:</vt:lpstr>
    </vt:vector>
  </TitlesOfParts>
  <Company>Bundesagentur für Arbeit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weidmannc001</dc:creator>
  <cp:lastModifiedBy>SchmuckeA</cp:lastModifiedBy>
  <cp:revision>246</cp:revision>
  <dcterms:created xsi:type="dcterms:W3CDTF">2012-08-01T12:52:51Z</dcterms:created>
  <dcterms:modified xsi:type="dcterms:W3CDTF">2014-06-02T08:13:11Z</dcterms:modified>
</cp:coreProperties>
</file>