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0" r:id="rId4"/>
    <p:sldId id="276" r:id="rId5"/>
    <p:sldId id="271" r:id="rId6"/>
    <p:sldId id="279" r:id="rId7"/>
    <p:sldId id="261" r:id="rId8"/>
    <p:sldId id="263" r:id="rId9"/>
    <p:sldId id="277" r:id="rId10"/>
    <p:sldId id="265" r:id="rId11"/>
    <p:sldId id="278" r:id="rId12"/>
    <p:sldId id="269" r:id="rId13"/>
    <p:sldId id="273" r:id="rId14"/>
    <p:sldId id="272" r:id="rId15"/>
    <p:sldId id="274" r:id="rId16"/>
    <p:sldId id="267" r:id="rId17"/>
    <p:sldId id="268" r:id="rId18"/>
    <p:sldId id="275" r:id="rId19"/>
  </p:sldIdLst>
  <p:sldSz cx="9144000" cy="6858000" type="screen4x3"/>
  <p:notesSz cx="6858000" cy="9144000"/>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42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s-I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s-IS"/>
          </a:p>
        </p:txBody>
      </p:sp>
    </p:spTree>
    <p:extLst>
      <p:ext uri="{BB962C8B-B14F-4D97-AF65-F5344CB8AC3E}">
        <p14:creationId xmlns:p14="http://schemas.microsoft.com/office/powerpoint/2010/main" val="3639826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68A31E7-637E-40E9-AD93-66F94EBE3BC0}" type="datetimeFigureOut">
              <a:rPr lang="is-IS" smtClean="0"/>
              <a:t>13.5.2014</a:t>
            </a:fld>
            <a:endParaRPr lang="is-I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is-I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FD59963-05D6-4719-9ABD-DD9F12B04114}" type="slidenum">
              <a:rPr lang="is-IS" smtClean="0"/>
              <a:t>‹#›</a:t>
            </a:fld>
            <a:endParaRPr lang="is-IS"/>
          </a:p>
        </p:txBody>
      </p:sp>
    </p:spTree>
    <p:extLst>
      <p:ext uri="{BB962C8B-B14F-4D97-AF65-F5344CB8AC3E}">
        <p14:creationId xmlns:p14="http://schemas.microsoft.com/office/powerpoint/2010/main" val="3497235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s-I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68A31E7-637E-40E9-AD93-66F94EBE3BC0}" type="datetimeFigureOut">
              <a:rPr lang="is-IS" smtClean="0"/>
              <a:t>13.5.2014</a:t>
            </a:fld>
            <a:endParaRPr lang="is-I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is-I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FD59963-05D6-4719-9ABD-DD9F12B04114}" type="slidenum">
              <a:rPr lang="is-IS" smtClean="0"/>
              <a:t>‹#›</a:t>
            </a:fld>
            <a:endParaRPr lang="is-IS"/>
          </a:p>
        </p:txBody>
      </p:sp>
    </p:spTree>
    <p:extLst>
      <p:ext uri="{BB962C8B-B14F-4D97-AF65-F5344CB8AC3E}">
        <p14:creationId xmlns:p14="http://schemas.microsoft.com/office/powerpoint/2010/main" val="840034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68A31E7-637E-40E9-AD93-66F94EBE3BC0}" type="datetimeFigureOut">
              <a:rPr lang="is-IS" smtClean="0"/>
              <a:t>13.5.2014</a:t>
            </a:fld>
            <a:endParaRPr lang="is-I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is-I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FD59963-05D6-4719-9ABD-DD9F12B04114}" type="slidenum">
              <a:rPr lang="is-IS" smtClean="0"/>
              <a:t>‹#›</a:t>
            </a:fld>
            <a:endParaRPr lang="is-IS"/>
          </a:p>
        </p:txBody>
      </p:sp>
    </p:spTree>
    <p:extLst>
      <p:ext uri="{BB962C8B-B14F-4D97-AF65-F5344CB8AC3E}">
        <p14:creationId xmlns:p14="http://schemas.microsoft.com/office/powerpoint/2010/main" val="4255828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s-I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68A31E7-637E-40E9-AD93-66F94EBE3BC0}" type="datetimeFigureOut">
              <a:rPr lang="is-IS" smtClean="0"/>
              <a:t>13.5.2014</a:t>
            </a:fld>
            <a:endParaRPr lang="is-I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is-I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FD59963-05D6-4719-9ABD-DD9F12B04114}" type="slidenum">
              <a:rPr lang="is-IS" smtClean="0"/>
              <a:t>‹#›</a:t>
            </a:fld>
            <a:endParaRPr lang="is-IS"/>
          </a:p>
        </p:txBody>
      </p:sp>
    </p:spTree>
    <p:extLst>
      <p:ext uri="{BB962C8B-B14F-4D97-AF65-F5344CB8AC3E}">
        <p14:creationId xmlns:p14="http://schemas.microsoft.com/office/powerpoint/2010/main" val="3814777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68A31E7-637E-40E9-AD93-66F94EBE3BC0}" type="datetimeFigureOut">
              <a:rPr lang="is-IS" smtClean="0"/>
              <a:t>13.5.2014</a:t>
            </a:fld>
            <a:endParaRPr lang="is-I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is-I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FD59963-05D6-4719-9ABD-DD9F12B04114}" type="slidenum">
              <a:rPr lang="is-IS" smtClean="0"/>
              <a:t>‹#›</a:t>
            </a:fld>
            <a:endParaRPr lang="is-IS"/>
          </a:p>
        </p:txBody>
      </p:sp>
    </p:spTree>
    <p:extLst>
      <p:ext uri="{BB962C8B-B14F-4D97-AF65-F5344CB8AC3E}">
        <p14:creationId xmlns:p14="http://schemas.microsoft.com/office/powerpoint/2010/main" val="304881369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s-I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D68A31E7-637E-40E9-AD93-66F94EBE3BC0}" type="datetimeFigureOut">
              <a:rPr lang="is-IS" smtClean="0"/>
              <a:t>13.5.2014</a:t>
            </a:fld>
            <a:endParaRPr lang="is-I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is-I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DFD59963-05D6-4719-9ABD-DD9F12B04114}" type="slidenum">
              <a:rPr lang="is-IS" smtClean="0"/>
              <a:t>‹#›</a:t>
            </a:fld>
            <a:endParaRPr lang="is-IS"/>
          </a:p>
        </p:txBody>
      </p:sp>
    </p:spTree>
    <p:extLst>
      <p:ext uri="{BB962C8B-B14F-4D97-AF65-F5344CB8AC3E}">
        <p14:creationId xmlns:p14="http://schemas.microsoft.com/office/powerpoint/2010/main" val="29347880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D68A31E7-637E-40E9-AD93-66F94EBE3BC0}" type="datetimeFigureOut">
              <a:rPr lang="is-IS" smtClean="0"/>
              <a:t>13.5.2014</a:t>
            </a:fld>
            <a:endParaRPr lang="is-I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is-I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DFD59963-05D6-4719-9ABD-DD9F12B04114}" type="slidenum">
              <a:rPr lang="is-IS" smtClean="0"/>
              <a:t>‹#›</a:t>
            </a:fld>
            <a:endParaRPr lang="is-IS"/>
          </a:p>
        </p:txBody>
      </p:sp>
    </p:spTree>
    <p:extLst>
      <p:ext uri="{BB962C8B-B14F-4D97-AF65-F5344CB8AC3E}">
        <p14:creationId xmlns:p14="http://schemas.microsoft.com/office/powerpoint/2010/main" val="188898780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68A31E7-637E-40E9-AD93-66F94EBE3BC0}" type="datetimeFigureOut">
              <a:rPr lang="is-IS" smtClean="0"/>
              <a:t>13.5.2014</a:t>
            </a:fld>
            <a:endParaRPr lang="is-I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is-I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DFD59963-05D6-4719-9ABD-DD9F12B04114}" type="slidenum">
              <a:rPr lang="is-IS" smtClean="0"/>
              <a:t>‹#›</a:t>
            </a:fld>
            <a:endParaRPr lang="is-IS"/>
          </a:p>
        </p:txBody>
      </p:sp>
    </p:spTree>
    <p:extLst>
      <p:ext uri="{BB962C8B-B14F-4D97-AF65-F5344CB8AC3E}">
        <p14:creationId xmlns:p14="http://schemas.microsoft.com/office/powerpoint/2010/main" val="1162330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s-I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68A31E7-637E-40E9-AD93-66F94EBE3BC0}" type="datetimeFigureOut">
              <a:rPr lang="is-IS" smtClean="0"/>
              <a:t>13.5.2014</a:t>
            </a:fld>
            <a:endParaRPr lang="is-I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is-I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FD59963-05D6-4719-9ABD-DD9F12B04114}" type="slidenum">
              <a:rPr lang="is-IS" smtClean="0"/>
              <a:t>‹#›</a:t>
            </a:fld>
            <a:endParaRPr lang="is-IS"/>
          </a:p>
        </p:txBody>
      </p:sp>
    </p:spTree>
    <p:extLst>
      <p:ext uri="{BB962C8B-B14F-4D97-AF65-F5344CB8AC3E}">
        <p14:creationId xmlns:p14="http://schemas.microsoft.com/office/powerpoint/2010/main" val="1921449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s-I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s-I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68A31E7-637E-40E9-AD93-66F94EBE3BC0}" type="datetimeFigureOut">
              <a:rPr lang="is-IS" smtClean="0"/>
              <a:t>13.5.2014</a:t>
            </a:fld>
            <a:endParaRPr lang="is-I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is-I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FD59963-05D6-4719-9ABD-DD9F12B04114}" type="slidenum">
              <a:rPr lang="is-IS" smtClean="0"/>
              <a:t>‹#›</a:t>
            </a:fld>
            <a:endParaRPr lang="is-IS"/>
          </a:p>
        </p:txBody>
      </p:sp>
    </p:spTree>
    <p:extLst>
      <p:ext uri="{BB962C8B-B14F-4D97-AF65-F5344CB8AC3E}">
        <p14:creationId xmlns:p14="http://schemas.microsoft.com/office/powerpoint/2010/main" val="3799194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s-I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pic>
        <p:nvPicPr>
          <p:cNvPr id="7" name="Picture 6" descr="Statistics Iceland - frontpage"/>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884368" y="6093296"/>
            <a:ext cx="1028060" cy="430401"/>
          </a:xfrm>
          <a:prstGeom prst="rect">
            <a:avLst/>
          </a:prstGeom>
          <a:noFill/>
          <a:ln>
            <a:noFill/>
          </a:ln>
        </p:spPr>
      </p:pic>
    </p:spTree>
    <p:extLst>
      <p:ext uri="{BB962C8B-B14F-4D97-AF65-F5344CB8AC3E}">
        <p14:creationId xmlns:p14="http://schemas.microsoft.com/office/powerpoint/2010/main" val="1979781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image" Target="../media/image1.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QM Implementation </a:t>
            </a:r>
            <a:r>
              <a:rPr lang="en-US" dirty="0" smtClean="0"/>
              <a:t/>
            </a:r>
            <a:br>
              <a:rPr lang="en-US" dirty="0" smtClean="0"/>
            </a:br>
            <a:r>
              <a:rPr lang="en-US" sz="3600" dirty="0" smtClean="0"/>
              <a:t>Based </a:t>
            </a:r>
            <a:r>
              <a:rPr lang="en-US" sz="3600" dirty="0" smtClean="0"/>
              <a:t>on CoP, PDCA, and GSBPM</a:t>
            </a:r>
            <a:endParaRPr lang="en-US" sz="3600" dirty="0"/>
          </a:p>
        </p:txBody>
      </p:sp>
      <p:sp>
        <p:nvSpPr>
          <p:cNvPr id="3" name="Subtitle 2"/>
          <p:cNvSpPr>
            <a:spLocks noGrp="1"/>
          </p:cNvSpPr>
          <p:nvPr>
            <p:ph type="subTitle" idx="1"/>
          </p:nvPr>
        </p:nvSpPr>
        <p:spPr/>
        <p:txBody>
          <a:bodyPr/>
          <a:lstStyle/>
          <a:p>
            <a:endParaRPr lang="en-US" dirty="0" smtClean="0"/>
          </a:p>
          <a:p>
            <a:r>
              <a:rPr lang="en-US" dirty="0" smtClean="0"/>
              <a:t>Statistics Iceland</a:t>
            </a:r>
            <a:endParaRPr lang="en-US" dirty="0"/>
          </a:p>
        </p:txBody>
      </p:sp>
    </p:spTree>
    <p:extLst>
      <p:ext uri="{BB962C8B-B14F-4D97-AF65-F5344CB8AC3E}">
        <p14:creationId xmlns:p14="http://schemas.microsoft.com/office/powerpoint/2010/main" val="3436087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Process Model</a:t>
            </a:r>
            <a:endParaRPr lang="en-US" sz="4000" dirty="0"/>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1720" y="1124744"/>
            <a:ext cx="5688632" cy="5472608"/>
          </a:xfrm>
          <a:prstGeom prst="rect">
            <a:avLst/>
          </a:prstGeom>
          <a:noFill/>
        </p:spPr>
      </p:pic>
      <p:sp>
        <p:nvSpPr>
          <p:cNvPr id="4" name="TextBox 3"/>
          <p:cNvSpPr txBox="1"/>
          <p:nvPr/>
        </p:nvSpPr>
        <p:spPr>
          <a:xfrm>
            <a:off x="107504" y="4581128"/>
            <a:ext cx="2515657" cy="1631216"/>
          </a:xfrm>
          <a:prstGeom prst="rect">
            <a:avLst/>
          </a:prstGeom>
          <a:noFill/>
        </p:spPr>
        <p:txBody>
          <a:bodyPr wrap="square" rtlCol="0">
            <a:spAutoFit/>
          </a:bodyPr>
          <a:lstStyle/>
          <a:p>
            <a:r>
              <a:rPr lang="en-US" sz="2000" dirty="0">
                <a:solidFill>
                  <a:srgbClr val="0070C0"/>
                </a:solidFill>
              </a:rPr>
              <a:t>O</a:t>
            </a:r>
            <a:r>
              <a:rPr lang="en-US" sz="2000" dirty="0" smtClean="0">
                <a:solidFill>
                  <a:srgbClr val="0070C0"/>
                </a:solidFill>
              </a:rPr>
              <a:t>perating procedures answer essentially two questions:</a:t>
            </a:r>
          </a:p>
          <a:p>
            <a:pPr marL="174625" indent="-174625">
              <a:buFont typeface="Arial" panose="020B0604020202020204" pitchFamily="34" charset="0"/>
              <a:buChar char="•"/>
            </a:pPr>
            <a:r>
              <a:rPr lang="en-US" sz="2000" dirty="0" smtClean="0">
                <a:solidFill>
                  <a:srgbClr val="0070C0"/>
                </a:solidFill>
              </a:rPr>
              <a:t>What is done?</a:t>
            </a:r>
          </a:p>
          <a:p>
            <a:pPr marL="174625" indent="-174625">
              <a:buFont typeface="Arial" panose="020B0604020202020204" pitchFamily="34" charset="0"/>
              <a:buChar char="•"/>
            </a:pPr>
            <a:r>
              <a:rPr lang="en-US" sz="2000" dirty="0" smtClean="0">
                <a:solidFill>
                  <a:srgbClr val="0070C0"/>
                </a:solidFill>
              </a:rPr>
              <a:t>Who does it?</a:t>
            </a:r>
            <a:endParaRPr lang="en-US" sz="2000" dirty="0">
              <a:solidFill>
                <a:srgbClr val="0070C0"/>
              </a:solidFill>
            </a:endParaRPr>
          </a:p>
        </p:txBody>
      </p:sp>
      <p:sp>
        <p:nvSpPr>
          <p:cNvPr id="6" name="TextBox 5"/>
          <p:cNvSpPr txBox="1"/>
          <p:nvPr/>
        </p:nvSpPr>
        <p:spPr>
          <a:xfrm>
            <a:off x="5004048" y="5561217"/>
            <a:ext cx="2940073" cy="1015663"/>
          </a:xfrm>
          <a:prstGeom prst="rect">
            <a:avLst/>
          </a:prstGeom>
          <a:noFill/>
        </p:spPr>
        <p:txBody>
          <a:bodyPr wrap="square" rtlCol="0">
            <a:spAutoFit/>
          </a:bodyPr>
          <a:lstStyle/>
          <a:p>
            <a:r>
              <a:rPr lang="en-US" sz="2000" dirty="0" smtClean="0">
                <a:solidFill>
                  <a:srgbClr val="0070C0"/>
                </a:solidFill>
              </a:rPr>
              <a:t>Work descriptions answer the question:</a:t>
            </a:r>
          </a:p>
          <a:p>
            <a:pPr marL="174625" indent="-174625">
              <a:buFont typeface="Arial" panose="020B0604020202020204" pitchFamily="34" charset="0"/>
              <a:buChar char="•"/>
            </a:pPr>
            <a:r>
              <a:rPr lang="en-US" sz="2000" dirty="0" smtClean="0">
                <a:solidFill>
                  <a:srgbClr val="0070C0"/>
                </a:solidFill>
              </a:rPr>
              <a:t>How is it done?</a:t>
            </a:r>
          </a:p>
        </p:txBody>
      </p:sp>
    </p:spTree>
    <p:extLst>
      <p:ext uri="{BB962C8B-B14F-4D97-AF65-F5344CB8AC3E}">
        <p14:creationId xmlns:p14="http://schemas.microsoft.com/office/powerpoint/2010/main" val="2323275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Statistical Business Process</a:t>
            </a:r>
            <a:endParaRPr lang="en-US" sz="4000" dirty="0"/>
          </a:p>
        </p:txBody>
      </p:sp>
      <p:sp>
        <p:nvSpPr>
          <p:cNvPr id="3" name="Content Placeholder 2"/>
          <p:cNvSpPr>
            <a:spLocks noGrp="1"/>
          </p:cNvSpPr>
          <p:nvPr>
            <p:ph idx="1"/>
          </p:nvPr>
        </p:nvSpPr>
        <p:spPr>
          <a:xfrm>
            <a:off x="457200" y="1556792"/>
            <a:ext cx="8229600" cy="4569371"/>
          </a:xfrm>
        </p:spPr>
        <p:txBody>
          <a:bodyPr>
            <a:normAutofit/>
          </a:bodyPr>
          <a:lstStyle/>
          <a:p>
            <a:r>
              <a:rPr lang="en-US" sz="2800" dirty="0" smtClean="0"/>
              <a:t>Many different products with different processes</a:t>
            </a:r>
          </a:p>
          <a:p>
            <a:r>
              <a:rPr lang="en-US" sz="2800" dirty="0" smtClean="0"/>
              <a:t>We started to map the statistical business processes just like all the other business processes, that is to say, on a blank piece of paper</a:t>
            </a:r>
          </a:p>
          <a:p>
            <a:r>
              <a:rPr lang="en-US" sz="2800" dirty="0" smtClean="0"/>
              <a:t>The same processes for different products were not comparable to each other</a:t>
            </a:r>
          </a:p>
          <a:p>
            <a:r>
              <a:rPr lang="en-US" sz="2800" dirty="0" smtClean="0"/>
              <a:t>We decided to start mapping the statistical business process using </a:t>
            </a:r>
            <a:r>
              <a:rPr lang="en-US" sz="2800" dirty="0"/>
              <a:t>the GSBPM as a reference frame</a:t>
            </a:r>
            <a:endParaRPr lang="en-US" sz="2800" dirty="0" smtClean="0"/>
          </a:p>
          <a:p>
            <a:endParaRPr lang="en-US" sz="2800" dirty="0"/>
          </a:p>
        </p:txBody>
      </p:sp>
    </p:spTree>
    <p:extLst>
      <p:ext uri="{BB962C8B-B14F-4D97-AF65-F5344CB8AC3E}">
        <p14:creationId xmlns:p14="http://schemas.microsoft.com/office/powerpoint/2010/main" val="2326173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GSBPM</a:t>
            </a:r>
            <a:endParaRPr lang="is-IS" sz="4000" dirty="0"/>
          </a:p>
        </p:txBody>
      </p:sp>
      <p:sp>
        <p:nvSpPr>
          <p:cNvPr id="3" name="TextBox 2"/>
          <p:cNvSpPr txBox="1"/>
          <p:nvPr/>
        </p:nvSpPr>
        <p:spPr>
          <a:xfrm>
            <a:off x="539552" y="1556792"/>
            <a:ext cx="8208912" cy="1877437"/>
          </a:xfrm>
          <a:prstGeom prst="rect">
            <a:avLst/>
          </a:prstGeom>
          <a:noFill/>
        </p:spPr>
        <p:txBody>
          <a:bodyPr wrap="square" rtlCol="0">
            <a:spAutoFit/>
          </a:bodyPr>
          <a:lstStyle/>
          <a:p>
            <a:r>
              <a:rPr lang="en-US" sz="2800" dirty="0" smtClean="0"/>
              <a:t>To make the GSBPM usable for us</a:t>
            </a:r>
          </a:p>
          <a:p>
            <a:pPr marL="457200" indent="-457200">
              <a:buFont typeface="Arial" panose="020B0604020202020204" pitchFamily="34" charset="0"/>
              <a:buChar char="•"/>
            </a:pPr>
            <a:r>
              <a:rPr lang="en-US" sz="2800" dirty="0" smtClean="0"/>
              <a:t>Translate to Icelandic</a:t>
            </a:r>
          </a:p>
          <a:p>
            <a:pPr marL="914400" lvl="1" indent="-457200">
              <a:buFont typeface="Calibri" panose="020F0502020204030204" pitchFamily="34" charset="0"/>
              <a:buChar char="-"/>
            </a:pPr>
            <a:r>
              <a:rPr lang="en-US" sz="2400" dirty="0" smtClean="0"/>
              <a:t>Around 20 meetings</a:t>
            </a:r>
          </a:p>
          <a:p>
            <a:pPr marL="914400" lvl="1" indent="-457200">
              <a:buFont typeface="Calibri" panose="020F0502020204030204" pitchFamily="34" charset="0"/>
              <a:buChar char="-"/>
            </a:pPr>
            <a:r>
              <a:rPr lang="en-US" sz="2400" dirty="0" smtClean="0"/>
              <a:t>All managers (heads of units) + one third of experts</a:t>
            </a:r>
          </a:p>
          <a:p>
            <a:pPr marL="800100" lvl="1" indent="-342900">
              <a:buFont typeface="Calibri" panose="020F0502020204030204" pitchFamily="34" charset="0"/>
              <a:buChar char="-"/>
            </a:pPr>
            <a:endParaRPr lang="en-US" sz="1200" dirty="0" smtClean="0"/>
          </a:p>
        </p:txBody>
      </p:sp>
    </p:spTree>
    <p:extLst>
      <p:ext uri="{BB962C8B-B14F-4D97-AF65-F5344CB8AC3E}">
        <p14:creationId xmlns:p14="http://schemas.microsoft.com/office/powerpoint/2010/main" val="3782080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9511" y="404664"/>
            <a:ext cx="2131953" cy="1631216"/>
          </a:xfrm>
          <a:prstGeom prst="rect">
            <a:avLst/>
          </a:prstGeom>
          <a:noFill/>
        </p:spPr>
        <p:txBody>
          <a:bodyPr wrap="square" rtlCol="0">
            <a:spAutoFit/>
          </a:bodyPr>
          <a:lstStyle/>
          <a:p>
            <a:r>
              <a:rPr lang="en-US" sz="2000" dirty="0" smtClean="0"/>
              <a:t>Template based on the GSBPM for process mapping of the data collection process</a:t>
            </a:r>
            <a:endParaRPr lang="en-US" sz="2000" dirty="0"/>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8623" y="137653"/>
            <a:ext cx="5515745" cy="6582694"/>
          </a:xfrm>
          <a:prstGeom prst="rect">
            <a:avLst/>
          </a:prstGeom>
        </p:spPr>
      </p:pic>
      <p:sp>
        <p:nvSpPr>
          <p:cNvPr id="7" name="TextBox 6"/>
          <p:cNvSpPr txBox="1"/>
          <p:nvPr/>
        </p:nvSpPr>
        <p:spPr>
          <a:xfrm>
            <a:off x="179511" y="2708920"/>
            <a:ext cx="2016225" cy="1323439"/>
          </a:xfrm>
          <a:prstGeom prst="rect">
            <a:avLst/>
          </a:prstGeom>
          <a:noFill/>
        </p:spPr>
        <p:txBody>
          <a:bodyPr wrap="square" rtlCol="0">
            <a:spAutoFit/>
          </a:bodyPr>
          <a:lstStyle/>
          <a:p>
            <a:r>
              <a:rPr lang="en-US" sz="2000" dirty="0" smtClean="0"/>
              <a:t>The process map is used as part of the operating procedures</a:t>
            </a:r>
            <a:endParaRPr lang="en-US" sz="2000" dirty="0"/>
          </a:p>
        </p:txBody>
      </p:sp>
    </p:spTree>
    <p:extLst>
      <p:ext uri="{BB962C8B-B14F-4D97-AF65-F5344CB8AC3E}">
        <p14:creationId xmlns:p14="http://schemas.microsoft.com/office/powerpoint/2010/main" val="36351855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rotWithShape="1">
          <a:blip r:embed="rId2">
            <a:extLst>
              <a:ext uri="{28A0092B-C50C-407E-A947-70E740481C1C}">
                <a14:useLocalDpi xmlns:a14="http://schemas.microsoft.com/office/drawing/2010/main" val="0"/>
              </a:ext>
            </a:extLst>
          </a:blip>
          <a:srcRect l="27625" t="26454" r="35494" b="10319"/>
          <a:stretch/>
        </p:blipFill>
        <p:spPr bwMode="auto">
          <a:xfrm>
            <a:off x="2555776" y="0"/>
            <a:ext cx="5328592" cy="6857999"/>
          </a:xfrm>
          <a:prstGeom prst="rect">
            <a:avLst/>
          </a:prstGeom>
          <a:ln>
            <a:noFill/>
          </a:ln>
          <a:extLst>
            <a:ext uri="{53640926-AAD7-44D8-BBD7-CCE9431645EC}">
              <a14:shadowObscured xmlns:a14="http://schemas.microsoft.com/office/drawing/2010/main"/>
            </a:ext>
          </a:extLst>
        </p:spPr>
      </p:pic>
      <p:sp>
        <p:nvSpPr>
          <p:cNvPr id="3" name="TextBox 2"/>
          <p:cNvSpPr txBox="1"/>
          <p:nvPr/>
        </p:nvSpPr>
        <p:spPr>
          <a:xfrm>
            <a:off x="179512" y="476672"/>
            <a:ext cx="2448272" cy="1631216"/>
          </a:xfrm>
          <a:prstGeom prst="rect">
            <a:avLst/>
          </a:prstGeom>
          <a:noFill/>
        </p:spPr>
        <p:txBody>
          <a:bodyPr wrap="square" rtlCol="0">
            <a:spAutoFit/>
          </a:bodyPr>
          <a:lstStyle/>
          <a:p>
            <a:r>
              <a:rPr lang="en-US" sz="2000" dirty="0" smtClean="0"/>
              <a:t>An operating procedure for the CATI process drawn up from the previous template</a:t>
            </a:r>
            <a:endParaRPr lang="en-US" sz="2000" dirty="0"/>
          </a:p>
        </p:txBody>
      </p:sp>
    </p:spTree>
    <p:extLst>
      <p:ext uri="{BB962C8B-B14F-4D97-AF65-F5344CB8AC3E}">
        <p14:creationId xmlns:p14="http://schemas.microsoft.com/office/powerpoint/2010/main" val="5285652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Pros and Cons</a:t>
            </a:r>
            <a:endParaRPr lang="en-US" sz="4000" dirty="0"/>
          </a:p>
        </p:txBody>
      </p:sp>
      <p:sp>
        <p:nvSpPr>
          <p:cNvPr id="3" name="Content Placeholder 2"/>
          <p:cNvSpPr>
            <a:spLocks noGrp="1"/>
          </p:cNvSpPr>
          <p:nvPr>
            <p:ph idx="1"/>
          </p:nvPr>
        </p:nvSpPr>
        <p:spPr/>
        <p:txBody>
          <a:bodyPr/>
          <a:lstStyle/>
          <a:p>
            <a:r>
              <a:rPr lang="en-US" dirty="0" smtClean="0"/>
              <a:t>Pros</a:t>
            </a:r>
          </a:p>
          <a:p>
            <a:pPr lvl="1"/>
            <a:r>
              <a:rPr lang="en-US" sz="2400" dirty="0" smtClean="0"/>
              <a:t>Much quicker to map the processes</a:t>
            </a:r>
          </a:p>
          <a:p>
            <a:pPr lvl="1"/>
            <a:r>
              <a:rPr lang="en-US" sz="2400" dirty="0" smtClean="0"/>
              <a:t>Much better to compare same processes for different products</a:t>
            </a:r>
          </a:p>
          <a:p>
            <a:pPr lvl="1"/>
            <a:r>
              <a:rPr lang="en-US" sz="2400" dirty="0" smtClean="0"/>
              <a:t>Easier to communicate with colleagues in other countries on process matters</a:t>
            </a:r>
          </a:p>
          <a:p>
            <a:r>
              <a:rPr lang="en-US" dirty="0" smtClean="0"/>
              <a:t>Cons</a:t>
            </a:r>
          </a:p>
          <a:p>
            <a:pPr lvl="1"/>
            <a:r>
              <a:rPr lang="en-US" sz="2400" dirty="0" smtClean="0"/>
              <a:t>Some complications in the processes can easily be lost</a:t>
            </a:r>
            <a:endParaRPr lang="en-US" sz="2400" dirty="0"/>
          </a:p>
        </p:txBody>
      </p:sp>
    </p:spTree>
    <p:extLst>
      <p:ext uri="{BB962C8B-B14F-4D97-AF65-F5344CB8AC3E}">
        <p14:creationId xmlns:p14="http://schemas.microsoft.com/office/powerpoint/2010/main" val="9123541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924944"/>
            <a:ext cx="8229600" cy="1143000"/>
          </a:xfrm>
        </p:spPr>
        <p:txBody>
          <a:bodyPr>
            <a:normAutofit/>
          </a:bodyPr>
          <a:lstStyle/>
          <a:p>
            <a:r>
              <a:rPr lang="en-US" sz="4000" dirty="0" smtClean="0"/>
              <a:t>Thank you for listening</a:t>
            </a:r>
            <a:endParaRPr lang="is-IS" sz="4000" dirty="0"/>
          </a:p>
        </p:txBody>
      </p:sp>
    </p:spTree>
    <p:extLst>
      <p:ext uri="{BB962C8B-B14F-4D97-AF65-F5344CB8AC3E}">
        <p14:creationId xmlns:p14="http://schemas.microsoft.com/office/powerpoint/2010/main" val="16217106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Appendix 1: The Management Process</a:t>
            </a:r>
            <a:endParaRPr lang="is-IS" sz="3200" dirty="0"/>
          </a:p>
        </p:txBody>
      </p:sp>
      <p:grpSp>
        <p:nvGrpSpPr>
          <p:cNvPr id="5" name="Group 4"/>
          <p:cNvGrpSpPr/>
          <p:nvPr/>
        </p:nvGrpSpPr>
        <p:grpSpPr>
          <a:xfrm>
            <a:off x="1403648" y="1203593"/>
            <a:ext cx="6480720" cy="4977690"/>
            <a:chOff x="1403648" y="1203593"/>
            <a:chExt cx="6480720" cy="4977690"/>
          </a:xfrm>
        </p:grpSpPr>
        <p:sp>
          <p:nvSpPr>
            <p:cNvPr id="6" name="Oval 5"/>
            <p:cNvSpPr/>
            <p:nvPr/>
          </p:nvSpPr>
          <p:spPr>
            <a:xfrm>
              <a:off x="1403648" y="1644779"/>
              <a:ext cx="6480720" cy="4536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7" name="Oval 6"/>
            <p:cNvSpPr/>
            <p:nvPr/>
          </p:nvSpPr>
          <p:spPr>
            <a:xfrm>
              <a:off x="3851920" y="1772816"/>
              <a:ext cx="1566419" cy="792088"/>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Create vision and strategy</a:t>
              </a:r>
              <a:endParaRPr lang="en-US" sz="1400" dirty="0">
                <a:solidFill>
                  <a:schemeClr val="tx1"/>
                </a:solidFill>
              </a:endParaRPr>
            </a:p>
          </p:txBody>
        </p:sp>
        <p:sp>
          <p:nvSpPr>
            <p:cNvPr id="8" name="Oval 7"/>
            <p:cNvSpPr/>
            <p:nvPr/>
          </p:nvSpPr>
          <p:spPr>
            <a:xfrm>
              <a:off x="2555776" y="4869160"/>
              <a:ext cx="1556217" cy="792088"/>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Review and evaluate</a:t>
              </a:r>
              <a:endParaRPr lang="en-US" sz="1400" dirty="0">
                <a:solidFill>
                  <a:schemeClr val="tx1"/>
                </a:solidFill>
              </a:endParaRPr>
            </a:p>
          </p:txBody>
        </p:sp>
        <p:sp>
          <p:nvSpPr>
            <p:cNvPr id="9" name="Oval 8"/>
            <p:cNvSpPr/>
            <p:nvPr/>
          </p:nvSpPr>
          <p:spPr>
            <a:xfrm>
              <a:off x="5940152" y="2654444"/>
              <a:ext cx="1512168" cy="792088"/>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Organize</a:t>
              </a:r>
              <a:endParaRPr lang="en-US" sz="1400" dirty="0">
                <a:solidFill>
                  <a:schemeClr val="tx1"/>
                </a:solidFill>
              </a:endParaRPr>
            </a:p>
          </p:txBody>
        </p:sp>
        <p:sp>
          <p:nvSpPr>
            <p:cNvPr id="11" name="Oval 10"/>
            <p:cNvSpPr/>
            <p:nvPr/>
          </p:nvSpPr>
          <p:spPr>
            <a:xfrm>
              <a:off x="5364088" y="4869160"/>
              <a:ext cx="1512168" cy="792088"/>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Make plans</a:t>
              </a:r>
              <a:endParaRPr lang="en-US" sz="1400" dirty="0">
                <a:solidFill>
                  <a:schemeClr val="tx1"/>
                </a:solidFill>
              </a:endParaRPr>
            </a:p>
          </p:txBody>
        </p:sp>
        <p:sp>
          <p:nvSpPr>
            <p:cNvPr id="12" name="TextBox 11"/>
            <p:cNvSpPr txBox="1"/>
            <p:nvPr/>
          </p:nvSpPr>
          <p:spPr>
            <a:xfrm>
              <a:off x="2906291" y="1203593"/>
              <a:ext cx="3600400" cy="400110"/>
            </a:xfrm>
            <a:prstGeom prst="rect">
              <a:avLst/>
            </a:prstGeom>
            <a:noFill/>
          </p:spPr>
          <p:txBody>
            <a:bodyPr wrap="square" rtlCol="0">
              <a:spAutoFit/>
            </a:bodyPr>
            <a:lstStyle/>
            <a:p>
              <a:pPr algn="ctr"/>
              <a:r>
                <a:rPr lang="en-US" sz="2000" b="1" dirty="0" smtClean="0"/>
                <a:t>Get the Right Things Done</a:t>
              </a:r>
              <a:endParaRPr lang="en-US" sz="2000" b="1" dirty="0"/>
            </a:p>
          </p:txBody>
        </p:sp>
        <p:sp>
          <p:nvSpPr>
            <p:cNvPr id="13" name="Oval 12"/>
            <p:cNvSpPr/>
            <p:nvPr/>
          </p:nvSpPr>
          <p:spPr>
            <a:xfrm>
              <a:off x="1763688" y="2636912"/>
              <a:ext cx="1638426" cy="792088"/>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Improve</a:t>
              </a:r>
              <a:endParaRPr lang="en-US" sz="1400" dirty="0">
                <a:solidFill>
                  <a:schemeClr val="tx1"/>
                </a:solidFill>
              </a:endParaRPr>
            </a:p>
          </p:txBody>
        </p:sp>
        <p:cxnSp>
          <p:nvCxnSpPr>
            <p:cNvPr id="14" name="Straight Arrow Connector 13"/>
            <p:cNvCxnSpPr>
              <a:stCxn id="8" idx="0"/>
              <a:endCxn id="13" idx="4"/>
            </p:cNvCxnSpPr>
            <p:nvPr/>
          </p:nvCxnSpPr>
          <p:spPr>
            <a:xfrm flipH="1" flipV="1">
              <a:off x="2582901" y="3429000"/>
              <a:ext cx="750984" cy="144016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1" idx="2"/>
              <a:endCxn id="8" idx="6"/>
            </p:cNvCxnSpPr>
            <p:nvPr/>
          </p:nvCxnSpPr>
          <p:spPr>
            <a:xfrm flipH="1">
              <a:off x="4111993" y="5265204"/>
              <a:ext cx="1252095"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9" idx="4"/>
              <a:endCxn id="11" idx="0"/>
            </p:cNvCxnSpPr>
            <p:nvPr/>
          </p:nvCxnSpPr>
          <p:spPr>
            <a:xfrm flipH="1">
              <a:off x="6120172" y="3446532"/>
              <a:ext cx="576064" cy="142262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7" idx="6"/>
              <a:endCxn id="9" idx="1"/>
            </p:cNvCxnSpPr>
            <p:nvPr/>
          </p:nvCxnSpPr>
          <p:spPr>
            <a:xfrm>
              <a:off x="5418339" y="2168860"/>
              <a:ext cx="743265" cy="60158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3" idx="7"/>
              <a:endCxn id="7" idx="2"/>
            </p:cNvCxnSpPr>
            <p:nvPr/>
          </p:nvCxnSpPr>
          <p:spPr>
            <a:xfrm flipV="1">
              <a:off x="3162172" y="2168860"/>
              <a:ext cx="689748" cy="58405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301852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Clipping"/>
          <p:cNvPicPr>
            <a:picLocks noChangeAspect="1"/>
          </p:cNvPicPr>
          <p:nvPr/>
        </p:nvPicPr>
        <p:blipFill>
          <a:blip r:embed="rId2">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tretch>
            <a:fillRect/>
          </a:stretch>
        </p:blipFill>
        <p:spPr>
          <a:xfrm>
            <a:off x="306611" y="1268760"/>
            <a:ext cx="8648455" cy="5346934"/>
          </a:xfrm>
          <a:prstGeom prst="rect">
            <a:avLst/>
          </a:prstGeom>
          <a:solidFill>
            <a:srgbClr val="000000">
              <a:alpha val="0"/>
            </a:srgbClr>
          </a:solidFill>
          <a:ln>
            <a:solidFill>
              <a:srgbClr val="000000">
                <a:alpha val="0"/>
              </a:srgbClr>
            </a:solidFill>
          </a:ln>
        </p:spPr>
      </p:pic>
      <p:sp>
        <p:nvSpPr>
          <p:cNvPr id="2" name="Title 1"/>
          <p:cNvSpPr>
            <a:spLocks noGrp="1"/>
          </p:cNvSpPr>
          <p:nvPr>
            <p:ph type="title"/>
          </p:nvPr>
        </p:nvSpPr>
        <p:spPr/>
        <p:txBody>
          <a:bodyPr>
            <a:normAutofit/>
          </a:bodyPr>
          <a:lstStyle/>
          <a:p>
            <a:r>
              <a:rPr lang="en-US" sz="3200" dirty="0" smtClean="0"/>
              <a:t>Appendix 2: The GSBPM 5.0</a:t>
            </a:r>
            <a:endParaRPr lang="is-IS" sz="3200" dirty="0"/>
          </a:p>
        </p:txBody>
      </p:sp>
      <p:pic>
        <p:nvPicPr>
          <p:cNvPr id="19" name="Picture 18" descr="Statistics Iceland - frontpage"/>
          <p:cNvPicPr/>
          <p:nvPr/>
        </p:nvPicPr>
        <p:blipFill>
          <a:blip r:embed="rId4">
            <a:extLst>
              <a:ext uri="{28A0092B-C50C-407E-A947-70E740481C1C}">
                <a14:useLocalDpi xmlns:a14="http://schemas.microsoft.com/office/drawing/2010/main" val="0"/>
              </a:ext>
            </a:extLst>
          </a:blip>
          <a:srcRect/>
          <a:stretch>
            <a:fillRect/>
          </a:stretch>
        </p:blipFill>
        <p:spPr bwMode="auto">
          <a:xfrm>
            <a:off x="7884368" y="6093296"/>
            <a:ext cx="1028060" cy="430401"/>
          </a:xfrm>
          <a:prstGeom prst="rect">
            <a:avLst/>
          </a:prstGeom>
          <a:noFill/>
          <a:ln>
            <a:noFill/>
          </a:ln>
        </p:spPr>
      </p:pic>
    </p:spTree>
    <p:extLst>
      <p:ext uri="{BB962C8B-B14F-4D97-AF65-F5344CB8AC3E}">
        <p14:creationId xmlns:p14="http://schemas.microsoft.com/office/powerpoint/2010/main" val="1238261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Statistics Iceland</a:t>
            </a:r>
            <a:endParaRPr lang="en-US" sz="4000" dirty="0"/>
          </a:p>
        </p:txBody>
      </p:sp>
      <p:sp>
        <p:nvSpPr>
          <p:cNvPr id="3" name="TextBox 2"/>
          <p:cNvSpPr txBox="1"/>
          <p:nvPr/>
        </p:nvSpPr>
        <p:spPr>
          <a:xfrm>
            <a:off x="611560" y="1484784"/>
            <a:ext cx="8064896" cy="3354765"/>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Small </a:t>
            </a:r>
            <a:r>
              <a:rPr lang="en-US" sz="2800" dirty="0"/>
              <a:t>statistical office with ca 100 </a:t>
            </a:r>
            <a:r>
              <a:rPr lang="en-US" sz="2800" dirty="0" smtClean="0"/>
              <a:t>employees</a:t>
            </a:r>
          </a:p>
          <a:p>
            <a:pPr marL="800100" lvl="1" indent="-342900">
              <a:buFont typeface="Calibri" panose="020F0502020204030204" pitchFamily="34" charset="0"/>
              <a:buChar char="-"/>
            </a:pPr>
            <a:r>
              <a:rPr lang="en-GB" sz="2400" dirty="0" smtClean="0"/>
              <a:t>Still it requires </a:t>
            </a:r>
            <a:r>
              <a:rPr lang="en-GB" sz="2400" dirty="0"/>
              <a:t>a substantial statistical and technical </a:t>
            </a:r>
            <a:r>
              <a:rPr lang="en-GB" sz="2400" dirty="0" smtClean="0"/>
              <a:t>infrastructure</a:t>
            </a:r>
          </a:p>
          <a:p>
            <a:pPr marL="800100" lvl="1" indent="-342900">
              <a:buFont typeface="Calibri" panose="020F0502020204030204" pitchFamily="34" charset="0"/>
              <a:buChar char="-"/>
            </a:pPr>
            <a:endParaRPr lang="en-GB" sz="1200" dirty="0" smtClean="0"/>
          </a:p>
          <a:p>
            <a:pPr marL="342900" indent="-342900">
              <a:buFont typeface="Arial" panose="020B0604020202020204" pitchFamily="34" charset="0"/>
              <a:buChar char="•"/>
            </a:pPr>
            <a:r>
              <a:rPr lang="en-US" sz="2800" dirty="0" smtClean="0"/>
              <a:t>No board – the </a:t>
            </a:r>
            <a:r>
              <a:rPr lang="en-US" sz="2800" dirty="0"/>
              <a:t>Director-General </a:t>
            </a:r>
            <a:r>
              <a:rPr lang="en-US" sz="2800" dirty="0" smtClean="0"/>
              <a:t>is directly </a:t>
            </a:r>
            <a:r>
              <a:rPr lang="en-US" sz="2800" dirty="0"/>
              <a:t>responsible to the relevant ministry or </a:t>
            </a:r>
            <a:r>
              <a:rPr lang="en-US" sz="2800" dirty="0" smtClean="0"/>
              <a:t>minister</a:t>
            </a:r>
          </a:p>
          <a:p>
            <a:pPr marL="342900" indent="-342900">
              <a:buFont typeface="Arial" panose="020B0604020202020204" pitchFamily="34" charset="0"/>
              <a:buChar char="•"/>
            </a:pPr>
            <a:endParaRPr lang="en-US" sz="1200" dirty="0" smtClean="0"/>
          </a:p>
          <a:p>
            <a:pPr marL="342900" indent="-342900">
              <a:buFont typeface="Arial" panose="020B0604020202020204" pitchFamily="34" charset="0"/>
              <a:buChar char="•"/>
            </a:pPr>
            <a:r>
              <a:rPr lang="en-US" sz="2800" dirty="0" smtClean="0"/>
              <a:t>Statistics </a:t>
            </a:r>
            <a:r>
              <a:rPr lang="en-US" sz="2800" dirty="0"/>
              <a:t>Iceland is the </a:t>
            </a:r>
            <a:r>
              <a:rPr lang="en-US" sz="2800" dirty="0" smtClean="0"/>
              <a:t>main producer </a:t>
            </a:r>
            <a:r>
              <a:rPr lang="en-US" sz="2800" dirty="0"/>
              <a:t>and coordinator of statistics in </a:t>
            </a:r>
            <a:r>
              <a:rPr lang="en-US" sz="2800" dirty="0" smtClean="0"/>
              <a:t>Iceland</a:t>
            </a:r>
          </a:p>
        </p:txBody>
      </p:sp>
    </p:spTree>
    <p:extLst>
      <p:ext uri="{BB962C8B-B14F-4D97-AF65-F5344CB8AC3E}">
        <p14:creationId xmlns:p14="http://schemas.microsoft.com/office/powerpoint/2010/main" val="37832356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Statistics Iceland</a:t>
            </a:r>
            <a:endParaRPr lang="is-IS" sz="4000" dirty="0"/>
          </a:p>
        </p:txBody>
      </p:sp>
      <p:sp>
        <p:nvSpPr>
          <p:cNvPr id="3" name="TextBox 2"/>
          <p:cNvSpPr txBox="1"/>
          <p:nvPr/>
        </p:nvSpPr>
        <p:spPr>
          <a:xfrm>
            <a:off x="539552" y="1556792"/>
            <a:ext cx="7704856" cy="3631763"/>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Four divisions</a:t>
            </a:r>
          </a:p>
          <a:p>
            <a:pPr marL="800100" lvl="1" indent="-342900">
              <a:buFont typeface="Calibri" panose="020F0502020204030204" pitchFamily="34" charset="0"/>
              <a:buChar char="-"/>
            </a:pPr>
            <a:r>
              <a:rPr lang="en-US" sz="2400" dirty="0" smtClean="0"/>
              <a:t>Economic Statistics</a:t>
            </a:r>
          </a:p>
          <a:p>
            <a:pPr marL="800100" lvl="1" indent="-342900">
              <a:buFont typeface="Calibri" panose="020F0502020204030204" pitchFamily="34" charset="0"/>
              <a:buChar char="-"/>
            </a:pPr>
            <a:r>
              <a:rPr lang="en-US" sz="2400" dirty="0" smtClean="0"/>
              <a:t>Social Statistics</a:t>
            </a:r>
          </a:p>
          <a:p>
            <a:pPr marL="800100" lvl="1" indent="-342900">
              <a:buFont typeface="Calibri" panose="020F0502020204030204" pitchFamily="34" charset="0"/>
              <a:buChar char="-"/>
            </a:pPr>
            <a:r>
              <a:rPr lang="en-US" sz="2400" dirty="0" smtClean="0"/>
              <a:t>Business Statistics</a:t>
            </a:r>
          </a:p>
          <a:p>
            <a:pPr marL="800100" lvl="1" indent="-342900">
              <a:buFont typeface="Calibri" panose="020F0502020204030204" pitchFamily="34" charset="0"/>
              <a:buChar char="-"/>
            </a:pPr>
            <a:r>
              <a:rPr lang="en-US" sz="2400" dirty="0" smtClean="0"/>
              <a:t>Resources and Services</a:t>
            </a:r>
          </a:p>
          <a:p>
            <a:pPr marL="800100" lvl="1" indent="-342900">
              <a:buFont typeface="Calibri" panose="020F0502020204030204" pitchFamily="34" charset="0"/>
              <a:buChar char="-"/>
            </a:pPr>
            <a:endParaRPr lang="en-US" sz="1200" dirty="0" smtClean="0"/>
          </a:p>
          <a:p>
            <a:pPr marL="285750" indent="-285750">
              <a:buFont typeface="Arial" panose="020B0604020202020204" pitchFamily="34" charset="0"/>
              <a:buChar char="•"/>
            </a:pPr>
            <a:r>
              <a:rPr lang="en-US" sz="2800" dirty="0" smtClean="0"/>
              <a:t>Quality manager hired in a full time position 2012</a:t>
            </a:r>
          </a:p>
          <a:p>
            <a:pPr marL="800100" lvl="1" indent="-342900">
              <a:buFont typeface="Calibri" panose="020F0502020204030204" pitchFamily="34" charset="0"/>
              <a:buChar char="-"/>
            </a:pPr>
            <a:r>
              <a:rPr lang="en-US" sz="2400" dirty="0" smtClean="0"/>
              <a:t>First as part of Resources and Services</a:t>
            </a:r>
          </a:p>
          <a:p>
            <a:pPr marL="800100" lvl="1" indent="-342900">
              <a:buFont typeface="Calibri" panose="020F0502020204030204" pitchFamily="34" charset="0"/>
              <a:buChar char="-"/>
            </a:pPr>
            <a:r>
              <a:rPr lang="en-US" sz="2400" dirty="0" smtClean="0"/>
              <a:t>Now directly under the Director-General</a:t>
            </a:r>
          </a:p>
          <a:p>
            <a:endParaRPr lang="en-US" dirty="0"/>
          </a:p>
        </p:txBody>
      </p:sp>
    </p:spTree>
    <p:extLst>
      <p:ext uri="{BB962C8B-B14F-4D97-AF65-F5344CB8AC3E}">
        <p14:creationId xmlns:p14="http://schemas.microsoft.com/office/powerpoint/2010/main" val="27339269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Quality Policy</a:t>
            </a:r>
            <a:endParaRPr lang="en-US" sz="4000" dirty="0"/>
          </a:p>
        </p:txBody>
      </p:sp>
      <p:sp>
        <p:nvSpPr>
          <p:cNvPr id="6" name="TextBox 5"/>
          <p:cNvSpPr txBox="1"/>
          <p:nvPr/>
        </p:nvSpPr>
        <p:spPr>
          <a:xfrm>
            <a:off x="0" y="1124744"/>
            <a:ext cx="9144000" cy="5539978"/>
          </a:xfrm>
          <a:prstGeom prst="rect">
            <a:avLst/>
          </a:prstGeom>
          <a:noFill/>
        </p:spPr>
        <p:txBody>
          <a:bodyPr wrap="square" rtlCol="0">
            <a:spAutoFit/>
          </a:bodyPr>
          <a:lstStyle/>
          <a:p>
            <a:r>
              <a:rPr lang="en-US" sz="1400" b="1" dirty="0"/>
              <a:t>Quality Policy of Statistics Iceland</a:t>
            </a:r>
          </a:p>
          <a:p>
            <a:r>
              <a:rPr lang="en-US" sz="1000" dirty="0"/>
              <a:t>Statistics Iceland is a professionally independent institution which develops, produces and disseminates statistics about society. Statistics Iceland’s policy is to work according to sound methodology and appropriate statistical procedures and with impartiality, objectivity and statistical confidentiality. The statistics are accurate and reliable, coherent and comparable. </a:t>
            </a:r>
            <a:br>
              <a:rPr lang="en-US" sz="1000" dirty="0"/>
            </a:br>
            <a:r>
              <a:rPr lang="en-US" sz="1000" dirty="0"/>
              <a:t/>
            </a:r>
            <a:br>
              <a:rPr lang="en-US" sz="1000" dirty="0"/>
            </a:br>
            <a:r>
              <a:rPr lang="en-US" sz="1000" dirty="0"/>
              <a:t>The statistics are according to users’ needs, released in a timely and punctual manner and presented in a clear and understandable form. </a:t>
            </a:r>
            <a:br>
              <a:rPr lang="en-US" sz="1000" dirty="0"/>
            </a:br>
            <a:r>
              <a:rPr lang="en-US" sz="1000" dirty="0"/>
              <a:t>In order to </a:t>
            </a:r>
            <a:r>
              <a:rPr lang="en-US" sz="1000" dirty="0" smtClean="0"/>
              <a:t>realize </a:t>
            </a:r>
            <a:r>
              <a:rPr lang="en-US" sz="1000" dirty="0"/>
              <a:t>this, Statistics Iceland‘s professional independence is  specified in law and it is ensured that staff has adequate training and experience to meet current statistical needs. </a:t>
            </a:r>
            <a:br>
              <a:rPr lang="en-US" sz="1000" dirty="0"/>
            </a:br>
            <a:r>
              <a:rPr lang="en-US" sz="1000" dirty="0"/>
              <a:t/>
            </a:r>
            <a:br>
              <a:rPr lang="en-US" sz="1000" dirty="0"/>
            </a:br>
            <a:r>
              <a:rPr lang="en-US" sz="1000" dirty="0"/>
              <a:t>Statistics Iceland is responsible for official statistics in Iceland and needs to ensure that statistics are internally coherent and comparable, processing of data collecting is simplified, business and administrative sources used when possible with a sound methodology to avoid excessive burden on respondents. </a:t>
            </a:r>
            <a:br>
              <a:rPr lang="en-US" sz="1000" dirty="0"/>
            </a:br>
            <a:r>
              <a:rPr lang="en-US" sz="1000" dirty="0"/>
              <a:t/>
            </a:r>
            <a:br>
              <a:rPr lang="en-US" sz="1000" dirty="0"/>
            </a:br>
            <a:r>
              <a:rPr lang="en-US" sz="1000" dirty="0"/>
              <a:t>Statistics Iceland puts emphasis on good service, efficiency and cost effectiveness to meet increasing domestic and international demands. Statistics Iceland takes part in international cooperation and is fully compliant with the demands of the European Statistical System. </a:t>
            </a:r>
            <a:br>
              <a:rPr lang="en-US" sz="1000" dirty="0"/>
            </a:br>
            <a:r>
              <a:rPr lang="en-US" sz="1000" dirty="0"/>
              <a:t/>
            </a:r>
            <a:br>
              <a:rPr lang="en-US" sz="1000" dirty="0"/>
            </a:br>
            <a:r>
              <a:rPr lang="en-US" sz="1000" dirty="0"/>
              <a:t>Statistics Iceland operates within well-designed processes and according to plan. Quality indicators and other important factors regarding the operation and its outputs are well defined and results are checked accordingly. If quality indicators are not met changes will be carried out and improvements made on processes and procedures.</a:t>
            </a:r>
            <a:br>
              <a:rPr lang="en-US" sz="1000" dirty="0"/>
            </a:br>
            <a:r>
              <a:rPr lang="en-US" sz="1000" dirty="0"/>
              <a:t/>
            </a:r>
            <a:br>
              <a:rPr lang="en-US" sz="1000" dirty="0"/>
            </a:br>
            <a:r>
              <a:rPr lang="en-US" sz="1000" dirty="0"/>
              <a:t>The quality system of Statistics Iceland is based on the 15 principles of the European Statistics Code of Practice (CoP) published by the European Statistical System (ESS):</a:t>
            </a:r>
            <a:br>
              <a:rPr lang="en-US" sz="1000" dirty="0"/>
            </a:br>
            <a:r>
              <a:rPr lang="en-US" sz="1000" dirty="0"/>
              <a:t/>
            </a:r>
            <a:br>
              <a:rPr lang="en-US" sz="1000" dirty="0"/>
            </a:br>
            <a:r>
              <a:rPr lang="en-US" sz="1000" dirty="0"/>
              <a:t>1. Professional independence</a:t>
            </a:r>
            <a:br>
              <a:rPr lang="en-US" sz="1000" dirty="0"/>
            </a:br>
            <a:r>
              <a:rPr lang="en-US" sz="1000" dirty="0"/>
              <a:t>2. Mandate for data collection</a:t>
            </a:r>
            <a:br>
              <a:rPr lang="en-US" sz="1000" dirty="0"/>
            </a:br>
            <a:r>
              <a:rPr lang="en-US" sz="1000" dirty="0"/>
              <a:t>3. Adequacy of resources</a:t>
            </a:r>
            <a:br>
              <a:rPr lang="en-US" sz="1000" dirty="0"/>
            </a:br>
            <a:r>
              <a:rPr lang="en-US" sz="1000" dirty="0"/>
              <a:t>4. Commitment to quality</a:t>
            </a:r>
            <a:br>
              <a:rPr lang="en-US" sz="1000" dirty="0"/>
            </a:br>
            <a:r>
              <a:rPr lang="en-US" sz="1000" dirty="0"/>
              <a:t>5. Statistical confidentiality</a:t>
            </a:r>
            <a:br>
              <a:rPr lang="en-US" sz="1000" dirty="0"/>
            </a:br>
            <a:r>
              <a:rPr lang="en-US" sz="1000" dirty="0"/>
              <a:t>6. Impartiality and objectivity</a:t>
            </a:r>
            <a:br>
              <a:rPr lang="en-US" sz="1000" dirty="0"/>
            </a:br>
            <a:r>
              <a:rPr lang="en-US" sz="1000" dirty="0"/>
              <a:t>7. Sound methodology</a:t>
            </a:r>
            <a:br>
              <a:rPr lang="en-US" sz="1000" dirty="0"/>
            </a:br>
            <a:r>
              <a:rPr lang="en-US" sz="1000" dirty="0"/>
              <a:t>8. Appropriate statistical procedures</a:t>
            </a:r>
            <a:br>
              <a:rPr lang="en-US" sz="1000" dirty="0"/>
            </a:br>
            <a:r>
              <a:rPr lang="en-US" sz="1000" dirty="0"/>
              <a:t>9. Non-excessive burden on respondents</a:t>
            </a:r>
            <a:br>
              <a:rPr lang="en-US" sz="1000" dirty="0"/>
            </a:br>
            <a:r>
              <a:rPr lang="en-US" sz="1000" dirty="0"/>
              <a:t>10. Cost effectiveness</a:t>
            </a:r>
            <a:br>
              <a:rPr lang="en-US" sz="1000" dirty="0"/>
            </a:br>
            <a:r>
              <a:rPr lang="en-US" sz="1000" dirty="0"/>
              <a:t>11. Relevance</a:t>
            </a:r>
            <a:br>
              <a:rPr lang="en-US" sz="1000" dirty="0"/>
            </a:br>
            <a:r>
              <a:rPr lang="en-US" sz="1000" dirty="0"/>
              <a:t>12. Accuracy and reliability</a:t>
            </a:r>
            <a:br>
              <a:rPr lang="en-US" sz="1000" dirty="0"/>
            </a:br>
            <a:r>
              <a:rPr lang="en-US" sz="1000" dirty="0"/>
              <a:t>13. Timeliness and punctuality</a:t>
            </a:r>
            <a:br>
              <a:rPr lang="en-US" sz="1000" dirty="0"/>
            </a:br>
            <a:r>
              <a:rPr lang="en-US" sz="1000" dirty="0"/>
              <a:t>14. Coherence and comparability</a:t>
            </a:r>
            <a:br>
              <a:rPr lang="en-US" sz="1000" dirty="0"/>
            </a:br>
            <a:r>
              <a:rPr lang="en-US" sz="1000" dirty="0"/>
              <a:t>15. Accessibility and clarity</a:t>
            </a:r>
          </a:p>
        </p:txBody>
      </p:sp>
    </p:spTree>
    <p:extLst>
      <p:ext uri="{BB962C8B-B14F-4D97-AF65-F5344CB8AC3E}">
        <p14:creationId xmlns:p14="http://schemas.microsoft.com/office/powerpoint/2010/main" val="40485148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Quality Policy</a:t>
            </a:r>
            <a:endParaRPr lang="en-US" sz="4000" dirty="0"/>
          </a:p>
        </p:txBody>
      </p:sp>
      <p:sp>
        <p:nvSpPr>
          <p:cNvPr id="6" name="TextBox 5"/>
          <p:cNvSpPr txBox="1"/>
          <p:nvPr/>
        </p:nvSpPr>
        <p:spPr>
          <a:xfrm>
            <a:off x="0" y="1124744"/>
            <a:ext cx="9144000" cy="5539978"/>
          </a:xfrm>
          <a:prstGeom prst="rect">
            <a:avLst/>
          </a:prstGeom>
          <a:noFill/>
        </p:spPr>
        <p:txBody>
          <a:bodyPr wrap="square" rtlCol="0">
            <a:spAutoFit/>
          </a:bodyPr>
          <a:lstStyle/>
          <a:p>
            <a:r>
              <a:rPr lang="en-US" sz="1400" b="1" dirty="0">
                <a:solidFill>
                  <a:schemeClr val="bg1">
                    <a:lumMod val="65000"/>
                  </a:schemeClr>
                </a:solidFill>
              </a:rPr>
              <a:t>Quality Policy of Statistics Iceland</a:t>
            </a:r>
          </a:p>
          <a:p>
            <a:r>
              <a:rPr lang="en-US" sz="1000" dirty="0">
                <a:solidFill>
                  <a:schemeClr val="bg1">
                    <a:lumMod val="65000"/>
                  </a:schemeClr>
                </a:solidFill>
              </a:rPr>
              <a:t>Statistics Iceland is a professionally independent institution which develops, produces and disseminates statistics about society. Statistics Iceland’s policy is to work according to sound methodology and appropriate statistical procedures and with impartiality, objectivity and statistical confidentiality. The statistics are accurate and reliable, coherent and comparable. </a:t>
            </a:r>
            <a:br>
              <a:rPr lang="en-US" sz="1000" dirty="0">
                <a:solidFill>
                  <a:schemeClr val="bg1">
                    <a:lumMod val="65000"/>
                  </a:schemeClr>
                </a:solidFill>
              </a:rPr>
            </a:br>
            <a:r>
              <a:rPr lang="en-US" sz="1000" dirty="0">
                <a:solidFill>
                  <a:schemeClr val="bg1">
                    <a:lumMod val="65000"/>
                  </a:schemeClr>
                </a:solidFill>
              </a:rPr>
              <a:t/>
            </a:r>
            <a:br>
              <a:rPr lang="en-US" sz="1000" dirty="0">
                <a:solidFill>
                  <a:schemeClr val="bg1">
                    <a:lumMod val="65000"/>
                  </a:schemeClr>
                </a:solidFill>
              </a:rPr>
            </a:br>
            <a:r>
              <a:rPr lang="en-US" sz="1000" dirty="0">
                <a:solidFill>
                  <a:schemeClr val="bg1">
                    <a:lumMod val="65000"/>
                  </a:schemeClr>
                </a:solidFill>
              </a:rPr>
              <a:t>The statistics are according to users’ needs, released in a timely and punctual manner and presented in a clear and understandable form. </a:t>
            </a:r>
            <a:br>
              <a:rPr lang="en-US" sz="1000" dirty="0">
                <a:solidFill>
                  <a:schemeClr val="bg1">
                    <a:lumMod val="65000"/>
                  </a:schemeClr>
                </a:solidFill>
              </a:rPr>
            </a:br>
            <a:r>
              <a:rPr lang="en-US" sz="1000" dirty="0">
                <a:solidFill>
                  <a:schemeClr val="bg1">
                    <a:lumMod val="65000"/>
                  </a:schemeClr>
                </a:solidFill>
              </a:rPr>
              <a:t>In order to </a:t>
            </a:r>
            <a:r>
              <a:rPr lang="en-US" sz="1000" dirty="0" smtClean="0">
                <a:solidFill>
                  <a:schemeClr val="bg1">
                    <a:lumMod val="65000"/>
                  </a:schemeClr>
                </a:solidFill>
              </a:rPr>
              <a:t>realize </a:t>
            </a:r>
            <a:r>
              <a:rPr lang="en-US" sz="1000" dirty="0">
                <a:solidFill>
                  <a:schemeClr val="bg1">
                    <a:lumMod val="65000"/>
                  </a:schemeClr>
                </a:solidFill>
              </a:rPr>
              <a:t>this, Statistics Iceland‘s professional independence is  specified in law and it is ensured that staff has adequate training and experience to meet current statistical needs. </a:t>
            </a:r>
            <a:br>
              <a:rPr lang="en-US" sz="1000" dirty="0">
                <a:solidFill>
                  <a:schemeClr val="bg1">
                    <a:lumMod val="65000"/>
                  </a:schemeClr>
                </a:solidFill>
              </a:rPr>
            </a:br>
            <a:r>
              <a:rPr lang="en-US" sz="1000" dirty="0">
                <a:solidFill>
                  <a:schemeClr val="bg1">
                    <a:lumMod val="65000"/>
                  </a:schemeClr>
                </a:solidFill>
              </a:rPr>
              <a:t/>
            </a:r>
            <a:br>
              <a:rPr lang="en-US" sz="1000" dirty="0">
                <a:solidFill>
                  <a:schemeClr val="bg1">
                    <a:lumMod val="65000"/>
                  </a:schemeClr>
                </a:solidFill>
              </a:rPr>
            </a:br>
            <a:r>
              <a:rPr lang="en-US" sz="1000" dirty="0">
                <a:solidFill>
                  <a:schemeClr val="bg1">
                    <a:lumMod val="65000"/>
                  </a:schemeClr>
                </a:solidFill>
              </a:rPr>
              <a:t>Statistics Iceland is responsible for official statistics in Iceland and needs to ensure that statistics are internally coherent and comparable, processing of data collecting is simplified, business and administrative sources used when possible with a sound methodology to avoid excessive burden on respondents. </a:t>
            </a:r>
            <a:br>
              <a:rPr lang="en-US" sz="1000" dirty="0">
                <a:solidFill>
                  <a:schemeClr val="bg1">
                    <a:lumMod val="65000"/>
                  </a:schemeClr>
                </a:solidFill>
              </a:rPr>
            </a:br>
            <a:r>
              <a:rPr lang="en-US" sz="1000" dirty="0">
                <a:solidFill>
                  <a:schemeClr val="bg1">
                    <a:lumMod val="65000"/>
                  </a:schemeClr>
                </a:solidFill>
              </a:rPr>
              <a:t/>
            </a:r>
            <a:br>
              <a:rPr lang="en-US" sz="1000" dirty="0">
                <a:solidFill>
                  <a:schemeClr val="bg1">
                    <a:lumMod val="65000"/>
                  </a:schemeClr>
                </a:solidFill>
              </a:rPr>
            </a:br>
            <a:r>
              <a:rPr lang="en-US" sz="1000" dirty="0">
                <a:solidFill>
                  <a:schemeClr val="bg1">
                    <a:lumMod val="65000"/>
                  </a:schemeClr>
                </a:solidFill>
              </a:rPr>
              <a:t>Statistics Iceland puts emphasis on good service, efficiency and cost effectiveness to meet increasing domestic and international demands. Statistics Iceland takes part in international cooperation and is fully compliant with the demands of the European Statistical System. </a:t>
            </a:r>
            <a:br>
              <a:rPr lang="en-US" sz="1000" dirty="0">
                <a:solidFill>
                  <a:schemeClr val="bg1">
                    <a:lumMod val="65000"/>
                  </a:schemeClr>
                </a:solidFill>
              </a:rPr>
            </a:br>
            <a:r>
              <a:rPr lang="en-US" sz="1000" dirty="0">
                <a:solidFill>
                  <a:schemeClr val="bg1">
                    <a:lumMod val="65000"/>
                  </a:schemeClr>
                </a:solidFill>
              </a:rPr>
              <a:t/>
            </a:r>
            <a:br>
              <a:rPr lang="en-US" sz="1000" dirty="0">
                <a:solidFill>
                  <a:schemeClr val="bg1">
                    <a:lumMod val="65000"/>
                  </a:schemeClr>
                </a:solidFill>
              </a:rPr>
            </a:br>
            <a:r>
              <a:rPr lang="en-US" sz="1000" dirty="0">
                <a:solidFill>
                  <a:schemeClr val="bg1">
                    <a:lumMod val="65000"/>
                  </a:schemeClr>
                </a:solidFill>
              </a:rPr>
              <a:t>Statistics Iceland operates within well-designed processes and according to plan. Quality indicators and other important factors regarding the operation and its outputs are well defined and results are checked accordingly. If quality indicators are not met changes will be carried out and improvements made on processes and procedures.</a:t>
            </a:r>
            <a:br>
              <a:rPr lang="en-US" sz="1000" dirty="0">
                <a:solidFill>
                  <a:schemeClr val="bg1">
                    <a:lumMod val="65000"/>
                  </a:schemeClr>
                </a:solidFill>
              </a:rPr>
            </a:br>
            <a:r>
              <a:rPr lang="en-US" sz="1000" dirty="0">
                <a:solidFill>
                  <a:schemeClr val="bg1">
                    <a:lumMod val="65000"/>
                  </a:schemeClr>
                </a:solidFill>
              </a:rPr>
              <a:t/>
            </a:r>
            <a:br>
              <a:rPr lang="en-US" sz="1000" dirty="0">
                <a:solidFill>
                  <a:schemeClr val="bg1">
                    <a:lumMod val="65000"/>
                  </a:schemeClr>
                </a:solidFill>
              </a:rPr>
            </a:br>
            <a:r>
              <a:rPr lang="en-US" sz="1000" dirty="0">
                <a:solidFill>
                  <a:schemeClr val="bg1">
                    <a:lumMod val="65000"/>
                  </a:schemeClr>
                </a:solidFill>
              </a:rPr>
              <a:t>The quality system of Statistics Iceland is based on the 15 principles of the European Statistics Code of Practice (CoP) published by the European Statistical System (ESS):</a:t>
            </a:r>
            <a:br>
              <a:rPr lang="en-US" sz="1000" dirty="0">
                <a:solidFill>
                  <a:schemeClr val="bg1">
                    <a:lumMod val="65000"/>
                  </a:schemeClr>
                </a:solidFill>
              </a:rPr>
            </a:br>
            <a:r>
              <a:rPr lang="en-US" sz="1000" dirty="0">
                <a:solidFill>
                  <a:schemeClr val="bg1">
                    <a:lumMod val="65000"/>
                  </a:schemeClr>
                </a:solidFill>
              </a:rPr>
              <a:t/>
            </a:r>
            <a:br>
              <a:rPr lang="en-US" sz="1000" dirty="0">
                <a:solidFill>
                  <a:schemeClr val="bg1">
                    <a:lumMod val="65000"/>
                  </a:schemeClr>
                </a:solidFill>
              </a:rPr>
            </a:br>
            <a:r>
              <a:rPr lang="en-US" sz="1000" dirty="0">
                <a:solidFill>
                  <a:schemeClr val="bg1">
                    <a:lumMod val="65000"/>
                  </a:schemeClr>
                </a:solidFill>
              </a:rPr>
              <a:t>1. Professional independence</a:t>
            </a:r>
            <a:br>
              <a:rPr lang="en-US" sz="1000" dirty="0">
                <a:solidFill>
                  <a:schemeClr val="bg1">
                    <a:lumMod val="65000"/>
                  </a:schemeClr>
                </a:solidFill>
              </a:rPr>
            </a:br>
            <a:r>
              <a:rPr lang="en-US" sz="1000" dirty="0">
                <a:solidFill>
                  <a:schemeClr val="bg1">
                    <a:lumMod val="65000"/>
                  </a:schemeClr>
                </a:solidFill>
              </a:rPr>
              <a:t>2. Mandate for data collection</a:t>
            </a:r>
            <a:br>
              <a:rPr lang="en-US" sz="1000" dirty="0">
                <a:solidFill>
                  <a:schemeClr val="bg1">
                    <a:lumMod val="65000"/>
                  </a:schemeClr>
                </a:solidFill>
              </a:rPr>
            </a:br>
            <a:r>
              <a:rPr lang="en-US" sz="1000" dirty="0">
                <a:solidFill>
                  <a:schemeClr val="bg1">
                    <a:lumMod val="65000"/>
                  </a:schemeClr>
                </a:solidFill>
              </a:rPr>
              <a:t>3. Adequacy of resources</a:t>
            </a:r>
            <a:br>
              <a:rPr lang="en-US" sz="1000" dirty="0">
                <a:solidFill>
                  <a:schemeClr val="bg1">
                    <a:lumMod val="65000"/>
                  </a:schemeClr>
                </a:solidFill>
              </a:rPr>
            </a:br>
            <a:r>
              <a:rPr lang="en-US" sz="1000" dirty="0">
                <a:solidFill>
                  <a:schemeClr val="bg1">
                    <a:lumMod val="65000"/>
                  </a:schemeClr>
                </a:solidFill>
              </a:rPr>
              <a:t>4. Commitment to quality</a:t>
            </a:r>
            <a:br>
              <a:rPr lang="en-US" sz="1000" dirty="0">
                <a:solidFill>
                  <a:schemeClr val="bg1">
                    <a:lumMod val="65000"/>
                  </a:schemeClr>
                </a:solidFill>
              </a:rPr>
            </a:br>
            <a:r>
              <a:rPr lang="en-US" sz="1000" dirty="0">
                <a:solidFill>
                  <a:schemeClr val="bg1">
                    <a:lumMod val="65000"/>
                  </a:schemeClr>
                </a:solidFill>
              </a:rPr>
              <a:t>5. Statistical confidentiality</a:t>
            </a:r>
            <a:br>
              <a:rPr lang="en-US" sz="1000" dirty="0">
                <a:solidFill>
                  <a:schemeClr val="bg1">
                    <a:lumMod val="65000"/>
                  </a:schemeClr>
                </a:solidFill>
              </a:rPr>
            </a:br>
            <a:r>
              <a:rPr lang="en-US" sz="1000" dirty="0">
                <a:solidFill>
                  <a:schemeClr val="bg1">
                    <a:lumMod val="65000"/>
                  </a:schemeClr>
                </a:solidFill>
              </a:rPr>
              <a:t>6. Impartiality and objectivity</a:t>
            </a:r>
            <a:br>
              <a:rPr lang="en-US" sz="1000" dirty="0">
                <a:solidFill>
                  <a:schemeClr val="bg1">
                    <a:lumMod val="65000"/>
                  </a:schemeClr>
                </a:solidFill>
              </a:rPr>
            </a:br>
            <a:r>
              <a:rPr lang="en-US" sz="1000" dirty="0">
                <a:solidFill>
                  <a:schemeClr val="bg1">
                    <a:lumMod val="65000"/>
                  </a:schemeClr>
                </a:solidFill>
              </a:rPr>
              <a:t>7. Sound methodology</a:t>
            </a:r>
            <a:br>
              <a:rPr lang="en-US" sz="1000" dirty="0">
                <a:solidFill>
                  <a:schemeClr val="bg1">
                    <a:lumMod val="65000"/>
                  </a:schemeClr>
                </a:solidFill>
              </a:rPr>
            </a:br>
            <a:r>
              <a:rPr lang="en-US" sz="1000" dirty="0">
                <a:solidFill>
                  <a:schemeClr val="bg1">
                    <a:lumMod val="65000"/>
                  </a:schemeClr>
                </a:solidFill>
              </a:rPr>
              <a:t>8. Appropriate statistical procedures</a:t>
            </a:r>
            <a:br>
              <a:rPr lang="en-US" sz="1000" dirty="0">
                <a:solidFill>
                  <a:schemeClr val="bg1">
                    <a:lumMod val="65000"/>
                  </a:schemeClr>
                </a:solidFill>
              </a:rPr>
            </a:br>
            <a:r>
              <a:rPr lang="en-US" sz="1000" dirty="0">
                <a:solidFill>
                  <a:schemeClr val="bg1">
                    <a:lumMod val="65000"/>
                  </a:schemeClr>
                </a:solidFill>
              </a:rPr>
              <a:t>9. Non-excessive burden on respondents</a:t>
            </a:r>
            <a:br>
              <a:rPr lang="en-US" sz="1000" dirty="0">
                <a:solidFill>
                  <a:schemeClr val="bg1">
                    <a:lumMod val="65000"/>
                  </a:schemeClr>
                </a:solidFill>
              </a:rPr>
            </a:br>
            <a:r>
              <a:rPr lang="en-US" sz="1000" dirty="0">
                <a:solidFill>
                  <a:schemeClr val="bg1">
                    <a:lumMod val="65000"/>
                  </a:schemeClr>
                </a:solidFill>
              </a:rPr>
              <a:t>10. Cost effectiveness</a:t>
            </a:r>
            <a:br>
              <a:rPr lang="en-US" sz="1000" dirty="0">
                <a:solidFill>
                  <a:schemeClr val="bg1">
                    <a:lumMod val="65000"/>
                  </a:schemeClr>
                </a:solidFill>
              </a:rPr>
            </a:br>
            <a:r>
              <a:rPr lang="en-US" sz="1000" dirty="0">
                <a:solidFill>
                  <a:schemeClr val="bg1">
                    <a:lumMod val="65000"/>
                  </a:schemeClr>
                </a:solidFill>
              </a:rPr>
              <a:t>11. Relevance</a:t>
            </a:r>
            <a:br>
              <a:rPr lang="en-US" sz="1000" dirty="0">
                <a:solidFill>
                  <a:schemeClr val="bg1">
                    <a:lumMod val="65000"/>
                  </a:schemeClr>
                </a:solidFill>
              </a:rPr>
            </a:br>
            <a:r>
              <a:rPr lang="en-US" sz="1000" dirty="0">
                <a:solidFill>
                  <a:schemeClr val="bg1">
                    <a:lumMod val="65000"/>
                  </a:schemeClr>
                </a:solidFill>
              </a:rPr>
              <a:t>12. Accuracy and reliability</a:t>
            </a:r>
            <a:br>
              <a:rPr lang="en-US" sz="1000" dirty="0">
                <a:solidFill>
                  <a:schemeClr val="bg1">
                    <a:lumMod val="65000"/>
                  </a:schemeClr>
                </a:solidFill>
              </a:rPr>
            </a:br>
            <a:r>
              <a:rPr lang="en-US" sz="1000" dirty="0">
                <a:solidFill>
                  <a:schemeClr val="bg1">
                    <a:lumMod val="65000"/>
                  </a:schemeClr>
                </a:solidFill>
              </a:rPr>
              <a:t>13. Timeliness and punctuality</a:t>
            </a:r>
            <a:br>
              <a:rPr lang="en-US" sz="1000" dirty="0">
                <a:solidFill>
                  <a:schemeClr val="bg1">
                    <a:lumMod val="65000"/>
                  </a:schemeClr>
                </a:solidFill>
              </a:rPr>
            </a:br>
            <a:r>
              <a:rPr lang="en-US" sz="1000" dirty="0">
                <a:solidFill>
                  <a:schemeClr val="bg1">
                    <a:lumMod val="65000"/>
                  </a:schemeClr>
                </a:solidFill>
              </a:rPr>
              <a:t>14. Coherence and comparability</a:t>
            </a:r>
            <a:br>
              <a:rPr lang="en-US" sz="1000" dirty="0">
                <a:solidFill>
                  <a:schemeClr val="bg1">
                    <a:lumMod val="65000"/>
                  </a:schemeClr>
                </a:solidFill>
              </a:rPr>
            </a:br>
            <a:r>
              <a:rPr lang="en-US" sz="1000" dirty="0">
                <a:solidFill>
                  <a:schemeClr val="bg1">
                    <a:lumMod val="65000"/>
                  </a:schemeClr>
                </a:solidFill>
              </a:rPr>
              <a:t>15. Accessibility and clarity</a:t>
            </a:r>
          </a:p>
        </p:txBody>
      </p:sp>
      <p:sp>
        <p:nvSpPr>
          <p:cNvPr id="7" name="TextBox 6"/>
          <p:cNvSpPr txBox="1"/>
          <p:nvPr/>
        </p:nvSpPr>
        <p:spPr>
          <a:xfrm>
            <a:off x="2897960" y="1988840"/>
            <a:ext cx="1656184" cy="769441"/>
          </a:xfrm>
          <a:prstGeom prst="rect">
            <a:avLst/>
          </a:prstGeom>
          <a:noFill/>
        </p:spPr>
        <p:txBody>
          <a:bodyPr wrap="square" rtlCol="0">
            <a:spAutoFit/>
          </a:bodyPr>
          <a:lstStyle/>
          <a:p>
            <a:r>
              <a:rPr lang="is-IS" sz="4400" b="1" dirty="0"/>
              <a:t>CoP</a:t>
            </a:r>
            <a:endParaRPr lang="en-US" sz="4400" b="1" dirty="0"/>
          </a:p>
        </p:txBody>
      </p:sp>
      <p:sp>
        <p:nvSpPr>
          <p:cNvPr id="8" name="TextBox 7"/>
          <p:cNvSpPr txBox="1"/>
          <p:nvPr/>
        </p:nvSpPr>
        <p:spPr>
          <a:xfrm>
            <a:off x="611560" y="4797152"/>
            <a:ext cx="1656184" cy="769441"/>
          </a:xfrm>
          <a:prstGeom prst="rect">
            <a:avLst/>
          </a:prstGeom>
          <a:noFill/>
        </p:spPr>
        <p:txBody>
          <a:bodyPr wrap="square" rtlCol="0">
            <a:spAutoFit/>
          </a:bodyPr>
          <a:lstStyle/>
          <a:p>
            <a:r>
              <a:rPr lang="is-IS" sz="4400" b="1" dirty="0"/>
              <a:t>CoP</a:t>
            </a:r>
            <a:endParaRPr lang="en-US" sz="4400" b="1" dirty="0"/>
          </a:p>
        </p:txBody>
      </p:sp>
      <p:sp>
        <p:nvSpPr>
          <p:cNvPr id="9" name="TextBox 8"/>
          <p:cNvSpPr txBox="1"/>
          <p:nvPr/>
        </p:nvSpPr>
        <p:spPr>
          <a:xfrm>
            <a:off x="630330" y="3348257"/>
            <a:ext cx="6768752" cy="646331"/>
          </a:xfrm>
          <a:prstGeom prst="rect">
            <a:avLst/>
          </a:prstGeom>
          <a:noFill/>
        </p:spPr>
        <p:txBody>
          <a:bodyPr wrap="square" rtlCol="0">
            <a:spAutoFit/>
          </a:bodyPr>
          <a:lstStyle/>
          <a:p>
            <a:r>
              <a:rPr lang="en-US" sz="3600" b="1" dirty="0" smtClean="0"/>
              <a:t>Plan – Do – Check – Act (PDCA)</a:t>
            </a:r>
          </a:p>
        </p:txBody>
      </p:sp>
    </p:spTree>
    <p:extLst>
      <p:ext uri="{BB962C8B-B14F-4D97-AF65-F5344CB8AC3E}">
        <p14:creationId xmlns:p14="http://schemas.microsoft.com/office/powerpoint/2010/main" val="42281059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51520" y="764704"/>
            <a:ext cx="8496944" cy="5256584"/>
            <a:chOff x="251520" y="764704"/>
            <a:chExt cx="8496944" cy="5256584"/>
          </a:xfrm>
        </p:grpSpPr>
        <p:grpSp>
          <p:nvGrpSpPr>
            <p:cNvPr id="2" name="Group 1"/>
            <p:cNvGrpSpPr/>
            <p:nvPr/>
          </p:nvGrpSpPr>
          <p:grpSpPr>
            <a:xfrm>
              <a:off x="251520" y="764704"/>
              <a:ext cx="7200800" cy="5256584"/>
              <a:chOff x="251344" y="764704"/>
              <a:chExt cx="7200800" cy="5256584"/>
            </a:xfrm>
          </p:grpSpPr>
          <p:sp>
            <p:nvSpPr>
              <p:cNvPr id="3" name="Rectangle 2"/>
              <p:cNvSpPr/>
              <p:nvPr/>
            </p:nvSpPr>
            <p:spPr>
              <a:xfrm>
                <a:off x="5868144" y="5049288"/>
                <a:ext cx="1584000" cy="972000"/>
              </a:xfrm>
              <a:prstGeom prst="rect">
                <a:avLst/>
              </a:prstGeom>
              <a:solidFill>
                <a:schemeClr val="bg1">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lnSpc>
                    <a:spcPts val="1500"/>
                  </a:lnSpc>
                </a:pPr>
                <a:r>
                  <a:rPr lang="en-US" sz="1600" dirty="0" smtClean="0">
                    <a:solidFill>
                      <a:schemeClr val="tx2">
                        <a:lumMod val="75000"/>
                      </a:schemeClr>
                    </a:solidFill>
                  </a:rPr>
                  <a:t>Process for Suggestions and Complaints</a:t>
                </a:r>
                <a:endParaRPr lang="en-US" sz="1600" dirty="0">
                  <a:solidFill>
                    <a:schemeClr val="tx2">
                      <a:lumMod val="75000"/>
                    </a:schemeClr>
                  </a:solidFill>
                </a:endParaRPr>
              </a:p>
            </p:txBody>
          </p:sp>
          <p:sp>
            <p:nvSpPr>
              <p:cNvPr id="6" name="Rectangle 5"/>
              <p:cNvSpPr/>
              <p:nvPr/>
            </p:nvSpPr>
            <p:spPr>
              <a:xfrm>
                <a:off x="251344" y="2852936"/>
                <a:ext cx="1584000" cy="1080000"/>
              </a:xfrm>
              <a:prstGeom prst="rect">
                <a:avLst/>
              </a:prstGeom>
              <a:solidFill>
                <a:schemeClr val="bg1">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600" dirty="0" smtClean="0">
                    <a:solidFill>
                      <a:schemeClr val="tx2">
                        <a:lumMod val="75000"/>
                      </a:schemeClr>
                    </a:solidFill>
                  </a:rPr>
                  <a:t>Process Model and Performance Indicators</a:t>
                </a:r>
                <a:endParaRPr lang="en-US" sz="1600" dirty="0">
                  <a:solidFill>
                    <a:schemeClr val="tx2">
                      <a:lumMod val="75000"/>
                    </a:schemeClr>
                  </a:solidFill>
                </a:endParaRPr>
              </a:p>
            </p:txBody>
          </p:sp>
          <p:sp>
            <p:nvSpPr>
              <p:cNvPr id="7" name="Rectangle 6"/>
              <p:cNvSpPr/>
              <p:nvPr/>
            </p:nvSpPr>
            <p:spPr>
              <a:xfrm>
                <a:off x="2411760" y="1196752"/>
                <a:ext cx="1583824" cy="1080000"/>
              </a:xfrm>
              <a:prstGeom prst="rect">
                <a:avLst/>
              </a:prstGeom>
              <a:solidFill>
                <a:schemeClr val="bg1">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solidFill>
                      <a:schemeClr val="tx2">
                        <a:lumMod val="75000"/>
                      </a:schemeClr>
                    </a:solidFill>
                  </a:rPr>
                  <a:t>Internal Audits</a:t>
                </a:r>
                <a:endParaRPr lang="en-US" dirty="0">
                  <a:solidFill>
                    <a:schemeClr val="tx2">
                      <a:lumMod val="75000"/>
                    </a:schemeClr>
                  </a:solidFill>
                </a:endParaRPr>
              </a:p>
            </p:txBody>
          </p:sp>
          <p:sp>
            <p:nvSpPr>
              <p:cNvPr id="8" name="Rectangle 7"/>
              <p:cNvSpPr/>
              <p:nvPr/>
            </p:nvSpPr>
            <p:spPr>
              <a:xfrm>
                <a:off x="2411584" y="4509240"/>
                <a:ext cx="1584000" cy="1080000"/>
              </a:xfrm>
              <a:prstGeom prst="rect">
                <a:avLst/>
              </a:prstGeom>
              <a:solidFill>
                <a:schemeClr val="bg1">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lnSpc>
                    <a:spcPts val="1500"/>
                  </a:lnSpc>
                </a:pPr>
                <a:r>
                  <a:rPr lang="en-US" sz="1600" dirty="0" smtClean="0">
                    <a:solidFill>
                      <a:schemeClr val="tx2">
                        <a:lumMod val="75000"/>
                      </a:schemeClr>
                    </a:solidFill>
                  </a:rPr>
                  <a:t>Methods for Problem Solving and Improvement</a:t>
                </a:r>
                <a:endParaRPr lang="en-US" sz="1600" dirty="0">
                  <a:solidFill>
                    <a:schemeClr val="tx2">
                      <a:lumMod val="75000"/>
                    </a:schemeClr>
                  </a:solidFill>
                </a:endParaRPr>
              </a:p>
            </p:txBody>
          </p:sp>
          <p:sp>
            <p:nvSpPr>
              <p:cNvPr id="9" name="Rectangle 8"/>
              <p:cNvSpPr/>
              <p:nvPr/>
            </p:nvSpPr>
            <p:spPr>
              <a:xfrm>
                <a:off x="2411760" y="2853056"/>
                <a:ext cx="1584000" cy="1080000"/>
              </a:xfrm>
              <a:prstGeom prst="rect">
                <a:avLst/>
              </a:prstGeom>
              <a:solidFill>
                <a:schemeClr val="bg1">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lnSpc>
                    <a:spcPts val="1500"/>
                  </a:lnSpc>
                </a:pPr>
                <a:r>
                  <a:rPr lang="en-US" dirty="0" smtClean="0">
                    <a:solidFill>
                      <a:schemeClr val="tx2">
                        <a:lumMod val="75000"/>
                      </a:schemeClr>
                    </a:solidFill>
                  </a:rPr>
                  <a:t>Visual Management </a:t>
                </a:r>
                <a:r>
                  <a:rPr lang="en-US" dirty="0">
                    <a:solidFill>
                      <a:schemeClr val="tx2">
                        <a:lumMod val="75000"/>
                      </a:schemeClr>
                    </a:solidFill>
                  </a:rPr>
                  <a:t>S</a:t>
                </a:r>
                <a:r>
                  <a:rPr lang="en-US" dirty="0" smtClean="0">
                    <a:solidFill>
                      <a:schemeClr val="tx2">
                        <a:lumMod val="75000"/>
                      </a:schemeClr>
                    </a:solidFill>
                  </a:rPr>
                  <a:t>ystem</a:t>
                </a:r>
                <a:endParaRPr lang="en-US" dirty="0">
                  <a:solidFill>
                    <a:schemeClr val="tx2">
                      <a:lumMod val="75000"/>
                    </a:schemeClr>
                  </a:solidFill>
                </a:endParaRPr>
              </a:p>
            </p:txBody>
          </p:sp>
          <p:sp>
            <p:nvSpPr>
              <p:cNvPr id="10" name="Rectangle 9"/>
              <p:cNvSpPr/>
              <p:nvPr/>
            </p:nvSpPr>
            <p:spPr>
              <a:xfrm>
                <a:off x="4571824" y="2852936"/>
                <a:ext cx="1584000" cy="1080120"/>
              </a:xfrm>
              <a:prstGeom prst="rect">
                <a:avLst/>
              </a:prstGeom>
              <a:solidFill>
                <a:schemeClr val="bg1">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solidFill>
                      <a:schemeClr val="tx2">
                        <a:lumMod val="75000"/>
                      </a:schemeClr>
                    </a:solidFill>
                  </a:rPr>
                  <a:t>Program Management</a:t>
                </a:r>
                <a:endParaRPr lang="en-US" dirty="0">
                  <a:solidFill>
                    <a:schemeClr val="tx2">
                      <a:lumMod val="75000"/>
                    </a:schemeClr>
                  </a:solidFill>
                </a:endParaRPr>
              </a:p>
            </p:txBody>
          </p:sp>
          <p:sp>
            <p:nvSpPr>
              <p:cNvPr id="11" name="Rectangle 10"/>
              <p:cNvSpPr/>
              <p:nvPr/>
            </p:nvSpPr>
            <p:spPr>
              <a:xfrm>
                <a:off x="5868144" y="764704"/>
                <a:ext cx="1584000" cy="972000"/>
              </a:xfrm>
              <a:prstGeom prst="rect">
                <a:avLst/>
              </a:prstGeom>
              <a:solidFill>
                <a:schemeClr val="bg1">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solidFill>
                      <a:schemeClr val="tx2">
                        <a:lumMod val="75000"/>
                      </a:schemeClr>
                    </a:solidFill>
                  </a:rPr>
                  <a:t>Quality Audits</a:t>
                </a:r>
              </a:p>
              <a:p>
                <a:pPr algn="ctr"/>
                <a:r>
                  <a:rPr lang="en-US" sz="1400" dirty="0" smtClean="0">
                    <a:solidFill>
                      <a:schemeClr val="tx2">
                        <a:lumMod val="75000"/>
                      </a:schemeClr>
                    </a:solidFill>
                  </a:rPr>
                  <a:t>(ESS per review)</a:t>
                </a:r>
                <a:endParaRPr lang="en-US" sz="1400" dirty="0">
                  <a:solidFill>
                    <a:schemeClr val="tx2">
                      <a:lumMod val="75000"/>
                    </a:schemeClr>
                  </a:solidFill>
                </a:endParaRPr>
              </a:p>
            </p:txBody>
          </p:sp>
          <p:cxnSp>
            <p:nvCxnSpPr>
              <p:cNvPr id="99" name="Elbow Connector 98"/>
              <p:cNvCxnSpPr>
                <a:stCxn id="9" idx="2"/>
                <a:endCxn id="8" idx="0"/>
              </p:cNvCxnSpPr>
              <p:nvPr/>
            </p:nvCxnSpPr>
            <p:spPr>
              <a:xfrm rot="5400000">
                <a:off x="2915580" y="4221060"/>
                <a:ext cx="576184" cy="176"/>
              </a:xfrm>
              <a:prstGeom prst="bentConnector3">
                <a:avLst>
                  <a:gd name="adj1" fmla="val 50000"/>
                </a:avLst>
              </a:prstGeom>
              <a:ln>
                <a:headEnd type="arrow" w="med" len="med"/>
                <a:tailEnd type="arrow" w="med" len="med"/>
              </a:ln>
            </p:spPr>
            <p:style>
              <a:lnRef idx="3">
                <a:schemeClr val="accent1"/>
              </a:lnRef>
              <a:fillRef idx="0">
                <a:schemeClr val="accent1"/>
              </a:fillRef>
              <a:effectRef idx="2">
                <a:schemeClr val="accent1"/>
              </a:effectRef>
              <a:fontRef idx="minor">
                <a:schemeClr val="tx1"/>
              </a:fontRef>
            </p:style>
          </p:cxnSp>
          <p:cxnSp>
            <p:nvCxnSpPr>
              <p:cNvPr id="122" name="Elbow Connector 121"/>
              <p:cNvCxnSpPr>
                <a:stCxn id="7" idx="3"/>
                <a:endCxn id="10" idx="0"/>
              </p:cNvCxnSpPr>
              <p:nvPr/>
            </p:nvCxnSpPr>
            <p:spPr>
              <a:xfrm>
                <a:off x="3995584" y="1736752"/>
                <a:ext cx="1368240" cy="1116184"/>
              </a:xfrm>
              <a:prstGeom prst="bentConnector2">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24" name="Elbow Connector 123"/>
              <p:cNvCxnSpPr>
                <a:stCxn id="6" idx="0"/>
                <a:endCxn id="7" idx="1"/>
              </p:cNvCxnSpPr>
              <p:nvPr/>
            </p:nvCxnSpPr>
            <p:spPr>
              <a:xfrm rot="5400000" flipH="1" flipV="1">
                <a:off x="1169460" y="1610636"/>
                <a:ext cx="1116184" cy="1368416"/>
              </a:xfrm>
              <a:prstGeom prst="bentConnector2">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44" name="Elbow Connector 143"/>
              <p:cNvCxnSpPr>
                <a:stCxn id="10" idx="2"/>
                <a:endCxn id="8" idx="3"/>
              </p:cNvCxnSpPr>
              <p:nvPr/>
            </p:nvCxnSpPr>
            <p:spPr>
              <a:xfrm rot="5400000">
                <a:off x="4121612" y="3807028"/>
                <a:ext cx="1116184" cy="1368240"/>
              </a:xfrm>
              <a:prstGeom prst="bentConnector2">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46" name="Elbow Connector 145"/>
              <p:cNvCxnSpPr>
                <a:stCxn id="8" idx="1"/>
                <a:endCxn id="6" idx="2"/>
              </p:cNvCxnSpPr>
              <p:nvPr/>
            </p:nvCxnSpPr>
            <p:spPr>
              <a:xfrm rot="10800000">
                <a:off x="1043344" y="3932936"/>
                <a:ext cx="1368240" cy="1116304"/>
              </a:xfrm>
              <a:prstGeom prst="bentConnector2">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3" name="Elbow Connector 22"/>
              <p:cNvCxnSpPr>
                <a:stCxn id="7" idx="2"/>
                <a:endCxn id="9" idx="0"/>
              </p:cNvCxnSpPr>
              <p:nvPr/>
            </p:nvCxnSpPr>
            <p:spPr>
              <a:xfrm rot="16200000" flipH="1">
                <a:off x="2915564" y="2564860"/>
                <a:ext cx="576304" cy="88"/>
              </a:xfrm>
              <a:prstGeom prst="bentConnector3">
                <a:avLst>
                  <a:gd name="adj1" fmla="val 50000"/>
                </a:avLst>
              </a:prstGeom>
              <a:ln>
                <a:headEnd type="arrow" w="med" len="med"/>
                <a:tailEnd type="arrow" w="med" len="med"/>
              </a:ln>
            </p:spPr>
            <p:style>
              <a:lnRef idx="3">
                <a:schemeClr val="accent1"/>
              </a:lnRef>
              <a:fillRef idx="0">
                <a:schemeClr val="accent1"/>
              </a:fillRef>
              <a:effectRef idx="2">
                <a:schemeClr val="accent1"/>
              </a:effectRef>
              <a:fontRef idx="minor">
                <a:schemeClr val="tx1"/>
              </a:fontRef>
            </p:style>
          </p:cxnSp>
          <p:cxnSp>
            <p:nvCxnSpPr>
              <p:cNvPr id="24" name="Elbow Connector 23"/>
              <p:cNvCxnSpPr>
                <a:stCxn id="9" idx="1"/>
                <a:endCxn id="6" idx="3"/>
              </p:cNvCxnSpPr>
              <p:nvPr/>
            </p:nvCxnSpPr>
            <p:spPr>
              <a:xfrm rot="10800000">
                <a:off x="1835344" y="3392936"/>
                <a:ext cx="576416" cy="120"/>
              </a:xfrm>
              <a:prstGeom prst="bentConnector3">
                <a:avLst>
                  <a:gd name="adj1" fmla="val 50000"/>
                </a:avLst>
              </a:prstGeom>
              <a:ln>
                <a:headEnd type="arrow" w="med" len="med"/>
                <a:tailEnd type="arrow" w="med" len="med"/>
              </a:ln>
            </p:spPr>
            <p:style>
              <a:lnRef idx="3">
                <a:schemeClr val="accent1"/>
              </a:lnRef>
              <a:fillRef idx="0">
                <a:schemeClr val="accent1"/>
              </a:fillRef>
              <a:effectRef idx="2">
                <a:schemeClr val="accent1"/>
              </a:effectRef>
              <a:fontRef idx="minor">
                <a:schemeClr val="tx1"/>
              </a:fontRef>
            </p:style>
          </p:cxnSp>
          <p:cxnSp>
            <p:nvCxnSpPr>
              <p:cNvPr id="30" name="Elbow Connector 29"/>
              <p:cNvCxnSpPr>
                <a:stCxn id="10" idx="1"/>
                <a:endCxn id="9" idx="3"/>
              </p:cNvCxnSpPr>
              <p:nvPr/>
            </p:nvCxnSpPr>
            <p:spPr>
              <a:xfrm rot="10800000" flipV="1">
                <a:off x="3995760" y="3392996"/>
                <a:ext cx="576064" cy="60"/>
              </a:xfrm>
              <a:prstGeom prst="bentConnector3">
                <a:avLst>
                  <a:gd name="adj1" fmla="val 50000"/>
                </a:avLst>
              </a:prstGeom>
              <a:ln>
                <a:headEnd type="arrow" w="med" len="med"/>
                <a:tailEnd type="arrow" w="med" len="med"/>
              </a:ln>
            </p:spPr>
            <p:style>
              <a:lnRef idx="3">
                <a:schemeClr val="accent1"/>
              </a:lnRef>
              <a:fillRef idx="0">
                <a:schemeClr val="accent1"/>
              </a:fillRef>
              <a:effectRef idx="2">
                <a:schemeClr val="accent1"/>
              </a:effectRef>
              <a:fontRef idx="minor">
                <a:schemeClr val="tx1"/>
              </a:fontRef>
            </p:style>
          </p:cxnSp>
        </p:grpSp>
        <p:sp>
          <p:nvSpPr>
            <p:cNvPr id="25" name="Rectangle 24"/>
            <p:cNvSpPr/>
            <p:nvPr/>
          </p:nvSpPr>
          <p:spPr>
            <a:xfrm>
              <a:off x="7164464" y="1844824"/>
              <a:ext cx="1584000" cy="972000"/>
            </a:xfrm>
            <a:prstGeom prst="rect">
              <a:avLst/>
            </a:prstGeom>
            <a:solidFill>
              <a:schemeClr val="bg1">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solidFill>
                    <a:schemeClr val="tx2">
                      <a:lumMod val="75000"/>
                    </a:schemeClr>
                  </a:solidFill>
                </a:rPr>
                <a:t>User Surveys</a:t>
              </a:r>
            </a:p>
          </p:txBody>
        </p:sp>
        <p:cxnSp>
          <p:nvCxnSpPr>
            <p:cNvPr id="29" name="Elbow Connector 28"/>
            <p:cNvCxnSpPr>
              <a:stCxn id="25" idx="1"/>
              <a:endCxn id="10" idx="3"/>
            </p:cNvCxnSpPr>
            <p:nvPr/>
          </p:nvCxnSpPr>
          <p:spPr>
            <a:xfrm rot="10800000" flipV="1">
              <a:off x="6156000" y="2330824"/>
              <a:ext cx="1008464" cy="1062172"/>
            </a:xfrm>
            <a:prstGeom prst="bentConnector3">
              <a:avLst>
                <a:gd name="adj1" fmla="val 50000"/>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6" name="Straight Connector 25"/>
            <p:cNvCxnSpPr>
              <a:stCxn id="11" idx="2"/>
              <a:endCxn id="3" idx="0"/>
            </p:cNvCxnSpPr>
            <p:nvPr/>
          </p:nvCxnSpPr>
          <p:spPr>
            <a:xfrm>
              <a:off x="6660320" y="1736704"/>
              <a:ext cx="0" cy="3312584"/>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7164288" y="2889048"/>
              <a:ext cx="1584000" cy="972000"/>
            </a:xfrm>
            <a:prstGeom prst="rect">
              <a:avLst/>
            </a:prstGeom>
            <a:solidFill>
              <a:schemeClr val="bg1">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solidFill>
                    <a:schemeClr val="tx2">
                      <a:lumMod val="75000"/>
                    </a:schemeClr>
                  </a:solidFill>
                </a:rPr>
                <a:t>User Groups</a:t>
              </a:r>
            </a:p>
          </p:txBody>
        </p:sp>
        <p:cxnSp>
          <p:nvCxnSpPr>
            <p:cNvPr id="18" name="Elbow Connector 17"/>
            <p:cNvCxnSpPr>
              <a:stCxn id="36" idx="1"/>
            </p:cNvCxnSpPr>
            <p:nvPr/>
          </p:nvCxnSpPr>
          <p:spPr>
            <a:xfrm rot="10800000">
              <a:off x="6156000" y="3375048"/>
              <a:ext cx="1008288" cy="12700"/>
            </a:xfrm>
            <a:prstGeom prst="bentConnector3">
              <a:avLst>
                <a:gd name="adj1" fmla="val 50000"/>
              </a:avLst>
            </a:prstGeom>
            <a:ln>
              <a:tailEnd type="arrow"/>
            </a:ln>
          </p:spPr>
          <p:style>
            <a:lnRef idx="3">
              <a:schemeClr val="accent1"/>
            </a:lnRef>
            <a:fillRef idx="0">
              <a:schemeClr val="accent1"/>
            </a:fillRef>
            <a:effectRef idx="2">
              <a:schemeClr val="accent1"/>
            </a:effectRef>
            <a:fontRef idx="minor">
              <a:schemeClr val="tx1"/>
            </a:fontRef>
          </p:style>
        </p:cxnSp>
      </p:grpSp>
      <p:sp>
        <p:nvSpPr>
          <p:cNvPr id="27" name="TextBox 26"/>
          <p:cNvSpPr txBox="1"/>
          <p:nvPr/>
        </p:nvSpPr>
        <p:spPr>
          <a:xfrm>
            <a:off x="251520" y="332656"/>
            <a:ext cx="3456384" cy="461665"/>
          </a:xfrm>
          <a:prstGeom prst="rect">
            <a:avLst/>
          </a:prstGeom>
          <a:noFill/>
        </p:spPr>
        <p:txBody>
          <a:bodyPr wrap="square" rtlCol="0">
            <a:spAutoFit/>
          </a:bodyPr>
          <a:lstStyle/>
          <a:p>
            <a:r>
              <a:rPr lang="en-US" sz="2400" dirty="0" smtClean="0"/>
              <a:t>Improvement System</a:t>
            </a:r>
            <a:endParaRPr lang="en-US" sz="2400" dirty="0"/>
          </a:p>
        </p:txBody>
      </p:sp>
      <p:sp>
        <p:nvSpPr>
          <p:cNvPr id="28" name="Rectangle 27"/>
          <p:cNvSpPr/>
          <p:nvPr/>
        </p:nvSpPr>
        <p:spPr>
          <a:xfrm>
            <a:off x="7164288" y="3933056"/>
            <a:ext cx="1584000" cy="972000"/>
          </a:xfrm>
          <a:prstGeom prst="rect">
            <a:avLst/>
          </a:prstGeom>
          <a:solidFill>
            <a:schemeClr val="bg1">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solidFill>
                  <a:schemeClr val="tx2">
                    <a:lumMod val="75000"/>
                  </a:schemeClr>
                </a:solidFill>
              </a:rPr>
              <a:t>Improvement Ideas from Employees</a:t>
            </a:r>
          </a:p>
        </p:txBody>
      </p:sp>
      <p:cxnSp>
        <p:nvCxnSpPr>
          <p:cNvPr id="31" name="Elbow Connector 30"/>
          <p:cNvCxnSpPr>
            <a:stCxn id="28" idx="1"/>
            <a:endCxn id="10" idx="3"/>
          </p:cNvCxnSpPr>
          <p:nvPr/>
        </p:nvCxnSpPr>
        <p:spPr>
          <a:xfrm rot="10800000">
            <a:off x="6156000" y="3392996"/>
            <a:ext cx="1008288" cy="1026060"/>
          </a:xfrm>
          <a:prstGeom prst="bentConnector3">
            <a:avLst>
              <a:gd name="adj1" fmla="val 50000"/>
            </a:avLst>
          </a:prstGeom>
          <a:ln>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488911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Process Model</a:t>
            </a:r>
            <a:endParaRPr lang="en-US" sz="4000" dirty="0"/>
          </a:p>
        </p:txBody>
      </p:sp>
      <p:sp>
        <p:nvSpPr>
          <p:cNvPr id="3" name="TextBox 2"/>
          <p:cNvSpPr txBox="1"/>
          <p:nvPr/>
        </p:nvSpPr>
        <p:spPr>
          <a:xfrm>
            <a:off x="539552" y="1412776"/>
            <a:ext cx="7704856" cy="1138773"/>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Current condition</a:t>
            </a:r>
          </a:p>
          <a:p>
            <a:pPr marL="800100" lvl="1" indent="-342900">
              <a:buFont typeface="Calibri" panose="020F0502020204030204" pitchFamily="34" charset="0"/>
              <a:buChar char="-"/>
            </a:pPr>
            <a:endParaRPr lang="en-US" sz="1200" dirty="0" smtClean="0"/>
          </a:p>
          <a:p>
            <a:pPr marL="285750" indent="-285750">
              <a:buFont typeface="Arial" panose="020B0604020202020204" pitchFamily="34" charset="0"/>
              <a:buChar char="•"/>
            </a:pPr>
            <a:r>
              <a:rPr lang="en-US" sz="2800" dirty="0" smtClean="0"/>
              <a:t>High Level Process Map</a:t>
            </a:r>
          </a:p>
        </p:txBody>
      </p:sp>
      <p:grpSp>
        <p:nvGrpSpPr>
          <p:cNvPr id="4" name="Group 3"/>
          <p:cNvGrpSpPr/>
          <p:nvPr/>
        </p:nvGrpSpPr>
        <p:grpSpPr>
          <a:xfrm>
            <a:off x="5146681" y="3192691"/>
            <a:ext cx="3438525" cy="2647315"/>
            <a:chOff x="0" y="0"/>
            <a:chExt cx="5998211" cy="4300855"/>
          </a:xfrm>
        </p:grpSpPr>
        <p:grpSp>
          <p:nvGrpSpPr>
            <p:cNvPr id="5" name="Group 4"/>
            <p:cNvGrpSpPr/>
            <p:nvPr/>
          </p:nvGrpSpPr>
          <p:grpSpPr>
            <a:xfrm>
              <a:off x="0" y="0"/>
              <a:ext cx="5998211" cy="4300855"/>
              <a:chOff x="0" y="0"/>
              <a:chExt cx="6480722" cy="4536504"/>
            </a:xfrm>
          </p:grpSpPr>
          <p:sp>
            <p:nvSpPr>
              <p:cNvPr id="7" name="Oval 6"/>
              <p:cNvSpPr/>
              <p:nvPr/>
            </p:nvSpPr>
            <p:spPr>
              <a:xfrm>
                <a:off x="0" y="0"/>
                <a:ext cx="6480722" cy="4536504"/>
              </a:xfrm>
              <a:prstGeom prst="ellipse">
                <a:avLst/>
              </a:prstGeom>
              <a:solidFill>
                <a:srgbClr val="00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Aft>
                    <a:spcPts val="1000"/>
                  </a:spcAft>
                </a:pPr>
                <a:r>
                  <a:rPr lang="is-IS" sz="1100">
                    <a:effectLst/>
                    <a:ea typeface="Times New Roman"/>
                    <a:cs typeface="Times New Roman"/>
                  </a:rPr>
                  <a:t> </a:t>
                </a:r>
                <a:endParaRPr lang="is-IS" sz="1100">
                  <a:effectLst/>
                  <a:ea typeface="Calibri"/>
                  <a:cs typeface="Times New Roman"/>
                </a:endParaRPr>
              </a:p>
            </p:txBody>
          </p:sp>
          <p:sp>
            <p:nvSpPr>
              <p:cNvPr id="8" name="Pentagon 7"/>
              <p:cNvSpPr/>
              <p:nvPr/>
            </p:nvSpPr>
            <p:spPr>
              <a:xfrm rot="16200000">
                <a:off x="3540067" y="2539985"/>
                <a:ext cx="2168314" cy="763542"/>
              </a:xfrm>
              <a:prstGeom prst="homePlate">
                <a:avLst/>
              </a:prstGeom>
              <a:solidFill>
                <a:schemeClr val="bg1">
                  <a:lumMod val="95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US" sz="800" b="1" kern="1200">
                    <a:solidFill>
                      <a:srgbClr val="000000"/>
                    </a:solidFill>
                    <a:effectLst/>
                    <a:ea typeface="Times New Roman"/>
                    <a:cs typeface="Times New Roman"/>
                  </a:rPr>
                  <a:t>Maintain housing </a:t>
                </a:r>
                <a:endParaRPr lang="is-IS" sz="1200">
                  <a:effectLst/>
                  <a:latin typeface="Times New Roman"/>
                  <a:ea typeface="Times New Roman"/>
                </a:endParaRPr>
              </a:p>
              <a:p>
                <a:pPr>
                  <a:spcAft>
                    <a:spcPts val="0"/>
                  </a:spcAft>
                </a:pPr>
                <a:r>
                  <a:rPr lang="en-US" sz="800" b="1" kern="1200">
                    <a:solidFill>
                      <a:srgbClr val="000000"/>
                    </a:solidFill>
                    <a:effectLst/>
                    <a:ea typeface="Times New Roman"/>
                    <a:cs typeface="Times New Roman"/>
                  </a:rPr>
                  <a:t>and control access</a:t>
                </a:r>
                <a:endParaRPr lang="is-IS" sz="1200">
                  <a:effectLst/>
                  <a:latin typeface="Times New Roman"/>
                  <a:ea typeface="Times New Roman"/>
                </a:endParaRPr>
              </a:p>
            </p:txBody>
          </p:sp>
          <p:sp>
            <p:nvSpPr>
              <p:cNvPr id="9" name="TextBox 14"/>
              <p:cNvSpPr txBox="1"/>
              <p:nvPr/>
            </p:nvSpPr>
            <p:spPr>
              <a:xfrm>
                <a:off x="2094362" y="4122282"/>
                <a:ext cx="2502681" cy="414222"/>
              </a:xfrm>
              <a:prstGeom prst="rect">
                <a:avLst/>
              </a:prstGeom>
              <a:noFill/>
              <a:effectLst>
                <a:outerShdw blurRad="50800" dist="38100" dir="13500000" algn="br" rotWithShape="0">
                  <a:prstClr val="black">
                    <a:alpha val="40000"/>
                  </a:prstClr>
                </a:outerShdw>
              </a:effectLst>
            </p:spPr>
            <p:txBody>
              <a:bodyPr wrap="square" rtlCol="0">
                <a:noAutofit/>
              </a:bodyPr>
              <a:lstStyle/>
              <a:p>
                <a:pPr algn="ctr">
                  <a:spcAft>
                    <a:spcPts val="0"/>
                  </a:spcAft>
                </a:pPr>
                <a:r>
                  <a:rPr lang="en-US" sz="800" b="1" kern="1200">
                    <a:solidFill>
                      <a:srgbClr val="000000"/>
                    </a:solidFill>
                    <a:effectLst/>
                    <a:latin typeface="Calibri"/>
                    <a:ea typeface="Times New Roman"/>
                  </a:rPr>
                  <a:t>Get the right things done</a:t>
                </a:r>
                <a:endParaRPr lang="is-IS" sz="1200">
                  <a:effectLst/>
                  <a:latin typeface="Times New Roman"/>
                  <a:ea typeface="Times New Roman"/>
                </a:endParaRPr>
              </a:p>
            </p:txBody>
          </p:sp>
          <p:sp>
            <p:nvSpPr>
              <p:cNvPr id="10" name="Chevron 9"/>
              <p:cNvSpPr/>
              <p:nvPr/>
            </p:nvSpPr>
            <p:spPr>
              <a:xfrm>
                <a:off x="304843" y="1246304"/>
                <a:ext cx="1089086" cy="493642"/>
              </a:xfrm>
              <a:prstGeom prst="chevron">
                <a:avLst/>
              </a:prstGeom>
              <a:solidFill>
                <a:schemeClr val="bg1">
                  <a:lumMod val="85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Aft>
                    <a:spcPts val="1000"/>
                  </a:spcAft>
                </a:pPr>
                <a:r>
                  <a:rPr lang="is-IS" sz="1100">
                    <a:effectLst/>
                    <a:ea typeface="Times New Roman"/>
                    <a:cs typeface="Times New Roman"/>
                  </a:rPr>
                  <a:t> </a:t>
                </a:r>
                <a:endParaRPr lang="is-IS" sz="1100">
                  <a:effectLst/>
                  <a:ea typeface="Calibri"/>
                  <a:cs typeface="Times New Roman"/>
                </a:endParaRPr>
              </a:p>
            </p:txBody>
          </p:sp>
          <p:sp>
            <p:nvSpPr>
              <p:cNvPr id="11" name="Chevron 10"/>
              <p:cNvSpPr/>
              <p:nvPr/>
            </p:nvSpPr>
            <p:spPr>
              <a:xfrm>
                <a:off x="1170634" y="1246303"/>
                <a:ext cx="1244670" cy="493642"/>
              </a:xfrm>
              <a:prstGeom prst="chevron">
                <a:avLst/>
              </a:prstGeom>
              <a:solidFill>
                <a:schemeClr val="bg1">
                  <a:lumMod val="95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Aft>
                    <a:spcPts val="1000"/>
                  </a:spcAft>
                </a:pPr>
                <a:r>
                  <a:rPr lang="is-IS" sz="1100">
                    <a:effectLst/>
                    <a:ea typeface="Times New Roman"/>
                    <a:cs typeface="Times New Roman"/>
                  </a:rPr>
                  <a:t> </a:t>
                </a:r>
                <a:endParaRPr lang="is-IS" sz="1100">
                  <a:effectLst/>
                  <a:ea typeface="Calibri"/>
                  <a:cs typeface="Times New Roman"/>
                </a:endParaRPr>
              </a:p>
            </p:txBody>
          </p:sp>
          <p:sp>
            <p:nvSpPr>
              <p:cNvPr id="12" name="Chevron 11"/>
              <p:cNvSpPr/>
              <p:nvPr/>
            </p:nvSpPr>
            <p:spPr>
              <a:xfrm>
                <a:off x="2177354" y="1246304"/>
                <a:ext cx="1089086" cy="493642"/>
              </a:xfrm>
              <a:prstGeom prst="chevron">
                <a:avLst/>
              </a:prstGeom>
              <a:solidFill>
                <a:schemeClr val="bg1">
                  <a:lumMod val="85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Aft>
                    <a:spcPts val="1000"/>
                  </a:spcAft>
                </a:pPr>
                <a:r>
                  <a:rPr lang="is-IS" sz="1100">
                    <a:effectLst/>
                    <a:ea typeface="Times New Roman"/>
                    <a:cs typeface="Times New Roman"/>
                  </a:rPr>
                  <a:t> </a:t>
                </a:r>
                <a:endParaRPr lang="is-IS" sz="1100">
                  <a:effectLst/>
                  <a:ea typeface="Calibri"/>
                  <a:cs typeface="Times New Roman"/>
                </a:endParaRPr>
              </a:p>
            </p:txBody>
          </p:sp>
          <p:sp>
            <p:nvSpPr>
              <p:cNvPr id="13" name="Chevron 12"/>
              <p:cNvSpPr/>
              <p:nvPr/>
            </p:nvSpPr>
            <p:spPr>
              <a:xfrm>
                <a:off x="3144509" y="1246303"/>
                <a:ext cx="1050190" cy="493642"/>
              </a:xfrm>
              <a:prstGeom prst="chevron">
                <a:avLst/>
              </a:prstGeom>
              <a:solidFill>
                <a:schemeClr val="bg1">
                  <a:lumMod val="95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Aft>
                    <a:spcPts val="1000"/>
                  </a:spcAft>
                </a:pPr>
                <a:r>
                  <a:rPr lang="is-IS" sz="1100">
                    <a:effectLst/>
                    <a:ea typeface="Times New Roman"/>
                    <a:cs typeface="Times New Roman"/>
                  </a:rPr>
                  <a:t> </a:t>
                </a:r>
                <a:endParaRPr lang="is-IS" sz="1100">
                  <a:effectLst/>
                  <a:ea typeface="Calibri"/>
                  <a:cs typeface="Times New Roman"/>
                </a:endParaRPr>
              </a:p>
            </p:txBody>
          </p:sp>
          <p:sp>
            <p:nvSpPr>
              <p:cNvPr id="14" name="Pentagon 13"/>
              <p:cNvSpPr/>
              <p:nvPr/>
            </p:nvSpPr>
            <p:spPr>
              <a:xfrm rot="16200000">
                <a:off x="747243" y="2547206"/>
                <a:ext cx="2153870" cy="763542"/>
              </a:xfrm>
              <a:prstGeom prst="homePlate">
                <a:avLst/>
              </a:prstGeom>
              <a:solidFill>
                <a:schemeClr val="bg1">
                  <a:lumMod val="95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US" sz="800" b="1" kern="1200">
                    <a:solidFill>
                      <a:srgbClr val="000000"/>
                    </a:solidFill>
                    <a:effectLst/>
                    <a:ea typeface="Times New Roman"/>
                    <a:cs typeface="Times New Roman"/>
                  </a:rPr>
                  <a:t>Maintain good human resources</a:t>
                </a:r>
                <a:endParaRPr lang="is-IS" sz="1200">
                  <a:effectLst/>
                  <a:latin typeface="Times New Roman"/>
                  <a:ea typeface="Times New Roman"/>
                </a:endParaRPr>
              </a:p>
            </p:txBody>
          </p:sp>
          <p:sp>
            <p:nvSpPr>
              <p:cNvPr id="15" name="Pentagon 14"/>
              <p:cNvSpPr/>
              <p:nvPr/>
            </p:nvSpPr>
            <p:spPr>
              <a:xfrm rot="16200000">
                <a:off x="1680561" y="2547206"/>
                <a:ext cx="2153870" cy="763542"/>
              </a:xfrm>
              <a:prstGeom prst="homePlate">
                <a:avLst/>
              </a:prstGeom>
              <a:solidFill>
                <a:schemeClr val="bg1">
                  <a:lumMod val="95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US" sz="800" b="1" kern="1200">
                    <a:solidFill>
                      <a:srgbClr val="000000"/>
                    </a:solidFill>
                    <a:effectLst/>
                    <a:ea typeface="Times New Roman"/>
                    <a:cs typeface="Times New Roman"/>
                  </a:rPr>
                  <a:t>Ensure data security and provide suitable computer systems</a:t>
                </a:r>
                <a:endParaRPr lang="is-IS" sz="1200">
                  <a:effectLst/>
                  <a:latin typeface="Times New Roman"/>
                  <a:ea typeface="Times New Roman"/>
                </a:endParaRPr>
              </a:p>
            </p:txBody>
          </p:sp>
          <p:sp>
            <p:nvSpPr>
              <p:cNvPr id="16" name="Pentagon 15"/>
              <p:cNvSpPr/>
              <p:nvPr/>
            </p:nvSpPr>
            <p:spPr>
              <a:xfrm rot="16200000">
                <a:off x="2606659" y="2539983"/>
                <a:ext cx="2168318" cy="763542"/>
              </a:xfrm>
              <a:prstGeom prst="homePlate">
                <a:avLst/>
              </a:prstGeom>
              <a:solidFill>
                <a:schemeClr val="bg1">
                  <a:lumMod val="95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US" sz="800" b="1" kern="1200">
                    <a:solidFill>
                      <a:srgbClr val="000000"/>
                    </a:solidFill>
                    <a:effectLst/>
                    <a:ea typeface="Times New Roman"/>
                    <a:cs typeface="Times New Roman"/>
                  </a:rPr>
                  <a:t>Ensure secure supervision of finance</a:t>
                </a:r>
                <a:endParaRPr lang="is-IS" sz="1200">
                  <a:effectLst/>
                  <a:latin typeface="Times New Roman"/>
                  <a:ea typeface="Times New Roman"/>
                </a:endParaRPr>
              </a:p>
            </p:txBody>
          </p:sp>
          <p:sp>
            <p:nvSpPr>
              <p:cNvPr id="17" name="Chevron 16"/>
              <p:cNvSpPr/>
              <p:nvPr/>
            </p:nvSpPr>
            <p:spPr>
              <a:xfrm>
                <a:off x="5167491" y="1246303"/>
                <a:ext cx="1050190" cy="493642"/>
              </a:xfrm>
              <a:prstGeom prst="chevron">
                <a:avLst/>
              </a:prstGeom>
              <a:solidFill>
                <a:schemeClr val="bg1">
                  <a:lumMod val="95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Aft>
                    <a:spcPts val="1000"/>
                  </a:spcAft>
                </a:pPr>
                <a:r>
                  <a:rPr lang="is-IS" sz="1100">
                    <a:effectLst/>
                    <a:ea typeface="Times New Roman"/>
                    <a:cs typeface="Times New Roman"/>
                  </a:rPr>
                  <a:t> </a:t>
                </a:r>
                <a:endParaRPr lang="is-IS" sz="1100">
                  <a:effectLst/>
                  <a:ea typeface="Calibri"/>
                  <a:cs typeface="Times New Roman"/>
                </a:endParaRPr>
              </a:p>
            </p:txBody>
          </p:sp>
          <p:sp>
            <p:nvSpPr>
              <p:cNvPr id="18" name="Chevron 17"/>
              <p:cNvSpPr/>
              <p:nvPr/>
            </p:nvSpPr>
            <p:spPr>
              <a:xfrm>
                <a:off x="4544918" y="1246304"/>
                <a:ext cx="855710" cy="493642"/>
              </a:xfrm>
              <a:prstGeom prst="chevron">
                <a:avLst/>
              </a:prstGeom>
              <a:solidFill>
                <a:schemeClr val="bg1">
                  <a:lumMod val="85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Aft>
                    <a:spcPts val="1000"/>
                  </a:spcAft>
                </a:pPr>
                <a:r>
                  <a:rPr lang="is-IS" sz="1100">
                    <a:effectLst/>
                    <a:ea typeface="Times New Roman"/>
                    <a:cs typeface="Times New Roman"/>
                  </a:rPr>
                  <a:t> </a:t>
                </a:r>
                <a:endParaRPr lang="is-IS" sz="1100">
                  <a:effectLst/>
                  <a:ea typeface="Calibri"/>
                  <a:cs typeface="Times New Roman"/>
                </a:endParaRPr>
              </a:p>
            </p:txBody>
          </p:sp>
          <p:sp>
            <p:nvSpPr>
              <p:cNvPr id="19" name="Chevron 18"/>
              <p:cNvSpPr/>
              <p:nvPr/>
            </p:nvSpPr>
            <p:spPr>
              <a:xfrm>
                <a:off x="3922739" y="1246303"/>
                <a:ext cx="855710" cy="493642"/>
              </a:xfrm>
              <a:prstGeom prst="chevron">
                <a:avLst/>
              </a:prstGeom>
              <a:solidFill>
                <a:schemeClr val="bg1">
                  <a:lumMod val="85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Aft>
                    <a:spcPts val="1000"/>
                  </a:spcAft>
                </a:pPr>
                <a:r>
                  <a:rPr lang="is-IS" sz="1100">
                    <a:effectLst/>
                    <a:ea typeface="Times New Roman"/>
                    <a:cs typeface="Times New Roman"/>
                  </a:rPr>
                  <a:t> </a:t>
                </a:r>
                <a:endParaRPr lang="is-IS" sz="1100">
                  <a:effectLst/>
                  <a:ea typeface="Calibri"/>
                  <a:cs typeface="Times New Roman"/>
                </a:endParaRPr>
              </a:p>
            </p:txBody>
          </p:sp>
          <p:sp>
            <p:nvSpPr>
              <p:cNvPr id="20" name="TextBox 20"/>
              <p:cNvSpPr txBox="1"/>
              <p:nvPr/>
            </p:nvSpPr>
            <p:spPr>
              <a:xfrm>
                <a:off x="3519989" y="1246304"/>
                <a:ext cx="2508211" cy="591288"/>
              </a:xfrm>
              <a:prstGeom prst="rect">
                <a:avLst/>
              </a:prstGeom>
              <a:noFill/>
            </p:spPr>
            <p:txBody>
              <a:bodyPr wrap="square" rtlCol="0" anchor="ctr">
                <a:noAutofit/>
              </a:bodyPr>
              <a:lstStyle/>
              <a:p>
                <a:pPr algn="ctr">
                  <a:spcAft>
                    <a:spcPts val="0"/>
                  </a:spcAft>
                </a:pPr>
                <a:r>
                  <a:rPr lang="en-US" sz="800" b="1" kern="1200">
                    <a:solidFill>
                      <a:srgbClr val="000000"/>
                    </a:solidFill>
                    <a:effectLst/>
                    <a:latin typeface="Calibri"/>
                    <a:ea typeface="Times New Roman"/>
                  </a:rPr>
                  <a:t>Create and disseminate statistics </a:t>
                </a:r>
                <a:endParaRPr lang="is-IS" sz="1200">
                  <a:effectLst/>
                  <a:latin typeface="Times New Roman"/>
                  <a:ea typeface="Times New Roman"/>
                </a:endParaRPr>
              </a:p>
            </p:txBody>
          </p:sp>
          <p:sp>
            <p:nvSpPr>
              <p:cNvPr id="21" name="TextBox 22"/>
              <p:cNvSpPr txBox="1"/>
              <p:nvPr/>
            </p:nvSpPr>
            <p:spPr>
              <a:xfrm>
                <a:off x="382643" y="1276066"/>
                <a:ext cx="2880763" cy="437089"/>
              </a:xfrm>
              <a:prstGeom prst="rect">
                <a:avLst/>
              </a:prstGeom>
              <a:noFill/>
            </p:spPr>
            <p:txBody>
              <a:bodyPr wrap="square" rtlCol="0" anchor="ctr">
                <a:noAutofit/>
              </a:bodyPr>
              <a:lstStyle/>
              <a:p>
                <a:pPr algn="ctr">
                  <a:spcAft>
                    <a:spcPts val="0"/>
                  </a:spcAft>
                </a:pPr>
                <a:r>
                  <a:rPr lang="en-US" sz="800" b="1" kern="1200">
                    <a:solidFill>
                      <a:srgbClr val="000000"/>
                    </a:solidFill>
                    <a:effectLst/>
                    <a:latin typeface="Calibri"/>
                    <a:ea typeface="Times New Roman"/>
                  </a:rPr>
                  <a:t>Design products and services</a:t>
                </a:r>
                <a:endParaRPr lang="is-IS" sz="1200">
                  <a:effectLst/>
                  <a:latin typeface="Times New Roman"/>
                  <a:ea typeface="Times New Roman"/>
                </a:endParaRPr>
              </a:p>
            </p:txBody>
          </p:sp>
        </p:grpSp>
        <p:sp>
          <p:nvSpPr>
            <p:cNvPr id="6" name="Chevron 5"/>
            <p:cNvSpPr/>
            <p:nvPr/>
          </p:nvSpPr>
          <p:spPr>
            <a:xfrm>
              <a:off x="1707537" y="608316"/>
              <a:ext cx="2925745" cy="364649"/>
            </a:xfrm>
            <a:prstGeom prst="chevron">
              <a:avLst/>
            </a:prstGeom>
            <a:solidFill>
              <a:schemeClr val="bg1">
                <a:lumMod val="95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US" sz="800" b="1" kern="1200">
                  <a:solidFill>
                    <a:srgbClr val="000000"/>
                  </a:solidFill>
                  <a:effectLst/>
                  <a:ea typeface="Times New Roman"/>
                  <a:cs typeface="Times New Roman"/>
                </a:rPr>
                <a:t>Do research and forecasts</a:t>
              </a:r>
              <a:endParaRPr lang="is-IS" sz="1200">
                <a:effectLst/>
                <a:latin typeface="Times New Roman"/>
                <a:ea typeface="Times New Roman"/>
              </a:endParaRPr>
            </a:p>
          </p:txBody>
        </p:sp>
      </p:grpSp>
      <p:sp>
        <p:nvSpPr>
          <p:cNvPr id="22" name="TextBox 21"/>
          <p:cNvSpPr txBox="1"/>
          <p:nvPr/>
        </p:nvSpPr>
        <p:spPr>
          <a:xfrm>
            <a:off x="107504" y="2958043"/>
            <a:ext cx="5990486" cy="830997"/>
          </a:xfrm>
          <a:prstGeom prst="rect">
            <a:avLst/>
          </a:prstGeom>
          <a:noFill/>
        </p:spPr>
        <p:txBody>
          <a:bodyPr wrap="square" rtlCol="0">
            <a:spAutoFit/>
          </a:bodyPr>
          <a:lstStyle/>
          <a:p>
            <a:pPr marL="800100" lvl="1" indent="-342900">
              <a:buFont typeface="Calibri" panose="020F0502020204030204" pitchFamily="34" charset="0"/>
              <a:buChar char="-"/>
            </a:pPr>
            <a:r>
              <a:rPr lang="en-US" sz="2400" dirty="0"/>
              <a:t>Three </a:t>
            </a:r>
            <a:r>
              <a:rPr lang="en-US" sz="2400" i="1" dirty="0"/>
              <a:t>core processes,</a:t>
            </a:r>
            <a:r>
              <a:rPr lang="en-US" sz="2400" dirty="0"/>
              <a:t> </a:t>
            </a:r>
            <a:r>
              <a:rPr lang="en-US" sz="2400" dirty="0" smtClean="0"/>
              <a:t>produce products and services for customers</a:t>
            </a:r>
          </a:p>
        </p:txBody>
      </p:sp>
      <p:sp>
        <p:nvSpPr>
          <p:cNvPr id="23" name="TextBox 22"/>
          <p:cNvSpPr txBox="1"/>
          <p:nvPr/>
        </p:nvSpPr>
        <p:spPr>
          <a:xfrm>
            <a:off x="107503" y="3861048"/>
            <a:ext cx="5039177" cy="1200329"/>
          </a:xfrm>
          <a:prstGeom prst="rect">
            <a:avLst/>
          </a:prstGeom>
          <a:noFill/>
        </p:spPr>
        <p:txBody>
          <a:bodyPr wrap="square" rtlCol="0">
            <a:spAutoFit/>
          </a:bodyPr>
          <a:lstStyle/>
          <a:p>
            <a:pPr marL="800100" lvl="1" indent="-342900">
              <a:buFont typeface="Calibri" panose="020F0502020204030204" pitchFamily="34" charset="0"/>
              <a:buChar char="-"/>
            </a:pPr>
            <a:r>
              <a:rPr lang="en-US" sz="2400" dirty="0" smtClean="0"/>
              <a:t>Four </a:t>
            </a:r>
            <a:r>
              <a:rPr lang="en-US" sz="2400" i="1" dirty="0"/>
              <a:t>enabling processes</a:t>
            </a:r>
            <a:r>
              <a:rPr lang="en-US" sz="2400" dirty="0"/>
              <a:t>,  service the core processes (and each other</a:t>
            </a:r>
            <a:r>
              <a:rPr lang="en-US" sz="2400" dirty="0" smtClean="0"/>
              <a:t>)</a:t>
            </a:r>
          </a:p>
        </p:txBody>
      </p:sp>
      <p:sp>
        <p:nvSpPr>
          <p:cNvPr id="24" name="TextBox 23"/>
          <p:cNvSpPr txBox="1"/>
          <p:nvPr/>
        </p:nvSpPr>
        <p:spPr>
          <a:xfrm>
            <a:off x="107504" y="5085184"/>
            <a:ext cx="5039176" cy="830997"/>
          </a:xfrm>
          <a:prstGeom prst="rect">
            <a:avLst/>
          </a:prstGeom>
          <a:noFill/>
        </p:spPr>
        <p:txBody>
          <a:bodyPr wrap="square" rtlCol="0">
            <a:spAutoFit/>
          </a:bodyPr>
          <a:lstStyle/>
          <a:p>
            <a:pPr marL="800100" lvl="1" indent="-342900">
              <a:buFont typeface="Calibri" panose="020F0502020204030204" pitchFamily="34" charset="0"/>
              <a:buChar char="-"/>
            </a:pPr>
            <a:r>
              <a:rPr lang="en-US" sz="2400" dirty="0" smtClean="0"/>
              <a:t>One </a:t>
            </a:r>
            <a:r>
              <a:rPr lang="en-US" sz="2400" i="1" dirty="0"/>
              <a:t>management process</a:t>
            </a:r>
            <a:r>
              <a:rPr lang="en-US" sz="2400" dirty="0"/>
              <a:t> called </a:t>
            </a:r>
            <a:r>
              <a:rPr lang="en-US" sz="2400" i="1" dirty="0"/>
              <a:t>Get the right things done</a:t>
            </a:r>
            <a:endParaRPr lang="is-IS" sz="2400" i="1" dirty="0"/>
          </a:p>
        </p:txBody>
      </p:sp>
    </p:spTree>
    <p:extLst>
      <p:ext uri="{BB962C8B-B14F-4D97-AF65-F5344CB8AC3E}">
        <p14:creationId xmlns:p14="http://schemas.microsoft.com/office/powerpoint/2010/main" val="2368999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p:cTn id="11" dur="500" fill="hold"/>
                                        <p:tgtEl>
                                          <p:spTgt spid="22"/>
                                        </p:tgtEl>
                                        <p:attrNameLst>
                                          <p:attrName>ppt_w</p:attrName>
                                        </p:attrNameLst>
                                      </p:cBhvr>
                                      <p:tavLst>
                                        <p:tav tm="0">
                                          <p:val>
                                            <p:fltVal val="0"/>
                                          </p:val>
                                        </p:tav>
                                        <p:tav tm="100000">
                                          <p:val>
                                            <p:strVal val="#ppt_w"/>
                                          </p:val>
                                        </p:tav>
                                      </p:tavLst>
                                    </p:anim>
                                    <p:anim calcmode="lin" valueType="num">
                                      <p:cBhvr>
                                        <p:cTn id="12" dur="500" fill="hold"/>
                                        <p:tgtEl>
                                          <p:spTgt spid="22"/>
                                        </p:tgtEl>
                                        <p:attrNameLst>
                                          <p:attrName>ppt_h</p:attrName>
                                        </p:attrNameLst>
                                      </p:cBhvr>
                                      <p:tavLst>
                                        <p:tav tm="0">
                                          <p:val>
                                            <p:fltVal val="0"/>
                                          </p:val>
                                        </p:tav>
                                        <p:tav tm="100000">
                                          <p:val>
                                            <p:strVal val="#ppt_h"/>
                                          </p:val>
                                        </p:tav>
                                      </p:tavLst>
                                    </p:anim>
                                    <p:animEffect transition="in" filter="fade">
                                      <p:cBhvr>
                                        <p:cTn id="13" dur="500"/>
                                        <p:tgtEl>
                                          <p:spTgt spid="22"/>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23"/>
                                        </p:tgtEl>
                                        <p:attrNameLst>
                                          <p:attrName>style.visibility</p:attrName>
                                        </p:attrNameLst>
                                      </p:cBhvr>
                                      <p:to>
                                        <p:strVal val="visible"/>
                                      </p:to>
                                    </p:set>
                                    <p:anim calcmode="lin" valueType="num">
                                      <p:cBhvr>
                                        <p:cTn id="18" dur="500" fill="hold"/>
                                        <p:tgtEl>
                                          <p:spTgt spid="23"/>
                                        </p:tgtEl>
                                        <p:attrNameLst>
                                          <p:attrName>ppt_w</p:attrName>
                                        </p:attrNameLst>
                                      </p:cBhvr>
                                      <p:tavLst>
                                        <p:tav tm="0">
                                          <p:val>
                                            <p:fltVal val="0"/>
                                          </p:val>
                                        </p:tav>
                                        <p:tav tm="100000">
                                          <p:val>
                                            <p:strVal val="#ppt_w"/>
                                          </p:val>
                                        </p:tav>
                                      </p:tavLst>
                                    </p:anim>
                                    <p:anim calcmode="lin" valueType="num">
                                      <p:cBhvr>
                                        <p:cTn id="19" dur="500" fill="hold"/>
                                        <p:tgtEl>
                                          <p:spTgt spid="23"/>
                                        </p:tgtEl>
                                        <p:attrNameLst>
                                          <p:attrName>ppt_h</p:attrName>
                                        </p:attrNameLst>
                                      </p:cBhvr>
                                      <p:tavLst>
                                        <p:tav tm="0">
                                          <p:val>
                                            <p:fltVal val="0"/>
                                          </p:val>
                                        </p:tav>
                                        <p:tav tm="100000">
                                          <p:val>
                                            <p:strVal val="#ppt_h"/>
                                          </p:val>
                                        </p:tav>
                                      </p:tavLst>
                                    </p:anim>
                                    <p:animEffect transition="in" filter="fade">
                                      <p:cBhvr>
                                        <p:cTn id="20" dur="500"/>
                                        <p:tgtEl>
                                          <p:spTgt spid="23"/>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High Level Process </a:t>
            </a:r>
            <a:r>
              <a:rPr lang="en-US" sz="3600" dirty="0"/>
              <a:t>Map  </a:t>
            </a:r>
            <a:r>
              <a:rPr lang="en-US" sz="3600" dirty="0" smtClean="0"/>
              <a:t/>
            </a:r>
            <a:br>
              <a:rPr lang="en-US" sz="3600" dirty="0" smtClean="0"/>
            </a:br>
            <a:r>
              <a:rPr lang="en-US" sz="2800" dirty="0" smtClean="0"/>
              <a:t>- the  </a:t>
            </a:r>
            <a:r>
              <a:rPr lang="en-US" sz="2800" dirty="0"/>
              <a:t>highest level of the Process </a:t>
            </a:r>
            <a:r>
              <a:rPr lang="en-US" sz="2800" dirty="0" smtClean="0"/>
              <a:t>Model -</a:t>
            </a:r>
            <a:endParaRPr lang="en-US" sz="2800" dirty="0"/>
          </a:p>
        </p:txBody>
      </p:sp>
      <p:grpSp>
        <p:nvGrpSpPr>
          <p:cNvPr id="4" name="Group 3"/>
          <p:cNvGrpSpPr/>
          <p:nvPr/>
        </p:nvGrpSpPr>
        <p:grpSpPr>
          <a:xfrm>
            <a:off x="971600" y="1340768"/>
            <a:ext cx="7344816" cy="5256584"/>
            <a:chOff x="0" y="0"/>
            <a:chExt cx="5998211" cy="4300855"/>
          </a:xfrm>
        </p:grpSpPr>
        <p:grpSp>
          <p:nvGrpSpPr>
            <p:cNvPr id="5" name="Group 4"/>
            <p:cNvGrpSpPr/>
            <p:nvPr/>
          </p:nvGrpSpPr>
          <p:grpSpPr>
            <a:xfrm>
              <a:off x="0" y="0"/>
              <a:ext cx="5998211" cy="4300855"/>
              <a:chOff x="0" y="0"/>
              <a:chExt cx="6480722" cy="4536504"/>
            </a:xfrm>
          </p:grpSpPr>
          <p:sp>
            <p:nvSpPr>
              <p:cNvPr id="7" name="Oval 6"/>
              <p:cNvSpPr/>
              <p:nvPr/>
            </p:nvSpPr>
            <p:spPr>
              <a:xfrm>
                <a:off x="0" y="0"/>
                <a:ext cx="6480722" cy="4536504"/>
              </a:xfrm>
              <a:prstGeom prst="ellipse">
                <a:avLst/>
              </a:prstGeom>
              <a:solidFill>
                <a:srgbClr val="00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Aft>
                    <a:spcPts val="1000"/>
                  </a:spcAft>
                </a:pPr>
                <a:r>
                  <a:rPr lang="is-IS" sz="1100">
                    <a:effectLst/>
                    <a:ea typeface="Times New Roman"/>
                    <a:cs typeface="Times New Roman"/>
                  </a:rPr>
                  <a:t> </a:t>
                </a:r>
                <a:endParaRPr lang="is-IS" sz="1100">
                  <a:effectLst/>
                  <a:ea typeface="Calibri"/>
                  <a:cs typeface="Times New Roman"/>
                </a:endParaRPr>
              </a:p>
            </p:txBody>
          </p:sp>
          <p:sp>
            <p:nvSpPr>
              <p:cNvPr id="8" name="Pentagon 7"/>
              <p:cNvSpPr/>
              <p:nvPr/>
            </p:nvSpPr>
            <p:spPr>
              <a:xfrm rot="16200000">
                <a:off x="3540067" y="2539985"/>
                <a:ext cx="2168314" cy="763542"/>
              </a:xfrm>
              <a:prstGeom prst="homePlate">
                <a:avLst/>
              </a:prstGeom>
              <a:solidFill>
                <a:schemeClr val="bg1">
                  <a:lumMod val="95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US" sz="1600" b="1" kern="1200" dirty="0">
                    <a:solidFill>
                      <a:srgbClr val="000000"/>
                    </a:solidFill>
                    <a:effectLst/>
                    <a:ea typeface="Times New Roman"/>
                    <a:cs typeface="Times New Roman"/>
                  </a:rPr>
                  <a:t>Maintain housing </a:t>
                </a:r>
                <a:endParaRPr lang="is-IS" sz="1600" dirty="0">
                  <a:effectLst/>
                  <a:latin typeface="Times New Roman"/>
                  <a:ea typeface="Times New Roman"/>
                </a:endParaRPr>
              </a:p>
              <a:p>
                <a:pPr>
                  <a:spcAft>
                    <a:spcPts val="0"/>
                  </a:spcAft>
                </a:pPr>
                <a:r>
                  <a:rPr lang="en-US" sz="1600" b="1" kern="1200" dirty="0">
                    <a:solidFill>
                      <a:srgbClr val="000000"/>
                    </a:solidFill>
                    <a:effectLst/>
                    <a:ea typeface="Times New Roman"/>
                    <a:cs typeface="Times New Roman"/>
                  </a:rPr>
                  <a:t>and control access</a:t>
                </a:r>
                <a:endParaRPr lang="is-IS" sz="1600" dirty="0">
                  <a:effectLst/>
                  <a:latin typeface="Times New Roman"/>
                  <a:ea typeface="Times New Roman"/>
                </a:endParaRPr>
              </a:p>
            </p:txBody>
          </p:sp>
          <p:sp>
            <p:nvSpPr>
              <p:cNvPr id="9" name="TextBox 14"/>
              <p:cNvSpPr txBox="1"/>
              <p:nvPr/>
            </p:nvSpPr>
            <p:spPr>
              <a:xfrm>
                <a:off x="2094362" y="4122282"/>
                <a:ext cx="2502681" cy="414222"/>
              </a:xfrm>
              <a:prstGeom prst="rect">
                <a:avLst/>
              </a:prstGeom>
              <a:noFill/>
              <a:effectLst>
                <a:outerShdw blurRad="50800" dist="38100" dir="13500000" algn="br" rotWithShape="0">
                  <a:prstClr val="black">
                    <a:alpha val="40000"/>
                  </a:prstClr>
                </a:outerShdw>
              </a:effectLst>
            </p:spPr>
            <p:txBody>
              <a:bodyPr wrap="square" rtlCol="0">
                <a:noAutofit/>
              </a:bodyPr>
              <a:lstStyle/>
              <a:p>
                <a:pPr algn="ctr">
                  <a:spcAft>
                    <a:spcPts val="0"/>
                  </a:spcAft>
                </a:pPr>
                <a:r>
                  <a:rPr lang="en-US" sz="1600" b="1" kern="1200" dirty="0">
                    <a:solidFill>
                      <a:srgbClr val="000000"/>
                    </a:solidFill>
                    <a:effectLst/>
                    <a:latin typeface="Calibri"/>
                    <a:ea typeface="Times New Roman"/>
                  </a:rPr>
                  <a:t>Get the right things done</a:t>
                </a:r>
                <a:endParaRPr lang="is-IS" sz="1600" dirty="0">
                  <a:effectLst/>
                  <a:latin typeface="Times New Roman"/>
                  <a:ea typeface="Times New Roman"/>
                </a:endParaRPr>
              </a:p>
            </p:txBody>
          </p:sp>
          <p:sp>
            <p:nvSpPr>
              <p:cNvPr id="10" name="Chevron 9"/>
              <p:cNvSpPr/>
              <p:nvPr/>
            </p:nvSpPr>
            <p:spPr>
              <a:xfrm>
                <a:off x="304843" y="1246304"/>
                <a:ext cx="1089086" cy="493642"/>
              </a:xfrm>
              <a:prstGeom prst="chevron">
                <a:avLst/>
              </a:prstGeom>
              <a:solidFill>
                <a:schemeClr val="bg1">
                  <a:lumMod val="85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Aft>
                    <a:spcPts val="1000"/>
                  </a:spcAft>
                </a:pPr>
                <a:r>
                  <a:rPr lang="is-IS" sz="1100">
                    <a:effectLst/>
                    <a:ea typeface="Times New Roman"/>
                    <a:cs typeface="Times New Roman"/>
                  </a:rPr>
                  <a:t> </a:t>
                </a:r>
                <a:endParaRPr lang="is-IS" sz="1100">
                  <a:effectLst/>
                  <a:ea typeface="Calibri"/>
                  <a:cs typeface="Times New Roman"/>
                </a:endParaRPr>
              </a:p>
            </p:txBody>
          </p:sp>
          <p:sp>
            <p:nvSpPr>
              <p:cNvPr id="11" name="Chevron 10"/>
              <p:cNvSpPr/>
              <p:nvPr/>
            </p:nvSpPr>
            <p:spPr>
              <a:xfrm>
                <a:off x="1170634" y="1246303"/>
                <a:ext cx="1244670" cy="493642"/>
              </a:xfrm>
              <a:prstGeom prst="chevron">
                <a:avLst/>
              </a:prstGeom>
              <a:solidFill>
                <a:schemeClr val="bg1">
                  <a:lumMod val="95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Aft>
                    <a:spcPts val="1000"/>
                  </a:spcAft>
                </a:pPr>
                <a:r>
                  <a:rPr lang="is-IS" sz="1100">
                    <a:effectLst/>
                    <a:ea typeface="Times New Roman"/>
                    <a:cs typeface="Times New Roman"/>
                  </a:rPr>
                  <a:t> </a:t>
                </a:r>
                <a:endParaRPr lang="is-IS" sz="1100">
                  <a:effectLst/>
                  <a:ea typeface="Calibri"/>
                  <a:cs typeface="Times New Roman"/>
                </a:endParaRPr>
              </a:p>
            </p:txBody>
          </p:sp>
          <p:sp>
            <p:nvSpPr>
              <p:cNvPr id="12" name="Chevron 11"/>
              <p:cNvSpPr/>
              <p:nvPr/>
            </p:nvSpPr>
            <p:spPr>
              <a:xfrm>
                <a:off x="2177354" y="1246304"/>
                <a:ext cx="1089086" cy="493642"/>
              </a:xfrm>
              <a:prstGeom prst="chevron">
                <a:avLst/>
              </a:prstGeom>
              <a:solidFill>
                <a:schemeClr val="bg1">
                  <a:lumMod val="85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Aft>
                    <a:spcPts val="1000"/>
                  </a:spcAft>
                </a:pPr>
                <a:r>
                  <a:rPr lang="is-IS" sz="1100">
                    <a:effectLst/>
                    <a:ea typeface="Times New Roman"/>
                    <a:cs typeface="Times New Roman"/>
                  </a:rPr>
                  <a:t> </a:t>
                </a:r>
                <a:endParaRPr lang="is-IS" sz="1100">
                  <a:effectLst/>
                  <a:ea typeface="Calibri"/>
                  <a:cs typeface="Times New Roman"/>
                </a:endParaRPr>
              </a:p>
            </p:txBody>
          </p:sp>
          <p:sp>
            <p:nvSpPr>
              <p:cNvPr id="13" name="Chevron 12"/>
              <p:cNvSpPr/>
              <p:nvPr/>
            </p:nvSpPr>
            <p:spPr>
              <a:xfrm>
                <a:off x="3144509" y="1246303"/>
                <a:ext cx="1050190" cy="493642"/>
              </a:xfrm>
              <a:prstGeom prst="chevron">
                <a:avLst/>
              </a:prstGeom>
              <a:solidFill>
                <a:schemeClr val="bg1">
                  <a:lumMod val="95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Aft>
                    <a:spcPts val="1000"/>
                  </a:spcAft>
                </a:pPr>
                <a:r>
                  <a:rPr lang="is-IS" sz="1100">
                    <a:effectLst/>
                    <a:ea typeface="Times New Roman"/>
                    <a:cs typeface="Times New Roman"/>
                  </a:rPr>
                  <a:t> </a:t>
                </a:r>
                <a:endParaRPr lang="is-IS" sz="1100">
                  <a:effectLst/>
                  <a:ea typeface="Calibri"/>
                  <a:cs typeface="Times New Roman"/>
                </a:endParaRPr>
              </a:p>
            </p:txBody>
          </p:sp>
          <p:sp>
            <p:nvSpPr>
              <p:cNvPr id="14" name="Pentagon 13"/>
              <p:cNvSpPr/>
              <p:nvPr/>
            </p:nvSpPr>
            <p:spPr>
              <a:xfrm rot="16200000">
                <a:off x="747243" y="2547206"/>
                <a:ext cx="2153870" cy="763542"/>
              </a:xfrm>
              <a:prstGeom prst="homePlate">
                <a:avLst/>
              </a:prstGeom>
              <a:solidFill>
                <a:schemeClr val="bg1">
                  <a:lumMod val="95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US" sz="1600" b="1" kern="1200" dirty="0">
                    <a:solidFill>
                      <a:srgbClr val="000000"/>
                    </a:solidFill>
                    <a:effectLst/>
                    <a:ea typeface="Times New Roman"/>
                    <a:cs typeface="Times New Roman"/>
                  </a:rPr>
                  <a:t>Maintain good human resources</a:t>
                </a:r>
                <a:endParaRPr lang="is-IS" sz="1600" dirty="0">
                  <a:effectLst/>
                  <a:latin typeface="Times New Roman"/>
                  <a:ea typeface="Times New Roman"/>
                </a:endParaRPr>
              </a:p>
            </p:txBody>
          </p:sp>
          <p:sp>
            <p:nvSpPr>
              <p:cNvPr id="15" name="Pentagon 14"/>
              <p:cNvSpPr/>
              <p:nvPr/>
            </p:nvSpPr>
            <p:spPr>
              <a:xfrm rot="16200000">
                <a:off x="1680561" y="2547206"/>
                <a:ext cx="2153870" cy="763542"/>
              </a:xfrm>
              <a:prstGeom prst="homePlate">
                <a:avLst/>
              </a:prstGeom>
              <a:solidFill>
                <a:schemeClr val="bg1">
                  <a:lumMod val="95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US" sz="1600" b="1" kern="1200" dirty="0">
                    <a:solidFill>
                      <a:srgbClr val="000000"/>
                    </a:solidFill>
                    <a:effectLst/>
                    <a:ea typeface="Times New Roman"/>
                    <a:cs typeface="Times New Roman"/>
                  </a:rPr>
                  <a:t>Ensure data security and provide suitable computer systems</a:t>
                </a:r>
                <a:endParaRPr lang="is-IS" sz="1600" dirty="0">
                  <a:effectLst/>
                  <a:latin typeface="Times New Roman"/>
                  <a:ea typeface="Times New Roman"/>
                </a:endParaRPr>
              </a:p>
            </p:txBody>
          </p:sp>
          <p:sp>
            <p:nvSpPr>
              <p:cNvPr id="16" name="Pentagon 15"/>
              <p:cNvSpPr/>
              <p:nvPr/>
            </p:nvSpPr>
            <p:spPr>
              <a:xfrm rot="16200000">
                <a:off x="2606659" y="2539983"/>
                <a:ext cx="2168318" cy="763542"/>
              </a:xfrm>
              <a:prstGeom prst="homePlate">
                <a:avLst/>
              </a:prstGeom>
              <a:solidFill>
                <a:schemeClr val="bg1">
                  <a:lumMod val="95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US" sz="1600" b="1" kern="1200" dirty="0">
                    <a:solidFill>
                      <a:srgbClr val="000000"/>
                    </a:solidFill>
                    <a:effectLst/>
                    <a:ea typeface="Times New Roman"/>
                    <a:cs typeface="Times New Roman"/>
                  </a:rPr>
                  <a:t>Ensure secure supervision of finance</a:t>
                </a:r>
                <a:endParaRPr lang="is-IS" sz="1600" dirty="0">
                  <a:effectLst/>
                  <a:latin typeface="Times New Roman"/>
                  <a:ea typeface="Times New Roman"/>
                </a:endParaRPr>
              </a:p>
            </p:txBody>
          </p:sp>
          <p:sp>
            <p:nvSpPr>
              <p:cNvPr id="17" name="Chevron 16"/>
              <p:cNvSpPr/>
              <p:nvPr/>
            </p:nvSpPr>
            <p:spPr>
              <a:xfrm>
                <a:off x="5167491" y="1246303"/>
                <a:ext cx="1050190" cy="493642"/>
              </a:xfrm>
              <a:prstGeom prst="chevron">
                <a:avLst/>
              </a:prstGeom>
              <a:solidFill>
                <a:schemeClr val="bg1">
                  <a:lumMod val="95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Aft>
                    <a:spcPts val="1000"/>
                  </a:spcAft>
                </a:pPr>
                <a:r>
                  <a:rPr lang="is-IS" sz="1100">
                    <a:effectLst/>
                    <a:ea typeface="Times New Roman"/>
                    <a:cs typeface="Times New Roman"/>
                  </a:rPr>
                  <a:t> </a:t>
                </a:r>
                <a:endParaRPr lang="is-IS" sz="1100">
                  <a:effectLst/>
                  <a:ea typeface="Calibri"/>
                  <a:cs typeface="Times New Roman"/>
                </a:endParaRPr>
              </a:p>
            </p:txBody>
          </p:sp>
          <p:sp>
            <p:nvSpPr>
              <p:cNvPr id="18" name="Chevron 17"/>
              <p:cNvSpPr/>
              <p:nvPr/>
            </p:nvSpPr>
            <p:spPr>
              <a:xfrm>
                <a:off x="4544918" y="1246304"/>
                <a:ext cx="855710" cy="493642"/>
              </a:xfrm>
              <a:prstGeom prst="chevron">
                <a:avLst/>
              </a:prstGeom>
              <a:solidFill>
                <a:schemeClr val="bg1">
                  <a:lumMod val="85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Aft>
                    <a:spcPts val="1000"/>
                  </a:spcAft>
                </a:pPr>
                <a:r>
                  <a:rPr lang="is-IS" sz="1100">
                    <a:effectLst/>
                    <a:ea typeface="Times New Roman"/>
                    <a:cs typeface="Times New Roman"/>
                  </a:rPr>
                  <a:t> </a:t>
                </a:r>
                <a:endParaRPr lang="is-IS" sz="1100">
                  <a:effectLst/>
                  <a:ea typeface="Calibri"/>
                  <a:cs typeface="Times New Roman"/>
                </a:endParaRPr>
              </a:p>
            </p:txBody>
          </p:sp>
          <p:sp>
            <p:nvSpPr>
              <p:cNvPr id="19" name="Chevron 18"/>
              <p:cNvSpPr/>
              <p:nvPr/>
            </p:nvSpPr>
            <p:spPr>
              <a:xfrm>
                <a:off x="3922739" y="1246303"/>
                <a:ext cx="855710" cy="493642"/>
              </a:xfrm>
              <a:prstGeom prst="chevron">
                <a:avLst/>
              </a:prstGeom>
              <a:solidFill>
                <a:schemeClr val="bg1">
                  <a:lumMod val="85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Aft>
                    <a:spcPts val="1000"/>
                  </a:spcAft>
                </a:pPr>
                <a:r>
                  <a:rPr lang="is-IS" sz="1100">
                    <a:effectLst/>
                    <a:ea typeface="Times New Roman"/>
                    <a:cs typeface="Times New Roman"/>
                  </a:rPr>
                  <a:t> </a:t>
                </a:r>
                <a:endParaRPr lang="is-IS" sz="1100">
                  <a:effectLst/>
                  <a:ea typeface="Calibri"/>
                  <a:cs typeface="Times New Roman"/>
                </a:endParaRPr>
              </a:p>
            </p:txBody>
          </p:sp>
          <p:sp>
            <p:nvSpPr>
              <p:cNvPr id="20" name="TextBox 20"/>
              <p:cNvSpPr txBox="1"/>
              <p:nvPr/>
            </p:nvSpPr>
            <p:spPr>
              <a:xfrm>
                <a:off x="3519989" y="1180734"/>
                <a:ext cx="2508211" cy="591288"/>
              </a:xfrm>
              <a:prstGeom prst="rect">
                <a:avLst/>
              </a:prstGeom>
              <a:noFill/>
            </p:spPr>
            <p:txBody>
              <a:bodyPr wrap="square" rtlCol="0" anchor="ctr">
                <a:noAutofit/>
              </a:bodyPr>
              <a:lstStyle/>
              <a:p>
                <a:pPr algn="ctr">
                  <a:spcAft>
                    <a:spcPts val="0"/>
                  </a:spcAft>
                </a:pPr>
                <a:r>
                  <a:rPr lang="en-US" b="1" kern="1200" dirty="0">
                    <a:solidFill>
                      <a:srgbClr val="000000"/>
                    </a:solidFill>
                    <a:effectLst/>
                    <a:latin typeface="Calibri"/>
                    <a:ea typeface="Times New Roman"/>
                  </a:rPr>
                  <a:t>Create and disseminate statistics </a:t>
                </a:r>
                <a:endParaRPr lang="is-IS" dirty="0">
                  <a:effectLst/>
                  <a:latin typeface="Times New Roman"/>
                  <a:ea typeface="Times New Roman"/>
                </a:endParaRPr>
              </a:p>
            </p:txBody>
          </p:sp>
          <p:sp>
            <p:nvSpPr>
              <p:cNvPr id="21" name="TextBox 22"/>
              <p:cNvSpPr txBox="1"/>
              <p:nvPr/>
            </p:nvSpPr>
            <p:spPr>
              <a:xfrm>
                <a:off x="382643" y="1276066"/>
                <a:ext cx="2880763" cy="437089"/>
              </a:xfrm>
              <a:prstGeom prst="rect">
                <a:avLst/>
              </a:prstGeom>
              <a:noFill/>
            </p:spPr>
            <p:txBody>
              <a:bodyPr wrap="square" rtlCol="0" anchor="ctr">
                <a:noAutofit/>
              </a:bodyPr>
              <a:lstStyle/>
              <a:p>
                <a:pPr algn="ctr">
                  <a:spcAft>
                    <a:spcPts val="0"/>
                  </a:spcAft>
                </a:pPr>
                <a:r>
                  <a:rPr lang="en-US" b="1" kern="1200" dirty="0">
                    <a:solidFill>
                      <a:srgbClr val="000000"/>
                    </a:solidFill>
                    <a:effectLst/>
                    <a:latin typeface="Calibri"/>
                    <a:ea typeface="Times New Roman"/>
                  </a:rPr>
                  <a:t>Design products and services</a:t>
                </a:r>
                <a:endParaRPr lang="is-IS" dirty="0">
                  <a:effectLst/>
                  <a:latin typeface="Times New Roman"/>
                  <a:ea typeface="Times New Roman"/>
                </a:endParaRPr>
              </a:p>
            </p:txBody>
          </p:sp>
        </p:grpSp>
        <p:sp>
          <p:nvSpPr>
            <p:cNvPr id="6" name="Chevron 5"/>
            <p:cNvSpPr/>
            <p:nvPr/>
          </p:nvSpPr>
          <p:spPr>
            <a:xfrm>
              <a:off x="1707537" y="608316"/>
              <a:ext cx="2925745" cy="364649"/>
            </a:xfrm>
            <a:prstGeom prst="chevron">
              <a:avLst/>
            </a:prstGeom>
            <a:solidFill>
              <a:schemeClr val="bg1">
                <a:lumMod val="95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US" sz="1600" b="1" kern="1200" dirty="0">
                  <a:solidFill>
                    <a:srgbClr val="000000"/>
                  </a:solidFill>
                  <a:effectLst/>
                  <a:ea typeface="Times New Roman"/>
                  <a:cs typeface="Times New Roman"/>
                </a:rPr>
                <a:t>Do research and forecasts</a:t>
              </a:r>
              <a:endParaRPr lang="is-IS" sz="1600" dirty="0">
                <a:effectLst/>
                <a:latin typeface="Times New Roman"/>
                <a:ea typeface="Times New Roman"/>
              </a:endParaRPr>
            </a:p>
          </p:txBody>
        </p:sp>
      </p:grpSp>
    </p:spTree>
    <p:extLst>
      <p:ext uri="{BB962C8B-B14F-4D97-AF65-F5344CB8AC3E}">
        <p14:creationId xmlns:p14="http://schemas.microsoft.com/office/powerpoint/2010/main" val="2232997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Process Model</a:t>
            </a:r>
          </a:p>
        </p:txBody>
      </p:sp>
      <p:sp>
        <p:nvSpPr>
          <p:cNvPr id="3" name="Content Placeholder 2"/>
          <p:cNvSpPr>
            <a:spLocks noGrp="1"/>
          </p:cNvSpPr>
          <p:nvPr>
            <p:ph idx="1"/>
          </p:nvPr>
        </p:nvSpPr>
        <p:spPr/>
        <p:txBody>
          <a:bodyPr/>
          <a:lstStyle/>
          <a:p>
            <a:pPr marL="285750" indent="-285750"/>
            <a:r>
              <a:rPr lang="en-US" sz="2800" dirty="0"/>
              <a:t>Drill-down structure from each of the business processes on the High Level Process Map</a:t>
            </a:r>
          </a:p>
          <a:p>
            <a:pPr marL="800100" lvl="1" indent="-342900">
              <a:buFont typeface="Calibri" panose="020F0502020204030204" pitchFamily="34" charset="0"/>
              <a:buChar char="-"/>
            </a:pPr>
            <a:endParaRPr lang="en-US" sz="1200" dirty="0"/>
          </a:p>
          <a:p>
            <a:pPr marL="285750" indent="-285750"/>
            <a:r>
              <a:rPr lang="en-US" sz="2800" dirty="0"/>
              <a:t>Four levels</a:t>
            </a:r>
          </a:p>
          <a:p>
            <a:pPr marL="285750" indent="-285750"/>
            <a:endParaRPr lang="en-US" sz="1200" dirty="0"/>
          </a:p>
          <a:p>
            <a:pPr marL="452438" lvl="1" indent="-185738">
              <a:buFont typeface="Calibri" panose="020F0502020204030204" pitchFamily="34" charset="0"/>
              <a:buChar char="-"/>
            </a:pPr>
            <a:r>
              <a:rPr lang="en-US" sz="2400" dirty="0"/>
              <a:t>High Level Process Map (Level 0)</a:t>
            </a:r>
          </a:p>
          <a:p>
            <a:pPr marL="452438" lvl="1" indent="-185738">
              <a:buFont typeface="Calibri" panose="020F0502020204030204" pitchFamily="34" charset="0"/>
              <a:buChar char="-"/>
            </a:pPr>
            <a:endParaRPr lang="en-US" sz="1200" dirty="0"/>
          </a:p>
          <a:p>
            <a:pPr marL="452438" lvl="1" indent="-185738">
              <a:buFont typeface="Calibri" panose="020F0502020204030204" pitchFamily="34" charset="0"/>
              <a:buChar char="-"/>
            </a:pPr>
            <a:r>
              <a:rPr lang="en-US" sz="2400" dirty="0"/>
              <a:t>Business Processes (Level 1)</a:t>
            </a:r>
          </a:p>
          <a:p>
            <a:pPr marL="452438" lvl="1" indent="-185738">
              <a:buFont typeface="Calibri" panose="020F0502020204030204" pitchFamily="34" charset="0"/>
              <a:buChar char="-"/>
            </a:pPr>
            <a:endParaRPr lang="en-US" sz="1200" dirty="0"/>
          </a:p>
          <a:p>
            <a:pPr marL="452438" lvl="1" indent="-185738">
              <a:buFont typeface="Calibri" panose="020F0502020204030204" pitchFamily="34" charset="0"/>
              <a:buChar char="-"/>
            </a:pPr>
            <a:r>
              <a:rPr lang="en-US" sz="2400" dirty="0"/>
              <a:t>Standard Operating </a:t>
            </a:r>
            <a:r>
              <a:rPr lang="en-US" sz="2400" dirty="0" smtClean="0"/>
              <a:t>Procedures </a:t>
            </a:r>
            <a:r>
              <a:rPr lang="en-US" sz="2400" dirty="0"/>
              <a:t>(Level 2</a:t>
            </a:r>
            <a:r>
              <a:rPr lang="en-US" sz="2400" dirty="0" smtClean="0"/>
              <a:t>)</a:t>
            </a:r>
          </a:p>
          <a:p>
            <a:pPr marL="452438" lvl="1" indent="-185738">
              <a:buFont typeface="Calibri" panose="020F0502020204030204" pitchFamily="34" charset="0"/>
              <a:buChar char="-"/>
            </a:pPr>
            <a:endParaRPr lang="en-US" sz="1200" dirty="0"/>
          </a:p>
          <a:p>
            <a:pPr marL="452438" lvl="1" indent="-185738">
              <a:buFont typeface="Calibri" panose="020F0502020204030204" pitchFamily="34" charset="0"/>
              <a:buChar char="-"/>
            </a:pPr>
            <a:r>
              <a:rPr lang="en-US" sz="2400" dirty="0"/>
              <a:t>Work Descriptions, Forms, </a:t>
            </a:r>
            <a:r>
              <a:rPr lang="en-US" sz="2400" dirty="0" smtClean="0"/>
              <a:t>Checklists</a:t>
            </a:r>
            <a:r>
              <a:rPr lang="en-US" sz="2400" dirty="0"/>
              <a:t>, etc. (Level 3)</a:t>
            </a:r>
          </a:p>
          <a:p>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54179" y="2386964"/>
            <a:ext cx="2883014" cy="2914764"/>
          </a:xfrm>
          <a:prstGeom prst="rect">
            <a:avLst/>
          </a:prstGeom>
          <a:noFill/>
        </p:spPr>
      </p:pic>
    </p:spTree>
    <p:extLst>
      <p:ext uri="{BB962C8B-B14F-4D97-AF65-F5344CB8AC3E}">
        <p14:creationId xmlns:p14="http://schemas.microsoft.com/office/powerpoint/2010/main" val="2427469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arn(inVertic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barn(inVertical)">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Effect transition="in" filter="barn(inVertical)">
                                      <p:cBhvr>
                                        <p:cTn id="17" dur="500"/>
                                        <p:tgtEl>
                                          <p:spTgt spid="3">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10" end="10"/>
                                            </p:txEl>
                                          </p:spTgt>
                                        </p:tgtEl>
                                        <p:attrNameLst>
                                          <p:attrName>style.visibility</p:attrName>
                                        </p:attrNameLst>
                                      </p:cBhvr>
                                      <p:to>
                                        <p:strVal val="visible"/>
                                      </p:to>
                                    </p:set>
                                    <p:animEffect transition="in" filter="barn(inVertical)">
                                      <p:cBhvr>
                                        <p:cTn id="2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1179</TotalTime>
  <Words>651</Words>
  <Application>Microsoft Office PowerPoint</Application>
  <PresentationFormat>On-screen Show (4:3)</PresentationFormat>
  <Paragraphs>130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QM Implementation  Based on CoP, PDCA, and GSBPM</vt:lpstr>
      <vt:lpstr>Statistics Iceland</vt:lpstr>
      <vt:lpstr>Statistics Iceland</vt:lpstr>
      <vt:lpstr>Quality Policy</vt:lpstr>
      <vt:lpstr>Quality Policy</vt:lpstr>
      <vt:lpstr>PowerPoint Presentation</vt:lpstr>
      <vt:lpstr>Process Model</vt:lpstr>
      <vt:lpstr>High Level Process Map   - the  highest level of the Process Model -</vt:lpstr>
      <vt:lpstr>Process Model</vt:lpstr>
      <vt:lpstr>Process Model</vt:lpstr>
      <vt:lpstr>Statistical Business Process</vt:lpstr>
      <vt:lpstr>GSBPM</vt:lpstr>
      <vt:lpstr>PowerPoint Presentation</vt:lpstr>
      <vt:lpstr>PowerPoint Presentation</vt:lpstr>
      <vt:lpstr>Pros and Cons</vt:lpstr>
      <vt:lpstr>Thank you for listening</vt:lpstr>
      <vt:lpstr>Appendix 1: The Management Process</vt:lpstr>
      <vt:lpstr>Appendix 2: The GSBPM 5.0</vt:lpstr>
    </vt:vector>
  </TitlesOfParts>
  <Company>Hagstofa Íslands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QM Implementation in a Small Statistical Office</dc:title>
  <dc:creator>Reynir Kristjánsson</dc:creator>
  <cp:lastModifiedBy>Reynir Kristjánsson</cp:lastModifiedBy>
  <cp:revision>42</cp:revision>
  <dcterms:created xsi:type="dcterms:W3CDTF">2014-03-31T13:43:52Z</dcterms:created>
  <dcterms:modified xsi:type="dcterms:W3CDTF">2014-05-13T13:06:34Z</dcterms:modified>
</cp:coreProperties>
</file>