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2" r:id="rId7"/>
    <p:sldId id="261" r:id="rId8"/>
    <p:sldId id="263" r:id="rId9"/>
    <p:sldId id="264" r:id="rId10"/>
    <p:sldId id="265" r:id="rId11"/>
    <p:sldId id="267" r:id="rId12"/>
    <p:sldId id="269" r:id="rId13"/>
    <p:sldId id="268" r:id="rId14"/>
    <p:sldId id="270"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E242"/>
    <a:srgbClr val="1808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834" y="23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5A9BAD-7160-4B9E-B7B7-B1615098CA67}" type="datetimeFigureOut">
              <a:rPr lang="en-US" smtClean="0"/>
              <a:t>6/1/2014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5326F3-D7E0-444D-B6FA-59FE938E18E1}" type="slidenum">
              <a:rPr lang="en-US" smtClean="0"/>
              <a:t>‹#›</a:t>
            </a:fld>
            <a:endParaRPr lang="en-US"/>
          </a:p>
        </p:txBody>
      </p:sp>
    </p:spTree>
    <p:extLst>
      <p:ext uri="{BB962C8B-B14F-4D97-AF65-F5344CB8AC3E}">
        <p14:creationId xmlns:p14="http://schemas.microsoft.com/office/powerpoint/2010/main" val="3304720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6C9FD3-69A3-4C4B-A7F2-2787C324484A}" type="datetimeFigureOut">
              <a:rPr lang="en-US" smtClean="0"/>
              <a:t>6/1/2014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0BDE43-71B6-4AB9-960B-46F057B2CC91}" type="slidenum">
              <a:rPr lang="en-US" smtClean="0"/>
              <a:t>‹#›</a:t>
            </a:fld>
            <a:endParaRPr lang="en-US"/>
          </a:p>
        </p:txBody>
      </p:sp>
    </p:spTree>
    <p:extLst>
      <p:ext uri="{BB962C8B-B14F-4D97-AF65-F5344CB8AC3E}">
        <p14:creationId xmlns:p14="http://schemas.microsoft.com/office/powerpoint/2010/main" val="2399456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6C9FD3-69A3-4C4B-A7F2-2787C324484A}" type="datetimeFigureOut">
              <a:rPr lang="en-US" smtClean="0"/>
              <a:t>6/1/2014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0BDE43-71B6-4AB9-960B-46F057B2CC91}" type="slidenum">
              <a:rPr lang="en-US" smtClean="0"/>
              <a:t>‹#›</a:t>
            </a:fld>
            <a:endParaRPr lang="en-US"/>
          </a:p>
        </p:txBody>
      </p:sp>
    </p:spTree>
    <p:extLst>
      <p:ext uri="{BB962C8B-B14F-4D97-AF65-F5344CB8AC3E}">
        <p14:creationId xmlns:p14="http://schemas.microsoft.com/office/powerpoint/2010/main" val="269114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6C9FD3-69A3-4C4B-A7F2-2787C324484A}" type="datetimeFigureOut">
              <a:rPr lang="en-US" smtClean="0"/>
              <a:t>6/1/2014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0BDE43-71B6-4AB9-960B-46F057B2CC91}" type="slidenum">
              <a:rPr lang="en-US" smtClean="0"/>
              <a:t>‹#›</a:t>
            </a:fld>
            <a:endParaRPr lang="en-US"/>
          </a:p>
        </p:txBody>
      </p:sp>
    </p:spTree>
    <p:extLst>
      <p:ext uri="{BB962C8B-B14F-4D97-AF65-F5344CB8AC3E}">
        <p14:creationId xmlns:p14="http://schemas.microsoft.com/office/powerpoint/2010/main" val="2164973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6C9FD3-69A3-4C4B-A7F2-2787C324484A}" type="datetimeFigureOut">
              <a:rPr lang="en-US" smtClean="0"/>
              <a:t>6/1/2014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0BDE43-71B6-4AB9-960B-46F057B2CC91}" type="slidenum">
              <a:rPr lang="en-US" smtClean="0"/>
              <a:t>‹#›</a:t>
            </a:fld>
            <a:endParaRPr lang="en-US"/>
          </a:p>
        </p:txBody>
      </p:sp>
    </p:spTree>
    <p:extLst>
      <p:ext uri="{BB962C8B-B14F-4D97-AF65-F5344CB8AC3E}">
        <p14:creationId xmlns:p14="http://schemas.microsoft.com/office/powerpoint/2010/main" val="1337889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6C9FD3-69A3-4C4B-A7F2-2787C324484A}" type="datetimeFigureOut">
              <a:rPr lang="en-US" smtClean="0"/>
              <a:t>6/1/2014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0BDE43-71B6-4AB9-960B-46F057B2CC91}" type="slidenum">
              <a:rPr lang="en-US" smtClean="0"/>
              <a:t>‹#›</a:t>
            </a:fld>
            <a:endParaRPr lang="en-US"/>
          </a:p>
        </p:txBody>
      </p:sp>
    </p:spTree>
    <p:extLst>
      <p:ext uri="{BB962C8B-B14F-4D97-AF65-F5344CB8AC3E}">
        <p14:creationId xmlns:p14="http://schemas.microsoft.com/office/powerpoint/2010/main" val="3755844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6C9FD3-69A3-4C4B-A7F2-2787C324484A}" type="datetimeFigureOut">
              <a:rPr lang="en-US" smtClean="0"/>
              <a:t>6/1/2014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0BDE43-71B6-4AB9-960B-46F057B2CC91}" type="slidenum">
              <a:rPr lang="en-US" smtClean="0"/>
              <a:t>‹#›</a:t>
            </a:fld>
            <a:endParaRPr lang="en-US"/>
          </a:p>
        </p:txBody>
      </p:sp>
    </p:spTree>
    <p:extLst>
      <p:ext uri="{BB962C8B-B14F-4D97-AF65-F5344CB8AC3E}">
        <p14:creationId xmlns:p14="http://schemas.microsoft.com/office/powerpoint/2010/main" val="1189522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6C9FD3-69A3-4C4B-A7F2-2787C324484A}" type="datetimeFigureOut">
              <a:rPr lang="en-US" smtClean="0"/>
              <a:t>6/1/2014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0BDE43-71B6-4AB9-960B-46F057B2CC91}" type="slidenum">
              <a:rPr lang="en-US" smtClean="0"/>
              <a:t>‹#›</a:t>
            </a:fld>
            <a:endParaRPr lang="en-US"/>
          </a:p>
        </p:txBody>
      </p:sp>
    </p:spTree>
    <p:extLst>
      <p:ext uri="{BB962C8B-B14F-4D97-AF65-F5344CB8AC3E}">
        <p14:creationId xmlns:p14="http://schemas.microsoft.com/office/powerpoint/2010/main" val="1279644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6C9FD3-69A3-4C4B-A7F2-2787C324484A}" type="datetimeFigureOut">
              <a:rPr lang="en-US" smtClean="0"/>
              <a:t>6/1/2014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0BDE43-71B6-4AB9-960B-46F057B2CC91}" type="slidenum">
              <a:rPr lang="en-US" smtClean="0"/>
              <a:t>‹#›</a:t>
            </a:fld>
            <a:endParaRPr lang="en-US"/>
          </a:p>
        </p:txBody>
      </p:sp>
    </p:spTree>
    <p:extLst>
      <p:ext uri="{BB962C8B-B14F-4D97-AF65-F5344CB8AC3E}">
        <p14:creationId xmlns:p14="http://schemas.microsoft.com/office/powerpoint/2010/main" val="2977632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6C9FD3-69A3-4C4B-A7F2-2787C324484A}" type="datetimeFigureOut">
              <a:rPr lang="en-US" smtClean="0"/>
              <a:t>6/1/2014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0BDE43-71B6-4AB9-960B-46F057B2CC91}" type="slidenum">
              <a:rPr lang="en-US" smtClean="0"/>
              <a:t>‹#›</a:t>
            </a:fld>
            <a:endParaRPr lang="en-US"/>
          </a:p>
        </p:txBody>
      </p:sp>
    </p:spTree>
    <p:extLst>
      <p:ext uri="{BB962C8B-B14F-4D97-AF65-F5344CB8AC3E}">
        <p14:creationId xmlns:p14="http://schemas.microsoft.com/office/powerpoint/2010/main" val="264701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6C9FD3-69A3-4C4B-A7F2-2787C324484A}" type="datetimeFigureOut">
              <a:rPr lang="en-US" smtClean="0"/>
              <a:t>6/1/2014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0BDE43-71B6-4AB9-960B-46F057B2CC91}" type="slidenum">
              <a:rPr lang="en-US" smtClean="0"/>
              <a:t>‹#›</a:t>
            </a:fld>
            <a:endParaRPr lang="en-US"/>
          </a:p>
        </p:txBody>
      </p:sp>
    </p:spTree>
    <p:extLst>
      <p:ext uri="{BB962C8B-B14F-4D97-AF65-F5344CB8AC3E}">
        <p14:creationId xmlns:p14="http://schemas.microsoft.com/office/powerpoint/2010/main" val="1244945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6C9FD3-69A3-4C4B-A7F2-2787C324484A}" type="datetimeFigureOut">
              <a:rPr lang="en-US" smtClean="0"/>
              <a:t>6/1/2014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0BDE43-71B6-4AB9-960B-46F057B2CC91}" type="slidenum">
              <a:rPr lang="en-US" smtClean="0"/>
              <a:t>‹#›</a:t>
            </a:fld>
            <a:endParaRPr lang="en-US"/>
          </a:p>
        </p:txBody>
      </p:sp>
    </p:spTree>
    <p:extLst>
      <p:ext uri="{BB962C8B-B14F-4D97-AF65-F5344CB8AC3E}">
        <p14:creationId xmlns:p14="http://schemas.microsoft.com/office/powerpoint/2010/main" val="2643393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6C9FD3-69A3-4C4B-A7F2-2787C324484A}" type="datetimeFigureOut">
              <a:rPr lang="en-US" smtClean="0"/>
              <a:t>6/1/2014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0BDE43-71B6-4AB9-960B-46F057B2CC91}" type="slidenum">
              <a:rPr lang="en-US" smtClean="0"/>
              <a:t>‹#›</a:t>
            </a:fld>
            <a:endParaRPr lang="en-US"/>
          </a:p>
        </p:txBody>
      </p:sp>
    </p:spTree>
    <p:extLst>
      <p:ext uri="{BB962C8B-B14F-4D97-AF65-F5344CB8AC3E}">
        <p14:creationId xmlns:p14="http://schemas.microsoft.com/office/powerpoint/2010/main" val="17493429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3600" b="1" dirty="0">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rPr>
              <a:t>Assessing quality of income data in a survey vs an administrative source</a:t>
            </a:r>
            <a:endParaRPr lang="en-US" sz="3600" dirty="0">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443351" y="3710501"/>
            <a:ext cx="6400800" cy="1343000"/>
          </a:xfrm>
        </p:spPr>
        <p:txBody>
          <a:bodyPr>
            <a:normAutofit/>
          </a:bodyPr>
          <a:lstStyle/>
          <a:p>
            <a:r>
              <a:rPr lang="en-US" sz="2800" dirty="0" smtClean="0">
                <a:latin typeface="Times New Roman" panose="02020603050405020304" pitchFamily="18" charset="0"/>
                <a:cs typeface="Times New Roman" panose="02020603050405020304" pitchFamily="18" charset="0"/>
              </a:rPr>
              <a:t>Dmitri Romanov and Yuri </a:t>
            </a:r>
            <a:r>
              <a:rPr lang="en-US" sz="2800" dirty="0" err="1" smtClean="0">
                <a:latin typeface="Times New Roman" panose="02020603050405020304" pitchFamily="18" charset="0"/>
                <a:cs typeface="Times New Roman" panose="02020603050405020304" pitchFamily="18" charset="0"/>
              </a:rPr>
              <a:t>Gubman</a:t>
            </a:r>
            <a:endParaRPr lang="en-US" sz="2800" dirty="0">
              <a:latin typeface="Times New Roman" panose="02020603050405020304" pitchFamily="18" charset="0"/>
              <a:cs typeface="Times New Roman" panose="02020603050405020304" pitchFamily="18" charset="0"/>
            </a:endParaRPr>
          </a:p>
        </p:txBody>
      </p:sp>
      <p:pic>
        <p:nvPicPr>
          <p:cNvPr id="4" name="Picture 4" descr="lamas+eng&amp;ara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63888" y="332656"/>
            <a:ext cx="1655762" cy="151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2"/>
          <p:cNvSpPr txBox="1">
            <a:spLocks/>
          </p:cNvSpPr>
          <p:nvPr/>
        </p:nvSpPr>
        <p:spPr>
          <a:xfrm>
            <a:off x="1524000" y="5085184"/>
            <a:ext cx="6400800" cy="13430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2800" b="1" dirty="0" smtClean="0">
                <a:solidFill>
                  <a:schemeClr val="tx1"/>
                </a:solidFill>
                <a:latin typeface="Times New Roman" panose="02020603050405020304" pitchFamily="18" charset="0"/>
                <a:cs typeface="Times New Roman" panose="02020603050405020304" pitchFamily="18" charset="0"/>
              </a:rPr>
              <a:t>Q2014</a:t>
            </a:r>
          </a:p>
          <a:p>
            <a:r>
              <a:rPr lang="en-US" sz="2800" dirty="0" smtClean="0">
                <a:solidFill>
                  <a:schemeClr val="tx1"/>
                </a:solidFill>
                <a:latin typeface="Times New Roman" panose="02020603050405020304" pitchFamily="18" charset="0"/>
                <a:cs typeface="Times New Roman" panose="02020603050405020304" pitchFamily="18" charset="0"/>
              </a:rPr>
              <a:t>Vienna, 5 June 2014</a:t>
            </a:r>
            <a:endParaRPr lang="en-US"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26055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rPr>
              <a:t>Data (cont.)</a:t>
            </a:r>
            <a:endParaRPr lang="en-US" sz="3600" b="1" dirty="0">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67544" y="1484784"/>
            <a:ext cx="8229600" cy="4785395"/>
          </a:xfrm>
        </p:spPr>
        <p:txBody>
          <a:bodyPr>
            <a:normAutofit/>
          </a:bodyPr>
          <a:lstStyle/>
          <a:p>
            <a:pPr marL="0" indent="0">
              <a:spcAft>
                <a:spcPts val="1200"/>
              </a:spcAft>
              <a:buNone/>
            </a:pPr>
            <a:r>
              <a:rPr lang="en-US" sz="2400" dirty="0" smtClean="0">
                <a:effectLst/>
                <a:latin typeface="Times New Roman"/>
                <a:ea typeface="Times New Roman"/>
              </a:rPr>
              <a:t>For the 2008’ Social Survey, Blaise Audit Trail (AT) log files are available. </a:t>
            </a:r>
            <a:r>
              <a:rPr lang="en-US" sz="2400" dirty="0" smtClean="0">
                <a:latin typeface="Times New Roman"/>
                <a:ea typeface="Times New Roman"/>
              </a:rPr>
              <a:t>This </a:t>
            </a:r>
            <a:r>
              <a:rPr lang="en-US" sz="2400" dirty="0">
                <a:latin typeface="Times New Roman"/>
                <a:ea typeface="Times New Roman"/>
              </a:rPr>
              <a:t>log </a:t>
            </a:r>
            <a:r>
              <a:rPr lang="en-US" sz="2400" dirty="0" smtClean="0">
                <a:latin typeface="Times New Roman"/>
                <a:ea typeface="Times New Roman"/>
              </a:rPr>
              <a:t>captures, inter alia, time </a:t>
            </a:r>
            <a:r>
              <a:rPr lang="en-US" sz="2400" dirty="0">
                <a:latin typeface="Times New Roman"/>
                <a:ea typeface="Times New Roman"/>
              </a:rPr>
              <a:t>of entrance to fill in a field (a question), time of </a:t>
            </a:r>
            <a:r>
              <a:rPr lang="en-US" sz="2400" dirty="0" smtClean="0">
                <a:latin typeface="Times New Roman"/>
                <a:ea typeface="Times New Roman"/>
              </a:rPr>
              <a:t>exit, value </a:t>
            </a:r>
            <a:r>
              <a:rPr lang="en-US" sz="2400" dirty="0">
                <a:latin typeface="Times New Roman"/>
                <a:ea typeface="Times New Roman"/>
              </a:rPr>
              <a:t>entered by </a:t>
            </a:r>
            <a:r>
              <a:rPr lang="en-US" sz="2400" dirty="0" smtClean="0">
                <a:latin typeface="Times New Roman"/>
                <a:ea typeface="Times New Roman"/>
              </a:rPr>
              <a:t>interviewer. </a:t>
            </a:r>
            <a:r>
              <a:rPr lang="en-US" sz="2400" dirty="0">
                <a:latin typeface="Times New Roman"/>
                <a:ea typeface="Times New Roman"/>
              </a:rPr>
              <a:t>If the respondent corrects a previous response, as many lines are recorded in the relevant field in the AT file as the number of times the interviewer </a:t>
            </a:r>
            <a:r>
              <a:rPr lang="en-US" sz="2400" dirty="0" smtClean="0">
                <a:latin typeface="Times New Roman"/>
                <a:ea typeface="Times New Roman"/>
              </a:rPr>
              <a:t>corrected </a:t>
            </a:r>
            <a:r>
              <a:rPr lang="en-US" sz="2400" dirty="0">
                <a:latin typeface="Times New Roman"/>
                <a:ea typeface="Times New Roman"/>
              </a:rPr>
              <a:t>the value of the field</a:t>
            </a:r>
            <a:r>
              <a:rPr lang="en-US" sz="2400" dirty="0" smtClean="0">
                <a:latin typeface="Times New Roman"/>
                <a:ea typeface="Times New Roman"/>
              </a:rPr>
              <a:t>. </a:t>
            </a:r>
            <a:r>
              <a:rPr lang="en-US" sz="2400" dirty="0" smtClean="0">
                <a:effectLst/>
                <a:latin typeface="Times New Roman"/>
                <a:ea typeface="Times New Roman"/>
              </a:rPr>
              <a:t> </a:t>
            </a:r>
          </a:p>
          <a:p>
            <a:pPr marL="0" indent="0">
              <a:spcAft>
                <a:spcPts val="1200"/>
              </a:spcAft>
              <a:buNone/>
            </a:pPr>
            <a:r>
              <a:rPr lang="en-US" sz="2400" dirty="0" smtClean="0">
                <a:latin typeface="Times New Roman"/>
                <a:cs typeface="Times New Roman" panose="02020603050405020304" pitchFamily="18" charset="0"/>
              </a:rPr>
              <a:t>Matching between the survey, the administrative file, and the AT log file yielded 3,417 records.</a:t>
            </a:r>
            <a:endParaRPr lang="en-US" sz="24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a:xfrm>
            <a:off x="827584" y="6356350"/>
            <a:ext cx="7272808" cy="365125"/>
          </a:xfrm>
        </p:spPr>
        <p:txBody>
          <a:bodyPr/>
          <a:lstStyle/>
          <a:p>
            <a:r>
              <a:rPr lang="en-US" sz="1400" dirty="0" err="1" smtClean="0"/>
              <a:t>Romanov&amp;Gubman</a:t>
            </a:r>
            <a:r>
              <a:rPr lang="en-US" sz="1400" b="1" dirty="0" smtClean="0"/>
              <a:t>: Quality of </a:t>
            </a:r>
            <a:r>
              <a:rPr lang="en-US" sz="1400" b="1" dirty="0" smtClean="0">
                <a:latin typeface="Times New Roman" panose="02020603050405020304" pitchFamily="18" charset="0"/>
                <a:cs typeface="Times New Roman" panose="02020603050405020304" pitchFamily="18" charset="0"/>
              </a:rPr>
              <a:t>income</a:t>
            </a:r>
            <a:r>
              <a:rPr lang="en-US" sz="1400" b="1" dirty="0" smtClean="0"/>
              <a:t> data in survey vs. administrative file</a:t>
            </a:r>
            <a:endParaRPr lang="en-US" sz="1400" b="1" dirty="0"/>
          </a:p>
        </p:txBody>
      </p:sp>
      <p:sp>
        <p:nvSpPr>
          <p:cNvPr id="5" name="Slide Number Placeholder 4"/>
          <p:cNvSpPr>
            <a:spLocks noGrp="1"/>
          </p:cNvSpPr>
          <p:nvPr>
            <p:ph type="sldNum" sz="quarter" idx="12"/>
          </p:nvPr>
        </p:nvSpPr>
        <p:spPr>
          <a:xfrm>
            <a:off x="8172400" y="6356350"/>
            <a:ext cx="514400" cy="365125"/>
          </a:xfrm>
        </p:spPr>
        <p:txBody>
          <a:bodyPr/>
          <a:lstStyle/>
          <a:p>
            <a:fld id="{C50BDE43-71B6-4AB9-960B-46F057B2CC91}" type="slidenum">
              <a:rPr lang="en-US" smtClean="0"/>
              <a:t>10</a:t>
            </a:fld>
            <a:endParaRPr lang="en-US" dirty="0"/>
          </a:p>
        </p:txBody>
      </p:sp>
    </p:spTree>
    <p:extLst>
      <p:ext uri="{BB962C8B-B14F-4D97-AF65-F5344CB8AC3E}">
        <p14:creationId xmlns:p14="http://schemas.microsoft.com/office/powerpoint/2010/main" val="523227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rPr>
              <a:t>Data (cont.)</a:t>
            </a:r>
            <a:endParaRPr lang="en-US" sz="3600" b="1" dirty="0">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a:xfrm>
            <a:off x="827584" y="6356350"/>
            <a:ext cx="7272808" cy="365125"/>
          </a:xfrm>
        </p:spPr>
        <p:txBody>
          <a:bodyPr/>
          <a:lstStyle/>
          <a:p>
            <a:r>
              <a:rPr lang="en-US" sz="1400" dirty="0" err="1" smtClean="0"/>
              <a:t>Romanov&amp;Gubman</a:t>
            </a:r>
            <a:r>
              <a:rPr lang="en-US" sz="1400" b="1" dirty="0" smtClean="0"/>
              <a:t>: Quality of </a:t>
            </a:r>
            <a:r>
              <a:rPr lang="en-US" sz="1400" b="1" dirty="0" smtClean="0">
                <a:latin typeface="Times New Roman" panose="02020603050405020304" pitchFamily="18" charset="0"/>
                <a:cs typeface="Times New Roman" panose="02020603050405020304" pitchFamily="18" charset="0"/>
              </a:rPr>
              <a:t>income</a:t>
            </a:r>
            <a:r>
              <a:rPr lang="en-US" sz="1400" b="1" dirty="0" smtClean="0"/>
              <a:t> data in survey vs. administrative file</a:t>
            </a:r>
            <a:endParaRPr lang="en-US" sz="1400" b="1" dirty="0"/>
          </a:p>
        </p:txBody>
      </p:sp>
      <p:sp>
        <p:nvSpPr>
          <p:cNvPr id="5" name="Slide Number Placeholder 4"/>
          <p:cNvSpPr>
            <a:spLocks noGrp="1"/>
          </p:cNvSpPr>
          <p:nvPr>
            <p:ph type="sldNum" sz="quarter" idx="12"/>
          </p:nvPr>
        </p:nvSpPr>
        <p:spPr>
          <a:xfrm>
            <a:off x="8172400" y="6356350"/>
            <a:ext cx="514400" cy="365125"/>
          </a:xfrm>
        </p:spPr>
        <p:txBody>
          <a:bodyPr/>
          <a:lstStyle/>
          <a:p>
            <a:fld id="{C50BDE43-71B6-4AB9-960B-46F057B2CC91}" type="slidenum">
              <a:rPr lang="en-US" smtClean="0"/>
              <a:t>11</a:t>
            </a:fld>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9592" y="1268760"/>
            <a:ext cx="6768752" cy="41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655697" y="5422867"/>
            <a:ext cx="7848872" cy="923330"/>
          </a:xfrm>
          <a:prstGeom prst="rect">
            <a:avLst/>
          </a:prstGeom>
          <a:noFill/>
        </p:spPr>
        <p:txBody>
          <a:bodyPr wrap="square" rtlCol="0">
            <a:spAutoFit/>
          </a:bodyPr>
          <a:lstStyle/>
          <a:p>
            <a:r>
              <a:rPr lang="en-US" b="1" dirty="0">
                <a:solidFill>
                  <a:srgbClr val="1808EE"/>
                </a:solidFill>
                <a:latin typeface="Times New Roman"/>
                <a:ea typeface="Times New Roman"/>
              </a:rPr>
              <a:t>Thick line</a:t>
            </a:r>
            <a:r>
              <a:rPr lang="en-US" dirty="0">
                <a:latin typeface="Times New Roman"/>
                <a:ea typeface="Times New Roman"/>
              </a:rPr>
              <a:t>—income from administrative file by survey reportage </a:t>
            </a:r>
            <a:r>
              <a:rPr lang="en-US" dirty="0" smtClean="0">
                <a:latin typeface="Times New Roman"/>
                <a:ea typeface="Times New Roman"/>
              </a:rPr>
              <a:t>bands.</a:t>
            </a:r>
          </a:p>
          <a:p>
            <a:r>
              <a:rPr lang="en-US" dirty="0" smtClean="0">
                <a:solidFill>
                  <a:srgbClr val="3EE242"/>
                </a:solidFill>
                <a:latin typeface="Times New Roman"/>
                <a:ea typeface="Times New Roman"/>
              </a:rPr>
              <a:t>Thin </a:t>
            </a:r>
            <a:r>
              <a:rPr lang="en-US" dirty="0">
                <a:solidFill>
                  <a:srgbClr val="3EE242"/>
                </a:solidFill>
                <a:latin typeface="Times New Roman"/>
                <a:ea typeface="Times New Roman"/>
              </a:rPr>
              <a:t>line</a:t>
            </a:r>
            <a:r>
              <a:rPr lang="en-US" dirty="0">
                <a:latin typeface="Times New Roman"/>
                <a:ea typeface="Times New Roman"/>
              </a:rPr>
              <a:t>—income </a:t>
            </a:r>
            <a:r>
              <a:rPr lang="en-US" dirty="0" smtClean="0">
                <a:latin typeface="Times New Roman"/>
                <a:ea typeface="Times New Roman"/>
              </a:rPr>
              <a:t>reported </a:t>
            </a:r>
            <a:r>
              <a:rPr lang="en-US" dirty="0">
                <a:latin typeface="Times New Roman"/>
                <a:ea typeface="Times New Roman"/>
              </a:rPr>
              <a:t>in survey. </a:t>
            </a:r>
            <a:endParaRPr lang="en-US" dirty="0" smtClean="0">
              <a:latin typeface="Times New Roman"/>
              <a:ea typeface="Times New Roman"/>
            </a:endParaRPr>
          </a:p>
          <a:p>
            <a:r>
              <a:rPr lang="en-US" dirty="0" smtClean="0">
                <a:solidFill>
                  <a:srgbClr val="FF0000"/>
                </a:solidFill>
                <a:latin typeface="Times New Roman"/>
                <a:ea typeface="Times New Roman"/>
              </a:rPr>
              <a:t>Broken </a:t>
            </a:r>
            <a:r>
              <a:rPr lang="en-US" dirty="0">
                <a:solidFill>
                  <a:srgbClr val="FF0000"/>
                </a:solidFill>
                <a:latin typeface="Times New Roman"/>
                <a:ea typeface="Times New Roman"/>
              </a:rPr>
              <a:t>line</a:t>
            </a:r>
            <a:r>
              <a:rPr lang="en-US" dirty="0">
                <a:latin typeface="Times New Roman"/>
                <a:ea typeface="Times New Roman"/>
              </a:rPr>
              <a:t>—continuous estimator of income reported in survey based on fitted </a:t>
            </a:r>
            <a:endParaRPr lang="en-US" dirty="0"/>
          </a:p>
        </p:txBody>
      </p:sp>
    </p:spTree>
    <p:extLst>
      <p:ext uri="{BB962C8B-B14F-4D97-AF65-F5344CB8AC3E}">
        <p14:creationId xmlns:p14="http://schemas.microsoft.com/office/powerpoint/2010/main" val="1842030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ircle(in)">
                                      <p:cBhvr>
                                        <p:cTn id="7" dur="2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additive="base">
                                        <p:cTn id="12"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 calcmode="lin" valueType="num">
                                      <p:cBhvr additive="base">
                                        <p:cTn id="18"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6">
                                            <p:txEl>
                                              <p:pRg st="2" end="2"/>
                                            </p:txEl>
                                          </p:spTgt>
                                        </p:tgtEl>
                                        <p:attrNameLst>
                                          <p:attrName>style.visibility</p:attrName>
                                        </p:attrNameLst>
                                      </p:cBhvr>
                                      <p:to>
                                        <p:strVal val="visible"/>
                                      </p:to>
                                    </p:set>
                                    <p:anim calcmode="lin" valueType="num">
                                      <p:cBhvr additive="base">
                                        <p:cTn id="24"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rPr>
              <a:t>Methodology</a:t>
            </a:r>
            <a:endParaRPr lang="en-US" sz="3600" b="1" dirty="0">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a:xfrm>
            <a:off x="827584" y="6356350"/>
            <a:ext cx="7272808" cy="365125"/>
          </a:xfrm>
        </p:spPr>
        <p:txBody>
          <a:bodyPr/>
          <a:lstStyle/>
          <a:p>
            <a:r>
              <a:rPr lang="en-US" sz="1400" dirty="0" err="1" smtClean="0"/>
              <a:t>Romanov&amp;Gubman</a:t>
            </a:r>
            <a:r>
              <a:rPr lang="en-US" sz="1400" b="1" dirty="0" smtClean="0"/>
              <a:t>: Quality of </a:t>
            </a:r>
            <a:r>
              <a:rPr lang="en-US" sz="1400" b="1" dirty="0" smtClean="0">
                <a:latin typeface="Times New Roman" panose="02020603050405020304" pitchFamily="18" charset="0"/>
                <a:cs typeface="Times New Roman" panose="02020603050405020304" pitchFamily="18" charset="0"/>
              </a:rPr>
              <a:t>income</a:t>
            </a:r>
            <a:r>
              <a:rPr lang="en-US" sz="1400" b="1" dirty="0" smtClean="0"/>
              <a:t> data in survey vs. administrative file</a:t>
            </a:r>
            <a:endParaRPr lang="en-US" sz="1400" b="1" dirty="0"/>
          </a:p>
        </p:txBody>
      </p:sp>
      <p:sp>
        <p:nvSpPr>
          <p:cNvPr id="5" name="Slide Number Placeholder 4"/>
          <p:cNvSpPr>
            <a:spLocks noGrp="1"/>
          </p:cNvSpPr>
          <p:nvPr>
            <p:ph type="sldNum" sz="quarter" idx="12"/>
          </p:nvPr>
        </p:nvSpPr>
        <p:spPr>
          <a:xfrm>
            <a:off x="8172400" y="6356350"/>
            <a:ext cx="514400" cy="365125"/>
          </a:xfrm>
        </p:spPr>
        <p:txBody>
          <a:bodyPr/>
          <a:lstStyle/>
          <a:p>
            <a:fld id="{C50BDE43-71B6-4AB9-960B-46F057B2CC91}" type="slidenum">
              <a:rPr lang="en-US" smtClean="0"/>
              <a:t>12</a:t>
            </a:fld>
            <a:endParaRPr lang="en-US" dirty="0"/>
          </a:p>
        </p:txBody>
      </p:sp>
      <p:sp>
        <p:nvSpPr>
          <p:cNvPr id="7" name="Content Placeholder 2"/>
          <p:cNvSpPr txBox="1">
            <a:spLocks/>
          </p:cNvSpPr>
          <p:nvPr/>
        </p:nvSpPr>
        <p:spPr>
          <a:xfrm>
            <a:off x="467544" y="1268760"/>
            <a:ext cx="8229600" cy="216024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Aft>
                <a:spcPts val="1200"/>
              </a:spcAft>
              <a:buFont typeface="Arial" panose="020B0604020202020204" pitchFamily="34" charset="0"/>
              <a:buNone/>
            </a:pPr>
            <a:r>
              <a:rPr lang="en-US" sz="2200" b="1" dirty="0" smtClean="0">
                <a:latin typeface="Times New Roman"/>
                <a:ea typeface="Times New Roman"/>
              </a:rPr>
              <a:t>Dependent variable</a:t>
            </a:r>
            <a:r>
              <a:rPr lang="en-US" sz="2200" dirty="0" smtClean="0">
                <a:latin typeface="Times New Roman"/>
                <a:ea typeface="Times New Roman"/>
              </a:rPr>
              <a:t>: discrepancy (in %) between the value of individual’s income in the administrative file and an approximation of her income from the survey. The approximation of the banded values of gross income was found by ML fitting of different theoretic distributions. Best fit was </a:t>
            </a:r>
            <a:r>
              <a:rPr lang="en-US" sz="2200" dirty="0" smtClean="0">
                <a:latin typeface="Times New Roman"/>
                <a:ea typeface="Times New Roman"/>
              </a:rPr>
              <a:t>received for </a:t>
            </a:r>
            <a:r>
              <a:rPr lang="en-US" sz="2200" dirty="0" smtClean="0">
                <a:latin typeface="Times New Roman"/>
                <a:ea typeface="Times New Roman"/>
              </a:rPr>
              <a:t>the skew-t distribution. </a:t>
            </a:r>
          </a:p>
          <a:p>
            <a:pPr marL="0" indent="0">
              <a:spcAft>
                <a:spcPts val="1200"/>
              </a:spcAft>
              <a:buFont typeface="Arial" panose="020B0604020202020204" pitchFamily="34" charset="0"/>
              <a:buNone/>
            </a:pPr>
            <a:r>
              <a:rPr lang="en-US" sz="2200" dirty="0" smtClean="0">
                <a:latin typeface="Times New Roman"/>
                <a:ea typeface="Times New Roman"/>
              </a:rPr>
              <a:t>“No errors” are considered when both values fall within the same band.</a:t>
            </a:r>
          </a:p>
        </p:txBody>
      </p:sp>
      <p:graphicFrame>
        <p:nvGraphicFramePr>
          <p:cNvPr id="8" name="Table 7"/>
          <p:cNvGraphicFramePr>
            <a:graphicFrameLocks noGrp="1"/>
          </p:cNvGraphicFramePr>
          <p:nvPr>
            <p:extLst>
              <p:ext uri="{D42A27DB-BD31-4B8C-83A1-F6EECF244321}">
                <p14:modId xmlns:p14="http://schemas.microsoft.com/office/powerpoint/2010/main" val="741712341"/>
              </p:ext>
            </p:extLst>
          </p:nvPr>
        </p:nvGraphicFramePr>
        <p:xfrm>
          <a:off x="491599" y="3717032"/>
          <a:ext cx="8112849" cy="2639821"/>
        </p:xfrm>
        <a:graphic>
          <a:graphicData uri="http://schemas.openxmlformats.org/drawingml/2006/table">
            <a:tbl>
              <a:tblPr firstRow="1" firstCol="1">
                <a:effectLst>
                  <a:innerShdw blurRad="63500" dist="50800" dir="13500000">
                    <a:prstClr val="black">
                      <a:alpha val="50000"/>
                    </a:prstClr>
                  </a:innerShdw>
                </a:effectLst>
                <a:tableStyleId>{5C22544A-7EE6-4342-B048-85BDC9FD1C3A}</a:tableStyleId>
              </a:tblPr>
              <a:tblGrid>
                <a:gridCol w="1622188"/>
                <a:gridCol w="1297561"/>
                <a:gridCol w="1298513"/>
                <a:gridCol w="1297561"/>
                <a:gridCol w="1298513"/>
                <a:gridCol w="1298513"/>
              </a:tblGrid>
              <a:tr h="890893">
                <a:tc>
                  <a:txBody>
                    <a:bodyPr/>
                    <a:lstStyle/>
                    <a:p>
                      <a:pPr lvl="0" indent="274320" algn="l" rtl="1">
                        <a:lnSpc>
                          <a:spcPct val="100000"/>
                        </a:lnSpc>
                        <a:spcAft>
                          <a:spcPts val="0"/>
                        </a:spcAft>
                      </a:pPr>
                      <a:r>
                        <a:rPr lang="en-US" sz="1800" dirty="0" smtClean="0">
                          <a:ln>
                            <a:noFill/>
                          </a:ln>
                          <a:effectLst/>
                          <a:cs typeface="+mj-cs"/>
                        </a:rPr>
                        <a:t>Respondent group</a:t>
                      </a:r>
                      <a:endParaRPr lang="en-US" sz="1800" b="1" dirty="0">
                        <a:ln>
                          <a:noFill/>
                        </a:ln>
                        <a:solidFill>
                          <a:schemeClr val="tx1"/>
                        </a:solidFill>
                        <a:effectLst/>
                        <a:latin typeface="Times New Roman"/>
                        <a:ea typeface="Times New Roman"/>
                        <a:cs typeface="+mj-cs"/>
                      </a:endParaRPr>
                    </a:p>
                  </a:txBody>
                  <a:tcPr marL="68580" marR="68580" marT="0" marB="0"/>
                </a:tc>
                <a:tc>
                  <a:txBody>
                    <a:bodyPr/>
                    <a:lstStyle/>
                    <a:p>
                      <a:pPr indent="274320" algn="l" rtl="1">
                        <a:lnSpc>
                          <a:spcPct val="100000"/>
                        </a:lnSpc>
                        <a:spcAft>
                          <a:spcPts val="0"/>
                        </a:spcAft>
                      </a:pPr>
                      <a:r>
                        <a:rPr lang="en-US" sz="1800" kern="0" baseline="0" dirty="0">
                          <a:effectLst/>
                          <a:cs typeface="+mj-cs"/>
                        </a:rPr>
                        <a:t>Pct. of negative errors</a:t>
                      </a:r>
                      <a:endParaRPr lang="en-US" sz="1800" b="1" kern="0" baseline="0" dirty="0">
                        <a:solidFill>
                          <a:schemeClr val="tx1"/>
                        </a:solidFill>
                        <a:effectLst/>
                        <a:latin typeface="Times New Roman"/>
                        <a:ea typeface="Times New Roman"/>
                        <a:cs typeface="+mj-cs"/>
                      </a:endParaRPr>
                    </a:p>
                  </a:txBody>
                  <a:tcPr marL="68580" marR="68580" marT="0" marB="0"/>
                </a:tc>
                <a:tc>
                  <a:txBody>
                    <a:bodyPr/>
                    <a:lstStyle/>
                    <a:p>
                      <a:pPr indent="274320" algn="l" rtl="1">
                        <a:lnSpc>
                          <a:spcPct val="100000"/>
                        </a:lnSpc>
                        <a:spcAft>
                          <a:spcPts val="0"/>
                        </a:spcAft>
                      </a:pPr>
                      <a:r>
                        <a:rPr lang="en-US" sz="1800" kern="0" baseline="0" dirty="0">
                          <a:effectLst/>
                          <a:cs typeface="+mj-cs"/>
                        </a:rPr>
                        <a:t>Pct. of no error</a:t>
                      </a:r>
                      <a:endParaRPr lang="en-US" sz="1800" b="1" kern="0" baseline="0" dirty="0">
                        <a:solidFill>
                          <a:schemeClr val="tx1"/>
                        </a:solidFill>
                        <a:effectLst/>
                        <a:latin typeface="Times New Roman"/>
                        <a:ea typeface="Times New Roman"/>
                        <a:cs typeface="+mj-cs"/>
                      </a:endParaRPr>
                    </a:p>
                  </a:txBody>
                  <a:tcPr marL="68580" marR="68580" marT="0" marB="0"/>
                </a:tc>
                <a:tc>
                  <a:txBody>
                    <a:bodyPr/>
                    <a:lstStyle/>
                    <a:p>
                      <a:pPr indent="274320" algn="l" rtl="1">
                        <a:lnSpc>
                          <a:spcPct val="100000"/>
                        </a:lnSpc>
                        <a:spcAft>
                          <a:spcPts val="0"/>
                        </a:spcAft>
                      </a:pPr>
                      <a:r>
                        <a:rPr lang="en-US" sz="1800" kern="0" baseline="0" dirty="0">
                          <a:effectLst/>
                          <a:cs typeface="+mj-cs"/>
                        </a:rPr>
                        <a:t>Pct. of positive errors</a:t>
                      </a:r>
                      <a:endParaRPr lang="en-US" sz="1800" b="1" kern="0" baseline="0" dirty="0">
                        <a:solidFill>
                          <a:schemeClr val="tx1"/>
                        </a:solidFill>
                        <a:effectLst/>
                        <a:latin typeface="Times New Roman"/>
                        <a:ea typeface="Times New Roman"/>
                        <a:cs typeface="+mj-cs"/>
                      </a:endParaRPr>
                    </a:p>
                  </a:txBody>
                  <a:tcPr marL="68580" marR="68580" marT="0" marB="0"/>
                </a:tc>
                <a:tc>
                  <a:txBody>
                    <a:bodyPr/>
                    <a:lstStyle/>
                    <a:p>
                      <a:pPr indent="274320" algn="l" rtl="1">
                        <a:lnSpc>
                          <a:spcPct val="100000"/>
                        </a:lnSpc>
                        <a:spcAft>
                          <a:spcPts val="0"/>
                        </a:spcAft>
                      </a:pPr>
                      <a:r>
                        <a:rPr lang="en-US" sz="1800" kern="0" baseline="0" dirty="0">
                          <a:effectLst/>
                          <a:cs typeface="+mj-cs"/>
                        </a:rPr>
                        <a:t>Mean error</a:t>
                      </a:r>
                      <a:endParaRPr lang="en-US" sz="1800" b="1" kern="0" baseline="0" dirty="0">
                        <a:solidFill>
                          <a:schemeClr val="tx1"/>
                        </a:solidFill>
                        <a:effectLst/>
                        <a:latin typeface="Times New Roman"/>
                        <a:ea typeface="Times New Roman"/>
                        <a:cs typeface="+mj-cs"/>
                      </a:endParaRPr>
                    </a:p>
                  </a:txBody>
                  <a:tcPr marL="68580" marR="68580" marT="0" marB="0"/>
                </a:tc>
                <a:tc>
                  <a:txBody>
                    <a:bodyPr/>
                    <a:lstStyle/>
                    <a:p>
                      <a:pPr indent="274320" algn="l" rtl="1">
                        <a:lnSpc>
                          <a:spcPct val="100000"/>
                        </a:lnSpc>
                        <a:spcAft>
                          <a:spcPts val="0"/>
                        </a:spcAft>
                      </a:pPr>
                      <a:r>
                        <a:rPr lang="en-US" sz="1800" kern="0" baseline="0" dirty="0">
                          <a:effectLst/>
                          <a:cs typeface="+mj-cs"/>
                        </a:rPr>
                        <a:t>S.D. of error</a:t>
                      </a:r>
                      <a:endParaRPr lang="en-US" sz="1800" b="1" kern="0" baseline="0" dirty="0">
                        <a:solidFill>
                          <a:schemeClr val="tx1"/>
                        </a:solidFill>
                        <a:effectLst/>
                        <a:latin typeface="Times New Roman"/>
                        <a:ea typeface="Times New Roman"/>
                        <a:cs typeface="+mj-cs"/>
                      </a:endParaRPr>
                    </a:p>
                  </a:txBody>
                  <a:tcPr marL="68580" marR="68580" marT="0" marB="0"/>
                </a:tc>
              </a:tr>
              <a:tr h="582976">
                <a:tc>
                  <a:txBody>
                    <a:bodyPr/>
                    <a:lstStyle/>
                    <a:p>
                      <a:pPr lvl="0" indent="274320" algn="l" rtl="1">
                        <a:lnSpc>
                          <a:spcPct val="100000"/>
                        </a:lnSpc>
                        <a:spcAft>
                          <a:spcPts val="0"/>
                        </a:spcAft>
                      </a:pPr>
                      <a:r>
                        <a:rPr lang="en-US" sz="1800" dirty="0">
                          <a:effectLst/>
                          <a:cs typeface="+mj-cs"/>
                        </a:rPr>
                        <a:t>Full sample</a:t>
                      </a:r>
                      <a:endParaRPr lang="en-US" sz="1800" b="1" dirty="0">
                        <a:solidFill>
                          <a:schemeClr val="tx1"/>
                        </a:solidFill>
                        <a:effectLst/>
                        <a:latin typeface="Times New Roman"/>
                        <a:ea typeface="Times New Roman"/>
                        <a:cs typeface="+mj-cs"/>
                      </a:endParaRPr>
                    </a:p>
                  </a:txBody>
                  <a:tcPr marL="68580" marR="68580" marT="0" marB="0"/>
                </a:tc>
                <a:tc>
                  <a:txBody>
                    <a:bodyPr/>
                    <a:lstStyle/>
                    <a:p>
                      <a:pPr algn="l" rtl="1">
                        <a:lnSpc>
                          <a:spcPct val="100000"/>
                        </a:lnSpc>
                        <a:spcAft>
                          <a:spcPts val="0"/>
                        </a:spcAft>
                      </a:pPr>
                      <a:r>
                        <a:rPr lang="ar-SA" sz="1800" dirty="0">
                          <a:effectLst/>
                          <a:cs typeface="+mj-cs"/>
                        </a:rPr>
                        <a:t>42.1</a:t>
                      </a:r>
                      <a:endParaRPr lang="en-US" sz="1800" b="0" dirty="0">
                        <a:solidFill>
                          <a:schemeClr val="tx1"/>
                        </a:solidFill>
                        <a:effectLst/>
                        <a:latin typeface="Times New Roman"/>
                        <a:ea typeface="Times New Roman"/>
                        <a:cs typeface="+mj-cs"/>
                      </a:endParaRPr>
                    </a:p>
                  </a:txBody>
                  <a:tcPr marL="68580" marR="68580" marT="0" marB="0"/>
                </a:tc>
                <a:tc>
                  <a:txBody>
                    <a:bodyPr/>
                    <a:lstStyle/>
                    <a:p>
                      <a:pPr algn="l" rtl="1">
                        <a:lnSpc>
                          <a:spcPct val="100000"/>
                        </a:lnSpc>
                        <a:spcAft>
                          <a:spcPts val="0"/>
                        </a:spcAft>
                      </a:pPr>
                      <a:r>
                        <a:rPr lang="ar-SA" sz="1800" dirty="0">
                          <a:effectLst/>
                          <a:cs typeface="+mj-cs"/>
                        </a:rPr>
                        <a:t>39.6</a:t>
                      </a:r>
                      <a:endParaRPr lang="en-US" sz="1800" b="0" dirty="0">
                        <a:solidFill>
                          <a:schemeClr val="tx1"/>
                        </a:solidFill>
                        <a:effectLst/>
                        <a:latin typeface="Times New Roman"/>
                        <a:ea typeface="Times New Roman"/>
                        <a:cs typeface="+mj-cs"/>
                      </a:endParaRPr>
                    </a:p>
                  </a:txBody>
                  <a:tcPr marL="68580" marR="68580" marT="0" marB="0"/>
                </a:tc>
                <a:tc>
                  <a:txBody>
                    <a:bodyPr/>
                    <a:lstStyle/>
                    <a:p>
                      <a:pPr algn="l" rtl="1">
                        <a:lnSpc>
                          <a:spcPct val="100000"/>
                        </a:lnSpc>
                        <a:spcAft>
                          <a:spcPts val="0"/>
                        </a:spcAft>
                      </a:pPr>
                      <a:r>
                        <a:rPr lang="ar-SA" sz="1800" dirty="0">
                          <a:effectLst/>
                          <a:cs typeface="+mj-cs"/>
                        </a:rPr>
                        <a:t>18.3</a:t>
                      </a:r>
                      <a:endParaRPr lang="en-US" sz="1800" b="0" dirty="0">
                        <a:solidFill>
                          <a:schemeClr val="tx1"/>
                        </a:solidFill>
                        <a:effectLst/>
                        <a:latin typeface="Times New Roman"/>
                        <a:ea typeface="Times New Roman"/>
                        <a:cs typeface="+mj-cs"/>
                      </a:endParaRPr>
                    </a:p>
                  </a:txBody>
                  <a:tcPr marL="68580" marR="68580" marT="0" marB="0"/>
                </a:tc>
                <a:tc>
                  <a:txBody>
                    <a:bodyPr/>
                    <a:lstStyle/>
                    <a:p>
                      <a:pPr algn="l" rtl="1">
                        <a:lnSpc>
                          <a:spcPct val="100000"/>
                        </a:lnSpc>
                        <a:spcAft>
                          <a:spcPts val="0"/>
                        </a:spcAft>
                      </a:pPr>
                      <a:r>
                        <a:rPr lang="ar-SA" sz="1800">
                          <a:effectLst/>
                          <a:cs typeface="+mj-cs"/>
                        </a:rPr>
                        <a:t>19.5-</a:t>
                      </a:r>
                      <a:endParaRPr lang="en-US" sz="1800" b="0">
                        <a:solidFill>
                          <a:schemeClr val="tx1"/>
                        </a:solidFill>
                        <a:effectLst/>
                        <a:latin typeface="Times New Roman"/>
                        <a:ea typeface="Times New Roman"/>
                        <a:cs typeface="+mj-cs"/>
                      </a:endParaRPr>
                    </a:p>
                  </a:txBody>
                  <a:tcPr marL="68580" marR="68580" marT="0" marB="0"/>
                </a:tc>
                <a:tc>
                  <a:txBody>
                    <a:bodyPr/>
                    <a:lstStyle/>
                    <a:p>
                      <a:pPr algn="l" rtl="1">
                        <a:lnSpc>
                          <a:spcPct val="100000"/>
                        </a:lnSpc>
                        <a:spcAft>
                          <a:spcPts val="0"/>
                        </a:spcAft>
                      </a:pPr>
                      <a:r>
                        <a:rPr lang="ar-SA" sz="1800">
                          <a:effectLst/>
                          <a:cs typeface="+mj-cs"/>
                        </a:rPr>
                        <a:t>71.9</a:t>
                      </a:r>
                      <a:endParaRPr lang="en-US" sz="1800" b="0">
                        <a:solidFill>
                          <a:schemeClr val="tx1"/>
                        </a:solidFill>
                        <a:effectLst/>
                        <a:latin typeface="Times New Roman"/>
                        <a:ea typeface="Times New Roman"/>
                        <a:cs typeface="+mj-cs"/>
                      </a:endParaRPr>
                    </a:p>
                  </a:txBody>
                  <a:tcPr marL="68580" marR="68580" marT="0" marB="0"/>
                </a:tc>
              </a:tr>
              <a:tr h="582976">
                <a:tc>
                  <a:txBody>
                    <a:bodyPr/>
                    <a:lstStyle/>
                    <a:p>
                      <a:pPr lvl="0" indent="274320" algn="l" rtl="1">
                        <a:lnSpc>
                          <a:spcPct val="100000"/>
                        </a:lnSpc>
                        <a:spcAft>
                          <a:spcPts val="0"/>
                        </a:spcAft>
                      </a:pPr>
                      <a:r>
                        <a:rPr lang="en-US" sz="1800" dirty="0">
                          <a:effectLst/>
                          <a:cs typeface="+mj-cs"/>
                        </a:rPr>
                        <a:t>Employees</a:t>
                      </a:r>
                      <a:endParaRPr lang="en-US" sz="1800" b="1" dirty="0">
                        <a:solidFill>
                          <a:schemeClr val="tx1"/>
                        </a:solidFill>
                        <a:effectLst/>
                        <a:latin typeface="Times New Roman"/>
                        <a:ea typeface="Times New Roman"/>
                        <a:cs typeface="+mj-cs"/>
                      </a:endParaRPr>
                    </a:p>
                  </a:txBody>
                  <a:tcPr marL="68580" marR="68580" marT="0" marB="0"/>
                </a:tc>
                <a:tc>
                  <a:txBody>
                    <a:bodyPr/>
                    <a:lstStyle/>
                    <a:p>
                      <a:pPr algn="l" rtl="1">
                        <a:lnSpc>
                          <a:spcPct val="100000"/>
                        </a:lnSpc>
                        <a:spcAft>
                          <a:spcPts val="0"/>
                        </a:spcAft>
                      </a:pPr>
                      <a:r>
                        <a:rPr lang="ar-SA" sz="1800" dirty="0">
                          <a:effectLst/>
                          <a:cs typeface="+mj-cs"/>
                        </a:rPr>
                        <a:t>44.6</a:t>
                      </a:r>
                      <a:endParaRPr lang="en-US" sz="1800" b="0" dirty="0">
                        <a:solidFill>
                          <a:schemeClr val="tx1"/>
                        </a:solidFill>
                        <a:effectLst/>
                        <a:latin typeface="Times New Roman"/>
                        <a:ea typeface="Times New Roman"/>
                        <a:cs typeface="+mj-cs"/>
                      </a:endParaRPr>
                    </a:p>
                  </a:txBody>
                  <a:tcPr marL="68580" marR="68580" marT="0" marB="0"/>
                </a:tc>
                <a:tc>
                  <a:txBody>
                    <a:bodyPr/>
                    <a:lstStyle/>
                    <a:p>
                      <a:pPr algn="l" rtl="1">
                        <a:lnSpc>
                          <a:spcPct val="100000"/>
                        </a:lnSpc>
                        <a:spcAft>
                          <a:spcPts val="0"/>
                        </a:spcAft>
                      </a:pPr>
                      <a:r>
                        <a:rPr lang="ar-SA" sz="1800" dirty="0">
                          <a:effectLst/>
                          <a:cs typeface="+mj-cs"/>
                        </a:rPr>
                        <a:t>40.4</a:t>
                      </a:r>
                      <a:endParaRPr lang="en-US" sz="1800" b="0" dirty="0">
                        <a:solidFill>
                          <a:schemeClr val="tx1"/>
                        </a:solidFill>
                        <a:effectLst/>
                        <a:latin typeface="Times New Roman"/>
                        <a:ea typeface="Times New Roman"/>
                        <a:cs typeface="+mj-cs"/>
                      </a:endParaRPr>
                    </a:p>
                  </a:txBody>
                  <a:tcPr marL="68580" marR="68580" marT="0" marB="0"/>
                </a:tc>
                <a:tc>
                  <a:txBody>
                    <a:bodyPr/>
                    <a:lstStyle/>
                    <a:p>
                      <a:pPr algn="l" rtl="1">
                        <a:lnSpc>
                          <a:spcPct val="100000"/>
                        </a:lnSpc>
                        <a:spcAft>
                          <a:spcPts val="0"/>
                        </a:spcAft>
                      </a:pPr>
                      <a:r>
                        <a:rPr lang="ar-SA" sz="1800" dirty="0">
                          <a:effectLst/>
                          <a:cs typeface="+mj-cs"/>
                        </a:rPr>
                        <a:t>15.0</a:t>
                      </a:r>
                      <a:endParaRPr lang="en-US" sz="1800" b="0" dirty="0">
                        <a:solidFill>
                          <a:schemeClr val="tx1"/>
                        </a:solidFill>
                        <a:effectLst/>
                        <a:latin typeface="Times New Roman"/>
                        <a:ea typeface="Times New Roman"/>
                        <a:cs typeface="+mj-cs"/>
                      </a:endParaRPr>
                    </a:p>
                  </a:txBody>
                  <a:tcPr marL="68580" marR="68580" marT="0" marB="0"/>
                </a:tc>
                <a:tc>
                  <a:txBody>
                    <a:bodyPr/>
                    <a:lstStyle/>
                    <a:p>
                      <a:pPr algn="l" rtl="1">
                        <a:lnSpc>
                          <a:spcPct val="100000"/>
                        </a:lnSpc>
                        <a:spcAft>
                          <a:spcPts val="0"/>
                        </a:spcAft>
                      </a:pPr>
                      <a:r>
                        <a:rPr lang="ar-SA" sz="1800" dirty="0">
                          <a:effectLst/>
                          <a:cs typeface="+mj-cs"/>
                        </a:rPr>
                        <a:t>21.8-</a:t>
                      </a:r>
                      <a:endParaRPr lang="en-US" sz="1800" b="0" dirty="0">
                        <a:solidFill>
                          <a:schemeClr val="tx1"/>
                        </a:solidFill>
                        <a:effectLst/>
                        <a:latin typeface="Times New Roman"/>
                        <a:ea typeface="Times New Roman"/>
                        <a:cs typeface="+mj-cs"/>
                      </a:endParaRPr>
                    </a:p>
                  </a:txBody>
                  <a:tcPr marL="68580" marR="68580" marT="0" marB="0"/>
                </a:tc>
                <a:tc>
                  <a:txBody>
                    <a:bodyPr/>
                    <a:lstStyle/>
                    <a:p>
                      <a:pPr algn="l" rtl="1">
                        <a:lnSpc>
                          <a:spcPct val="100000"/>
                        </a:lnSpc>
                        <a:spcAft>
                          <a:spcPts val="0"/>
                        </a:spcAft>
                      </a:pPr>
                      <a:r>
                        <a:rPr lang="ar-SA" sz="1800">
                          <a:effectLst/>
                          <a:cs typeface="+mj-cs"/>
                        </a:rPr>
                        <a:t>67.3</a:t>
                      </a:r>
                      <a:endParaRPr lang="en-US" sz="1800" b="0">
                        <a:solidFill>
                          <a:schemeClr val="tx1"/>
                        </a:solidFill>
                        <a:effectLst/>
                        <a:latin typeface="Times New Roman"/>
                        <a:ea typeface="Times New Roman"/>
                        <a:cs typeface="+mj-cs"/>
                      </a:endParaRPr>
                    </a:p>
                  </a:txBody>
                  <a:tcPr marL="68580" marR="68580" marT="0" marB="0"/>
                </a:tc>
              </a:tr>
              <a:tr h="582976">
                <a:tc>
                  <a:txBody>
                    <a:bodyPr/>
                    <a:lstStyle/>
                    <a:p>
                      <a:pPr lvl="0" indent="274320" algn="l" rtl="1">
                        <a:lnSpc>
                          <a:spcPct val="100000"/>
                        </a:lnSpc>
                        <a:spcAft>
                          <a:spcPts val="0"/>
                        </a:spcAft>
                      </a:pPr>
                      <a:r>
                        <a:rPr lang="en-US" sz="1800" dirty="0" smtClean="0">
                          <a:effectLst/>
                          <a:cs typeface="+mj-cs"/>
                        </a:rPr>
                        <a:t>Self-employed </a:t>
                      </a:r>
                      <a:endParaRPr lang="en-US" sz="1800" b="1" dirty="0">
                        <a:solidFill>
                          <a:schemeClr val="tx1"/>
                        </a:solidFill>
                        <a:effectLst/>
                        <a:latin typeface="Times New Roman"/>
                        <a:ea typeface="Times New Roman"/>
                        <a:cs typeface="+mj-cs"/>
                      </a:endParaRPr>
                    </a:p>
                  </a:txBody>
                  <a:tcPr marL="68580" marR="68580" marT="0" marB="0"/>
                </a:tc>
                <a:tc>
                  <a:txBody>
                    <a:bodyPr/>
                    <a:lstStyle/>
                    <a:p>
                      <a:pPr algn="l" rtl="1">
                        <a:lnSpc>
                          <a:spcPct val="100000"/>
                        </a:lnSpc>
                        <a:spcAft>
                          <a:spcPts val="0"/>
                        </a:spcAft>
                      </a:pPr>
                      <a:r>
                        <a:rPr lang="ar-SA" sz="1800" dirty="0">
                          <a:effectLst/>
                          <a:cs typeface="+mj-cs"/>
                        </a:rPr>
                        <a:t>24.0</a:t>
                      </a:r>
                      <a:endParaRPr lang="en-US" sz="1800" b="0" dirty="0">
                        <a:solidFill>
                          <a:schemeClr val="tx1"/>
                        </a:solidFill>
                        <a:effectLst/>
                        <a:latin typeface="Times New Roman"/>
                        <a:ea typeface="Times New Roman"/>
                        <a:cs typeface="+mj-cs"/>
                      </a:endParaRPr>
                    </a:p>
                  </a:txBody>
                  <a:tcPr marL="68580" marR="68580" marT="0" marB="0"/>
                </a:tc>
                <a:tc>
                  <a:txBody>
                    <a:bodyPr/>
                    <a:lstStyle/>
                    <a:p>
                      <a:pPr algn="l" rtl="1">
                        <a:lnSpc>
                          <a:spcPct val="100000"/>
                        </a:lnSpc>
                        <a:spcAft>
                          <a:spcPts val="0"/>
                        </a:spcAft>
                      </a:pPr>
                      <a:r>
                        <a:rPr lang="ar-SA" sz="1800" dirty="0">
                          <a:effectLst/>
                          <a:cs typeface="+mj-cs"/>
                        </a:rPr>
                        <a:t>33.8</a:t>
                      </a:r>
                      <a:endParaRPr lang="en-US" sz="1800" b="0" dirty="0">
                        <a:solidFill>
                          <a:schemeClr val="tx1"/>
                        </a:solidFill>
                        <a:effectLst/>
                        <a:latin typeface="Times New Roman"/>
                        <a:ea typeface="Times New Roman"/>
                        <a:cs typeface="+mj-cs"/>
                      </a:endParaRPr>
                    </a:p>
                  </a:txBody>
                  <a:tcPr marL="68580" marR="68580" marT="0" marB="0"/>
                </a:tc>
                <a:tc>
                  <a:txBody>
                    <a:bodyPr/>
                    <a:lstStyle/>
                    <a:p>
                      <a:pPr algn="l" rtl="1">
                        <a:lnSpc>
                          <a:spcPct val="100000"/>
                        </a:lnSpc>
                        <a:spcAft>
                          <a:spcPts val="0"/>
                        </a:spcAft>
                      </a:pPr>
                      <a:r>
                        <a:rPr lang="ar-SA" sz="1800" dirty="0">
                          <a:effectLst/>
                          <a:cs typeface="+mj-cs"/>
                        </a:rPr>
                        <a:t>42.2</a:t>
                      </a:r>
                      <a:endParaRPr lang="en-US" sz="1800" b="0" dirty="0">
                        <a:solidFill>
                          <a:schemeClr val="tx1"/>
                        </a:solidFill>
                        <a:effectLst/>
                        <a:latin typeface="Times New Roman"/>
                        <a:ea typeface="Times New Roman"/>
                        <a:cs typeface="+mj-cs"/>
                      </a:endParaRPr>
                    </a:p>
                  </a:txBody>
                  <a:tcPr marL="68580" marR="68580" marT="0" marB="0"/>
                </a:tc>
                <a:tc>
                  <a:txBody>
                    <a:bodyPr/>
                    <a:lstStyle/>
                    <a:p>
                      <a:pPr algn="l" rtl="1">
                        <a:lnSpc>
                          <a:spcPct val="100000"/>
                        </a:lnSpc>
                        <a:spcAft>
                          <a:spcPts val="0"/>
                        </a:spcAft>
                      </a:pPr>
                      <a:r>
                        <a:rPr lang="ar-SA" sz="1800" dirty="0">
                          <a:effectLst/>
                          <a:cs typeface="+mj-cs"/>
                        </a:rPr>
                        <a:t>2.3-</a:t>
                      </a:r>
                      <a:endParaRPr lang="en-US" sz="1800" b="0" dirty="0">
                        <a:solidFill>
                          <a:schemeClr val="tx1"/>
                        </a:solidFill>
                        <a:effectLst/>
                        <a:latin typeface="Times New Roman"/>
                        <a:ea typeface="Times New Roman"/>
                        <a:cs typeface="+mj-cs"/>
                      </a:endParaRPr>
                    </a:p>
                  </a:txBody>
                  <a:tcPr marL="68580" marR="68580" marT="0" marB="0"/>
                </a:tc>
                <a:tc>
                  <a:txBody>
                    <a:bodyPr/>
                    <a:lstStyle/>
                    <a:p>
                      <a:pPr algn="l" rtl="1">
                        <a:lnSpc>
                          <a:spcPct val="100000"/>
                        </a:lnSpc>
                        <a:spcAft>
                          <a:spcPts val="0"/>
                        </a:spcAft>
                      </a:pPr>
                      <a:r>
                        <a:rPr lang="ar-SA" sz="1800" dirty="0">
                          <a:effectLst/>
                          <a:cs typeface="+mj-cs"/>
                        </a:rPr>
                        <a:t>97.7</a:t>
                      </a:r>
                      <a:endParaRPr lang="en-US" sz="1800" b="0" dirty="0">
                        <a:solidFill>
                          <a:schemeClr val="tx1"/>
                        </a:solidFill>
                        <a:effectLst/>
                        <a:latin typeface="Times New Roman"/>
                        <a:ea typeface="Times New Roman"/>
                        <a:cs typeface="+mj-cs"/>
                      </a:endParaRPr>
                    </a:p>
                  </a:txBody>
                  <a:tcPr marL="68580" marR="68580" marT="0" marB="0"/>
                </a:tc>
              </a:tr>
            </a:tbl>
          </a:graphicData>
        </a:graphic>
      </p:graphicFrame>
      <p:sp>
        <p:nvSpPr>
          <p:cNvPr id="11" name="Oval 10"/>
          <p:cNvSpPr/>
          <p:nvPr/>
        </p:nvSpPr>
        <p:spPr>
          <a:xfrm>
            <a:off x="3021575" y="3645024"/>
            <a:ext cx="1584176" cy="2664296"/>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2" name="Oval 11"/>
          <p:cNvSpPr/>
          <p:nvPr/>
        </p:nvSpPr>
        <p:spPr>
          <a:xfrm>
            <a:off x="5652120" y="3645024"/>
            <a:ext cx="1584176" cy="2664296"/>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3" name="Oval 12"/>
          <p:cNvSpPr/>
          <p:nvPr/>
        </p:nvSpPr>
        <p:spPr>
          <a:xfrm>
            <a:off x="7236296" y="5548389"/>
            <a:ext cx="792088" cy="760931"/>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3616103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anim calcmode="lin" valueType="num">
                                      <p:cBhvr>
                                        <p:cTn id="16" dur="1000" fill="hold"/>
                                        <p:tgtEl>
                                          <p:spTgt spid="8"/>
                                        </p:tgtEl>
                                        <p:attrNameLst>
                                          <p:attrName>ppt_x</p:attrName>
                                        </p:attrNameLst>
                                      </p:cBhvr>
                                      <p:tavLst>
                                        <p:tav tm="0">
                                          <p:val>
                                            <p:strVal val="#ppt_x"/>
                                          </p:val>
                                        </p:tav>
                                        <p:tav tm="100000">
                                          <p:val>
                                            <p:strVal val="#ppt_x"/>
                                          </p:val>
                                        </p:tav>
                                      </p:tavLst>
                                    </p:anim>
                                    <p:anim calcmode="lin" valueType="num">
                                      <p:cBhvr>
                                        <p:cTn id="1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11" grpId="0" animBg="1"/>
      <p:bldP spid="12" grpId="0" animBg="1"/>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rPr>
              <a:t>Methodology (cont.)</a:t>
            </a:r>
            <a:endParaRPr lang="en-US" sz="3600" b="1" dirty="0">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67544" y="1484784"/>
            <a:ext cx="8229600" cy="4785395"/>
          </a:xfrm>
        </p:spPr>
        <p:txBody>
          <a:bodyPr>
            <a:normAutofit lnSpcReduction="10000"/>
          </a:bodyPr>
          <a:lstStyle/>
          <a:p>
            <a:pPr marL="0" indent="0">
              <a:spcAft>
                <a:spcPts val="1200"/>
              </a:spcAft>
              <a:buNone/>
            </a:pPr>
            <a:r>
              <a:rPr lang="en-US" sz="2400" dirty="0" smtClean="0">
                <a:latin typeface="Times New Roman"/>
                <a:ea typeface="Times New Roman"/>
              </a:rPr>
              <a:t>Explanatory variables:</a:t>
            </a:r>
          </a:p>
          <a:p>
            <a:pPr marL="0" indent="0">
              <a:spcAft>
                <a:spcPts val="1200"/>
              </a:spcAft>
              <a:buNone/>
            </a:pPr>
            <a:r>
              <a:rPr lang="en-US" sz="2400" dirty="0" smtClean="0">
                <a:latin typeface="Times New Roman"/>
                <a:ea typeface="Times New Roman"/>
              </a:rPr>
              <a:t>Basic socio-demographic characteristics: gender, age, immigrant status, marital status, ethnic group, education.</a:t>
            </a:r>
          </a:p>
          <a:p>
            <a:pPr marL="0" indent="0">
              <a:spcAft>
                <a:spcPts val="1200"/>
              </a:spcAft>
              <a:buNone/>
            </a:pPr>
            <a:r>
              <a:rPr lang="en-US" sz="2400" dirty="0" smtClean="0">
                <a:latin typeface="Times New Roman"/>
                <a:ea typeface="Times New Roman"/>
              </a:rPr>
              <a:t>Employment traits for WE: number of jobs held, usual working hours, part-time main job, more/less-than usual hours last week, job satisfaction, wage raise/cut last year. </a:t>
            </a:r>
          </a:p>
          <a:p>
            <a:pPr marL="0" indent="0">
              <a:spcAft>
                <a:spcPts val="1200"/>
              </a:spcAft>
              <a:buNone/>
            </a:pPr>
            <a:r>
              <a:rPr lang="en-US" sz="2400" dirty="0" smtClean="0">
                <a:latin typeface="Times New Roman"/>
                <a:ea typeface="Times New Roman"/>
              </a:rPr>
              <a:t>Contract-dependent fringe benefits: receives full pay for sick days, pension and advance training fund contributions paid by employer, participation in profit-sharing, receives company car, reimbursement of transportation expenses. </a:t>
            </a:r>
          </a:p>
          <a:p>
            <a:pPr marL="0" indent="0">
              <a:spcAft>
                <a:spcPts val="1200"/>
              </a:spcAft>
              <a:buNone/>
            </a:pPr>
            <a:r>
              <a:rPr lang="en-US" sz="2400" dirty="0" smtClean="0">
                <a:latin typeface="Times New Roman"/>
                <a:ea typeface="Times New Roman"/>
              </a:rPr>
              <a:t>Ln of income from the administrative file.</a:t>
            </a:r>
          </a:p>
        </p:txBody>
      </p:sp>
      <p:sp>
        <p:nvSpPr>
          <p:cNvPr id="4" name="Footer Placeholder 3"/>
          <p:cNvSpPr>
            <a:spLocks noGrp="1"/>
          </p:cNvSpPr>
          <p:nvPr>
            <p:ph type="ftr" sz="quarter" idx="11"/>
          </p:nvPr>
        </p:nvSpPr>
        <p:spPr>
          <a:xfrm>
            <a:off x="827584" y="6356350"/>
            <a:ext cx="7272808" cy="365125"/>
          </a:xfrm>
        </p:spPr>
        <p:txBody>
          <a:bodyPr/>
          <a:lstStyle/>
          <a:p>
            <a:r>
              <a:rPr lang="en-US" sz="1400" dirty="0" err="1" smtClean="0"/>
              <a:t>Romanov&amp;Gubman</a:t>
            </a:r>
            <a:r>
              <a:rPr lang="en-US" sz="1400" b="1" dirty="0" smtClean="0"/>
              <a:t>: Quality of </a:t>
            </a:r>
            <a:r>
              <a:rPr lang="en-US" sz="1400" b="1" dirty="0" smtClean="0">
                <a:latin typeface="Times New Roman" panose="02020603050405020304" pitchFamily="18" charset="0"/>
                <a:cs typeface="Times New Roman" panose="02020603050405020304" pitchFamily="18" charset="0"/>
              </a:rPr>
              <a:t>income</a:t>
            </a:r>
            <a:r>
              <a:rPr lang="en-US" sz="1400" b="1" dirty="0" smtClean="0"/>
              <a:t> data in survey vs. administrative file</a:t>
            </a:r>
            <a:endParaRPr lang="en-US" sz="1400" b="1" dirty="0"/>
          </a:p>
        </p:txBody>
      </p:sp>
      <p:sp>
        <p:nvSpPr>
          <p:cNvPr id="5" name="Slide Number Placeholder 4"/>
          <p:cNvSpPr>
            <a:spLocks noGrp="1"/>
          </p:cNvSpPr>
          <p:nvPr>
            <p:ph type="sldNum" sz="quarter" idx="12"/>
          </p:nvPr>
        </p:nvSpPr>
        <p:spPr>
          <a:xfrm>
            <a:off x="8172400" y="6356350"/>
            <a:ext cx="514400" cy="365125"/>
          </a:xfrm>
        </p:spPr>
        <p:txBody>
          <a:bodyPr/>
          <a:lstStyle/>
          <a:p>
            <a:fld id="{C50BDE43-71B6-4AB9-960B-46F057B2CC91}" type="slidenum">
              <a:rPr lang="en-US" smtClean="0"/>
              <a:t>13</a:t>
            </a:fld>
            <a:endParaRPr lang="en-US" dirty="0"/>
          </a:p>
        </p:txBody>
      </p:sp>
    </p:spTree>
    <p:extLst>
      <p:ext uri="{BB962C8B-B14F-4D97-AF65-F5344CB8AC3E}">
        <p14:creationId xmlns:p14="http://schemas.microsoft.com/office/powerpoint/2010/main" val="2770352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rPr>
              <a:t>Methodology (cont.)</a:t>
            </a:r>
            <a:endParaRPr lang="en-US" sz="3600" b="1" dirty="0">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67544" y="1484784"/>
            <a:ext cx="8229600" cy="4785395"/>
          </a:xfrm>
        </p:spPr>
        <p:txBody>
          <a:bodyPr>
            <a:normAutofit fontScale="92500" lnSpcReduction="10000"/>
          </a:bodyPr>
          <a:lstStyle/>
          <a:p>
            <a:pPr marL="0" indent="0">
              <a:spcAft>
                <a:spcPts val="1200"/>
              </a:spcAft>
              <a:buNone/>
            </a:pPr>
            <a:r>
              <a:rPr lang="en-US" sz="2400" dirty="0" smtClean="0">
                <a:latin typeface="Times New Roman"/>
                <a:ea typeface="Times New Roman"/>
              </a:rPr>
              <a:t>Audit Trail variables:</a:t>
            </a:r>
          </a:p>
          <a:p>
            <a:pPr marL="0" indent="0">
              <a:spcAft>
                <a:spcPts val="1200"/>
              </a:spcAft>
              <a:buNone/>
            </a:pPr>
            <a:r>
              <a:rPr lang="en-US" sz="2400" dirty="0" smtClean="0">
                <a:latin typeface="Times New Roman"/>
                <a:ea typeface="Times New Roman"/>
              </a:rPr>
              <a:t>Response time.</a:t>
            </a:r>
            <a:endParaRPr lang="en-US" sz="2400" dirty="0">
              <a:latin typeface="Times New Roman"/>
              <a:ea typeface="Times New Roman"/>
            </a:endParaRPr>
          </a:p>
          <a:p>
            <a:pPr marL="0" indent="0">
              <a:spcAft>
                <a:spcPts val="1200"/>
              </a:spcAft>
              <a:buNone/>
            </a:pPr>
            <a:r>
              <a:rPr lang="en-US" sz="2400" dirty="0">
                <a:latin typeface="Times New Roman"/>
                <a:ea typeface="Times New Roman"/>
              </a:rPr>
              <a:t>After the GROSS income question, a NET </a:t>
            </a:r>
            <a:r>
              <a:rPr lang="en-US" sz="2400" dirty="0" smtClean="0">
                <a:latin typeface="Times New Roman"/>
                <a:ea typeface="Times New Roman"/>
              </a:rPr>
              <a:t>income question </a:t>
            </a:r>
            <a:r>
              <a:rPr lang="en-US" sz="2400" dirty="0">
                <a:latin typeface="Times New Roman"/>
                <a:ea typeface="Times New Roman"/>
              </a:rPr>
              <a:t>was asked. When facing it, some respondents  realized they had given net income value </a:t>
            </a:r>
            <a:r>
              <a:rPr lang="en-US" sz="2400" dirty="0" smtClean="0">
                <a:latin typeface="Times New Roman"/>
                <a:ea typeface="Times New Roman"/>
              </a:rPr>
              <a:t>(which people </a:t>
            </a:r>
            <a:r>
              <a:rPr lang="en-US" sz="2400" dirty="0">
                <a:latin typeface="Times New Roman"/>
                <a:ea typeface="Times New Roman"/>
              </a:rPr>
              <a:t>in Israel are more familiar with) instead of gross. Then they returned to the gross income question and corrected the previous answer</a:t>
            </a:r>
            <a:r>
              <a:rPr lang="en-US" sz="2400" dirty="0" smtClean="0">
                <a:latin typeface="Times New Roman"/>
                <a:ea typeface="Times New Roman"/>
              </a:rPr>
              <a:t>. </a:t>
            </a:r>
            <a:endParaRPr lang="en-US" sz="2400" dirty="0" smtClean="0">
              <a:latin typeface="Times New Roman"/>
              <a:ea typeface="Times New Roman"/>
            </a:endParaRPr>
          </a:p>
          <a:p>
            <a:pPr marL="0" indent="0">
              <a:spcAft>
                <a:spcPts val="1200"/>
              </a:spcAft>
              <a:buNone/>
            </a:pPr>
            <a:r>
              <a:rPr lang="en-US" sz="2400" dirty="0" smtClean="0">
                <a:latin typeface="Times New Roman"/>
                <a:ea typeface="Times New Roman"/>
              </a:rPr>
              <a:t>Two </a:t>
            </a:r>
            <a:r>
              <a:rPr lang="en-US" sz="2400" dirty="0" smtClean="0">
                <a:latin typeface="Times New Roman"/>
                <a:ea typeface="Times New Roman"/>
              </a:rPr>
              <a:t>variables constructed on this basis:</a:t>
            </a:r>
          </a:p>
          <a:p>
            <a:pPr>
              <a:spcAft>
                <a:spcPts val="1200"/>
              </a:spcAft>
              <a:buFont typeface="Wingdings" panose="05000000000000000000" pitchFamily="2" charset="2"/>
              <a:buChar char="Ø"/>
            </a:pPr>
            <a:r>
              <a:rPr lang="en-US" sz="2400" dirty="0" smtClean="0">
                <a:latin typeface="Times New Roman"/>
                <a:ea typeface="Times New Roman"/>
              </a:rPr>
              <a:t>Dummy variable of correction </a:t>
            </a:r>
            <a:r>
              <a:rPr lang="en-US" sz="2400" dirty="0">
                <a:latin typeface="Times New Roman"/>
                <a:ea typeface="Times New Roman"/>
              </a:rPr>
              <a:t>of response about gross income during </a:t>
            </a:r>
            <a:r>
              <a:rPr lang="en-US" sz="2400" dirty="0" smtClean="0">
                <a:latin typeface="Times New Roman"/>
                <a:ea typeface="Times New Roman"/>
              </a:rPr>
              <a:t>interview.</a:t>
            </a:r>
          </a:p>
          <a:p>
            <a:pPr>
              <a:spcAft>
                <a:spcPts val="1200"/>
              </a:spcAft>
              <a:buFont typeface="Wingdings" panose="05000000000000000000" pitchFamily="2" charset="2"/>
              <a:buChar char="Ø"/>
            </a:pPr>
            <a:r>
              <a:rPr lang="en-US" sz="2400" dirty="0">
                <a:latin typeface="Times New Roman"/>
                <a:ea typeface="Times New Roman"/>
              </a:rPr>
              <a:t>Size of response </a:t>
            </a:r>
            <a:r>
              <a:rPr lang="en-US" sz="2400" dirty="0" smtClean="0">
                <a:latin typeface="Times New Roman"/>
                <a:ea typeface="Times New Roman"/>
              </a:rPr>
              <a:t>correction.</a:t>
            </a:r>
          </a:p>
        </p:txBody>
      </p:sp>
      <p:sp>
        <p:nvSpPr>
          <p:cNvPr id="4" name="Footer Placeholder 3"/>
          <p:cNvSpPr>
            <a:spLocks noGrp="1"/>
          </p:cNvSpPr>
          <p:nvPr>
            <p:ph type="ftr" sz="quarter" idx="11"/>
          </p:nvPr>
        </p:nvSpPr>
        <p:spPr>
          <a:xfrm>
            <a:off x="827584" y="6356350"/>
            <a:ext cx="7272808" cy="365125"/>
          </a:xfrm>
        </p:spPr>
        <p:txBody>
          <a:bodyPr/>
          <a:lstStyle/>
          <a:p>
            <a:r>
              <a:rPr lang="en-US" sz="1400" dirty="0" err="1" smtClean="0"/>
              <a:t>Romanov&amp;Gubman</a:t>
            </a:r>
            <a:r>
              <a:rPr lang="en-US" sz="1400" b="1" dirty="0" smtClean="0"/>
              <a:t>: Quality of </a:t>
            </a:r>
            <a:r>
              <a:rPr lang="en-US" sz="1400" b="1" dirty="0" smtClean="0">
                <a:latin typeface="Times New Roman" panose="02020603050405020304" pitchFamily="18" charset="0"/>
                <a:cs typeface="Times New Roman" panose="02020603050405020304" pitchFamily="18" charset="0"/>
              </a:rPr>
              <a:t>income</a:t>
            </a:r>
            <a:r>
              <a:rPr lang="en-US" sz="1400" b="1" dirty="0" smtClean="0"/>
              <a:t> data in survey vs. administrative file</a:t>
            </a:r>
            <a:endParaRPr lang="en-US" sz="1400" b="1" dirty="0"/>
          </a:p>
        </p:txBody>
      </p:sp>
      <p:sp>
        <p:nvSpPr>
          <p:cNvPr id="5" name="Slide Number Placeholder 4"/>
          <p:cNvSpPr>
            <a:spLocks noGrp="1"/>
          </p:cNvSpPr>
          <p:nvPr>
            <p:ph type="sldNum" sz="quarter" idx="12"/>
          </p:nvPr>
        </p:nvSpPr>
        <p:spPr>
          <a:xfrm>
            <a:off x="8172400" y="6356350"/>
            <a:ext cx="514400" cy="365125"/>
          </a:xfrm>
        </p:spPr>
        <p:txBody>
          <a:bodyPr/>
          <a:lstStyle/>
          <a:p>
            <a:fld id="{C50BDE43-71B6-4AB9-960B-46F057B2CC91}" type="slidenum">
              <a:rPr lang="en-US" smtClean="0"/>
              <a:t>14</a:t>
            </a:fld>
            <a:endParaRPr lang="en-US" dirty="0"/>
          </a:p>
        </p:txBody>
      </p:sp>
    </p:spTree>
    <p:extLst>
      <p:ext uri="{BB962C8B-B14F-4D97-AF65-F5344CB8AC3E}">
        <p14:creationId xmlns:p14="http://schemas.microsoft.com/office/powerpoint/2010/main" val="2525416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rPr>
              <a:t>Key findings and conclusions</a:t>
            </a:r>
            <a:endParaRPr lang="en-US" sz="3600" b="1" dirty="0">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67544" y="1484784"/>
            <a:ext cx="8229600" cy="4785395"/>
          </a:xfrm>
        </p:spPr>
        <p:txBody>
          <a:bodyPr>
            <a:normAutofit/>
          </a:bodyPr>
          <a:lstStyle/>
          <a:p>
            <a:pPr marL="457200" indent="-457200">
              <a:spcAft>
                <a:spcPts val="1200"/>
              </a:spcAft>
              <a:buAutoNum type="arabicPeriod"/>
            </a:pPr>
            <a:r>
              <a:rPr lang="en-US" sz="2400" b="1" dirty="0" smtClean="0">
                <a:latin typeface="Times New Roman"/>
                <a:cs typeface="Times New Roman" panose="02020603050405020304" pitchFamily="18" charset="0"/>
              </a:rPr>
              <a:t>R</a:t>
            </a:r>
            <a:r>
              <a:rPr lang="en-US" sz="2400" b="1" dirty="0" smtClean="0">
                <a:latin typeface="Times New Roman"/>
                <a:ea typeface="Times New Roman"/>
              </a:rPr>
              <a:t>egression </a:t>
            </a:r>
            <a:r>
              <a:rPr lang="en-US" sz="2400" b="1" dirty="0">
                <a:latin typeface="Times New Roman"/>
                <a:ea typeface="Times New Roman"/>
              </a:rPr>
              <a:t>to the mean</a:t>
            </a:r>
            <a:r>
              <a:rPr lang="en-US" sz="2400" dirty="0">
                <a:latin typeface="Times New Roman"/>
                <a:ea typeface="Times New Roman"/>
              </a:rPr>
              <a:t> occurs in the income reported in the survey as against that obtained from the administrative source. </a:t>
            </a:r>
            <a:r>
              <a:rPr lang="en-US" sz="2400" b="1" dirty="0">
                <a:latin typeface="Times New Roman"/>
                <a:ea typeface="Times New Roman"/>
              </a:rPr>
              <a:t>Positive</a:t>
            </a:r>
            <a:r>
              <a:rPr lang="en-US" sz="2400" dirty="0">
                <a:latin typeface="Times New Roman"/>
                <a:ea typeface="Times New Roman"/>
              </a:rPr>
              <a:t> </a:t>
            </a:r>
            <a:r>
              <a:rPr lang="en-US" sz="2400" dirty="0" smtClean="0">
                <a:latin typeface="Times New Roman"/>
                <a:ea typeface="Times New Roman"/>
              </a:rPr>
              <a:t>discrepancies were </a:t>
            </a:r>
            <a:r>
              <a:rPr lang="en-US" sz="2400" dirty="0">
                <a:latin typeface="Times New Roman"/>
                <a:ea typeface="Times New Roman"/>
              </a:rPr>
              <a:t>more common among </a:t>
            </a:r>
            <a:r>
              <a:rPr lang="en-US" sz="2400" b="1" dirty="0">
                <a:latin typeface="Times New Roman"/>
                <a:ea typeface="Times New Roman"/>
              </a:rPr>
              <a:t>low-income</a:t>
            </a:r>
            <a:r>
              <a:rPr lang="en-US" sz="2400" dirty="0">
                <a:latin typeface="Times New Roman"/>
                <a:ea typeface="Times New Roman"/>
              </a:rPr>
              <a:t> respondents </a:t>
            </a:r>
            <a:r>
              <a:rPr lang="en-US" sz="2400" dirty="0" smtClean="0">
                <a:latin typeface="Times New Roman"/>
                <a:ea typeface="Times New Roman"/>
              </a:rPr>
              <a:t>while </a:t>
            </a:r>
            <a:r>
              <a:rPr lang="en-US" sz="2400" b="1" dirty="0">
                <a:latin typeface="Times New Roman"/>
                <a:ea typeface="Times New Roman"/>
              </a:rPr>
              <a:t>negative</a:t>
            </a:r>
            <a:r>
              <a:rPr lang="en-US" sz="2400" dirty="0">
                <a:latin typeface="Times New Roman"/>
                <a:ea typeface="Times New Roman"/>
              </a:rPr>
              <a:t> </a:t>
            </a:r>
            <a:r>
              <a:rPr lang="en-US" sz="2400" dirty="0" smtClean="0">
                <a:latin typeface="Times New Roman"/>
                <a:ea typeface="Times New Roman"/>
              </a:rPr>
              <a:t>discrepancies </a:t>
            </a:r>
            <a:r>
              <a:rPr lang="en-US" sz="2400" dirty="0">
                <a:latin typeface="Times New Roman"/>
                <a:ea typeface="Times New Roman"/>
              </a:rPr>
              <a:t>were more common among those of </a:t>
            </a:r>
            <a:r>
              <a:rPr lang="en-US" sz="2400" b="1" dirty="0">
                <a:latin typeface="Times New Roman"/>
                <a:ea typeface="Times New Roman"/>
              </a:rPr>
              <a:t>high income</a:t>
            </a:r>
            <a:r>
              <a:rPr lang="en-US" sz="2400" dirty="0" smtClean="0">
                <a:latin typeface="Times New Roman"/>
                <a:ea typeface="Times New Roman"/>
              </a:rPr>
              <a:t>.</a:t>
            </a:r>
          </a:p>
          <a:p>
            <a:pPr marL="457200" indent="-457200">
              <a:spcAft>
                <a:spcPts val="1200"/>
              </a:spcAft>
              <a:buAutoNum type="arabicPeriod"/>
            </a:pPr>
            <a:r>
              <a:rPr lang="en-US" sz="2400" dirty="0">
                <a:latin typeface="Times New Roman"/>
                <a:ea typeface="Times New Roman"/>
              </a:rPr>
              <a:t>A significant negative monotonic relation was found between the income recorded in the administrative file and the measurement error</a:t>
            </a:r>
            <a:r>
              <a:rPr lang="en-US" sz="2400" dirty="0" smtClean="0">
                <a:latin typeface="Times New Roman"/>
                <a:ea typeface="Times New Roman"/>
              </a:rPr>
              <a:t>.</a:t>
            </a:r>
            <a:r>
              <a:rPr lang="en-US" sz="2400" dirty="0">
                <a:latin typeface="Times New Roman"/>
                <a:ea typeface="Times New Roman"/>
              </a:rPr>
              <a:t> The relation </a:t>
            </a:r>
            <a:r>
              <a:rPr lang="en-US" sz="2400" dirty="0" smtClean="0">
                <a:latin typeface="Times New Roman"/>
                <a:ea typeface="Times New Roman"/>
              </a:rPr>
              <a:t>was stronger for negative </a:t>
            </a:r>
            <a:r>
              <a:rPr lang="en-US" sz="2400" dirty="0">
                <a:latin typeface="Times New Roman"/>
                <a:ea typeface="Times New Roman"/>
              </a:rPr>
              <a:t>discrepancies </a:t>
            </a:r>
            <a:r>
              <a:rPr lang="en-US" sz="2400" dirty="0" smtClean="0">
                <a:latin typeface="Times New Roman"/>
                <a:ea typeface="Times New Roman"/>
              </a:rPr>
              <a:t>than for positive ones (elasticity -0.5 and -0.2).</a:t>
            </a:r>
          </a:p>
        </p:txBody>
      </p:sp>
      <p:sp>
        <p:nvSpPr>
          <p:cNvPr id="4" name="Footer Placeholder 3"/>
          <p:cNvSpPr>
            <a:spLocks noGrp="1"/>
          </p:cNvSpPr>
          <p:nvPr>
            <p:ph type="ftr" sz="quarter" idx="11"/>
          </p:nvPr>
        </p:nvSpPr>
        <p:spPr>
          <a:xfrm>
            <a:off x="827584" y="6356350"/>
            <a:ext cx="7272808" cy="365125"/>
          </a:xfrm>
        </p:spPr>
        <p:txBody>
          <a:bodyPr/>
          <a:lstStyle/>
          <a:p>
            <a:r>
              <a:rPr lang="en-US" sz="1400" dirty="0" err="1" smtClean="0"/>
              <a:t>Romanov&amp;Gubman</a:t>
            </a:r>
            <a:r>
              <a:rPr lang="en-US" sz="1400" b="1" dirty="0" smtClean="0"/>
              <a:t>: Quality of </a:t>
            </a:r>
            <a:r>
              <a:rPr lang="en-US" sz="1400" b="1" dirty="0" smtClean="0">
                <a:latin typeface="Times New Roman" panose="02020603050405020304" pitchFamily="18" charset="0"/>
                <a:cs typeface="Times New Roman" panose="02020603050405020304" pitchFamily="18" charset="0"/>
              </a:rPr>
              <a:t>income</a:t>
            </a:r>
            <a:r>
              <a:rPr lang="en-US" sz="1400" b="1" dirty="0" smtClean="0"/>
              <a:t> data in survey vs. administrative file</a:t>
            </a:r>
            <a:endParaRPr lang="en-US" sz="1400" b="1" dirty="0"/>
          </a:p>
        </p:txBody>
      </p:sp>
      <p:sp>
        <p:nvSpPr>
          <p:cNvPr id="5" name="Slide Number Placeholder 4"/>
          <p:cNvSpPr>
            <a:spLocks noGrp="1"/>
          </p:cNvSpPr>
          <p:nvPr>
            <p:ph type="sldNum" sz="quarter" idx="12"/>
          </p:nvPr>
        </p:nvSpPr>
        <p:spPr>
          <a:xfrm>
            <a:off x="8172400" y="6356350"/>
            <a:ext cx="514400" cy="365125"/>
          </a:xfrm>
        </p:spPr>
        <p:txBody>
          <a:bodyPr/>
          <a:lstStyle/>
          <a:p>
            <a:fld id="{C50BDE43-71B6-4AB9-960B-46F057B2CC91}" type="slidenum">
              <a:rPr lang="en-US" smtClean="0"/>
              <a:t>15</a:t>
            </a:fld>
            <a:endParaRPr lang="en-US" dirty="0"/>
          </a:p>
        </p:txBody>
      </p:sp>
    </p:spTree>
    <p:extLst>
      <p:ext uri="{BB962C8B-B14F-4D97-AF65-F5344CB8AC3E}">
        <p14:creationId xmlns:p14="http://schemas.microsoft.com/office/powerpoint/2010/main" val="1462733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rPr>
              <a:t>Key findings and conclusions</a:t>
            </a:r>
            <a:endParaRPr lang="en-US" sz="3600" b="1" dirty="0">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67544" y="1484784"/>
            <a:ext cx="8229600" cy="4785395"/>
          </a:xfrm>
        </p:spPr>
        <p:txBody>
          <a:bodyPr>
            <a:normAutofit fontScale="92500" lnSpcReduction="10000"/>
          </a:bodyPr>
          <a:lstStyle/>
          <a:p>
            <a:pPr marL="457200" indent="-457200">
              <a:spcAft>
                <a:spcPts val="1200"/>
              </a:spcAft>
              <a:buFont typeface="+mj-lt"/>
              <a:buAutoNum type="arabicPeriod" startAt="3"/>
            </a:pPr>
            <a:r>
              <a:rPr lang="en-US" sz="2400" dirty="0" smtClean="0">
                <a:latin typeface="Times New Roman" panose="02020603050405020304" pitchFamily="18" charset="0"/>
                <a:cs typeface="Times New Roman" panose="02020603050405020304" pitchFamily="18" charset="0"/>
              </a:rPr>
              <a:t>High-income </a:t>
            </a:r>
            <a:r>
              <a:rPr lang="en-US" sz="2400" dirty="0">
                <a:latin typeface="Times New Roman" panose="02020603050405020304" pitchFamily="18" charset="0"/>
                <a:cs typeface="Times New Roman" panose="02020603050405020304" pitchFamily="18" charset="0"/>
              </a:rPr>
              <a:t>persons </a:t>
            </a:r>
            <a:r>
              <a:rPr lang="en-US" sz="2400" dirty="0" smtClean="0">
                <a:latin typeface="Times New Roman" panose="02020603050405020304" pitchFamily="18" charset="0"/>
                <a:cs typeface="Times New Roman" panose="02020603050405020304" pitchFamily="18" charset="0"/>
              </a:rPr>
              <a:t>tend </a:t>
            </a:r>
            <a:r>
              <a:rPr lang="en-US" sz="2400" dirty="0">
                <a:latin typeface="Times New Roman" panose="02020603050405020304" pitchFamily="18" charset="0"/>
                <a:cs typeface="Times New Roman" panose="02020603050405020304" pitchFamily="18" charset="0"/>
              </a:rPr>
              <a:t>to “forget” income that they received from additional jobs, overtime, self-employed income, fringe benefits, and </a:t>
            </a:r>
            <a:r>
              <a:rPr lang="en-US" sz="2400" dirty="0" smtClean="0">
                <a:latin typeface="Times New Roman" panose="02020603050405020304" pitchFamily="18" charset="0"/>
                <a:cs typeface="Times New Roman" panose="02020603050405020304" pitchFamily="18" charset="0"/>
              </a:rPr>
              <a:t>windfall gains </a:t>
            </a:r>
            <a:r>
              <a:rPr lang="en-US" sz="2400" dirty="0">
                <a:latin typeface="Times New Roman" panose="02020603050405020304" pitchFamily="18" charset="0"/>
                <a:cs typeface="Times New Roman" panose="02020603050405020304" pitchFamily="18" charset="0"/>
              </a:rPr>
              <a:t>such as bonuses and profit-sharing. As a result, they tend to under-report their labor income in the survey relative to the administrative data</a:t>
            </a:r>
            <a:r>
              <a:rPr lang="en-US" sz="2400" dirty="0" smtClean="0">
                <a:latin typeface="Times New Roman" panose="02020603050405020304" pitchFamily="18" charset="0"/>
                <a:cs typeface="Times New Roman" panose="02020603050405020304" pitchFamily="18" charset="0"/>
              </a:rPr>
              <a:t>.</a:t>
            </a:r>
          </a:p>
          <a:p>
            <a:pPr marL="457200" indent="-457200">
              <a:spcAft>
                <a:spcPts val="1200"/>
              </a:spcAft>
              <a:buFont typeface="+mj-lt"/>
              <a:buAutoNum type="arabicPeriod" startAt="3"/>
            </a:pPr>
            <a:r>
              <a:rPr lang="en-US" sz="2400" dirty="0" smtClean="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contrast, low-income workers, who hold part-time and/or irregular jobs, tend </a:t>
            </a:r>
            <a:r>
              <a:rPr lang="en-US" sz="2400" dirty="0" smtClean="0">
                <a:latin typeface="Times New Roman" panose="02020603050405020304" pitchFamily="18" charset="0"/>
                <a:cs typeface="Times New Roman" panose="02020603050405020304" pitchFamily="18" charset="0"/>
              </a:rPr>
              <a:t>to </a:t>
            </a:r>
            <a:r>
              <a:rPr lang="en-US" sz="2400" dirty="0">
                <a:latin typeface="Times New Roman" panose="02020603050405020304" pitchFamily="18" charset="0"/>
                <a:cs typeface="Times New Roman" panose="02020603050405020304" pitchFamily="18" charset="0"/>
              </a:rPr>
              <a:t>report the income they receive in a full month of work, a level that may be not representative of their average income. Consequently, </a:t>
            </a:r>
            <a:r>
              <a:rPr lang="en-US" sz="2400" dirty="0" smtClean="0">
                <a:latin typeface="Times New Roman" panose="02020603050405020304" pitchFamily="18" charset="0"/>
                <a:cs typeface="Times New Roman" panose="02020603050405020304" pitchFamily="18" charset="0"/>
              </a:rPr>
              <a:t>they are likely to </a:t>
            </a:r>
            <a:r>
              <a:rPr lang="en-US" sz="2400" dirty="0">
                <a:latin typeface="Times New Roman" panose="02020603050405020304" pitchFamily="18" charset="0"/>
                <a:cs typeface="Times New Roman" panose="02020603050405020304" pitchFamily="18" charset="0"/>
              </a:rPr>
              <a:t>over-report their income </a:t>
            </a:r>
            <a:r>
              <a:rPr lang="en-US" sz="2400" dirty="0" smtClean="0">
                <a:latin typeface="Times New Roman" panose="02020603050405020304" pitchFamily="18" charset="0"/>
                <a:cs typeface="Times New Roman" panose="02020603050405020304" pitchFamily="18" charset="0"/>
              </a:rPr>
              <a:t>in the survey relative </a:t>
            </a:r>
            <a:r>
              <a:rPr lang="en-US" sz="2400" dirty="0">
                <a:latin typeface="Times New Roman" panose="02020603050405020304" pitchFamily="18" charset="0"/>
                <a:cs typeface="Times New Roman" panose="02020603050405020304" pitchFamily="18" charset="0"/>
              </a:rPr>
              <a:t>to the administrative data</a:t>
            </a:r>
            <a:r>
              <a:rPr lang="en-US" sz="2400" dirty="0" smtClean="0">
                <a:latin typeface="Times New Roman" panose="02020603050405020304" pitchFamily="18" charset="0"/>
                <a:cs typeface="Times New Roman" panose="02020603050405020304" pitchFamily="18" charset="0"/>
              </a:rPr>
              <a:t>.</a:t>
            </a:r>
          </a:p>
          <a:p>
            <a:pPr marL="457200" indent="-457200">
              <a:spcAft>
                <a:spcPts val="1200"/>
              </a:spcAft>
              <a:buFont typeface="+mj-lt"/>
              <a:buAutoNum type="arabicPeriod" startAt="3"/>
            </a:pPr>
            <a:r>
              <a:rPr lang="en-US" sz="2400" dirty="0" smtClean="0">
                <a:latin typeface="Times New Roman"/>
                <a:ea typeface="Times New Roman"/>
              </a:rPr>
              <a:t>This proves </a:t>
            </a:r>
            <a:r>
              <a:rPr lang="en-US" sz="2400" dirty="0">
                <a:latin typeface="Times New Roman"/>
                <a:ea typeface="Times New Roman"/>
              </a:rPr>
              <a:t>that </a:t>
            </a:r>
            <a:r>
              <a:rPr lang="en-US" sz="2400" b="1" dirty="0">
                <a:latin typeface="Times New Roman"/>
                <a:ea typeface="Times New Roman"/>
              </a:rPr>
              <a:t>the factors </a:t>
            </a:r>
            <a:r>
              <a:rPr lang="en-US" sz="2400" dirty="0">
                <a:latin typeface="Times New Roman"/>
                <a:ea typeface="Times New Roman"/>
              </a:rPr>
              <a:t>related to negative </a:t>
            </a:r>
            <a:r>
              <a:rPr lang="en-US" sz="2400" dirty="0" smtClean="0">
                <a:latin typeface="Times New Roman"/>
                <a:ea typeface="Times New Roman"/>
              </a:rPr>
              <a:t>discrepancies (at the high end of income distribution) </a:t>
            </a:r>
            <a:r>
              <a:rPr lang="en-US" sz="2400" b="1" dirty="0" smtClean="0">
                <a:latin typeface="Times New Roman"/>
                <a:ea typeface="Times New Roman"/>
              </a:rPr>
              <a:t>are </a:t>
            </a:r>
            <a:r>
              <a:rPr lang="en-US" sz="2400" b="1" dirty="0">
                <a:latin typeface="Times New Roman"/>
                <a:ea typeface="Times New Roman"/>
              </a:rPr>
              <a:t>different </a:t>
            </a:r>
            <a:r>
              <a:rPr lang="en-US" sz="2400" dirty="0">
                <a:latin typeface="Times New Roman"/>
                <a:ea typeface="Times New Roman"/>
              </a:rPr>
              <a:t>from those that are associated with </a:t>
            </a:r>
            <a:r>
              <a:rPr lang="en-US" sz="2400" dirty="0" smtClean="0">
                <a:latin typeface="Times New Roman"/>
                <a:ea typeface="Times New Roman"/>
              </a:rPr>
              <a:t>negative discrepancies </a:t>
            </a:r>
            <a:r>
              <a:rPr lang="en-US" sz="2400" dirty="0">
                <a:latin typeface="Times New Roman"/>
                <a:ea typeface="Times New Roman"/>
              </a:rPr>
              <a:t>(at the </a:t>
            </a:r>
            <a:r>
              <a:rPr lang="en-US" sz="2400" dirty="0" smtClean="0">
                <a:latin typeface="Times New Roman"/>
                <a:ea typeface="Times New Roman"/>
              </a:rPr>
              <a:t>low end </a:t>
            </a:r>
            <a:r>
              <a:rPr lang="en-US" sz="2400" dirty="0">
                <a:latin typeface="Times New Roman"/>
                <a:ea typeface="Times New Roman"/>
              </a:rPr>
              <a:t>of income distribution</a:t>
            </a:r>
            <a:r>
              <a:rPr lang="en-US" sz="2400" dirty="0" smtClean="0">
                <a:latin typeface="Times New Roman"/>
                <a:ea typeface="Times New Roman"/>
              </a:rPr>
              <a:t>).</a:t>
            </a:r>
            <a:endParaRPr lang="en-US" sz="24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a:xfrm>
            <a:off x="827584" y="6356350"/>
            <a:ext cx="7272808" cy="365125"/>
          </a:xfrm>
        </p:spPr>
        <p:txBody>
          <a:bodyPr/>
          <a:lstStyle/>
          <a:p>
            <a:r>
              <a:rPr lang="en-US" sz="1400" dirty="0" err="1" smtClean="0"/>
              <a:t>Romanov&amp;Gubman</a:t>
            </a:r>
            <a:r>
              <a:rPr lang="en-US" sz="1400" b="1" dirty="0" smtClean="0"/>
              <a:t>: Quality of </a:t>
            </a:r>
            <a:r>
              <a:rPr lang="en-US" sz="1400" b="1" dirty="0" smtClean="0">
                <a:latin typeface="Times New Roman" panose="02020603050405020304" pitchFamily="18" charset="0"/>
                <a:cs typeface="Times New Roman" panose="02020603050405020304" pitchFamily="18" charset="0"/>
              </a:rPr>
              <a:t>income</a:t>
            </a:r>
            <a:r>
              <a:rPr lang="en-US" sz="1400" b="1" dirty="0" smtClean="0"/>
              <a:t> data in survey vs. administrative file</a:t>
            </a:r>
            <a:endParaRPr lang="en-US" sz="1400" b="1" dirty="0"/>
          </a:p>
        </p:txBody>
      </p:sp>
      <p:sp>
        <p:nvSpPr>
          <p:cNvPr id="5" name="Slide Number Placeholder 4"/>
          <p:cNvSpPr>
            <a:spLocks noGrp="1"/>
          </p:cNvSpPr>
          <p:nvPr>
            <p:ph type="sldNum" sz="quarter" idx="12"/>
          </p:nvPr>
        </p:nvSpPr>
        <p:spPr>
          <a:xfrm>
            <a:off x="8172400" y="6356350"/>
            <a:ext cx="514400" cy="365125"/>
          </a:xfrm>
        </p:spPr>
        <p:txBody>
          <a:bodyPr/>
          <a:lstStyle/>
          <a:p>
            <a:fld id="{C50BDE43-71B6-4AB9-960B-46F057B2CC91}" type="slidenum">
              <a:rPr lang="en-US" smtClean="0"/>
              <a:t>16</a:t>
            </a:fld>
            <a:endParaRPr lang="en-US" dirty="0"/>
          </a:p>
        </p:txBody>
      </p:sp>
    </p:spTree>
    <p:extLst>
      <p:ext uri="{BB962C8B-B14F-4D97-AF65-F5344CB8AC3E}">
        <p14:creationId xmlns:p14="http://schemas.microsoft.com/office/powerpoint/2010/main" val="2768202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rPr>
              <a:t>Key findings and conclusions</a:t>
            </a:r>
            <a:endParaRPr lang="en-US" sz="3600" b="1" dirty="0">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67544" y="1484784"/>
            <a:ext cx="8229600" cy="4785395"/>
          </a:xfrm>
        </p:spPr>
        <p:txBody>
          <a:bodyPr>
            <a:normAutofit fontScale="92500" lnSpcReduction="10000"/>
          </a:bodyPr>
          <a:lstStyle/>
          <a:p>
            <a:pPr marL="457200" indent="-457200">
              <a:spcAft>
                <a:spcPts val="1200"/>
              </a:spcAft>
              <a:buFont typeface="+mj-lt"/>
              <a:buAutoNum type="arabicPeriod" startAt="6"/>
            </a:pPr>
            <a:r>
              <a:rPr lang="en-US" sz="2400" dirty="0" smtClean="0">
                <a:latin typeface="Times New Roman"/>
                <a:ea typeface="Times New Roman"/>
              </a:rPr>
              <a:t>Employees and self-employed </a:t>
            </a:r>
            <a:r>
              <a:rPr lang="en-US" sz="2400" b="1" dirty="0">
                <a:latin typeface="Times New Roman"/>
                <a:ea typeface="Times New Roman"/>
              </a:rPr>
              <a:t>should not be pooled </a:t>
            </a:r>
            <a:r>
              <a:rPr lang="en-US" sz="2400" dirty="0">
                <a:latin typeface="Times New Roman"/>
                <a:ea typeface="Times New Roman"/>
              </a:rPr>
              <a:t>into one model due to material differences in the conceptual definition of income, how income is measured, </a:t>
            </a:r>
            <a:r>
              <a:rPr lang="en-US" sz="2400" dirty="0" smtClean="0">
                <a:latin typeface="Times New Roman"/>
                <a:ea typeface="Times New Roman"/>
              </a:rPr>
              <a:t>and volatility </a:t>
            </a:r>
            <a:r>
              <a:rPr lang="en-US" sz="2400" dirty="0">
                <a:latin typeface="Times New Roman"/>
                <a:ea typeface="Times New Roman"/>
              </a:rPr>
              <a:t>in income level during the </a:t>
            </a:r>
            <a:r>
              <a:rPr lang="en-US" sz="2400" dirty="0" smtClean="0">
                <a:latin typeface="Times New Roman"/>
                <a:ea typeface="Times New Roman"/>
              </a:rPr>
              <a:t>year. </a:t>
            </a:r>
          </a:p>
          <a:p>
            <a:pPr marL="457200" indent="-457200">
              <a:spcAft>
                <a:spcPts val="1200"/>
              </a:spcAft>
              <a:buFont typeface="+mj-lt"/>
              <a:buAutoNum type="arabicPeriod" startAt="6"/>
            </a:pPr>
            <a:r>
              <a:rPr lang="en-US" sz="2400" dirty="0">
                <a:latin typeface="Times New Roman"/>
                <a:ea typeface="Times New Roman"/>
              </a:rPr>
              <a:t>The </a:t>
            </a:r>
            <a:r>
              <a:rPr lang="en-US" sz="2400" b="1" dirty="0">
                <a:latin typeface="Times New Roman"/>
                <a:ea typeface="Times New Roman"/>
              </a:rPr>
              <a:t>response time </a:t>
            </a:r>
            <a:r>
              <a:rPr lang="en-US" sz="2400" dirty="0">
                <a:latin typeface="Times New Roman"/>
                <a:ea typeface="Times New Roman"/>
              </a:rPr>
              <a:t>to the gross income question was 27% </a:t>
            </a:r>
            <a:r>
              <a:rPr lang="en-US" sz="2400" b="1" dirty="0">
                <a:latin typeface="Times New Roman"/>
                <a:ea typeface="Times New Roman"/>
              </a:rPr>
              <a:t>longer among the self-employed </a:t>
            </a:r>
            <a:r>
              <a:rPr lang="en-US" sz="2400" dirty="0">
                <a:latin typeface="Times New Roman"/>
                <a:ea typeface="Times New Roman"/>
              </a:rPr>
              <a:t>than among employees, indicating that the former found the question harder to </a:t>
            </a:r>
            <a:r>
              <a:rPr lang="en-US" sz="2400" dirty="0" smtClean="0">
                <a:latin typeface="Times New Roman"/>
                <a:ea typeface="Times New Roman"/>
              </a:rPr>
              <a:t>answer. Among </a:t>
            </a:r>
            <a:r>
              <a:rPr lang="en-US" sz="2400" dirty="0">
                <a:latin typeface="Times New Roman"/>
                <a:ea typeface="Times New Roman"/>
              </a:rPr>
              <a:t>the self-employed, positive </a:t>
            </a:r>
            <a:r>
              <a:rPr lang="en-US" sz="2400" dirty="0" smtClean="0">
                <a:latin typeface="Times New Roman"/>
                <a:ea typeface="Times New Roman"/>
              </a:rPr>
              <a:t>discrepancies </a:t>
            </a:r>
            <a:r>
              <a:rPr lang="en-US" sz="2400" dirty="0">
                <a:latin typeface="Times New Roman"/>
                <a:ea typeface="Times New Roman"/>
              </a:rPr>
              <a:t>were almost twice as frequent as negative ones but the average </a:t>
            </a:r>
            <a:r>
              <a:rPr lang="en-US" sz="2400" dirty="0" smtClean="0">
                <a:latin typeface="Times New Roman"/>
                <a:ea typeface="Times New Roman"/>
              </a:rPr>
              <a:t>was </a:t>
            </a:r>
            <a:r>
              <a:rPr lang="en-US" sz="2400" dirty="0">
                <a:latin typeface="Times New Roman"/>
                <a:ea typeface="Times New Roman"/>
              </a:rPr>
              <a:t>close to </a:t>
            </a:r>
            <a:r>
              <a:rPr lang="en-US" sz="2400" dirty="0" smtClean="0">
                <a:latin typeface="Times New Roman"/>
                <a:ea typeface="Times New Roman"/>
              </a:rPr>
              <a:t>zero.</a:t>
            </a:r>
          </a:p>
          <a:p>
            <a:pPr marL="457200" indent="-457200">
              <a:spcAft>
                <a:spcPts val="1200"/>
              </a:spcAft>
              <a:buFont typeface="+mj-lt"/>
              <a:buAutoNum type="arabicPeriod" startAt="6"/>
            </a:pPr>
            <a:r>
              <a:rPr lang="en-US" sz="2400" dirty="0" smtClean="0">
                <a:latin typeface="Times New Roman"/>
                <a:ea typeface="Times New Roman"/>
              </a:rPr>
              <a:t>Only </a:t>
            </a:r>
            <a:r>
              <a:rPr lang="en-US" sz="2400" dirty="0">
                <a:latin typeface="Times New Roman"/>
                <a:ea typeface="Times New Roman"/>
              </a:rPr>
              <a:t>a few factors </a:t>
            </a:r>
            <a:r>
              <a:rPr lang="en-US" sz="2400" dirty="0" smtClean="0">
                <a:latin typeface="Times New Roman"/>
                <a:ea typeface="Times New Roman"/>
              </a:rPr>
              <a:t>were </a:t>
            </a:r>
            <a:r>
              <a:rPr lang="en-US" sz="2400" dirty="0">
                <a:latin typeface="Times New Roman"/>
                <a:ea typeface="Times New Roman"/>
              </a:rPr>
              <a:t>found to be related to </a:t>
            </a:r>
            <a:r>
              <a:rPr lang="en-US" sz="2400" dirty="0" smtClean="0">
                <a:latin typeface="Times New Roman"/>
                <a:ea typeface="Times New Roman"/>
              </a:rPr>
              <a:t>discrepancies </a:t>
            </a:r>
            <a:r>
              <a:rPr lang="en-US" sz="2400" b="1" dirty="0">
                <a:latin typeface="Times New Roman"/>
                <a:ea typeface="Times New Roman"/>
              </a:rPr>
              <a:t>among the self-employed: subjective variables </a:t>
            </a:r>
            <a:r>
              <a:rPr lang="en-US" sz="2400" dirty="0">
                <a:latin typeface="Times New Roman"/>
                <a:ea typeface="Times New Roman"/>
              </a:rPr>
              <a:t>such as satisfaction with income and expectations of business progress in the near future.</a:t>
            </a:r>
            <a:endParaRPr lang="en-US" sz="24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a:xfrm>
            <a:off x="827584" y="6356350"/>
            <a:ext cx="7272808" cy="365125"/>
          </a:xfrm>
        </p:spPr>
        <p:txBody>
          <a:bodyPr/>
          <a:lstStyle/>
          <a:p>
            <a:r>
              <a:rPr lang="en-US" sz="1400" dirty="0" err="1" smtClean="0"/>
              <a:t>Romanov&amp;Gubman</a:t>
            </a:r>
            <a:r>
              <a:rPr lang="en-US" sz="1400" b="1" dirty="0" smtClean="0"/>
              <a:t>: Quality of </a:t>
            </a:r>
            <a:r>
              <a:rPr lang="en-US" sz="1400" b="1" dirty="0" smtClean="0">
                <a:latin typeface="Times New Roman" panose="02020603050405020304" pitchFamily="18" charset="0"/>
                <a:cs typeface="Times New Roman" panose="02020603050405020304" pitchFamily="18" charset="0"/>
              </a:rPr>
              <a:t>income</a:t>
            </a:r>
            <a:r>
              <a:rPr lang="en-US" sz="1400" b="1" dirty="0" smtClean="0"/>
              <a:t> data in survey vs. administrative file</a:t>
            </a:r>
            <a:endParaRPr lang="en-US" sz="1400" b="1" dirty="0"/>
          </a:p>
        </p:txBody>
      </p:sp>
      <p:sp>
        <p:nvSpPr>
          <p:cNvPr id="5" name="Slide Number Placeholder 4"/>
          <p:cNvSpPr>
            <a:spLocks noGrp="1"/>
          </p:cNvSpPr>
          <p:nvPr>
            <p:ph type="sldNum" sz="quarter" idx="12"/>
          </p:nvPr>
        </p:nvSpPr>
        <p:spPr>
          <a:xfrm>
            <a:off x="8172400" y="6356350"/>
            <a:ext cx="514400" cy="365125"/>
          </a:xfrm>
        </p:spPr>
        <p:txBody>
          <a:bodyPr/>
          <a:lstStyle/>
          <a:p>
            <a:fld id="{C50BDE43-71B6-4AB9-960B-46F057B2CC91}" type="slidenum">
              <a:rPr lang="en-US" smtClean="0"/>
              <a:t>17</a:t>
            </a:fld>
            <a:endParaRPr lang="en-US" dirty="0"/>
          </a:p>
        </p:txBody>
      </p:sp>
    </p:spTree>
    <p:extLst>
      <p:ext uri="{BB962C8B-B14F-4D97-AF65-F5344CB8AC3E}">
        <p14:creationId xmlns:p14="http://schemas.microsoft.com/office/powerpoint/2010/main" val="3069870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rPr>
              <a:t>Key findings and conclusions</a:t>
            </a:r>
            <a:endParaRPr lang="en-US" sz="3600" b="1" dirty="0">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67544" y="1484784"/>
            <a:ext cx="8229600" cy="4785395"/>
          </a:xfrm>
        </p:spPr>
        <p:txBody>
          <a:bodyPr>
            <a:normAutofit/>
          </a:bodyPr>
          <a:lstStyle/>
          <a:p>
            <a:pPr marL="457200" indent="-457200">
              <a:spcAft>
                <a:spcPts val="1200"/>
              </a:spcAft>
              <a:buFont typeface="+mj-lt"/>
              <a:buAutoNum type="arabicPeriod" startAt="9"/>
            </a:pPr>
            <a:r>
              <a:rPr lang="en-US" sz="2400" dirty="0" smtClean="0">
                <a:latin typeface="Times New Roman"/>
                <a:ea typeface="Times New Roman"/>
              </a:rPr>
              <a:t>Inserting </a:t>
            </a:r>
            <a:r>
              <a:rPr lang="en-US" sz="2400" dirty="0">
                <a:latin typeface="Times New Roman"/>
                <a:ea typeface="Times New Roman"/>
              </a:rPr>
              <a:t>a question about </a:t>
            </a:r>
            <a:r>
              <a:rPr lang="en-US" sz="2400" dirty="0" smtClean="0">
                <a:latin typeface="Times New Roman"/>
                <a:ea typeface="Times New Roman"/>
              </a:rPr>
              <a:t>NET income </a:t>
            </a:r>
            <a:r>
              <a:rPr lang="en-US" sz="2400" b="1" dirty="0">
                <a:latin typeface="Times New Roman"/>
                <a:ea typeface="Times New Roman"/>
              </a:rPr>
              <a:t>immediately after </a:t>
            </a:r>
            <a:r>
              <a:rPr lang="en-US" sz="2400" dirty="0">
                <a:latin typeface="Times New Roman"/>
                <a:ea typeface="Times New Roman"/>
              </a:rPr>
              <a:t>inquiring about </a:t>
            </a:r>
            <a:r>
              <a:rPr lang="en-US" sz="2400" dirty="0" smtClean="0">
                <a:latin typeface="Times New Roman"/>
                <a:ea typeface="Times New Roman"/>
              </a:rPr>
              <a:t>GROSS income</a:t>
            </a:r>
            <a:r>
              <a:rPr lang="en-US" sz="2400" dirty="0">
                <a:latin typeface="Times New Roman"/>
                <a:ea typeface="Times New Roman"/>
              </a:rPr>
              <a:t>, as a logical way to allow respondents to control their responses, caused 22% of the respondents to go back and check the accuracy of their responses to the gross income question. </a:t>
            </a:r>
            <a:r>
              <a:rPr lang="en-US" sz="2400" b="1" dirty="0" smtClean="0">
                <a:latin typeface="Times New Roman"/>
                <a:ea typeface="Times New Roman"/>
              </a:rPr>
              <a:t>Reversion</a:t>
            </a:r>
            <a:r>
              <a:rPr lang="en-US" sz="2400" dirty="0" smtClean="0">
                <a:latin typeface="Times New Roman"/>
                <a:ea typeface="Times New Roman"/>
              </a:rPr>
              <a:t> </a:t>
            </a:r>
            <a:r>
              <a:rPr lang="en-US" sz="2400" dirty="0">
                <a:latin typeface="Times New Roman"/>
                <a:ea typeface="Times New Roman"/>
              </a:rPr>
              <a:t>to the gross income question during the interview and correction of the answer </a:t>
            </a:r>
            <a:r>
              <a:rPr lang="en-US" sz="2400" b="1" dirty="0">
                <a:latin typeface="Times New Roman"/>
                <a:ea typeface="Times New Roman"/>
              </a:rPr>
              <a:t>reduced </a:t>
            </a:r>
            <a:r>
              <a:rPr lang="en-US" sz="2400" b="1" dirty="0" smtClean="0">
                <a:latin typeface="Times New Roman"/>
                <a:ea typeface="Times New Roman"/>
              </a:rPr>
              <a:t>the discrepancies </a:t>
            </a:r>
            <a:r>
              <a:rPr lang="en-US" sz="2400" dirty="0">
                <a:latin typeface="Times New Roman"/>
                <a:ea typeface="Times New Roman"/>
              </a:rPr>
              <a:t>among both employees and the </a:t>
            </a:r>
            <a:r>
              <a:rPr lang="en-US" sz="2400" dirty="0" smtClean="0">
                <a:latin typeface="Times New Roman"/>
                <a:ea typeface="Times New Roman"/>
              </a:rPr>
              <a:t>self-employed.</a:t>
            </a:r>
          </a:p>
          <a:p>
            <a:pPr marL="457200" indent="-457200">
              <a:spcAft>
                <a:spcPts val="1200"/>
              </a:spcAft>
              <a:buFont typeface="+mj-lt"/>
              <a:buAutoNum type="arabicPeriod" startAt="9"/>
            </a:pPr>
            <a:r>
              <a:rPr lang="en-US" sz="2400" dirty="0" smtClean="0">
                <a:latin typeface="Times New Roman"/>
                <a:cs typeface="Times New Roman" panose="02020603050405020304" pitchFamily="18" charset="0"/>
              </a:rPr>
              <a:t>When analyzing measurement errors, one would be advised to do it separately for the employees and the self-employed, for positive and negative discrepancies, and with different factors for </a:t>
            </a:r>
            <a:r>
              <a:rPr lang="en-US" sz="2400" smtClean="0">
                <a:latin typeface="Times New Roman"/>
                <a:cs typeface="Times New Roman" panose="02020603050405020304" pitchFamily="18" charset="0"/>
              </a:rPr>
              <a:t>each group. </a:t>
            </a:r>
            <a:endParaRPr lang="en-US" sz="24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a:xfrm>
            <a:off x="827584" y="6356350"/>
            <a:ext cx="7272808" cy="365125"/>
          </a:xfrm>
        </p:spPr>
        <p:txBody>
          <a:bodyPr/>
          <a:lstStyle/>
          <a:p>
            <a:r>
              <a:rPr lang="en-US" sz="1400" dirty="0" err="1" smtClean="0"/>
              <a:t>Romanov&amp;Gubman</a:t>
            </a:r>
            <a:r>
              <a:rPr lang="en-US" sz="1400" b="1" dirty="0" smtClean="0"/>
              <a:t>: Quality of </a:t>
            </a:r>
            <a:r>
              <a:rPr lang="en-US" sz="1400" b="1" dirty="0" smtClean="0">
                <a:latin typeface="Times New Roman" panose="02020603050405020304" pitchFamily="18" charset="0"/>
                <a:cs typeface="Times New Roman" panose="02020603050405020304" pitchFamily="18" charset="0"/>
              </a:rPr>
              <a:t>income</a:t>
            </a:r>
            <a:r>
              <a:rPr lang="en-US" sz="1400" b="1" dirty="0" smtClean="0"/>
              <a:t> data in survey vs. administrative file</a:t>
            </a:r>
            <a:endParaRPr lang="en-US" sz="1400" b="1" dirty="0"/>
          </a:p>
        </p:txBody>
      </p:sp>
      <p:sp>
        <p:nvSpPr>
          <p:cNvPr id="5" name="Slide Number Placeholder 4"/>
          <p:cNvSpPr>
            <a:spLocks noGrp="1"/>
          </p:cNvSpPr>
          <p:nvPr>
            <p:ph type="sldNum" sz="quarter" idx="12"/>
          </p:nvPr>
        </p:nvSpPr>
        <p:spPr>
          <a:xfrm>
            <a:off x="8172400" y="6356350"/>
            <a:ext cx="514400" cy="365125"/>
          </a:xfrm>
        </p:spPr>
        <p:txBody>
          <a:bodyPr/>
          <a:lstStyle/>
          <a:p>
            <a:fld id="{C50BDE43-71B6-4AB9-960B-46F057B2CC91}" type="slidenum">
              <a:rPr lang="en-US" smtClean="0"/>
              <a:t>18</a:t>
            </a:fld>
            <a:endParaRPr lang="en-US" dirty="0"/>
          </a:p>
        </p:txBody>
      </p:sp>
    </p:spTree>
    <p:extLst>
      <p:ext uri="{BB962C8B-B14F-4D97-AF65-F5344CB8AC3E}">
        <p14:creationId xmlns:p14="http://schemas.microsoft.com/office/powerpoint/2010/main" val="2245128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36912"/>
            <a:ext cx="8229600" cy="1143000"/>
          </a:xfrm>
        </p:spPr>
        <p:txBody>
          <a:bodyPr/>
          <a:lstStyle/>
          <a:p>
            <a:r>
              <a:rPr lang="en-US" dirty="0" smtClean="0">
                <a:latin typeface="Times New Roman" panose="02020603050405020304" pitchFamily="18" charset="0"/>
                <a:cs typeface="Times New Roman" panose="02020603050405020304" pitchFamily="18" charset="0"/>
              </a:rPr>
              <a:t>Thank you</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70296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rPr>
              <a:t>Outline</a:t>
            </a:r>
          </a:p>
        </p:txBody>
      </p:sp>
      <p:sp>
        <p:nvSpPr>
          <p:cNvPr id="3" name="Content Placeholder 2"/>
          <p:cNvSpPr>
            <a:spLocks noGrp="1"/>
          </p:cNvSpPr>
          <p:nvPr>
            <p:ph idx="1"/>
          </p:nvPr>
        </p:nvSpPr>
        <p:spPr/>
        <p:txBody>
          <a:bodyPr>
            <a:normAutofit/>
          </a:bodyPr>
          <a:lstStyle/>
          <a:p>
            <a:pPr marL="0" indent="0">
              <a:buNone/>
            </a:pPr>
            <a:r>
              <a:rPr lang="en-US" sz="2800" dirty="0" smtClean="0">
                <a:latin typeface="Times New Roman" panose="02020603050405020304" pitchFamily="18" charset="0"/>
                <a:cs typeface="Times New Roman" panose="02020603050405020304" pitchFamily="18" charset="0"/>
              </a:rPr>
              <a:t>Motivation</a:t>
            </a:r>
          </a:p>
          <a:p>
            <a:pPr marL="0" indent="0">
              <a:buNone/>
            </a:pPr>
            <a:r>
              <a:rPr lang="en-US" sz="2800" dirty="0" smtClean="0">
                <a:latin typeface="Times New Roman" panose="02020603050405020304" pitchFamily="18" charset="0"/>
                <a:cs typeface="Times New Roman" panose="02020603050405020304" pitchFamily="18" charset="0"/>
              </a:rPr>
              <a:t>Literature</a:t>
            </a:r>
          </a:p>
          <a:p>
            <a:pPr marL="0" indent="0">
              <a:buNone/>
            </a:pPr>
            <a:r>
              <a:rPr lang="en-US" sz="2800" dirty="0" smtClean="0">
                <a:latin typeface="Times New Roman" panose="02020603050405020304" pitchFamily="18" charset="0"/>
                <a:cs typeface="Times New Roman" panose="02020603050405020304" pitchFamily="18" charset="0"/>
              </a:rPr>
              <a:t>Research hypotheses</a:t>
            </a:r>
          </a:p>
          <a:p>
            <a:pPr marL="0" indent="0">
              <a:buNone/>
            </a:pPr>
            <a:r>
              <a:rPr lang="en-US" sz="2800" dirty="0" smtClean="0">
                <a:latin typeface="Times New Roman" panose="02020603050405020304" pitchFamily="18" charset="0"/>
                <a:cs typeface="Times New Roman" panose="02020603050405020304" pitchFamily="18" charset="0"/>
              </a:rPr>
              <a:t>Data</a:t>
            </a:r>
          </a:p>
          <a:p>
            <a:pPr marL="0" indent="0">
              <a:buNone/>
            </a:pPr>
            <a:r>
              <a:rPr lang="en-US" sz="2800" dirty="0" smtClean="0">
                <a:latin typeface="Times New Roman" panose="02020603050405020304" pitchFamily="18" charset="0"/>
                <a:cs typeface="Times New Roman" panose="02020603050405020304" pitchFamily="18" charset="0"/>
              </a:rPr>
              <a:t>Methodology</a:t>
            </a:r>
          </a:p>
          <a:p>
            <a:pPr marL="0" indent="0">
              <a:buNone/>
            </a:pPr>
            <a:r>
              <a:rPr lang="en-US" sz="2800" dirty="0" smtClean="0">
                <a:latin typeface="Times New Roman" panose="02020603050405020304" pitchFamily="18" charset="0"/>
                <a:cs typeface="Times New Roman" panose="02020603050405020304" pitchFamily="18" charset="0"/>
              </a:rPr>
              <a:t>Key findings and conclusions</a:t>
            </a:r>
            <a:endParaRPr lang="en-US" sz="28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a:xfrm>
            <a:off x="827584" y="6356350"/>
            <a:ext cx="7272808" cy="365125"/>
          </a:xfrm>
        </p:spPr>
        <p:txBody>
          <a:bodyPr/>
          <a:lstStyle/>
          <a:p>
            <a:r>
              <a:rPr lang="en-US" sz="1400" dirty="0" err="1" smtClean="0"/>
              <a:t>Romanov&amp;Gubman</a:t>
            </a:r>
            <a:r>
              <a:rPr lang="en-US" sz="1400" b="1" dirty="0" smtClean="0"/>
              <a:t>: Quality of </a:t>
            </a:r>
            <a:r>
              <a:rPr lang="en-US" sz="1400" b="1" dirty="0" smtClean="0">
                <a:latin typeface="Times New Roman" panose="02020603050405020304" pitchFamily="18" charset="0"/>
                <a:cs typeface="Times New Roman" panose="02020603050405020304" pitchFamily="18" charset="0"/>
              </a:rPr>
              <a:t>income</a:t>
            </a:r>
            <a:r>
              <a:rPr lang="en-US" sz="1400" b="1" dirty="0" smtClean="0"/>
              <a:t> data in survey vs. administrative file</a:t>
            </a:r>
            <a:endParaRPr lang="en-US" sz="1400" b="1" dirty="0"/>
          </a:p>
        </p:txBody>
      </p:sp>
      <p:sp>
        <p:nvSpPr>
          <p:cNvPr id="5" name="Slide Number Placeholder 4"/>
          <p:cNvSpPr>
            <a:spLocks noGrp="1"/>
          </p:cNvSpPr>
          <p:nvPr>
            <p:ph type="sldNum" sz="quarter" idx="12"/>
          </p:nvPr>
        </p:nvSpPr>
        <p:spPr>
          <a:xfrm>
            <a:off x="8172400" y="6356350"/>
            <a:ext cx="514400" cy="365125"/>
          </a:xfrm>
        </p:spPr>
        <p:txBody>
          <a:bodyPr/>
          <a:lstStyle/>
          <a:p>
            <a:fld id="{C50BDE43-71B6-4AB9-960B-46F057B2CC91}" type="slidenum">
              <a:rPr lang="en-US" smtClean="0"/>
              <a:t>2</a:t>
            </a:fld>
            <a:endParaRPr lang="en-US" dirty="0"/>
          </a:p>
        </p:txBody>
      </p:sp>
    </p:spTree>
    <p:extLst>
      <p:ext uri="{BB962C8B-B14F-4D97-AF65-F5344CB8AC3E}">
        <p14:creationId xmlns:p14="http://schemas.microsoft.com/office/powerpoint/2010/main" val="512469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5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1500"/>
                            </p:stCondLst>
                            <p:childTnLst>
                              <p:par>
                                <p:cTn id="8" presetID="1" presetClass="entr" presetSubtype="0" fill="hold" grpId="0" nodeType="afterEffect">
                                  <p:stCondLst>
                                    <p:cond delay="150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par>
                          <p:cTn id="10" fill="hold">
                            <p:stCondLst>
                              <p:cond delay="3000"/>
                            </p:stCondLst>
                            <p:childTnLst>
                              <p:par>
                                <p:cTn id="11" presetID="1" presetClass="entr" presetSubtype="0" fill="hold" grpId="0" nodeType="afterEffect">
                                  <p:stCondLst>
                                    <p:cond delay="150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par>
                          <p:cTn id="13" fill="hold">
                            <p:stCondLst>
                              <p:cond delay="4500"/>
                            </p:stCondLst>
                            <p:childTnLst>
                              <p:par>
                                <p:cTn id="14" presetID="1" presetClass="entr" presetSubtype="0" fill="hold" grpId="0" nodeType="afterEffect">
                                  <p:stCondLst>
                                    <p:cond delay="150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par>
                          <p:cTn id="16" fill="hold">
                            <p:stCondLst>
                              <p:cond delay="6000"/>
                            </p:stCondLst>
                            <p:childTnLst>
                              <p:par>
                                <p:cTn id="17" presetID="1" presetClass="entr" presetSubtype="0" fill="hold" grpId="0" nodeType="afterEffect">
                                  <p:stCondLst>
                                    <p:cond delay="150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par>
                          <p:cTn id="19" fill="hold">
                            <p:stCondLst>
                              <p:cond delay="7500"/>
                            </p:stCondLst>
                            <p:childTnLst>
                              <p:par>
                                <p:cTn id="20" presetID="1" presetClass="entr" presetSubtype="0" fill="hold" grpId="0" nodeType="afterEffect">
                                  <p:stCondLst>
                                    <p:cond delay="1500"/>
                                  </p:stCondLst>
                                  <p:childTnLst>
                                    <p:set>
                                      <p:cBhvr>
                                        <p:cTn id="21"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rPr>
              <a:t>Motivation</a:t>
            </a:r>
            <a:endParaRPr lang="en-US" sz="3600" b="1" dirty="0">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spcAft>
                <a:spcPts val="1200"/>
              </a:spcAft>
              <a:buNone/>
            </a:pPr>
            <a:r>
              <a:rPr lang="en-US" sz="2400" dirty="0" smtClean="0">
                <a:latin typeface="Times New Roman" panose="02020603050405020304" pitchFamily="18" charset="0"/>
                <a:cs typeface="Times New Roman" panose="02020603050405020304" pitchFamily="18" charset="0"/>
              </a:rPr>
              <a:t>Income items are often presented in the surveys by a banded question, when </a:t>
            </a:r>
            <a:r>
              <a:rPr lang="en-US" sz="2400" dirty="0" smtClean="0">
                <a:effectLst/>
                <a:latin typeface="Times New Roman"/>
                <a:ea typeface="Times New Roman"/>
              </a:rPr>
              <a:t>income variable does not serve for substantive analysis, but as a socioeconomic classificatory variable, e.g. in Israel’s Social Survey</a:t>
            </a:r>
            <a:r>
              <a:rPr lang="en-US" sz="2400" dirty="0" smtClean="0">
                <a:latin typeface="Times New Roman" panose="02020603050405020304" pitchFamily="18" charset="0"/>
                <a:cs typeface="Times New Roman" panose="02020603050405020304" pitchFamily="18" charset="0"/>
              </a:rPr>
              <a:t>. </a:t>
            </a:r>
          </a:p>
          <a:p>
            <a:pPr marL="0" indent="0">
              <a:spcAft>
                <a:spcPts val="1200"/>
              </a:spcAft>
              <a:buNone/>
            </a:pPr>
            <a:r>
              <a:rPr lang="en-US" sz="2400" dirty="0" smtClean="0">
                <a:latin typeface="Times New Roman" panose="02020603050405020304" pitchFamily="18" charset="0"/>
                <a:cs typeface="Times New Roman" panose="02020603050405020304" pitchFamily="18" charset="0"/>
              </a:rPr>
              <a:t>This form is considered to be mitigating the issues of item non-response and inaccuracy associated with the sensitivity of income inquiry (</a:t>
            </a:r>
            <a:r>
              <a:rPr lang="en-US" sz="2400" dirty="0" err="1" smtClean="0">
                <a:effectLst/>
                <a:latin typeface="Times New Roman"/>
                <a:ea typeface="Times New Roman"/>
              </a:rPr>
              <a:t>Tourangeau</a:t>
            </a:r>
            <a:r>
              <a:rPr lang="en-US" sz="2400" dirty="0" smtClean="0">
                <a:effectLst/>
                <a:latin typeface="Times New Roman"/>
                <a:ea typeface="Times New Roman"/>
              </a:rPr>
              <a:t> and Smith, 1996)</a:t>
            </a:r>
            <a:r>
              <a:rPr lang="en-US" sz="2400" dirty="0" smtClean="0">
                <a:latin typeface="Times New Roman" panose="02020603050405020304" pitchFamily="18" charset="0"/>
                <a:cs typeface="Times New Roman" panose="02020603050405020304" pitchFamily="18" charset="0"/>
              </a:rPr>
              <a:t>. </a:t>
            </a:r>
          </a:p>
          <a:p>
            <a:pPr marL="0" indent="0">
              <a:spcAft>
                <a:spcPts val="1200"/>
              </a:spcAft>
              <a:buNone/>
            </a:pPr>
            <a:r>
              <a:rPr lang="en-US" sz="2400" dirty="0" smtClean="0">
                <a:latin typeface="Times New Roman" panose="02020603050405020304" pitchFamily="18" charset="0"/>
                <a:cs typeface="Times New Roman" panose="02020603050405020304" pitchFamily="18" charset="0"/>
              </a:rPr>
              <a:t>Administrative data on incomes, usually from the national tax or social security authorities, are available in many NSO. These are regarded as a (partial) substitute for the survey data.</a:t>
            </a:r>
          </a:p>
          <a:p>
            <a:pPr marL="0" indent="0">
              <a:spcAft>
                <a:spcPts val="1200"/>
              </a:spcAft>
              <a:buNone/>
            </a:pPr>
            <a:endParaRPr lang="en-US" sz="24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a:xfrm>
            <a:off x="827584" y="6356350"/>
            <a:ext cx="7272808" cy="365125"/>
          </a:xfrm>
        </p:spPr>
        <p:txBody>
          <a:bodyPr/>
          <a:lstStyle/>
          <a:p>
            <a:r>
              <a:rPr lang="en-US" sz="1400" dirty="0" err="1" smtClean="0"/>
              <a:t>Romanov&amp;Gubman</a:t>
            </a:r>
            <a:r>
              <a:rPr lang="en-US" sz="1400" b="1" dirty="0" smtClean="0"/>
              <a:t>: Quality of </a:t>
            </a:r>
            <a:r>
              <a:rPr lang="en-US" sz="1400" b="1" dirty="0" smtClean="0">
                <a:latin typeface="Times New Roman" panose="02020603050405020304" pitchFamily="18" charset="0"/>
                <a:cs typeface="Times New Roman" panose="02020603050405020304" pitchFamily="18" charset="0"/>
              </a:rPr>
              <a:t>income</a:t>
            </a:r>
            <a:r>
              <a:rPr lang="en-US" sz="1400" b="1" dirty="0" smtClean="0"/>
              <a:t> data in survey vs. administrative file</a:t>
            </a:r>
            <a:endParaRPr lang="en-US" sz="1400" b="1" dirty="0"/>
          </a:p>
        </p:txBody>
      </p:sp>
      <p:sp>
        <p:nvSpPr>
          <p:cNvPr id="5" name="Slide Number Placeholder 4"/>
          <p:cNvSpPr>
            <a:spLocks noGrp="1"/>
          </p:cNvSpPr>
          <p:nvPr>
            <p:ph type="sldNum" sz="quarter" idx="12"/>
          </p:nvPr>
        </p:nvSpPr>
        <p:spPr>
          <a:xfrm>
            <a:off x="8172400" y="6356350"/>
            <a:ext cx="514400" cy="365125"/>
          </a:xfrm>
        </p:spPr>
        <p:txBody>
          <a:bodyPr/>
          <a:lstStyle/>
          <a:p>
            <a:fld id="{C50BDE43-71B6-4AB9-960B-46F057B2CC91}" type="slidenum">
              <a:rPr lang="en-US" smtClean="0"/>
              <a:t>3</a:t>
            </a:fld>
            <a:endParaRPr lang="en-US" dirty="0"/>
          </a:p>
        </p:txBody>
      </p:sp>
    </p:spTree>
    <p:extLst>
      <p:ext uri="{BB962C8B-B14F-4D97-AF65-F5344CB8AC3E}">
        <p14:creationId xmlns:p14="http://schemas.microsoft.com/office/powerpoint/2010/main" val="3703565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rPr>
              <a:t>Motivation (cont.)</a:t>
            </a:r>
            <a:endParaRPr lang="en-US" sz="3600" b="1" dirty="0">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67544" y="1484784"/>
            <a:ext cx="8229600" cy="4824536"/>
          </a:xfrm>
        </p:spPr>
        <p:txBody>
          <a:bodyPr>
            <a:noAutofit/>
          </a:bodyPr>
          <a:lstStyle/>
          <a:p>
            <a:pPr marL="0" indent="0">
              <a:spcAft>
                <a:spcPts val="1200"/>
              </a:spcAft>
              <a:buNone/>
            </a:pPr>
            <a:r>
              <a:rPr lang="en-US" sz="2400" dirty="0" smtClean="0">
                <a:effectLst/>
                <a:latin typeface="Times New Roman"/>
                <a:ea typeface="Times New Roman"/>
              </a:rPr>
              <a:t>Income data from both types of sources, administrative and survey, differ in definitions, timeliness, periods of reference, and populations covered</a:t>
            </a:r>
            <a:r>
              <a:rPr lang="en-US" sz="2400" dirty="0" smtClean="0">
                <a:latin typeface="Times New Roman" panose="02020603050405020304" pitchFamily="18" charset="0"/>
                <a:cs typeface="Times New Roman" panose="02020603050405020304" pitchFamily="18" charset="0"/>
              </a:rPr>
              <a:t>. </a:t>
            </a:r>
          </a:p>
          <a:p>
            <a:pPr marL="0" indent="0">
              <a:spcAft>
                <a:spcPts val="1200"/>
              </a:spcAft>
              <a:buNone/>
            </a:pPr>
            <a:r>
              <a:rPr lang="en-US" sz="2400" dirty="0" smtClean="0">
                <a:latin typeface="Times New Roman" panose="02020603050405020304" pitchFamily="18" charset="0"/>
                <a:cs typeface="Times New Roman" panose="02020603050405020304" pitchFamily="18" charset="0"/>
              </a:rPr>
              <a:t>Any unadjusted comparison should yield discrepancies. Even after a thorough adjustment on both sides, meaningful discrepancies are normally found.</a:t>
            </a:r>
          </a:p>
          <a:p>
            <a:pPr marL="0" indent="0">
              <a:spcAft>
                <a:spcPts val="1200"/>
              </a:spcAft>
              <a:buNone/>
            </a:pPr>
            <a:r>
              <a:rPr lang="en-US" sz="2400" dirty="0" smtClean="0">
                <a:latin typeface="Times New Roman" panose="02020603050405020304" pitchFamily="18" charset="0"/>
                <a:cs typeface="Times New Roman" panose="02020603050405020304" pitchFamily="18" charset="0"/>
              </a:rPr>
              <a:t>There is a lively debate on the issue: Which source better represents the true income? Is under-reporting in a survey preferable--for statistical purposes--to cheating to tax authorities?</a:t>
            </a:r>
          </a:p>
          <a:p>
            <a:pPr marL="0" indent="0">
              <a:spcAft>
                <a:spcPts val="1200"/>
              </a:spcAft>
              <a:buNone/>
            </a:pPr>
            <a:r>
              <a:rPr lang="en-US" sz="2400" dirty="0" smtClean="0">
                <a:latin typeface="Times New Roman" panose="02020603050405020304" pitchFamily="18" charset="0"/>
                <a:cs typeface="Times New Roman" panose="02020603050405020304" pitchFamily="18" charset="0"/>
              </a:rPr>
              <a:t>Without taking a stand on that, we analyze the distribution of discrepancies, by income source. </a:t>
            </a:r>
          </a:p>
        </p:txBody>
      </p:sp>
      <p:sp>
        <p:nvSpPr>
          <p:cNvPr id="4" name="Footer Placeholder 3"/>
          <p:cNvSpPr>
            <a:spLocks noGrp="1"/>
          </p:cNvSpPr>
          <p:nvPr>
            <p:ph type="ftr" sz="quarter" idx="11"/>
          </p:nvPr>
        </p:nvSpPr>
        <p:spPr>
          <a:xfrm>
            <a:off x="827584" y="6356350"/>
            <a:ext cx="7272808" cy="365125"/>
          </a:xfrm>
        </p:spPr>
        <p:txBody>
          <a:bodyPr/>
          <a:lstStyle/>
          <a:p>
            <a:r>
              <a:rPr lang="en-US" sz="1400" dirty="0" err="1" smtClean="0"/>
              <a:t>Romanov&amp;Gubman</a:t>
            </a:r>
            <a:r>
              <a:rPr lang="en-US" sz="1400" b="1" dirty="0" smtClean="0"/>
              <a:t>: Quality of </a:t>
            </a:r>
            <a:r>
              <a:rPr lang="en-US" sz="1400" b="1" dirty="0" smtClean="0">
                <a:latin typeface="Times New Roman" panose="02020603050405020304" pitchFamily="18" charset="0"/>
                <a:cs typeface="Times New Roman" panose="02020603050405020304" pitchFamily="18" charset="0"/>
              </a:rPr>
              <a:t>income</a:t>
            </a:r>
            <a:r>
              <a:rPr lang="en-US" sz="1400" b="1" dirty="0" smtClean="0"/>
              <a:t> data in survey vs. administrative file</a:t>
            </a:r>
            <a:endParaRPr lang="en-US" sz="1400" b="1" dirty="0"/>
          </a:p>
        </p:txBody>
      </p:sp>
      <p:sp>
        <p:nvSpPr>
          <p:cNvPr id="5" name="Slide Number Placeholder 4"/>
          <p:cNvSpPr>
            <a:spLocks noGrp="1"/>
          </p:cNvSpPr>
          <p:nvPr>
            <p:ph type="sldNum" sz="quarter" idx="12"/>
          </p:nvPr>
        </p:nvSpPr>
        <p:spPr>
          <a:xfrm>
            <a:off x="8172400" y="6356350"/>
            <a:ext cx="514400" cy="365125"/>
          </a:xfrm>
        </p:spPr>
        <p:txBody>
          <a:bodyPr/>
          <a:lstStyle/>
          <a:p>
            <a:fld id="{C50BDE43-71B6-4AB9-960B-46F057B2CC91}" type="slidenum">
              <a:rPr lang="en-US" smtClean="0"/>
              <a:t>4</a:t>
            </a:fld>
            <a:endParaRPr lang="en-US" dirty="0"/>
          </a:p>
        </p:txBody>
      </p:sp>
    </p:spTree>
    <p:extLst>
      <p:ext uri="{BB962C8B-B14F-4D97-AF65-F5344CB8AC3E}">
        <p14:creationId xmlns:p14="http://schemas.microsoft.com/office/powerpoint/2010/main" val="1605160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rPr>
              <a:t>Literature</a:t>
            </a:r>
            <a:endParaRPr lang="en-US" sz="3600" b="1" dirty="0">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412776"/>
            <a:ext cx="8229600" cy="4713387"/>
          </a:xfrm>
        </p:spPr>
        <p:txBody>
          <a:bodyPr>
            <a:noAutofit/>
          </a:bodyPr>
          <a:lstStyle/>
          <a:p>
            <a:pPr marL="0" indent="0">
              <a:spcAft>
                <a:spcPts val="1200"/>
              </a:spcAft>
              <a:buNone/>
            </a:pPr>
            <a:r>
              <a:rPr lang="en-US" sz="2400" dirty="0" err="1" smtClean="0">
                <a:effectLst/>
                <a:latin typeface="Times New Roman"/>
                <a:ea typeface="Times New Roman"/>
              </a:rPr>
              <a:t>Micklewright</a:t>
            </a:r>
            <a:r>
              <a:rPr lang="en-US" sz="2400" dirty="0" smtClean="0">
                <a:effectLst/>
                <a:latin typeface="Times New Roman"/>
                <a:ea typeface="Times New Roman"/>
              </a:rPr>
              <a:t> and </a:t>
            </a:r>
            <a:r>
              <a:rPr lang="en-US" sz="2400" dirty="0" err="1" smtClean="0">
                <a:effectLst/>
                <a:latin typeface="Times New Roman"/>
                <a:ea typeface="Times New Roman"/>
              </a:rPr>
              <a:t>Schnepf</a:t>
            </a:r>
            <a:r>
              <a:rPr lang="en-US" sz="2400" dirty="0" smtClean="0">
                <a:effectLst/>
                <a:latin typeface="Times New Roman"/>
                <a:ea typeface="Times New Roman"/>
              </a:rPr>
              <a:t> (2007): the use of a banded question may result in loss of information within the bands and, in turn, may impair the accuracy of the aggregate estimates derived from the survey. </a:t>
            </a:r>
          </a:p>
          <a:p>
            <a:pPr marL="0" indent="0">
              <a:spcAft>
                <a:spcPts val="1200"/>
              </a:spcAft>
              <a:buNone/>
            </a:pPr>
            <a:r>
              <a:rPr lang="en-US" sz="2400" dirty="0" smtClean="0">
                <a:effectLst/>
                <a:latin typeface="Times New Roman"/>
                <a:ea typeface="Times New Roman"/>
              </a:rPr>
              <a:t>Moore et al. (JOS 2001): “Response bias estimates for wage/salary income amounts are generally small and without a consistent sign, indicating neither under- nor over-reporting bias given accurate source reporting”. </a:t>
            </a:r>
          </a:p>
          <a:p>
            <a:pPr marL="0" indent="0">
              <a:spcAft>
                <a:spcPts val="1200"/>
              </a:spcAft>
              <a:buNone/>
            </a:pPr>
            <a:r>
              <a:rPr lang="en-US" sz="2400" dirty="0" smtClean="0">
                <a:effectLst/>
                <a:latin typeface="Times New Roman"/>
                <a:ea typeface="Times New Roman"/>
              </a:rPr>
              <a:t>Martin et al. (1996): reporting of income from business and self-employed activity, is more difficult in terms of conceptualization, definition and questioning than reporting wage/salary income and transfer payments. </a:t>
            </a:r>
          </a:p>
        </p:txBody>
      </p:sp>
      <p:sp>
        <p:nvSpPr>
          <p:cNvPr id="4" name="Footer Placeholder 3"/>
          <p:cNvSpPr>
            <a:spLocks noGrp="1"/>
          </p:cNvSpPr>
          <p:nvPr>
            <p:ph type="ftr" sz="quarter" idx="11"/>
          </p:nvPr>
        </p:nvSpPr>
        <p:spPr>
          <a:xfrm>
            <a:off x="827584" y="6356350"/>
            <a:ext cx="7272808" cy="365125"/>
          </a:xfrm>
        </p:spPr>
        <p:txBody>
          <a:bodyPr/>
          <a:lstStyle/>
          <a:p>
            <a:r>
              <a:rPr lang="en-US" sz="1400" dirty="0" err="1" smtClean="0"/>
              <a:t>Romanov&amp;Gubman</a:t>
            </a:r>
            <a:r>
              <a:rPr lang="en-US" sz="1400" b="1" dirty="0" smtClean="0"/>
              <a:t>: Quality of </a:t>
            </a:r>
            <a:r>
              <a:rPr lang="en-US" sz="1400" b="1" dirty="0" smtClean="0">
                <a:latin typeface="Times New Roman" panose="02020603050405020304" pitchFamily="18" charset="0"/>
                <a:cs typeface="Times New Roman" panose="02020603050405020304" pitchFamily="18" charset="0"/>
              </a:rPr>
              <a:t>income</a:t>
            </a:r>
            <a:r>
              <a:rPr lang="en-US" sz="1400" b="1" dirty="0" smtClean="0"/>
              <a:t> data in survey vs. administrative file</a:t>
            </a:r>
            <a:endParaRPr lang="en-US" sz="1400" b="1" dirty="0"/>
          </a:p>
        </p:txBody>
      </p:sp>
      <p:sp>
        <p:nvSpPr>
          <p:cNvPr id="5" name="Slide Number Placeholder 4"/>
          <p:cNvSpPr>
            <a:spLocks noGrp="1"/>
          </p:cNvSpPr>
          <p:nvPr>
            <p:ph type="sldNum" sz="quarter" idx="12"/>
          </p:nvPr>
        </p:nvSpPr>
        <p:spPr>
          <a:xfrm>
            <a:off x="8172400" y="6356350"/>
            <a:ext cx="514400" cy="365125"/>
          </a:xfrm>
        </p:spPr>
        <p:txBody>
          <a:bodyPr/>
          <a:lstStyle/>
          <a:p>
            <a:fld id="{C50BDE43-71B6-4AB9-960B-46F057B2CC91}" type="slidenum">
              <a:rPr lang="en-US" smtClean="0"/>
              <a:t>5</a:t>
            </a:fld>
            <a:endParaRPr lang="en-US" dirty="0"/>
          </a:p>
        </p:txBody>
      </p:sp>
    </p:spTree>
    <p:extLst>
      <p:ext uri="{BB962C8B-B14F-4D97-AF65-F5344CB8AC3E}">
        <p14:creationId xmlns:p14="http://schemas.microsoft.com/office/powerpoint/2010/main" val="1299302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rPr>
              <a:t>Literature (cont.)</a:t>
            </a:r>
            <a:endParaRPr lang="en-US" sz="3600" b="1" dirty="0">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412776"/>
            <a:ext cx="8229600" cy="4713387"/>
          </a:xfrm>
        </p:spPr>
        <p:txBody>
          <a:bodyPr>
            <a:noAutofit/>
          </a:bodyPr>
          <a:lstStyle/>
          <a:p>
            <a:pPr marL="0" indent="0">
              <a:spcAft>
                <a:spcPts val="1200"/>
              </a:spcAft>
              <a:buNone/>
            </a:pPr>
            <a:r>
              <a:rPr lang="en-US" sz="2400" dirty="0" smtClean="0">
                <a:latin typeface="Times New Roman"/>
                <a:ea typeface="Times New Roman"/>
              </a:rPr>
              <a:t>Romanov and Furman (2006): found a “regression to the mean” of the reportage of income in a census around the data from an administrative file. If </a:t>
            </a:r>
            <a:r>
              <a:rPr lang="en-US" sz="2400" dirty="0" smtClean="0">
                <a:effectLst/>
                <a:latin typeface="Times New Roman"/>
                <a:ea typeface="Times New Roman"/>
              </a:rPr>
              <a:t>errors among the wealthy in one direction are offset by errors among the poor in the opposite direction, the average error may be negligible. </a:t>
            </a:r>
          </a:p>
          <a:p>
            <a:pPr marL="0" indent="0">
              <a:spcAft>
                <a:spcPts val="1200"/>
              </a:spcAft>
              <a:buNone/>
            </a:pPr>
            <a:r>
              <a:rPr lang="en-US" sz="2400" dirty="0" err="1" smtClean="0">
                <a:latin typeface="Times New Roman" panose="02020603050405020304" pitchFamily="18" charset="0"/>
                <a:cs typeface="Times New Roman" panose="02020603050405020304" pitchFamily="18" charset="0"/>
              </a:rPr>
              <a:t>Abowd</a:t>
            </a:r>
            <a:r>
              <a:rPr lang="en-US" sz="2400" dirty="0" smtClean="0">
                <a:latin typeface="Times New Roman" panose="02020603050405020304" pitchFamily="18" charset="0"/>
                <a:cs typeface="Times New Roman" panose="02020603050405020304" pitchFamily="18" charset="0"/>
              </a:rPr>
              <a:t> and Stinson (2011):</a:t>
            </a:r>
            <a:r>
              <a:rPr lang="en-US" sz="2400" dirty="0" smtClean="0">
                <a:effectLst/>
                <a:latin typeface="Times New Roman"/>
                <a:ea typeface="Times New Roman"/>
              </a:rPr>
              <a:t> both survey and administrative data on earnings are viewed as noisy measures of some underlying true amount of annual earnings.</a:t>
            </a:r>
          </a:p>
        </p:txBody>
      </p:sp>
      <p:sp>
        <p:nvSpPr>
          <p:cNvPr id="4" name="Footer Placeholder 3"/>
          <p:cNvSpPr>
            <a:spLocks noGrp="1"/>
          </p:cNvSpPr>
          <p:nvPr>
            <p:ph type="ftr" sz="quarter" idx="11"/>
          </p:nvPr>
        </p:nvSpPr>
        <p:spPr>
          <a:xfrm>
            <a:off x="827584" y="6356350"/>
            <a:ext cx="7272808" cy="365125"/>
          </a:xfrm>
        </p:spPr>
        <p:txBody>
          <a:bodyPr/>
          <a:lstStyle/>
          <a:p>
            <a:r>
              <a:rPr lang="en-US" sz="1400" dirty="0" err="1" smtClean="0"/>
              <a:t>Romanov&amp;Gubman</a:t>
            </a:r>
            <a:r>
              <a:rPr lang="en-US" sz="1400" b="1" dirty="0" smtClean="0"/>
              <a:t>: Quality of </a:t>
            </a:r>
            <a:r>
              <a:rPr lang="en-US" sz="1400" b="1" dirty="0" smtClean="0">
                <a:latin typeface="Times New Roman" panose="02020603050405020304" pitchFamily="18" charset="0"/>
                <a:cs typeface="Times New Roman" panose="02020603050405020304" pitchFamily="18" charset="0"/>
              </a:rPr>
              <a:t>income</a:t>
            </a:r>
            <a:r>
              <a:rPr lang="en-US" sz="1400" b="1" dirty="0" smtClean="0"/>
              <a:t> data in survey vs. administrative file</a:t>
            </a:r>
            <a:endParaRPr lang="en-US" sz="1400" b="1" dirty="0"/>
          </a:p>
        </p:txBody>
      </p:sp>
      <p:sp>
        <p:nvSpPr>
          <p:cNvPr id="5" name="Slide Number Placeholder 4"/>
          <p:cNvSpPr>
            <a:spLocks noGrp="1"/>
          </p:cNvSpPr>
          <p:nvPr>
            <p:ph type="sldNum" sz="quarter" idx="12"/>
          </p:nvPr>
        </p:nvSpPr>
        <p:spPr>
          <a:xfrm>
            <a:off x="8172400" y="6356350"/>
            <a:ext cx="514400" cy="365125"/>
          </a:xfrm>
        </p:spPr>
        <p:txBody>
          <a:bodyPr/>
          <a:lstStyle/>
          <a:p>
            <a:fld id="{C50BDE43-71B6-4AB9-960B-46F057B2CC91}" type="slidenum">
              <a:rPr lang="en-US" smtClean="0"/>
              <a:t>6</a:t>
            </a:fld>
            <a:endParaRPr lang="en-US" dirty="0"/>
          </a:p>
        </p:txBody>
      </p:sp>
    </p:spTree>
    <p:extLst>
      <p:ext uri="{BB962C8B-B14F-4D97-AF65-F5344CB8AC3E}">
        <p14:creationId xmlns:p14="http://schemas.microsoft.com/office/powerpoint/2010/main" val="998550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rPr>
              <a:t>Research hypotheses</a:t>
            </a:r>
            <a:endParaRPr lang="en-US" sz="3600" b="1" dirty="0">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67544" y="1484784"/>
            <a:ext cx="8229600" cy="4785395"/>
          </a:xfrm>
        </p:spPr>
        <p:txBody>
          <a:bodyPr>
            <a:normAutofit lnSpcReduction="10000"/>
          </a:bodyPr>
          <a:lstStyle/>
          <a:p>
            <a:pPr marL="0" indent="0">
              <a:spcAft>
                <a:spcPts val="1200"/>
              </a:spcAft>
              <a:buNone/>
            </a:pPr>
            <a:r>
              <a:rPr lang="en-US" sz="2400" dirty="0" smtClean="0">
                <a:effectLst/>
                <a:latin typeface="Times New Roman"/>
                <a:ea typeface="Times New Roman"/>
              </a:rPr>
              <a:t>The distribution of discrepancies between the survey and administrative income measures exhibits a “regression to the mean”, i.e. the discrepancies at the ends of the distribution are of opposite sign and, possibly, </a:t>
            </a:r>
            <a:r>
              <a:rPr lang="en-US" sz="2400" dirty="0" err="1" smtClean="0">
                <a:effectLst/>
                <a:latin typeface="Times New Roman"/>
                <a:ea typeface="Times New Roman"/>
              </a:rPr>
              <a:t>heteroscedastic</a:t>
            </a:r>
            <a:r>
              <a:rPr lang="en-US" sz="2400" dirty="0" smtClean="0">
                <a:effectLst/>
                <a:latin typeface="Times New Roman"/>
                <a:ea typeface="Times New Roman"/>
              </a:rPr>
              <a:t>.</a:t>
            </a:r>
          </a:p>
          <a:p>
            <a:pPr marL="0" indent="0">
              <a:spcAft>
                <a:spcPts val="1200"/>
              </a:spcAft>
              <a:buNone/>
            </a:pPr>
            <a:r>
              <a:rPr lang="en-US" sz="2400" dirty="0" smtClean="0">
                <a:effectLst/>
                <a:latin typeface="Times New Roman"/>
                <a:ea typeface="Times New Roman"/>
              </a:rPr>
              <a:t>Different factors explain the discrepancies </a:t>
            </a:r>
            <a:r>
              <a:rPr lang="en-US" sz="2400" dirty="0" smtClean="0">
                <a:latin typeface="Times New Roman"/>
                <a:ea typeface="Times New Roman"/>
              </a:rPr>
              <a:t>on each end of the income distribution. </a:t>
            </a:r>
            <a:r>
              <a:rPr lang="en-US" sz="2400" dirty="0">
                <a:latin typeface="Times New Roman"/>
                <a:ea typeface="Times New Roman"/>
              </a:rPr>
              <a:t>The </a:t>
            </a:r>
            <a:r>
              <a:rPr lang="en-US" sz="2400" b="1" dirty="0">
                <a:latin typeface="Times New Roman"/>
                <a:ea typeface="Times New Roman"/>
              </a:rPr>
              <a:t>factors </a:t>
            </a:r>
            <a:r>
              <a:rPr lang="en-US" sz="2400" b="1" dirty="0" smtClean="0">
                <a:latin typeface="Times New Roman"/>
                <a:ea typeface="Times New Roman"/>
              </a:rPr>
              <a:t>are related </a:t>
            </a:r>
            <a:r>
              <a:rPr lang="en-US" sz="2400" b="1" dirty="0">
                <a:latin typeface="Times New Roman"/>
                <a:ea typeface="Times New Roman"/>
              </a:rPr>
              <a:t>to </a:t>
            </a:r>
            <a:r>
              <a:rPr lang="en-US" sz="2400" b="1" dirty="0" smtClean="0">
                <a:latin typeface="Times New Roman"/>
                <a:ea typeface="Times New Roman"/>
              </a:rPr>
              <a:t>patterns of employment and regularity of earnings</a:t>
            </a:r>
            <a:r>
              <a:rPr lang="en-US" sz="2400" dirty="0" smtClean="0">
                <a:latin typeface="Times New Roman"/>
                <a:ea typeface="Times New Roman"/>
              </a:rPr>
              <a:t>: </a:t>
            </a:r>
            <a:r>
              <a:rPr lang="en-US" sz="2400" dirty="0">
                <a:latin typeface="Times New Roman"/>
                <a:ea typeface="Times New Roman"/>
              </a:rPr>
              <a:t>number of jobs, </a:t>
            </a:r>
            <a:r>
              <a:rPr lang="en-US" sz="2400" dirty="0" smtClean="0">
                <a:latin typeface="Times New Roman"/>
                <a:ea typeface="Times New Roman"/>
              </a:rPr>
              <a:t>part-time </a:t>
            </a:r>
            <a:r>
              <a:rPr lang="en-US" sz="2400" dirty="0">
                <a:latin typeface="Times New Roman"/>
                <a:ea typeface="Times New Roman"/>
              </a:rPr>
              <a:t>employment and periods of </a:t>
            </a:r>
            <a:r>
              <a:rPr lang="en-US" sz="2400" dirty="0" smtClean="0">
                <a:latin typeface="Times New Roman"/>
                <a:ea typeface="Times New Roman"/>
              </a:rPr>
              <a:t>unemployment, fringe benefits.</a:t>
            </a:r>
          </a:p>
          <a:p>
            <a:pPr marL="0" indent="0">
              <a:spcAft>
                <a:spcPts val="1200"/>
              </a:spcAft>
              <a:buNone/>
            </a:pPr>
            <a:r>
              <a:rPr lang="en-US" sz="2400" dirty="0" smtClean="0">
                <a:effectLst/>
                <a:latin typeface="Times New Roman"/>
                <a:ea typeface="Times New Roman"/>
              </a:rPr>
              <a:t>Different factors explain the discrepancies among the wage-earners and among the self-employed individuals. A leading factor is a </a:t>
            </a:r>
            <a:r>
              <a:rPr lang="en-US" sz="2400" b="1" dirty="0" smtClean="0">
                <a:effectLst/>
                <a:latin typeface="Times New Roman"/>
                <a:ea typeface="Times New Roman"/>
              </a:rPr>
              <a:t>cognitive complexity of response on the income item for the SE</a:t>
            </a:r>
            <a:r>
              <a:rPr lang="en-US" sz="2400" dirty="0" smtClean="0">
                <a:effectLst/>
                <a:latin typeface="Times New Roman"/>
                <a:ea typeface="Times New Roman"/>
              </a:rPr>
              <a:t>.</a:t>
            </a:r>
          </a:p>
          <a:p>
            <a:pPr marL="0" indent="0">
              <a:spcAft>
                <a:spcPts val="1200"/>
              </a:spcAft>
              <a:buNone/>
            </a:pPr>
            <a:endParaRPr lang="en-US" sz="24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a:xfrm>
            <a:off x="827584" y="6356350"/>
            <a:ext cx="7272808" cy="365125"/>
          </a:xfrm>
        </p:spPr>
        <p:txBody>
          <a:bodyPr/>
          <a:lstStyle/>
          <a:p>
            <a:r>
              <a:rPr lang="en-US" sz="1400" dirty="0" err="1" smtClean="0"/>
              <a:t>Romanov&amp;Gubman</a:t>
            </a:r>
            <a:r>
              <a:rPr lang="en-US" sz="1400" b="1" dirty="0" smtClean="0"/>
              <a:t>: Quality of </a:t>
            </a:r>
            <a:r>
              <a:rPr lang="en-US" sz="1400" b="1" dirty="0" smtClean="0">
                <a:latin typeface="Times New Roman" panose="02020603050405020304" pitchFamily="18" charset="0"/>
                <a:cs typeface="Times New Roman" panose="02020603050405020304" pitchFamily="18" charset="0"/>
              </a:rPr>
              <a:t>income</a:t>
            </a:r>
            <a:r>
              <a:rPr lang="en-US" sz="1400" b="1" dirty="0" smtClean="0"/>
              <a:t> data in survey vs. administrative file</a:t>
            </a:r>
            <a:endParaRPr lang="en-US" sz="1400" b="1" dirty="0"/>
          </a:p>
        </p:txBody>
      </p:sp>
      <p:sp>
        <p:nvSpPr>
          <p:cNvPr id="5" name="Slide Number Placeholder 4"/>
          <p:cNvSpPr>
            <a:spLocks noGrp="1"/>
          </p:cNvSpPr>
          <p:nvPr>
            <p:ph type="sldNum" sz="quarter" idx="12"/>
          </p:nvPr>
        </p:nvSpPr>
        <p:spPr>
          <a:xfrm>
            <a:off x="8172400" y="6356350"/>
            <a:ext cx="514400" cy="365125"/>
          </a:xfrm>
        </p:spPr>
        <p:txBody>
          <a:bodyPr/>
          <a:lstStyle/>
          <a:p>
            <a:fld id="{C50BDE43-71B6-4AB9-960B-46F057B2CC91}" type="slidenum">
              <a:rPr lang="en-US" smtClean="0"/>
              <a:t>7</a:t>
            </a:fld>
            <a:endParaRPr lang="en-US" dirty="0"/>
          </a:p>
        </p:txBody>
      </p:sp>
    </p:spTree>
    <p:extLst>
      <p:ext uri="{BB962C8B-B14F-4D97-AF65-F5344CB8AC3E}">
        <p14:creationId xmlns:p14="http://schemas.microsoft.com/office/powerpoint/2010/main" val="1668511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rPr>
              <a:t>Data</a:t>
            </a:r>
            <a:endParaRPr lang="en-US" sz="3600" b="1" dirty="0">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67544" y="1484784"/>
            <a:ext cx="8229600" cy="4785395"/>
          </a:xfrm>
        </p:spPr>
        <p:txBody>
          <a:bodyPr>
            <a:normAutofit lnSpcReduction="10000"/>
          </a:bodyPr>
          <a:lstStyle/>
          <a:p>
            <a:pPr marL="0" indent="0">
              <a:spcAft>
                <a:spcPts val="1200"/>
              </a:spcAft>
              <a:buNone/>
            </a:pPr>
            <a:r>
              <a:rPr lang="en-US" sz="2400" dirty="0" smtClean="0">
                <a:effectLst/>
                <a:latin typeface="Times New Roman"/>
                <a:ea typeface="Times New Roman"/>
              </a:rPr>
              <a:t>In 2008’ </a:t>
            </a:r>
            <a:r>
              <a:rPr lang="en-US" sz="2400" dirty="0">
                <a:latin typeface="Times New Roman"/>
                <a:ea typeface="Times New Roman"/>
              </a:rPr>
              <a:t>Social Survey </a:t>
            </a:r>
            <a:r>
              <a:rPr lang="en-US" sz="2400" dirty="0" smtClean="0">
                <a:latin typeface="Times New Roman"/>
                <a:ea typeface="Times New Roman"/>
              </a:rPr>
              <a:t>(CAPI, response </a:t>
            </a:r>
            <a:r>
              <a:rPr lang="en-US" sz="2400" dirty="0">
                <a:latin typeface="Times New Roman"/>
                <a:ea typeface="Times New Roman"/>
              </a:rPr>
              <a:t>rate 83%), </a:t>
            </a:r>
            <a:r>
              <a:rPr lang="en-US" sz="2400" dirty="0" smtClean="0">
                <a:effectLst/>
                <a:latin typeface="Times New Roman"/>
                <a:ea typeface="Times New Roman"/>
              </a:rPr>
              <a:t>4,493 working individuals, employees or self-employed, were asked the GROSS INCOME question</a:t>
            </a:r>
          </a:p>
          <a:p>
            <a:pPr marL="0" indent="0">
              <a:spcAft>
                <a:spcPts val="1200"/>
              </a:spcAft>
              <a:buNone/>
            </a:pPr>
            <a:r>
              <a:rPr lang="en-US" sz="2400" b="1" dirty="0" smtClean="0">
                <a:latin typeface="Times New Roman"/>
                <a:ea typeface="Times New Roman"/>
              </a:rPr>
              <a:t>Employees</a:t>
            </a:r>
            <a:r>
              <a:rPr lang="en-US" sz="2400" dirty="0" smtClean="0">
                <a:latin typeface="Times New Roman"/>
                <a:ea typeface="Times New Roman"/>
              </a:rPr>
              <a:t>: </a:t>
            </a:r>
            <a:r>
              <a:rPr lang="en-US" sz="2400" dirty="0">
                <a:latin typeface="Times New Roman"/>
                <a:ea typeface="Times New Roman"/>
              </a:rPr>
              <a:t>Last month, what was your </a:t>
            </a:r>
            <a:r>
              <a:rPr lang="en-US" sz="2400" u="sng" dirty="0">
                <a:latin typeface="Times New Roman"/>
                <a:ea typeface="Times New Roman"/>
              </a:rPr>
              <a:t>gross</a:t>
            </a:r>
            <a:r>
              <a:rPr lang="en-US" sz="2400" dirty="0">
                <a:latin typeface="Times New Roman"/>
                <a:ea typeface="Times New Roman"/>
              </a:rPr>
              <a:t> income, before deductions, from all places where you worked?</a:t>
            </a:r>
            <a:r>
              <a:rPr lang="en-US" sz="2400" dirty="0" smtClean="0">
                <a:effectLst/>
                <a:latin typeface="Times New Roman"/>
                <a:ea typeface="Times New Roman"/>
              </a:rPr>
              <a:t> </a:t>
            </a:r>
          </a:p>
          <a:p>
            <a:pPr marL="0" indent="0">
              <a:spcAft>
                <a:spcPts val="1200"/>
              </a:spcAft>
              <a:buNone/>
            </a:pPr>
            <a:r>
              <a:rPr lang="en-US" sz="2400" b="1" dirty="0" smtClean="0">
                <a:latin typeface="Times New Roman"/>
                <a:ea typeface="Times New Roman"/>
              </a:rPr>
              <a:t>Self-employed</a:t>
            </a:r>
            <a:r>
              <a:rPr lang="en-US" sz="2400" dirty="0" smtClean="0">
                <a:latin typeface="Times New Roman"/>
                <a:ea typeface="Times New Roman"/>
              </a:rPr>
              <a:t>: </a:t>
            </a:r>
            <a:r>
              <a:rPr lang="en-US" sz="2400" dirty="0">
                <a:latin typeface="Times New Roman"/>
                <a:ea typeface="Times New Roman"/>
              </a:rPr>
              <a:t>Last month, what was your </a:t>
            </a:r>
            <a:r>
              <a:rPr lang="en-US" sz="2400" u="sng" dirty="0">
                <a:latin typeface="Times New Roman"/>
                <a:ea typeface="Times New Roman"/>
              </a:rPr>
              <a:t>gross</a:t>
            </a:r>
            <a:r>
              <a:rPr lang="en-US" sz="2400" dirty="0">
                <a:latin typeface="Times New Roman"/>
                <a:ea typeface="Times New Roman"/>
              </a:rPr>
              <a:t> income, before deductions, from all places where you worked, including wages and income from a business</a:t>
            </a:r>
            <a:r>
              <a:rPr lang="en-US" sz="2400" dirty="0" smtClean="0">
                <a:latin typeface="Times New Roman"/>
                <a:ea typeface="Times New Roman"/>
              </a:rPr>
              <a:t>?</a:t>
            </a:r>
          </a:p>
          <a:p>
            <a:pPr marL="0" indent="0">
              <a:spcAft>
                <a:spcPts val="1200"/>
              </a:spcAft>
              <a:buNone/>
            </a:pPr>
            <a:r>
              <a:rPr lang="en-US" sz="2400" dirty="0" smtClean="0">
                <a:effectLst/>
                <a:latin typeface="Times New Roman"/>
                <a:ea typeface="Times New Roman"/>
              </a:rPr>
              <a:t>Overall </a:t>
            </a:r>
            <a:r>
              <a:rPr lang="en-US" sz="2400" dirty="0" smtClean="0">
                <a:latin typeface="Times New Roman"/>
                <a:ea typeface="Times New Roman"/>
              </a:rPr>
              <a:t>item </a:t>
            </a:r>
            <a:r>
              <a:rPr lang="en-US" sz="2400" dirty="0" smtClean="0">
                <a:effectLst/>
                <a:latin typeface="Times New Roman"/>
                <a:ea typeface="Times New Roman"/>
              </a:rPr>
              <a:t>non-response rate was 8.26%</a:t>
            </a:r>
          </a:p>
          <a:p>
            <a:pPr marL="0" indent="0">
              <a:spcAft>
                <a:spcPts val="1200"/>
              </a:spcAft>
              <a:buNone/>
            </a:pPr>
            <a:r>
              <a:rPr lang="en-US" sz="2400" dirty="0" smtClean="0">
                <a:latin typeface="Times New Roman"/>
                <a:ea typeface="Times New Roman"/>
              </a:rPr>
              <a:t>The respondents were asked to choose a value from a card listing 10 predetermined income bands</a:t>
            </a:r>
            <a:endParaRPr lang="en-US" sz="2400" dirty="0" smtClean="0">
              <a:effectLst/>
              <a:latin typeface="Times New Roman"/>
              <a:ea typeface="Times New Roman"/>
            </a:endParaRPr>
          </a:p>
          <a:p>
            <a:pPr marL="0" indent="0">
              <a:spcAft>
                <a:spcPts val="1200"/>
              </a:spcAft>
              <a:buNone/>
            </a:pPr>
            <a:endParaRPr lang="en-US" sz="24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a:xfrm>
            <a:off x="827584" y="6356350"/>
            <a:ext cx="7272808" cy="365125"/>
          </a:xfrm>
        </p:spPr>
        <p:txBody>
          <a:bodyPr/>
          <a:lstStyle/>
          <a:p>
            <a:r>
              <a:rPr lang="en-US" sz="1400" dirty="0" err="1" smtClean="0"/>
              <a:t>Romanov&amp;Gubman</a:t>
            </a:r>
            <a:r>
              <a:rPr lang="en-US" sz="1400" b="1" dirty="0" smtClean="0"/>
              <a:t>: Quality of </a:t>
            </a:r>
            <a:r>
              <a:rPr lang="en-US" sz="1400" b="1" dirty="0" smtClean="0">
                <a:latin typeface="Times New Roman" panose="02020603050405020304" pitchFamily="18" charset="0"/>
                <a:cs typeface="Times New Roman" panose="02020603050405020304" pitchFamily="18" charset="0"/>
              </a:rPr>
              <a:t>income</a:t>
            </a:r>
            <a:r>
              <a:rPr lang="en-US" sz="1400" b="1" dirty="0" smtClean="0"/>
              <a:t> data in survey vs. administrative file</a:t>
            </a:r>
            <a:endParaRPr lang="en-US" sz="1400" b="1" dirty="0"/>
          </a:p>
        </p:txBody>
      </p:sp>
      <p:sp>
        <p:nvSpPr>
          <p:cNvPr id="5" name="Slide Number Placeholder 4"/>
          <p:cNvSpPr>
            <a:spLocks noGrp="1"/>
          </p:cNvSpPr>
          <p:nvPr>
            <p:ph type="sldNum" sz="quarter" idx="12"/>
          </p:nvPr>
        </p:nvSpPr>
        <p:spPr>
          <a:xfrm>
            <a:off x="8172400" y="6356350"/>
            <a:ext cx="514400" cy="365125"/>
          </a:xfrm>
        </p:spPr>
        <p:txBody>
          <a:bodyPr/>
          <a:lstStyle/>
          <a:p>
            <a:fld id="{C50BDE43-71B6-4AB9-960B-46F057B2CC91}" type="slidenum">
              <a:rPr lang="en-US" smtClean="0"/>
              <a:t>8</a:t>
            </a:fld>
            <a:endParaRPr lang="en-US" dirty="0"/>
          </a:p>
        </p:txBody>
      </p:sp>
    </p:spTree>
    <p:extLst>
      <p:ext uri="{BB962C8B-B14F-4D97-AF65-F5344CB8AC3E}">
        <p14:creationId xmlns:p14="http://schemas.microsoft.com/office/powerpoint/2010/main" val="354855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rPr>
              <a:t>Data (cont.)</a:t>
            </a:r>
            <a:endParaRPr lang="en-US" sz="3600" b="1" dirty="0">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67544" y="1484784"/>
            <a:ext cx="8229600" cy="4785395"/>
          </a:xfrm>
        </p:spPr>
        <p:txBody>
          <a:bodyPr>
            <a:normAutofit/>
          </a:bodyPr>
          <a:lstStyle/>
          <a:p>
            <a:pPr marL="0" indent="0">
              <a:spcAft>
                <a:spcPts val="1200"/>
              </a:spcAft>
              <a:buNone/>
            </a:pPr>
            <a:r>
              <a:rPr lang="en-US" sz="2400" dirty="0" smtClean="0">
                <a:effectLst/>
                <a:latin typeface="Times New Roman"/>
                <a:ea typeface="Times New Roman"/>
              </a:rPr>
              <a:t>These records were matched, by unique PIN, with the administrative file that contains information on all taxable incomes from wage/salary and self-employment/business of individual taxpayers.  </a:t>
            </a:r>
          </a:p>
          <a:p>
            <a:pPr marL="0" indent="0">
              <a:spcAft>
                <a:spcPts val="1200"/>
              </a:spcAft>
              <a:buNone/>
            </a:pPr>
            <a:r>
              <a:rPr lang="en-US" sz="2400" dirty="0" smtClean="0">
                <a:latin typeface="Times New Roman"/>
                <a:ea typeface="Times New Roman"/>
              </a:rPr>
              <a:t>Annual administrative records were adjusted by the number of months of individual’s employment in all jobs (12 for the SE), and traced to the “last month” inferred to in the Social Survey.</a:t>
            </a:r>
            <a:r>
              <a:rPr lang="en-US" sz="2400" dirty="0" smtClean="0">
                <a:effectLst/>
                <a:latin typeface="Times New Roman"/>
                <a:ea typeface="Times New Roman"/>
              </a:rPr>
              <a:t> </a:t>
            </a:r>
          </a:p>
          <a:p>
            <a:pPr marL="0" indent="0">
              <a:spcAft>
                <a:spcPts val="1200"/>
              </a:spcAft>
              <a:buNone/>
            </a:pPr>
            <a:endParaRPr lang="en-US" sz="24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a:xfrm>
            <a:off x="827584" y="6356350"/>
            <a:ext cx="7272808" cy="365125"/>
          </a:xfrm>
        </p:spPr>
        <p:txBody>
          <a:bodyPr/>
          <a:lstStyle/>
          <a:p>
            <a:r>
              <a:rPr lang="en-US" sz="1400" dirty="0" err="1" smtClean="0"/>
              <a:t>Romanov&amp;Gubman</a:t>
            </a:r>
            <a:r>
              <a:rPr lang="en-US" sz="1400" b="1" dirty="0" smtClean="0"/>
              <a:t>: Quality of </a:t>
            </a:r>
            <a:r>
              <a:rPr lang="en-US" sz="1400" b="1" dirty="0" smtClean="0">
                <a:latin typeface="Times New Roman" panose="02020603050405020304" pitchFamily="18" charset="0"/>
                <a:cs typeface="Times New Roman" panose="02020603050405020304" pitchFamily="18" charset="0"/>
              </a:rPr>
              <a:t>income</a:t>
            </a:r>
            <a:r>
              <a:rPr lang="en-US" sz="1400" b="1" dirty="0" smtClean="0"/>
              <a:t> data in survey vs. administrative file</a:t>
            </a:r>
            <a:endParaRPr lang="en-US" sz="1400" b="1" dirty="0"/>
          </a:p>
        </p:txBody>
      </p:sp>
      <p:sp>
        <p:nvSpPr>
          <p:cNvPr id="5" name="Slide Number Placeholder 4"/>
          <p:cNvSpPr>
            <a:spLocks noGrp="1"/>
          </p:cNvSpPr>
          <p:nvPr>
            <p:ph type="sldNum" sz="quarter" idx="12"/>
          </p:nvPr>
        </p:nvSpPr>
        <p:spPr>
          <a:xfrm>
            <a:off x="8172400" y="6356350"/>
            <a:ext cx="514400" cy="365125"/>
          </a:xfrm>
        </p:spPr>
        <p:txBody>
          <a:bodyPr/>
          <a:lstStyle/>
          <a:p>
            <a:fld id="{C50BDE43-71B6-4AB9-960B-46F057B2CC91}" type="slidenum">
              <a:rPr lang="en-US" smtClean="0"/>
              <a:t>9</a:t>
            </a:fld>
            <a:endParaRPr lang="en-US" dirty="0"/>
          </a:p>
        </p:txBody>
      </p:sp>
    </p:spTree>
    <p:extLst>
      <p:ext uri="{BB962C8B-B14F-4D97-AF65-F5344CB8AC3E}">
        <p14:creationId xmlns:p14="http://schemas.microsoft.com/office/powerpoint/2010/main" val="546975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596</TotalTime>
  <Words>1844</Words>
  <Application>Microsoft Office PowerPoint</Application>
  <PresentationFormat>On-screen Show (4:3)</PresentationFormat>
  <Paragraphs>136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Assessing quality of income data in a survey vs an administrative source</vt:lpstr>
      <vt:lpstr>Outline</vt:lpstr>
      <vt:lpstr>Motivation</vt:lpstr>
      <vt:lpstr>Motivation (cont.)</vt:lpstr>
      <vt:lpstr>Literature</vt:lpstr>
      <vt:lpstr>Literature (cont.)</vt:lpstr>
      <vt:lpstr>Research hypotheses</vt:lpstr>
      <vt:lpstr>Data</vt:lpstr>
      <vt:lpstr>Data (cont.)</vt:lpstr>
      <vt:lpstr>Data (cont.)</vt:lpstr>
      <vt:lpstr>Data (cont.)</vt:lpstr>
      <vt:lpstr>Methodology</vt:lpstr>
      <vt:lpstr>Methodology (cont.)</vt:lpstr>
      <vt:lpstr>Methodology (cont.)</vt:lpstr>
      <vt:lpstr>Key findings and conclusions</vt:lpstr>
      <vt:lpstr>Key findings and conclusions</vt:lpstr>
      <vt:lpstr>Key findings and conclusions</vt:lpstr>
      <vt:lpstr>Key findings and conclusions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quality of income data in a survey vs an administrative source</dc:title>
  <dc:creator>User</dc:creator>
  <cp:lastModifiedBy>User</cp:lastModifiedBy>
  <cp:revision>49</cp:revision>
  <dcterms:created xsi:type="dcterms:W3CDTF">2014-05-30T10:34:04Z</dcterms:created>
  <dcterms:modified xsi:type="dcterms:W3CDTF">2014-06-01T14:36:54Z</dcterms:modified>
</cp:coreProperties>
</file>