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7" r:id="rId2"/>
  </p:sldMasterIdLst>
  <p:notesMasterIdLst>
    <p:notesMasterId r:id="rId12"/>
  </p:notesMasterIdLst>
  <p:sldIdLst>
    <p:sldId id="256" r:id="rId3"/>
    <p:sldId id="292" r:id="rId4"/>
    <p:sldId id="282" r:id="rId5"/>
    <p:sldId id="285" r:id="rId6"/>
    <p:sldId id="284" r:id="rId7"/>
    <p:sldId id="289" r:id="rId8"/>
    <p:sldId id="296" r:id="rId9"/>
    <p:sldId id="297" r:id="rId10"/>
    <p:sldId id="295" r:id="rId11"/>
  </p:sldIdLst>
  <p:sldSz cx="9144000" cy="6858000" type="screen4x3"/>
  <p:notesSz cx="6400800" cy="8686800"/>
  <p:defaultTextStyle>
    <a:defPPr>
      <a:defRPr lang="de-DE"/>
    </a:defPPr>
    <a:lvl1pPr algn="ctr" rtl="0" fontAlgn="base">
      <a:spcBef>
        <a:spcPct val="20000"/>
      </a:spcBef>
      <a:spcAft>
        <a:spcPct val="0"/>
      </a:spcAft>
      <a:buClr>
        <a:srgbClr val="CA6D06"/>
      </a:buClr>
      <a:buFont typeface="Arial" charset="0"/>
      <a:buChar char="―"/>
      <a:defRPr sz="2100" kern="1200">
        <a:solidFill>
          <a:schemeClr val="tx1"/>
        </a:solidFill>
        <a:latin typeface="Arial" charset="0"/>
        <a:ea typeface="ＭＳ Ｐゴシック" charset="0"/>
        <a:cs typeface="ＭＳ Ｐゴシック" charset="0"/>
      </a:defRPr>
    </a:lvl1pPr>
    <a:lvl2pPr marL="457200" algn="ctr" rtl="0" fontAlgn="base">
      <a:spcBef>
        <a:spcPct val="20000"/>
      </a:spcBef>
      <a:spcAft>
        <a:spcPct val="0"/>
      </a:spcAft>
      <a:buClr>
        <a:srgbClr val="CA6D06"/>
      </a:buClr>
      <a:buFont typeface="Arial" charset="0"/>
      <a:buChar char="―"/>
      <a:defRPr sz="2100" kern="1200">
        <a:solidFill>
          <a:schemeClr val="tx1"/>
        </a:solidFill>
        <a:latin typeface="Arial" charset="0"/>
        <a:ea typeface="ＭＳ Ｐゴシック" charset="0"/>
        <a:cs typeface="ＭＳ Ｐゴシック" charset="0"/>
      </a:defRPr>
    </a:lvl2pPr>
    <a:lvl3pPr marL="914400" algn="ctr" rtl="0" fontAlgn="base">
      <a:spcBef>
        <a:spcPct val="20000"/>
      </a:spcBef>
      <a:spcAft>
        <a:spcPct val="0"/>
      </a:spcAft>
      <a:buClr>
        <a:srgbClr val="CA6D06"/>
      </a:buClr>
      <a:buFont typeface="Arial" charset="0"/>
      <a:buChar char="―"/>
      <a:defRPr sz="2100" kern="1200">
        <a:solidFill>
          <a:schemeClr val="tx1"/>
        </a:solidFill>
        <a:latin typeface="Arial" charset="0"/>
        <a:ea typeface="ＭＳ Ｐゴシック" charset="0"/>
        <a:cs typeface="ＭＳ Ｐゴシック" charset="0"/>
      </a:defRPr>
    </a:lvl3pPr>
    <a:lvl4pPr marL="1371600" algn="ctr" rtl="0" fontAlgn="base">
      <a:spcBef>
        <a:spcPct val="20000"/>
      </a:spcBef>
      <a:spcAft>
        <a:spcPct val="0"/>
      </a:spcAft>
      <a:buClr>
        <a:srgbClr val="CA6D06"/>
      </a:buClr>
      <a:buFont typeface="Arial" charset="0"/>
      <a:buChar char="―"/>
      <a:defRPr sz="2100" kern="1200">
        <a:solidFill>
          <a:schemeClr val="tx1"/>
        </a:solidFill>
        <a:latin typeface="Arial" charset="0"/>
        <a:ea typeface="ＭＳ Ｐゴシック" charset="0"/>
        <a:cs typeface="ＭＳ Ｐゴシック" charset="0"/>
      </a:defRPr>
    </a:lvl4pPr>
    <a:lvl5pPr marL="1828800" algn="ctr" rtl="0" fontAlgn="base">
      <a:spcBef>
        <a:spcPct val="20000"/>
      </a:spcBef>
      <a:spcAft>
        <a:spcPct val="0"/>
      </a:spcAft>
      <a:buClr>
        <a:srgbClr val="CA6D06"/>
      </a:buClr>
      <a:buFont typeface="Arial" charset="0"/>
      <a:buChar char="―"/>
      <a:defRPr sz="21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1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1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1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1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ACC8"/>
    <a:srgbClr val="DDDDDD"/>
    <a:srgbClr val="CC9900"/>
    <a:srgbClr val="666699"/>
    <a:srgbClr val="C7DAB0"/>
    <a:srgbClr val="9595B9"/>
    <a:srgbClr val="CA6D0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39" autoAdjust="0"/>
    <p:restoredTop sz="94660"/>
  </p:normalViewPr>
  <p:slideViewPr>
    <p:cSldViewPr>
      <p:cViewPr varScale="1">
        <p:scale>
          <a:sx n="107" d="100"/>
          <a:sy n="107" d="100"/>
        </p:scale>
        <p:origin x="-10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773363"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6191" tIns="43096" rIns="86191" bIns="43096" numCol="1" anchor="t" anchorCtr="0" compatLnSpc="1">
            <a:prstTxWarp prst="textNoShape">
              <a:avLst/>
            </a:prstTxWarp>
          </a:bodyPr>
          <a:lstStyle>
            <a:lvl1pPr algn="l" defTabSz="862013">
              <a:spcBef>
                <a:spcPct val="0"/>
              </a:spcBef>
              <a:buClrTx/>
              <a:buFontTx/>
              <a:buNone/>
              <a:defRPr sz="1100">
                <a:cs typeface="+mn-cs"/>
              </a:defRPr>
            </a:lvl1pPr>
          </a:lstStyle>
          <a:p>
            <a:pPr>
              <a:defRPr/>
            </a:pPr>
            <a:endParaRPr lang="de-DE"/>
          </a:p>
        </p:txBody>
      </p:sp>
      <p:sp>
        <p:nvSpPr>
          <p:cNvPr id="16387" name="Rectangle 3"/>
          <p:cNvSpPr>
            <a:spLocks noGrp="1" noChangeArrowheads="1"/>
          </p:cNvSpPr>
          <p:nvPr>
            <p:ph type="dt" idx="1"/>
          </p:nvPr>
        </p:nvSpPr>
        <p:spPr bwMode="auto">
          <a:xfrm>
            <a:off x="3625850" y="0"/>
            <a:ext cx="2773363"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6191" tIns="43096" rIns="86191" bIns="43096" numCol="1" anchor="t" anchorCtr="0" compatLnSpc="1">
            <a:prstTxWarp prst="textNoShape">
              <a:avLst/>
            </a:prstTxWarp>
          </a:bodyPr>
          <a:lstStyle>
            <a:lvl1pPr algn="r" defTabSz="862013">
              <a:spcBef>
                <a:spcPct val="0"/>
              </a:spcBef>
              <a:buClrTx/>
              <a:buFontTx/>
              <a:buNone/>
              <a:defRPr sz="1100">
                <a:cs typeface="+mn-cs"/>
              </a:defRPr>
            </a:lvl1pPr>
          </a:lstStyle>
          <a:p>
            <a:pPr>
              <a:defRPr/>
            </a:pPr>
            <a:endParaRPr lang="de-DE"/>
          </a:p>
        </p:txBody>
      </p:sp>
      <p:sp>
        <p:nvSpPr>
          <p:cNvPr id="16388" name="Rectangle 4"/>
          <p:cNvSpPr>
            <a:spLocks noGrp="1" noRot="1" noChangeAspect="1" noChangeArrowheads="1" noTextEdit="1"/>
          </p:cNvSpPr>
          <p:nvPr>
            <p:ph type="sldImg" idx="2"/>
          </p:nvPr>
        </p:nvSpPr>
        <p:spPr bwMode="auto">
          <a:xfrm>
            <a:off x="1030288" y="652463"/>
            <a:ext cx="4341812" cy="32559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39763" y="4125913"/>
            <a:ext cx="5121275" cy="390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6191" tIns="43096" rIns="86191" bIns="43096"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6390" name="Rectangle 6"/>
          <p:cNvSpPr>
            <a:spLocks noGrp="1" noChangeArrowheads="1"/>
          </p:cNvSpPr>
          <p:nvPr>
            <p:ph type="ftr" sz="quarter" idx="4"/>
          </p:nvPr>
        </p:nvSpPr>
        <p:spPr bwMode="auto">
          <a:xfrm>
            <a:off x="0" y="8251825"/>
            <a:ext cx="2773363"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6191" tIns="43096" rIns="86191" bIns="43096" numCol="1" anchor="b" anchorCtr="0" compatLnSpc="1">
            <a:prstTxWarp prst="textNoShape">
              <a:avLst/>
            </a:prstTxWarp>
          </a:bodyPr>
          <a:lstStyle>
            <a:lvl1pPr algn="l" defTabSz="862013">
              <a:spcBef>
                <a:spcPct val="0"/>
              </a:spcBef>
              <a:buClrTx/>
              <a:buFontTx/>
              <a:buNone/>
              <a:defRPr sz="1100">
                <a:cs typeface="+mn-cs"/>
              </a:defRPr>
            </a:lvl1pPr>
          </a:lstStyle>
          <a:p>
            <a:pPr>
              <a:defRPr/>
            </a:pPr>
            <a:endParaRPr lang="de-DE"/>
          </a:p>
        </p:txBody>
      </p:sp>
      <p:sp>
        <p:nvSpPr>
          <p:cNvPr id="16391" name="Rectangle 7"/>
          <p:cNvSpPr>
            <a:spLocks noGrp="1" noChangeArrowheads="1"/>
          </p:cNvSpPr>
          <p:nvPr>
            <p:ph type="sldNum" sz="quarter" idx="5"/>
          </p:nvPr>
        </p:nvSpPr>
        <p:spPr bwMode="auto">
          <a:xfrm>
            <a:off x="3625850" y="8251825"/>
            <a:ext cx="2773363"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6191" tIns="43096" rIns="86191" bIns="43096" numCol="1" anchor="b" anchorCtr="0" compatLnSpc="1">
            <a:prstTxWarp prst="textNoShape">
              <a:avLst/>
            </a:prstTxWarp>
          </a:bodyPr>
          <a:lstStyle>
            <a:lvl1pPr algn="r" defTabSz="862013">
              <a:spcBef>
                <a:spcPct val="0"/>
              </a:spcBef>
              <a:buClrTx/>
              <a:buFontTx/>
              <a:buNone/>
              <a:defRPr sz="1100">
                <a:cs typeface="+mn-cs"/>
              </a:defRPr>
            </a:lvl1pPr>
          </a:lstStyle>
          <a:p>
            <a:pPr>
              <a:defRPr/>
            </a:pPr>
            <a:fld id="{FDEFCE09-D60E-E14C-8158-260DB2079C76}" type="slidenum">
              <a:rPr lang="de-DE"/>
              <a:pPr>
                <a:defRPr/>
              </a:pPr>
              <a:t>‹Nr.›</a:t>
            </a:fld>
            <a:endParaRPr lang="de-DE"/>
          </a:p>
        </p:txBody>
      </p:sp>
    </p:spTree>
    <p:extLst>
      <p:ext uri="{BB962C8B-B14F-4D97-AF65-F5344CB8AC3E}">
        <p14:creationId xmlns:p14="http://schemas.microsoft.com/office/powerpoint/2010/main" val="9273871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Statement für den</a:t>
            </a:r>
            <a:r>
              <a:rPr lang="de-DE" baseline="0" dirty="0" smtClean="0"/>
              <a:t> Start der Debatte</a:t>
            </a:r>
            <a:endParaRPr lang="de-DE" dirty="0"/>
          </a:p>
        </p:txBody>
      </p:sp>
      <p:sp>
        <p:nvSpPr>
          <p:cNvPr id="4" name="Foliennummernplatzhalter 3"/>
          <p:cNvSpPr>
            <a:spLocks noGrp="1"/>
          </p:cNvSpPr>
          <p:nvPr>
            <p:ph type="sldNum" sz="quarter" idx="10"/>
          </p:nvPr>
        </p:nvSpPr>
        <p:spPr/>
        <p:txBody>
          <a:bodyPr/>
          <a:lstStyle/>
          <a:p>
            <a:pPr>
              <a:defRPr/>
            </a:pPr>
            <a:fld id="{FDEFCE09-D60E-E14C-8158-260DB2079C76}" type="slidenum">
              <a:rPr lang="de-DE" smtClean="0"/>
              <a:pPr>
                <a:defRPr/>
              </a:pPr>
              <a:t>2</a:t>
            </a:fld>
            <a:endParaRPr lang="de-DE"/>
          </a:p>
        </p:txBody>
      </p:sp>
    </p:spTree>
    <p:extLst>
      <p:ext uri="{BB962C8B-B14F-4D97-AF65-F5344CB8AC3E}">
        <p14:creationId xmlns:p14="http://schemas.microsoft.com/office/powerpoint/2010/main" val="1761892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Insbesondere, wenn man nicht teil des Entscheidungsprozesses</a:t>
            </a:r>
            <a:r>
              <a:rPr lang="de-DE" baseline="0" dirty="0" smtClean="0"/>
              <a:t> ist</a:t>
            </a:r>
          </a:p>
          <a:p>
            <a:r>
              <a:rPr lang="de-DE" baseline="0" dirty="0" smtClean="0"/>
              <a:t>Warum auch immer nicht alle Daten veröffentlicht werden – Anweisung oder schlicht fehlenden Arbeitskapazität</a:t>
            </a:r>
          </a:p>
          <a:p>
            <a:r>
              <a:rPr lang="de-DE" baseline="0" dirty="0" smtClean="0"/>
              <a:t>ERKLÄRUNG WARUM DATA in Anführungsstrichen</a:t>
            </a:r>
            <a:endParaRPr lang="de-DE" dirty="0"/>
          </a:p>
        </p:txBody>
      </p:sp>
      <p:sp>
        <p:nvSpPr>
          <p:cNvPr id="4" name="Foliennummernplatzhalter 3"/>
          <p:cNvSpPr>
            <a:spLocks noGrp="1"/>
          </p:cNvSpPr>
          <p:nvPr>
            <p:ph type="sldNum" sz="quarter" idx="10"/>
          </p:nvPr>
        </p:nvSpPr>
        <p:spPr/>
        <p:txBody>
          <a:bodyPr/>
          <a:lstStyle/>
          <a:p>
            <a:pPr>
              <a:defRPr/>
            </a:pPr>
            <a:fld id="{FDEFCE09-D60E-E14C-8158-260DB2079C76}" type="slidenum">
              <a:rPr lang="de-DE" smtClean="0"/>
              <a:pPr>
                <a:defRPr/>
              </a:pPr>
              <a:t>4</a:t>
            </a:fld>
            <a:endParaRPr lang="de-DE"/>
          </a:p>
        </p:txBody>
      </p:sp>
    </p:spTree>
    <p:extLst>
      <p:ext uri="{BB962C8B-B14F-4D97-AF65-F5344CB8AC3E}">
        <p14:creationId xmlns:p14="http://schemas.microsoft.com/office/powerpoint/2010/main" val="3946486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Wenn keine weiteren Daten von extern hinzugefügt werden</a:t>
            </a:r>
            <a:endParaRPr lang="de-DE" dirty="0"/>
          </a:p>
        </p:txBody>
      </p:sp>
      <p:sp>
        <p:nvSpPr>
          <p:cNvPr id="4" name="Foliennummernplatzhalter 3"/>
          <p:cNvSpPr>
            <a:spLocks noGrp="1"/>
          </p:cNvSpPr>
          <p:nvPr>
            <p:ph type="sldNum" sz="quarter" idx="10"/>
          </p:nvPr>
        </p:nvSpPr>
        <p:spPr/>
        <p:txBody>
          <a:bodyPr/>
          <a:lstStyle/>
          <a:p>
            <a:pPr>
              <a:defRPr/>
            </a:pPr>
            <a:fld id="{FDEFCE09-D60E-E14C-8158-260DB2079C76}" type="slidenum">
              <a:rPr lang="de-DE" smtClean="0"/>
              <a:pPr>
                <a:defRPr/>
              </a:pPr>
              <a:t>5</a:t>
            </a:fld>
            <a:endParaRPr lang="de-DE"/>
          </a:p>
        </p:txBody>
      </p:sp>
    </p:spTree>
    <p:extLst>
      <p:ext uri="{BB962C8B-B14F-4D97-AF65-F5344CB8AC3E}">
        <p14:creationId xmlns:p14="http://schemas.microsoft.com/office/powerpoint/2010/main" val="4048593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Role</a:t>
            </a:r>
            <a:r>
              <a:rPr lang="de-DE" dirty="0" smtClean="0"/>
              <a:t> </a:t>
            </a:r>
            <a:r>
              <a:rPr lang="de-DE" dirty="0" err="1" smtClean="0"/>
              <a:t>of</a:t>
            </a:r>
            <a:r>
              <a:rPr lang="de-DE" dirty="0" smtClean="0"/>
              <a:t> Official </a:t>
            </a:r>
            <a:r>
              <a:rPr lang="de-DE" dirty="0" err="1" smtClean="0"/>
              <a:t>statistics</a:t>
            </a:r>
            <a:r>
              <a:rPr lang="de-DE" dirty="0" smtClean="0"/>
              <a:t> – </a:t>
            </a:r>
            <a:r>
              <a:rPr lang="de-DE" dirty="0" err="1" smtClean="0"/>
              <a:t>civil</a:t>
            </a:r>
            <a:r>
              <a:rPr lang="de-DE" dirty="0" smtClean="0"/>
              <a:t> </a:t>
            </a:r>
            <a:r>
              <a:rPr lang="de-DE" dirty="0" err="1" smtClean="0"/>
              <a:t>servents</a:t>
            </a:r>
            <a:r>
              <a:rPr lang="de-DE" dirty="0" smtClean="0"/>
              <a:t> – </a:t>
            </a:r>
            <a:r>
              <a:rPr lang="de-DE" dirty="0" err="1" smtClean="0"/>
              <a:t>transparenz</a:t>
            </a:r>
            <a:r>
              <a:rPr lang="de-DE" baseline="0" dirty="0" smtClean="0"/>
              <a:t> herstellen</a:t>
            </a:r>
          </a:p>
          <a:p>
            <a:pPr marL="0" marR="0" lvl="4" indent="0" algn="l" defTabSz="914400" rtl="0" eaLnBrk="0" fontAlgn="base" latinLnBrk="0" hangingPunct="0">
              <a:lnSpc>
                <a:spcPct val="100000"/>
              </a:lnSpc>
              <a:spcBef>
                <a:spcPct val="30000"/>
              </a:spcBef>
              <a:spcAft>
                <a:spcPct val="0"/>
              </a:spcAft>
              <a:buClrTx/>
              <a:buSzTx/>
              <a:buFontTx/>
              <a:buNone/>
              <a:tabLst/>
              <a:defRPr/>
            </a:pPr>
            <a:r>
              <a:rPr lang="en-US" b="1" dirty="0" smtClean="0">
                <a:solidFill>
                  <a:schemeClr val="accent2"/>
                </a:solidFill>
                <a:latin typeface="Myriad Pro"/>
                <a:cs typeface="Myriad Pro"/>
                <a:sym typeface="Wingdings"/>
              </a:rPr>
              <a:t>Is it the role of the NSI to communicate this?</a:t>
            </a:r>
          </a:p>
          <a:p>
            <a:endParaRPr lang="de-DE" dirty="0"/>
          </a:p>
        </p:txBody>
      </p:sp>
      <p:sp>
        <p:nvSpPr>
          <p:cNvPr id="4" name="Foliennummernplatzhalter 3"/>
          <p:cNvSpPr>
            <a:spLocks noGrp="1"/>
          </p:cNvSpPr>
          <p:nvPr>
            <p:ph type="sldNum" sz="quarter" idx="10"/>
          </p:nvPr>
        </p:nvSpPr>
        <p:spPr/>
        <p:txBody>
          <a:bodyPr/>
          <a:lstStyle/>
          <a:p>
            <a:pPr>
              <a:defRPr/>
            </a:pPr>
            <a:fld id="{FDEFCE09-D60E-E14C-8158-260DB2079C76}" type="slidenum">
              <a:rPr lang="de-DE" smtClean="0"/>
              <a:pPr>
                <a:defRPr/>
              </a:pPr>
              <a:t>6</a:t>
            </a:fld>
            <a:endParaRPr lang="de-DE"/>
          </a:p>
        </p:txBody>
      </p:sp>
    </p:spTree>
    <p:extLst>
      <p:ext uri="{BB962C8B-B14F-4D97-AF65-F5344CB8AC3E}">
        <p14:creationId xmlns:p14="http://schemas.microsoft.com/office/powerpoint/2010/main" val="4048593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smtClean="0"/>
              <a:t>u.U. nur weil es nicht versteht</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de-DE" dirty="0" err="1" smtClean="0"/>
              <a:t>Palamidis</a:t>
            </a:r>
            <a:r>
              <a:rPr lang="de-DE" dirty="0" smtClean="0"/>
              <a:t>: </a:t>
            </a:r>
            <a:r>
              <a:rPr lang="en-US" sz="1200" dirty="0" smtClean="0">
                <a:latin typeface="Myriad Pro"/>
                <a:cs typeface="Myriad Pro"/>
              </a:rPr>
              <a:t>“It is not necessary that two indicators from different approaches concerning the same topic nearly show the same result … take only one!</a:t>
            </a:r>
            <a:r>
              <a:rPr lang="en-US" sz="1200" dirty="0" smtClean="0">
                <a:latin typeface="Myriad Pro"/>
                <a:cs typeface="Myriad Pro"/>
              </a:rPr>
              <a:t>”</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smtClean="0">
                <a:latin typeface="Myriad Pro"/>
                <a:cs typeface="Myriad Pro"/>
              </a:rPr>
              <a:t>Supporter</a:t>
            </a: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en-US" sz="1200" dirty="0" smtClean="0">
              <a:latin typeface="Myriad Pro"/>
              <a:cs typeface="Myriad Pro"/>
            </a:endParaRPr>
          </a:p>
          <a:p>
            <a:pPr marL="171450" indent="-171450">
              <a:buFontTx/>
              <a:buChar char="•"/>
            </a:pPr>
            <a:endParaRPr lang="de-DE" dirty="0"/>
          </a:p>
        </p:txBody>
      </p:sp>
      <p:sp>
        <p:nvSpPr>
          <p:cNvPr id="4" name="Foliennummernplatzhalter 3"/>
          <p:cNvSpPr>
            <a:spLocks noGrp="1"/>
          </p:cNvSpPr>
          <p:nvPr>
            <p:ph type="sldNum" sz="quarter" idx="10"/>
          </p:nvPr>
        </p:nvSpPr>
        <p:spPr/>
        <p:txBody>
          <a:bodyPr/>
          <a:lstStyle/>
          <a:p>
            <a:pPr>
              <a:defRPr/>
            </a:pPr>
            <a:fld id="{FDEFCE09-D60E-E14C-8158-260DB2079C76}" type="slidenum">
              <a:rPr lang="de-DE" smtClean="0"/>
              <a:pPr>
                <a:defRPr/>
              </a:pPr>
              <a:t>7</a:t>
            </a:fld>
            <a:endParaRPr lang="de-DE"/>
          </a:p>
        </p:txBody>
      </p:sp>
    </p:spTree>
    <p:extLst>
      <p:ext uri="{BB962C8B-B14F-4D97-AF65-F5344CB8AC3E}">
        <p14:creationId xmlns:p14="http://schemas.microsoft.com/office/powerpoint/2010/main" val="2258499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smtClean="0">
                <a:latin typeface="Myriad Pro"/>
                <a:cs typeface="Myriad Pro"/>
              </a:rPr>
              <a:t>(rate of unemployment = </a:t>
            </a:r>
          </a:p>
          <a:p>
            <a:endParaRPr lang="de-DE"/>
          </a:p>
        </p:txBody>
      </p:sp>
      <p:sp>
        <p:nvSpPr>
          <p:cNvPr id="4" name="Foliennummernplatzhalter 3"/>
          <p:cNvSpPr>
            <a:spLocks noGrp="1"/>
          </p:cNvSpPr>
          <p:nvPr>
            <p:ph type="sldNum" sz="quarter" idx="10"/>
          </p:nvPr>
        </p:nvSpPr>
        <p:spPr/>
        <p:txBody>
          <a:bodyPr/>
          <a:lstStyle/>
          <a:p>
            <a:pPr>
              <a:defRPr/>
            </a:pPr>
            <a:fld id="{FDEFCE09-D60E-E14C-8158-260DB2079C76}" type="slidenum">
              <a:rPr lang="de-DE" smtClean="0"/>
              <a:pPr>
                <a:defRPr/>
              </a:pPr>
              <a:t>9</a:t>
            </a:fld>
            <a:endParaRPr lang="de-DE"/>
          </a:p>
        </p:txBody>
      </p:sp>
    </p:spTree>
    <p:extLst>
      <p:ext uri="{BB962C8B-B14F-4D97-AF65-F5344CB8AC3E}">
        <p14:creationId xmlns:p14="http://schemas.microsoft.com/office/powerpoint/2010/main" val="254146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110" descr="MENSCHSW"/>
          <p:cNvPicPr>
            <a:picLocks noChangeAspect="1" noChangeArrowheads="1"/>
          </p:cNvPicPr>
          <p:nvPr/>
        </p:nvPicPr>
        <p:blipFill>
          <a:blip r:embed="rId2">
            <a:extLst>
              <a:ext uri="{28A0092B-C50C-407E-A947-70E740481C1C}">
                <a14:useLocalDpi xmlns:a14="http://schemas.microsoft.com/office/drawing/2010/main" val="0"/>
              </a:ext>
            </a:extLst>
          </a:blip>
          <a:srcRect l="14609" t="60013" b="20895"/>
          <a:stretch>
            <a:fillRect/>
          </a:stretch>
        </p:blipFill>
        <p:spPr bwMode="auto">
          <a:xfrm>
            <a:off x="180975" y="4149725"/>
            <a:ext cx="1838325"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2146300" y="333375"/>
            <a:ext cx="63357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98000" tIns="0" rIns="90000" bIns="0"/>
          <a:lstStyle/>
          <a:p>
            <a:pPr algn="l" eaLnBrk="0" hangingPunct="0">
              <a:spcBef>
                <a:spcPct val="0"/>
              </a:spcBef>
              <a:buClrTx/>
              <a:buFontTx/>
              <a:buNone/>
              <a:defRPr/>
            </a:pPr>
            <a:r>
              <a:rPr lang="de-DE" sz="1500" b="1" dirty="0" err="1" smtClean="0">
                <a:solidFill>
                  <a:srgbClr val="CA6D06"/>
                </a:solidFill>
                <a:cs typeface="+mn-cs"/>
              </a:rPr>
              <a:t>Ministry</a:t>
            </a:r>
            <a:r>
              <a:rPr lang="de-DE" sz="1500" b="1" dirty="0" smtClean="0">
                <a:solidFill>
                  <a:srgbClr val="CA6D06"/>
                </a:solidFill>
                <a:cs typeface="+mn-cs"/>
              </a:rPr>
              <a:t> </a:t>
            </a:r>
            <a:r>
              <a:rPr lang="de-DE" sz="1500" b="1" dirty="0" err="1" smtClean="0">
                <a:solidFill>
                  <a:srgbClr val="CA6D06"/>
                </a:solidFill>
                <a:cs typeface="+mn-cs"/>
              </a:rPr>
              <a:t>of</a:t>
            </a:r>
            <a:r>
              <a:rPr lang="de-DE" sz="1500" b="1" dirty="0" smtClean="0">
                <a:solidFill>
                  <a:srgbClr val="CA6D06"/>
                </a:solidFill>
                <a:cs typeface="+mn-cs"/>
              </a:rPr>
              <a:t> </a:t>
            </a:r>
            <a:r>
              <a:rPr lang="de-DE" sz="1500" b="1" dirty="0" err="1" smtClean="0">
                <a:solidFill>
                  <a:srgbClr val="CA6D06"/>
                </a:solidFill>
                <a:cs typeface="+mn-cs"/>
              </a:rPr>
              <a:t>the</a:t>
            </a:r>
            <a:r>
              <a:rPr lang="de-DE" sz="1500" b="1" dirty="0" smtClean="0">
                <a:solidFill>
                  <a:srgbClr val="CA6D06"/>
                </a:solidFill>
                <a:cs typeface="+mn-cs"/>
              </a:rPr>
              <a:t> </a:t>
            </a:r>
            <a:r>
              <a:rPr lang="de-DE" sz="1500" b="1" dirty="0" err="1" smtClean="0">
                <a:solidFill>
                  <a:srgbClr val="CA6D06"/>
                </a:solidFill>
                <a:cs typeface="+mn-cs"/>
              </a:rPr>
              <a:t>Interior</a:t>
            </a:r>
            <a:r>
              <a:rPr lang="de-DE" sz="1500" b="1" dirty="0" smtClean="0">
                <a:solidFill>
                  <a:srgbClr val="CA6D06"/>
                </a:solidFill>
                <a:cs typeface="+mn-cs"/>
              </a:rPr>
              <a:t> </a:t>
            </a:r>
            <a:r>
              <a:rPr lang="de-DE" sz="1500" b="1" baseline="0" dirty="0" err="1" smtClean="0">
                <a:solidFill>
                  <a:srgbClr val="CA6D06"/>
                </a:solidFill>
                <a:cs typeface="+mn-cs"/>
              </a:rPr>
              <a:t>and</a:t>
            </a:r>
            <a:r>
              <a:rPr lang="de-DE" sz="1500" b="1" baseline="0" dirty="0" smtClean="0">
                <a:solidFill>
                  <a:srgbClr val="CA6D06"/>
                </a:solidFill>
                <a:cs typeface="+mn-cs"/>
              </a:rPr>
              <a:t> Sports Berlin</a:t>
            </a:r>
            <a:endParaRPr lang="de-DE" sz="1500" dirty="0">
              <a:cs typeface="+mn-cs"/>
            </a:endParaRPr>
          </a:p>
        </p:txBody>
      </p:sp>
      <p:sp>
        <p:nvSpPr>
          <p:cNvPr id="6" name="Rectangle 17"/>
          <p:cNvSpPr>
            <a:spLocks noChangeArrowheads="1"/>
          </p:cNvSpPr>
          <p:nvPr/>
        </p:nvSpPr>
        <p:spPr bwMode="auto">
          <a:xfrm>
            <a:off x="2193925" y="5930900"/>
            <a:ext cx="5978525" cy="23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10800" rIns="90000" bIns="10800">
            <a:spAutoFit/>
          </a:bodyPr>
          <a:lstStyle/>
          <a:p>
            <a:pPr algn="l" eaLnBrk="0" hangingPunct="0">
              <a:spcBef>
                <a:spcPct val="0"/>
              </a:spcBef>
              <a:buClrTx/>
              <a:buFontTx/>
              <a:buNone/>
              <a:defRPr/>
            </a:pPr>
            <a:r>
              <a:rPr lang="de-DE" sz="1400" dirty="0">
                <a:solidFill>
                  <a:srgbClr val="CA6D06"/>
                </a:solidFill>
                <a:cs typeface="+mn-cs"/>
              </a:rPr>
              <a:t>Prof. Dr. Ulrike </a:t>
            </a:r>
            <a:r>
              <a:rPr lang="de-DE" sz="1400" dirty="0" err="1">
                <a:solidFill>
                  <a:srgbClr val="CA6D06"/>
                </a:solidFill>
                <a:cs typeface="+mn-cs"/>
              </a:rPr>
              <a:t>Rockmann</a:t>
            </a:r>
            <a:endParaRPr lang="de-DE" sz="1400" dirty="0">
              <a:solidFill>
                <a:schemeClr val="folHlink"/>
              </a:solidFill>
              <a:cs typeface="+mn-cs"/>
            </a:endParaRPr>
          </a:p>
        </p:txBody>
      </p:sp>
      <p:sp>
        <p:nvSpPr>
          <p:cNvPr id="7" name="Rectangle 114"/>
          <p:cNvSpPr>
            <a:spLocks noChangeArrowheads="1"/>
          </p:cNvSpPr>
          <p:nvPr userDrawn="1"/>
        </p:nvSpPr>
        <p:spPr bwMode="auto">
          <a:xfrm>
            <a:off x="611188" y="5589588"/>
            <a:ext cx="1411287" cy="71437"/>
          </a:xfrm>
          <a:prstGeom prst="rect">
            <a:avLst/>
          </a:prstGeom>
          <a:solidFill>
            <a:srgbClr val="CA6D06">
              <a:alpha val="50000"/>
            </a:srgbClr>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blurRad="63500" dist="107763" dir="13500000" sx="125000" sy="125000" algn="br" rotWithShape="0">
                    <a:schemeClr val="bg2">
                      <a:alpha val="50000"/>
                    </a:schemeClr>
                  </a:outerShdw>
                </a:effectLst>
              </a14:hiddenEffects>
            </a:ext>
          </a:extLst>
        </p:spPr>
        <p:txBody>
          <a:bodyPr lIns="0" tIns="0" rIns="0" bIns="0" anchor="ctr">
            <a:spAutoFit/>
          </a:bodyPr>
          <a:lstStyle/>
          <a:p>
            <a:pPr>
              <a:defRPr/>
            </a:pPr>
            <a:endParaRPr lang="de-DE">
              <a:cs typeface="+mn-cs"/>
            </a:endParaRPr>
          </a:p>
        </p:txBody>
      </p:sp>
      <p:sp>
        <p:nvSpPr>
          <p:cNvPr id="8" name="Line 115"/>
          <p:cNvSpPr>
            <a:spLocks noChangeShapeType="1"/>
          </p:cNvSpPr>
          <p:nvPr userDrawn="1"/>
        </p:nvSpPr>
        <p:spPr bwMode="auto">
          <a:xfrm>
            <a:off x="863600" y="5594350"/>
            <a:ext cx="0" cy="66675"/>
          </a:xfrm>
          <a:prstGeom prst="line">
            <a:avLst/>
          </a:prstGeom>
          <a:noFill/>
          <a:ln w="127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07763" dir="13500000" sx="125000" sy="125000" algn="br" rotWithShape="0">
                    <a:schemeClr val="bg2">
                      <a:alpha val="50000"/>
                    </a:schemeClr>
                  </a:outerShdw>
                </a:effectLst>
              </a14:hiddenEffects>
            </a:ext>
          </a:extLst>
        </p:spPr>
        <p:txBody>
          <a:bodyPr lIns="0" tIns="0" rIns="0" bIns="0" anchor="ctr">
            <a:spAutoFit/>
          </a:bodyPr>
          <a:lstStyle/>
          <a:p>
            <a:pPr>
              <a:defRPr/>
            </a:pPr>
            <a:endParaRPr lang="de-DE">
              <a:cs typeface="+mn-cs"/>
            </a:endParaRPr>
          </a:p>
        </p:txBody>
      </p:sp>
      <p:sp>
        <p:nvSpPr>
          <p:cNvPr id="9" name="Line 116"/>
          <p:cNvSpPr>
            <a:spLocks noChangeShapeType="1"/>
          </p:cNvSpPr>
          <p:nvPr userDrawn="1"/>
        </p:nvSpPr>
        <p:spPr bwMode="auto">
          <a:xfrm>
            <a:off x="1152525" y="5594350"/>
            <a:ext cx="0" cy="66675"/>
          </a:xfrm>
          <a:prstGeom prst="line">
            <a:avLst/>
          </a:prstGeom>
          <a:noFill/>
          <a:ln w="127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07763" dir="13500000" sx="125000" sy="125000" algn="br" rotWithShape="0">
                    <a:schemeClr val="bg2">
                      <a:alpha val="50000"/>
                    </a:schemeClr>
                  </a:outerShdw>
                </a:effectLst>
              </a14:hiddenEffects>
            </a:ext>
          </a:extLst>
        </p:spPr>
        <p:txBody>
          <a:bodyPr lIns="0" tIns="0" rIns="0" bIns="0" anchor="ctr">
            <a:spAutoFit/>
          </a:bodyPr>
          <a:lstStyle/>
          <a:p>
            <a:pPr>
              <a:defRPr/>
            </a:pPr>
            <a:endParaRPr lang="de-DE">
              <a:cs typeface="+mn-cs"/>
            </a:endParaRPr>
          </a:p>
        </p:txBody>
      </p:sp>
      <p:sp>
        <p:nvSpPr>
          <p:cNvPr id="10" name="Line 117"/>
          <p:cNvSpPr>
            <a:spLocks noChangeShapeType="1"/>
          </p:cNvSpPr>
          <p:nvPr userDrawn="1"/>
        </p:nvSpPr>
        <p:spPr bwMode="auto">
          <a:xfrm>
            <a:off x="1439863" y="5594350"/>
            <a:ext cx="0" cy="66675"/>
          </a:xfrm>
          <a:prstGeom prst="line">
            <a:avLst/>
          </a:prstGeom>
          <a:noFill/>
          <a:ln w="127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07763" dir="13500000" sx="125000" sy="125000" algn="br" rotWithShape="0">
                    <a:schemeClr val="bg2">
                      <a:alpha val="50000"/>
                    </a:schemeClr>
                  </a:outerShdw>
                </a:effectLst>
              </a14:hiddenEffects>
            </a:ext>
          </a:extLst>
        </p:spPr>
        <p:txBody>
          <a:bodyPr lIns="0" tIns="0" rIns="0" bIns="0" anchor="ctr">
            <a:spAutoFit/>
          </a:bodyPr>
          <a:lstStyle/>
          <a:p>
            <a:pPr>
              <a:defRPr/>
            </a:pPr>
            <a:endParaRPr lang="de-DE">
              <a:cs typeface="+mn-cs"/>
            </a:endParaRPr>
          </a:p>
        </p:txBody>
      </p:sp>
      <p:sp>
        <p:nvSpPr>
          <p:cNvPr id="11" name="Line 118"/>
          <p:cNvSpPr>
            <a:spLocks noChangeShapeType="1"/>
          </p:cNvSpPr>
          <p:nvPr userDrawn="1"/>
        </p:nvSpPr>
        <p:spPr bwMode="auto">
          <a:xfrm>
            <a:off x="1728788" y="5594350"/>
            <a:ext cx="0" cy="66675"/>
          </a:xfrm>
          <a:prstGeom prst="line">
            <a:avLst/>
          </a:prstGeom>
          <a:noFill/>
          <a:ln w="127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07763" dir="13500000" sx="125000" sy="125000" algn="br" rotWithShape="0">
                    <a:schemeClr val="bg2">
                      <a:alpha val="50000"/>
                    </a:schemeClr>
                  </a:outerShdw>
                </a:effectLst>
              </a14:hiddenEffects>
            </a:ext>
          </a:extLst>
        </p:spPr>
        <p:txBody>
          <a:bodyPr lIns="0" tIns="0" rIns="0" bIns="0" anchor="ctr">
            <a:spAutoFit/>
          </a:bodyPr>
          <a:lstStyle/>
          <a:p>
            <a:pPr>
              <a:defRPr/>
            </a:pPr>
            <a:endParaRPr lang="de-DE">
              <a:cs typeface="+mn-cs"/>
            </a:endParaRPr>
          </a:p>
        </p:txBody>
      </p:sp>
      <p:sp>
        <p:nvSpPr>
          <p:cNvPr id="12" name="Line 124"/>
          <p:cNvSpPr>
            <a:spLocks noChangeShapeType="1"/>
          </p:cNvSpPr>
          <p:nvPr userDrawn="1"/>
        </p:nvSpPr>
        <p:spPr bwMode="auto">
          <a:xfrm>
            <a:off x="2120900" y="1052513"/>
            <a:ext cx="6051550"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13" name="Line 125"/>
          <p:cNvSpPr>
            <a:spLocks noChangeShapeType="1"/>
          </p:cNvSpPr>
          <p:nvPr userDrawn="1"/>
        </p:nvSpPr>
        <p:spPr bwMode="auto">
          <a:xfrm rot="16200000">
            <a:off x="1862137" y="1304926"/>
            <a:ext cx="504825"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14" name="Line 131"/>
          <p:cNvSpPr>
            <a:spLocks noChangeShapeType="1"/>
          </p:cNvSpPr>
          <p:nvPr userDrawn="1"/>
        </p:nvSpPr>
        <p:spPr bwMode="auto">
          <a:xfrm rot="10800000">
            <a:off x="2124075" y="5595938"/>
            <a:ext cx="6051550"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15" name="Line 132"/>
          <p:cNvSpPr>
            <a:spLocks noChangeShapeType="1"/>
          </p:cNvSpPr>
          <p:nvPr userDrawn="1"/>
        </p:nvSpPr>
        <p:spPr bwMode="auto">
          <a:xfrm rot="5400000">
            <a:off x="7965281" y="5384007"/>
            <a:ext cx="420687"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6150" name="Rectangle 6"/>
          <p:cNvSpPr>
            <a:spLocks noGrp="1" noChangeArrowheads="1"/>
          </p:cNvSpPr>
          <p:nvPr>
            <p:ph type="ctrTitle"/>
          </p:nvPr>
        </p:nvSpPr>
        <p:spPr>
          <a:xfrm>
            <a:off x="2193925" y="2278063"/>
            <a:ext cx="5978525" cy="1006475"/>
          </a:xfrm>
        </p:spPr>
        <p:txBody>
          <a:bodyPr lIns="90000" tIns="46800" rIns="90000" bIns="46800"/>
          <a:lstStyle>
            <a:lvl1pPr>
              <a:defRPr sz="2000">
                <a:solidFill>
                  <a:srgbClr val="4D4D4D"/>
                </a:solidFill>
              </a:defRPr>
            </a:lvl1pPr>
          </a:lstStyle>
          <a:p>
            <a:pPr lvl="0"/>
            <a:r>
              <a:rPr lang="de-DE" noProof="0" smtClean="0"/>
              <a:t>Klicken Sie, </a:t>
            </a:r>
            <a:br>
              <a:rPr lang="de-DE" noProof="0" smtClean="0"/>
            </a:br>
            <a:r>
              <a:rPr lang="de-DE" noProof="0" smtClean="0"/>
              <a:t>um das Titelformat </a:t>
            </a:r>
            <a:br>
              <a:rPr lang="de-DE" noProof="0" smtClean="0"/>
            </a:br>
            <a:r>
              <a:rPr lang="de-DE" noProof="0" smtClean="0"/>
              <a:t>zu bearbeiten</a:t>
            </a:r>
          </a:p>
        </p:txBody>
      </p:sp>
      <p:sp>
        <p:nvSpPr>
          <p:cNvPr id="6151" name="Rectangle 7"/>
          <p:cNvSpPr>
            <a:spLocks noGrp="1" noChangeArrowheads="1"/>
          </p:cNvSpPr>
          <p:nvPr>
            <p:ph type="subTitle" idx="1"/>
          </p:nvPr>
        </p:nvSpPr>
        <p:spPr>
          <a:xfrm>
            <a:off x="2193925" y="4060825"/>
            <a:ext cx="5978525" cy="868363"/>
          </a:xfrm>
        </p:spPr>
        <p:txBody>
          <a:bodyPr lIns="90000" tIns="46800" rIns="90000" bIns="46800"/>
          <a:lstStyle>
            <a:lvl1pPr marL="0" indent="0">
              <a:buFontTx/>
              <a:buNone/>
              <a:defRPr sz="1700">
                <a:solidFill>
                  <a:srgbClr val="4D4D4D"/>
                </a:solidFill>
              </a:defRPr>
            </a:lvl1pPr>
          </a:lstStyle>
          <a:p>
            <a:pPr lvl="0"/>
            <a:r>
              <a:rPr lang="de-DE" noProof="0" smtClean="0"/>
              <a:t>Klicken Sie, um das Format </a:t>
            </a:r>
            <a:br>
              <a:rPr lang="de-DE" noProof="0" smtClean="0"/>
            </a:br>
            <a:r>
              <a:rPr lang="de-DE" noProof="0" smtClean="0"/>
              <a:t>des Untertitel-Masters </a:t>
            </a:r>
            <a:br>
              <a:rPr lang="de-DE" noProof="0" smtClean="0"/>
            </a:br>
            <a:r>
              <a:rPr lang="de-DE" noProof="0" smtClean="0"/>
              <a:t>zu bearbeiten.</a:t>
            </a:r>
          </a:p>
        </p:txBody>
      </p:sp>
      <p:sp>
        <p:nvSpPr>
          <p:cNvPr id="16" name="Rectangle 4"/>
          <p:cNvSpPr>
            <a:spLocks noGrp="1" noChangeArrowheads="1"/>
          </p:cNvSpPr>
          <p:nvPr>
            <p:ph type="ftr" sz="quarter" idx="10"/>
          </p:nvPr>
        </p:nvSpPr>
        <p:spPr bwMode="auto">
          <a:xfrm>
            <a:off x="2105025" y="1133475"/>
            <a:ext cx="6067425" cy="230188"/>
          </a:xfrm>
          <a:prstGeom prst="rect">
            <a:avLst/>
          </a:prstGeom>
          <a:extLst>
            <a:ext uri="{909E8E84-426E-40dd-AFC4-6F175D3DCCD1}">
              <a14:hiddenFill xmlns:a14="http://schemas.microsoft.com/office/drawing/2010/main">
                <a:solidFill>
                  <a:srgbClr val="CA6D06">
                    <a:alpha val="60001"/>
                  </a:srgbClr>
                </a:solidFill>
              </a14:hiddenFill>
            </a:ext>
            <a:ext uri="{91240B29-F687-4f45-9708-019B960494DF}">
              <a14:hiddenLine xmlns:a14="http://schemas.microsoft.com/office/drawing/2010/main" w="9525">
                <a:solidFill>
                  <a:srgbClr val="CA6D06"/>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198000" tIns="10800" rIns="90000" bIns="10800" numCol="1" anchor="t" anchorCtr="0" compatLnSpc="1">
            <a:prstTxWarp prst="textNoShape">
              <a:avLst/>
            </a:prstTxWarp>
          </a:bodyPr>
          <a:lstStyle>
            <a:lvl1pPr algn="l">
              <a:spcBef>
                <a:spcPct val="0"/>
              </a:spcBef>
              <a:buClrTx/>
              <a:buFontTx/>
              <a:buNone/>
              <a:defRPr sz="1200">
                <a:cs typeface="+mn-cs"/>
              </a:defRPr>
            </a:lvl1pPr>
          </a:lstStyle>
          <a:p>
            <a:pPr>
              <a:defRPr/>
            </a:pPr>
            <a:r>
              <a:rPr lang="de-DE" dirty="0" smtClean="0"/>
              <a:t>Q2014</a:t>
            </a:r>
            <a:endParaRPr lang="de-DE" dirty="0"/>
          </a:p>
        </p:txBody>
      </p:sp>
      <p:sp>
        <p:nvSpPr>
          <p:cNvPr id="17" name="Rectangle 5"/>
          <p:cNvSpPr>
            <a:spLocks noGrp="1" noChangeArrowheads="1"/>
          </p:cNvSpPr>
          <p:nvPr>
            <p:ph type="dt" sz="quarter" idx="11"/>
          </p:nvPr>
        </p:nvSpPr>
        <p:spPr bwMode="auto">
          <a:xfrm>
            <a:off x="179388" y="1133475"/>
            <a:ext cx="1855787" cy="230188"/>
          </a:xfrm>
          <a:prstGeom prst="rect">
            <a:avLst/>
          </a:prstGeom>
          <a:extLst>
            <a:ext uri="{909E8E84-426E-40dd-AFC4-6F175D3DCCD1}">
              <a14:hiddenFill xmlns:a14="http://schemas.microsoft.com/office/drawing/2010/main">
                <a:solidFill>
                  <a:srgbClr val="CA6D06">
                    <a:alpha val="60001"/>
                  </a:srgbClr>
                </a:solidFill>
              </a14:hiddenFill>
            </a:ext>
            <a:ext uri="{91240B29-F687-4f45-9708-019B960494DF}">
              <a14:hiddenLine xmlns:a14="http://schemas.microsoft.com/office/drawing/2010/main" w="9525">
                <a:solidFill>
                  <a:srgbClr val="CA6D06"/>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10800" rIns="90000" bIns="10800" numCol="1" anchor="t" anchorCtr="0" compatLnSpc="1">
            <a:prstTxWarp prst="textNoShape">
              <a:avLst/>
            </a:prstTxWarp>
          </a:bodyPr>
          <a:lstStyle>
            <a:lvl1pPr algn="r">
              <a:spcBef>
                <a:spcPct val="0"/>
              </a:spcBef>
              <a:buClrTx/>
              <a:buFontTx/>
              <a:buNone/>
              <a:defRPr sz="1200">
                <a:solidFill>
                  <a:srgbClr val="4D4D4D"/>
                </a:solidFill>
                <a:cs typeface="+mn-cs"/>
              </a:defRPr>
            </a:lvl1pPr>
          </a:lstStyle>
          <a:p>
            <a:pPr>
              <a:defRPr/>
            </a:pPr>
            <a:r>
              <a:rPr lang="de-DE" dirty="0"/>
              <a:t>June </a:t>
            </a:r>
            <a:r>
              <a:rPr lang="de-DE" dirty="0" smtClean="0"/>
              <a:t>2014</a:t>
            </a:r>
            <a:endParaRPr lang="de-DE" dirty="0"/>
          </a:p>
        </p:txBody>
      </p:sp>
    </p:spTree>
    <p:extLst>
      <p:ext uri="{BB962C8B-B14F-4D97-AF65-F5344CB8AC3E}">
        <p14:creationId xmlns:p14="http://schemas.microsoft.com/office/powerpoint/2010/main" val="124809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7"/>
          <p:cNvSpPr>
            <a:spLocks noGrp="1" noChangeArrowheads="1"/>
          </p:cNvSpPr>
          <p:nvPr>
            <p:ph type="sldNum" sz="quarter" idx="10"/>
          </p:nvPr>
        </p:nvSpPr>
        <p:spPr>
          <a:ln/>
        </p:spPr>
        <p:txBody>
          <a:bodyPr/>
          <a:lstStyle>
            <a:lvl1pPr>
              <a:defRPr/>
            </a:lvl1pPr>
          </a:lstStyle>
          <a:p>
            <a:pPr>
              <a:defRPr/>
            </a:pPr>
            <a:fld id="{C547E48B-BE2A-284E-99EA-B8ECDF1FF785}" type="slidenum">
              <a:rPr lang="de-DE"/>
              <a:pPr>
                <a:defRPr/>
              </a:pPr>
              <a:t>‹Nr.›</a:t>
            </a:fld>
            <a:endParaRPr lang="de-DE"/>
          </a:p>
        </p:txBody>
      </p:sp>
    </p:spTree>
    <p:extLst>
      <p:ext uri="{BB962C8B-B14F-4D97-AF65-F5344CB8AC3E}">
        <p14:creationId xmlns:p14="http://schemas.microsoft.com/office/powerpoint/2010/main" val="172789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57"/>
          <p:cNvSpPr>
            <a:spLocks noGrp="1" noChangeArrowheads="1"/>
          </p:cNvSpPr>
          <p:nvPr>
            <p:ph type="sldNum" sz="quarter" idx="10"/>
          </p:nvPr>
        </p:nvSpPr>
        <p:spPr>
          <a:ln/>
        </p:spPr>
        <p:txBody>
          <a:bodyPr/>
          <a:lstStyle>
            <a:lvl1pPr>
              <a:defRPr/>
            </a:lvl1pPr>
          </a:lstStyle>
          <a:p>
            <a:pPr>
              <a:defRPr/>
            </a:pPr>
            <a:fld id="{04B85A56-555D-4949-A397-4910BAC5C056}" type="slidenum">
              <a:rPr lang="de-DE"/>
              <a:pPr>
                <a:defRPr/>
              </a:pPr>
              <a:t>‹Nr.›</a:t>
            </a:fld>
            <a:endParaRPr lang="de-DE"/>
          </a:p>
        </p:txBody>
      </p:sp>
    </p:spTree>
    <p:extLst>
      <p:ext uri="{BB962C8B-B14F-4D97-AF65-F5344CB8AC3E}">
        <p14:creationId xmlns:p14="http://schemas.microsoft.com/office/powerpoint/2010/main" val="172999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57"/>
          <p:cNvSpPr>
            <a:spLocks noGrp="1" noChangeArrowheads="1"/>
          </p:cNvSpPr>
          <p:nvPr>
            <p:ph type="sldNum" sz="quarter" idx="10"/>
          </p:nvPr>
        </p:nvSpPr>
        <p:spPr>
          <a:ln/>
        </p:spPr>
        <p:txBody>
          <a:bodyPr/>
          <a:lstStyle>
            <a:lvl1pPr>
              <a:defRPr/>
            </a:lvl1pPr>
          </a:lstStyle>
          <a:p>
            <a:pPr>
              <a:defRPr/>
            </a:pPr>
            <a:fld id="{F3544371-2E97-7E48-8588-A82F79EAB271}" type="slidenum">
              <a:rPr lang="de-DE"/>
              <a:pPr>
                <a:defRPr/>
              </a:pPr>
              <a:t>‹Nr.›</a:t>
            </a:fld>
            <a:endParaRPr lang="de-DE"/>
          </a:p>
        </p:txBody>
      </p:sp>
    </p:spTree>
    <p:extLst>
      <p:ext uri="{BB962C8B-B14F-4D97-AF65-F5344CB8AC3E}">
        <p14:creationId xmlns:p14="http://schemas.microsoft.com/office/powerpoint/2010/main" val="1961073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7"/>
          <p:cNvSpPr>
            <a:spLocks noGrp="1" noChangeArrowheads="1"/>
          </p:cNvSpPr>
          <p:nvPr>
            <p:ph type="sldNum" sz="quarter" idx="10"/>
          </p:nvPr>
        </p:nvSpPr>
        <p:spPr>
          <a:ln/>
        </p:spPr>
        <p:txBody>
          <a:bodyPr/>
          <a:lstStyle>
            <a:lvl1pPr>
              <a:defRPr/>
            </a:lvl1pPr>
          </a:lstStyle>
          <a:p>
            <a:pPr>
              <a:defRPr/>
            </a:pPr>
            <a:fld id="{5AE76E35-38F5-0949-9EE5-738A5DC6DD67}" type="slidenum">
              <a:rPr lang="de-DE"/>
              <a:pPr>
                <a:defRPr/>
              </a:pPr>
              <a:t>‹Nr.›</a:t>
            </a:fld>
            <a:endParaRPr lang="de-DE"/>
          </a:p>
        </p:txBody>
      </p:sp>
    </p:spTree>
    <p:extLst>
      <p:ext uri="{BB962C8B-B14F-4D97-AF65-F5344CB8AC3E}">
        <p14:creationId xmlns:p14="http://schemas.microsoft.com/office/powerpoint/2010/main" val="2177423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42100" y="404813"/>
            <a:ext cx="2033588" cy="2808287"/>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539750" y="404813"/>
            <a:ext cx="5949950" cy="2808287"/>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7"/>
          <p:cNvSpPr>
            <a:spLocks noGrp="1" noChangeArrowheads="1"/>
          </p:cNvSpPr>
          <p:nvPr>
            <p:ph type="sldNum" sz="quarter" idx="10"/>
          </p:nvPr>
        </p:nvSpPr>
        <p:spPr>
          <a:ln/>
        </p:spPr>
        <p:txBody>
          <a:bodyPr/>
          <a:lstStyle>
            <a:lvl1pPr>
              <a:defRPr/>
            </a:lvl1pPr>
          </a:lstStyle>
          <a:p>
            <a:pPr>
              <a:defRPr/>
            </a:pPr>
            <a:fld id="{434EBCC2-8D4F-0F43-A3DC-FF587168C8D9}" type="slidenum">
              <a:rPr lang="de-DE"/>
              <a:pPr>
                <a:defRPr/>
              </a:pPr>
              <a:t>‹Nr.›</a:t>
            </a:fld>
            <a:endParaRPr lang="de-DE"/>
          </a:p>
        </p:txBody>
      </p:sp>
    </p:spTree>
    <p:extLst>
      <p:ext uri="{BB962C8B-B14F-4D97-AF65-F5344CB8AC3E}">
        <p14:creationId xmlns:p14="http://schemas.microsoft.com/office/powerpoint/2010/main" val="351177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2628900" y="6569075"/>
            <a:ext cx="6335713" cy="244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98000" tIns="0" rIns="90000" bIns="0"/>
          <a:lstStyle/>
          <a:p>
            <a:pPr algn="r" eaLnBrk="0" hangingPunct="0">
              <a:spcBef>
                <a:spcPct val="0"/>
              </a:spcBef>
              <a:buClrTx/>
              <a:buFontTx/>
              <a:buNone/>
            </a:pPr>
            <a:r>
              <a:rPr lang="de-DE" sz="900" b="1" dirty="0" err="1" smtClean="0">
                <a:solidFill>
                  <a:srgbClr val="CA6D06"/>
                </a:solidFill>
              </a:rPr>
              <a:t>Ministry</a:t>
            </a:r>
            <a:r>
              <a:rPr lang="de-DE" sz="900" b="1" dirty="0" smtClean="0">
                <a:solidFill>
                  <a:srgbClr val="CA6D06"/>
                </a:solidFill>
              </a:rPr>
              <a:t> </a:t>
            </a:r>
            <a:r>
              <a:rPr lang="de-DE" sz="900" b="1" dirty="0" err="1" smtClean="0">
                <a:solidFill>
                  <a:srgbClr val="CA6D06"/>
                </a:solidFill>
              </a:rPr>
              <a:t>of</a:t>
            </a:r>
            <a:r>
              <a:rPr lang="de-DE" sz="900" b="1" dirty="0" smtClean="0">
                <a:solidFill>
                  <a:srgbClr val="CA6D06"/>
                </a:solidFill>
              </a:rPr>
              <a:t> </a:t>
            </a:r>
            <a:r>
              <a:rPr lang="de-DE" sz="900" b="1" dirty="0" err="1" smtClean="0">
                <a:solidFill>
                  <a:srgbClr val="CA6D06"/>
                </a:solidFill>
              </a:rPr>
              <a:t>the</a:t>
            </a:r>
            <a:r>
              <a:rPr lang="de-DE" sz="900" b="1" dirty="0" smtClean="0">
                <a:solidFill>
                  <a:srgbClr val="CA6D06"/>
                </a:solidFill>
              </a:rPr>
              <a:t> </a:t>
            </a:r>
            <a:r>
              <a:rPr lang="de-DE" sz="900" b="1" dirty="0" err="1" smtClean="0">
                <a:solidFill>
                  <a:srgbClr val="CA6D06"/>
                </a:solidFill>
              </a:rPr>
              <a:t>Interior</a:t>
            </a:r>
            <a:r>
              <a:rPr lang="de-DE" sz="900" b="1" dirty="0" smtClean="0">
                <a:solidFill>
                  <a:srgbClr val="CA6D06"/>
                </a:solidFill>
              </a:rPr>
              <a:t> </a:t>
            </a:r>
            <a:r>
              <a:rPr lang="de-DE" sz="900" b="1" dirty="0" err="1" smtClean="0">
                <a:solidFill>
                  <a:srgbClr val="CA6D06"/>
                </a:solidFill>
              </a:rPr>
              <a:t>and</a:t>
            </a:r>
            <a:r>
              <a:rPr lang="de-DE" sz="900" b="1" dirty="0" smtClean="0">
                <a:solidFill>
                  <a:srgbClr val="CA6D06"/>
                </a:solidFill>
              </a:rPr>
              <a:t> Sports </a:t>
            </a:r>
            <a:r>
              <a:rPr lang="de-DE" sz="900" dirty="0" smtClean="0"/>
              <a:t>Berlin</a:t>
            </a:r>
            <a:endParaRPr lang="de-DE" sz="900" dirty="0"/>
          </a:p>
        </p:txBody>
      </p:sp>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3"/>
          <p:cNvSpPr>
            <a:spLocks noGrp="1"/>
          </p:cNvSpPr>
          <p:nvPr>
            <p:ph type="sldNum" sz="quarter" idx="10"/>
          </p:nvPr>
        </p:nvSpPr>
        <p:spPr/>
        <p:txBody>
          <a:bodyPr/>
          <a:lstStyle>
            <a:lvl1pPr>
              <a:defRPr/>
            </a:lvl1pPr>
          </a:lstStyle>
          <a:p>
            <a:pPr>
              <a:defRPr/>
            </a:pPr>
            <a:fld id="{76139A00-4A8D-8F46-AA6B-8CB81077A0B6}" type="slidenum">
              <a:rPr lang="de-DE"/>
              <a:pPr>
                <a:defRPr/>
              </a:pPr>
              <a:t>‹Nr.›</a:t>
            </a:fld>
            <a:endParaRPr lang="de-DE"/>
          </a:p>
        </p:txBody>
      </p:sp>
    </p:spTree>
    <p:extLst>
      <p:ext uri="{BB962C8B-B14F-4D97-AF65-F5344CB8AC3E}">
        <p14:creationId xmlns:p14="http://schemas.microsoft.com/office/powerpoint/2010/main" val="407604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5" name="Rectangle 8"/>
          <p:cNvSpPr>
            <a:spLocks noChangeArrowheads="1"/>
          </p:cNvSpPr>
          <p:nvPr userDrawn="1"/>
        </p:nvSpPr>
        <p:spPr bwMode="auto">
          <a:xfrm>
            <a:off x="2628900" y="6569075"/>
            <a:ext cx="6335713" cy="244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98000" tIns="0" rIns="90000" bIns="0"/>
          <a:lstStyle/>
          <a:p>
            <a:pPr algn="r" eaLnBrk="0" hangingPunct="0">
              <a:spcBef>
                <a:spcPct val="0"/>
              </a:spcBef>
              <a:buClrTx/>
              <a:buFontTx/>
              <a:buNone/>
            </a:pPr>
            <a:r>
              <a:rPr lang="de-DE" sz="900" b="1" dirty="0" err="1" smtClean="0">
                <a:solidFill>
                  <a:srgbClr val="CA6D06"/>
                </a:solidFill>
              </a:rPr>
              <a:t>Ministry</a:t>
            </a:r>
            <a:r>
              <a:rPr lang="de-DE" sz="900" b="1" dirty="0" smtClean="0">
                <a:solidFill>
                  <a:srgbClr val="CA6D06"/>
                </a:solidFill>
              </a:rPr>
              <a:t> </a:t>
            </a:r>
            <a:r>
              <a:rPr lang="de-DE" sz="900" b="1" dirty="0" err="1" smtClean="0">
                <a:solidFill>
                  <a:srgbClr val="CA6D06"/>
                </a:solidFill>
              </a:rPr>
              <a:t>of</a:t>
            </a:r>
            <a:r>
              <a:rPr lang="de-DE" sz="900" b="1" dirty="0" smtClean="0">
                <a:solidFill>
                  <a:srgbClr val="CA6D06"/>
                </a:solidFill>
              </a:rPr>
              <a:t> </a:t>
            </a:r>
            <a:r>
              <a:rPr lang="de-DE" sz="900" b="1" dirty="0" err="1" smtClean="0">
                <a:solidFill>
                  <a:srgbClr val="CA6D06"/>
                </a:solidFill>
              </a:rPr>
              <a:t>the</a:t>
            </a:r>
            <a:r>
              <a:rPr lang="de-DE" sz="900" b="1" dirty="0" smtClean="0">
                <a:solidFill>
                  <a:srgbClr val="CA6D06"/>
                </a:solidFill>
              </a:rPr>
              <a:t> </a:t>
            </a:r>
            <a:r>
              <a:rPr lang="de-DE" sz="900" b="1" dirty="0" err="1" smtClean="0">
                <a:solidFill>
                  <a:srgbClr val="CA6D06"/>
                </a:solidFill>
              </a:rPr>
              <a:t>Interior</a:t>
            </a:r>
            <a:r>
              <a:rPr lang="de-DE" sz="900" b="1" dirty="0" smtClean="0">
                <a:solidFill>
                  <a:srgbClr val="CA6D06"/>
                </a:solidFill>
              </a:rPr>
              <a:t> </a:t>
            </a:r>
            <a:r>
              <a:rPr lang="de-DE" sz="900" b="1" dirty="0" err="1" smtClean="0">
                <a:solidFill>
                  <a:srgbClr val="CA6D06"/>
                </a:solidFill>
              </a:rPr>
              <a:t>and</a:t>
            </a:r>
            <a:r>
              <a:rPr lang="de-DE" sz="900" b="1" dirty="0" smtClean="0">
                <a:solidFill>
                  <a:srgbClr val="CA6D06"/>
                </a:solidFill>
              </a:rPr>
              <a:t> Sports </a:t>
            </a:r>
            <a:r>
              <a:rPr lang="de-DE" sz="900" dirty="0" smtClean="0"/>
              <a:t>Berlin</a:t>
            </a:r>
            <a:endParaRPr lang="de-DE" sz="900" dirty="0"/>
          </a:p>
        </p:txBody>
      </p:sp>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1187450" y="1660525"/>
            <a:ext cx="3632200" cy="155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972050" y="1660525"/>
            <a:ext cx="3632200" cy="155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oliennummernplatzhalter 4"/>
          <p:cNvSpPr>
            <a:spLocks noGrp="1"/>
          </p:cNvSpPr>
          <p:nvPr>
            <p:ph type="sldNum" sz="quarter" idx="10"/>
          </p:nvPr>
        </p:nvSpPr>
        <p:spPr/>
        <p:txBody>
          <a:bodyPr/>
          <a:lstStyle>
            <a:lvl1pPr>
              <a:defRPr/>
            </a:lvl1pPr>
          </a:lstStyle>
          <a:p>
            <a:pPr>
              <a:defRPr/>
            </a:pPr>
            <a:fld id="{750DC4C1-6F85-B548-9889-EF0615918E1D}" type="slidenum">
              <a:rPr lang="de-DE"/>
              <a:pPr>
                <a:defRPr/>
              </a:pPr>
              <a:t>‹Nr.›</a:t>
            </a:fld>
            <a:endParaRPr lang="de-DE"/>
          </a:p>
        </p:txBody>
      </p:sp>
    </p:spTree>
    <p:extLst>
      <p:ext uri="{BB962C8B-B14F-4D97-AF65-F5344CB8AC3E}">
        <p14:creationId xmlns:p14="http://schemas.microsoft.com/office/powerpoint/2010/main" val="4202134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7" name="Rectangle 8"/>
          <p:cNvSpPr>
            <a:spLocks noChangeArrowheads="1"/>
          </p:cNvSpPr>
          <p:nvPr userDrawn="1"/>
        </p:nvSpPr>
        <p:spPr bwMode="auto">
          <a:xfrm>
            <a:off x="2628900" y="6569075"/>
            <a:ext cx="6335713" cy="244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98000" tIns="0" rIns="90000" bIns="0"/>
          <a:lstStyle/>
          <a:p>
            <a:pPr algn="r" eaLnBrk="0" hangingPunct="0">
              <a:spcBef>
                <a:spcPct val="0"/>
              </a:spcBef>
              <a:buClrTx/>
              <a:buFontTx/>
              <a:buNone/>
            </a:pPr>
            <a:r>
              <a:rPr lang="de-DE" sz="900" b="1" dirty="0" err="1" smtClean="0">
                <a:solidFill>
                  <a:srgbClr val="CA6D06"/>
                </a:solidFill>
              </a:rPr>
              <a:t>Ministry</a:t>
            </a:r>
            <a:r>
              <a:rPr lang="de-DE" sz="900" b="1" dirty="0" smtClean="0">
                <a:solidFill>
                  <a:srgbClr val="CA6D06"/>
                </a:solidFill>
              </a:rPr>
              <a:t> </a:t>
            </a:r>
            <a:r>
              <a:rPr lang="de-DE" sz="900" b="1" dirty="0" err="1" smtClean="0">
                <a:solidFill>
                  <a:srgbClr val="CA6D06"/>
                </a:solidFill>
              </a:rPr>
              <a:t>of</a:t>
            </a:r>
            <a:r>
              <a:rPr lang="de-DE" sz="900" b="1" dirty="0" smtClean="0">
                <a:solidFill>
                  <a:srgbClr val="CA6D06"/>
                </a:solidFill>
              </a:rPr>
              <a:t> </a:t>
            </a:r>
            <a:r>
              <a:rPr lang="de-DE" sz="900" b="1" dirty="0" err="1" smtClean="0">
                <a:solidFill>
                  <a:srgbClr val="CA6D06"/>
                </a:solidFill>
              </a:rPr>
              <a:t>the</a:t>
            </a:r>
            <a:r>
              <a:rPr lang="de-DE" sz="900" b="1" dirty="0" smtClean="0">
                <a:solidFill>
                  <a:srgbClr val="CA6D06"/>
                </a:solidFill>
              </a:rPr>
              <a:t> </a:t>
            </a:r>
            <a:r>
              <a:rPr lang="de-DE" sz="900" b="1" dirty="0" err="1" smtClean="0">
                <a:solidFill>
                  <a:srgbClr val="CA6D06"/>
                </a:solidFill>
              </a:rPr>
              <a:t>Interior</a:t>
            </a:r>
            <a:r>
              <a:rPr lang="de-DE" sz="900" b="1" dirty="0" smtClean="0">
                <a:solidFill>
                  <a:srgbClr val="CA6D06"/>
                </a:solidFill>
              </a:rPr>
              <a:t> </a:t>
            </a:r>
            <a:r>
              <a:rPr lang="de-DE" sz="900" b="1" dirty="0" err="1" smtClean="0">
                <a:solidFill>
                  <a:srgbClr val="CA6D06"/>
                </a:solidFill>
              </a:rPr>
              <a:t>and</a:t>
            </a:r>
            <a:r>
              <a:rPr lang="de-DE" sz="900" b="1" dirty="0" smtClean="0">
                <a:solidFill>
                  <a:srgbClr val="CA6D06"/>
                </a:solidFill>
              </a:rPr>
              <a:t> Sports </a:t>
            </a:r>
            <a:r>
              <a:rPr lang="de-DE" sz="900" dirty="0" smtClean="0"/>
              <a:t>Berlin</a:t>
            </a:r>
            <a:endParaRPr lang="de-DE" sz="900" dirty="0"/>
          </a:p>
        </p:txBody>
      </p:sp>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Foliennummernplatzhalter 6"/>
          <p:cNvSpPr>
            <a:spLocks noGrp="1"/>
          </p:cNvSpPr>
          <p:nvPr>
            <p:ph type="sldNum" sz="quarter" idx="10"/>
          </p:nvPr>
        </p:nvSpPr>
        <p:spPr/>
        <p:txBody>
          <a:bodyPr/>
          <a:lstStyle>
            <a:lvl1pPr>
              <a:defRPr/>
            </a:lvl1pPr>
          </a:lstStyle>
          <a:p>
            <a:pPr>
              <a:defRPr/>
            </a:pPr>
            <a:fld id="{92EA9469-9A71-1F45-942A-E55DE7E98565}" type="slidenum">
              <a:rPr lang="de-DE"/>
              <a:pPr>
                <a:defRPr/>
              </a:pPr>
              <a:t>‹Nr.›</a:t>
            </a:fld>
            <a:endParaRPr lang="de-DE"/>
          </a:p>
        </p:txBody>
      </p:sp>
    </p:spTree>
    <p:extLst>
      <p:ext uri="{BB962C8B-B14F-4D97-AF65-F5344CB8AC3E}">
        <p14:creationId xmlns:p14="http://schemas.microsoft.com/office/powerpoint/2010/main" val="167586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3" name="Rectangle 8"/>
          <p:cNvSpPr>
            <a:spLocks noChangeArrowheads="1"/>
          </p:cNvSpPr>
          <p:nvPr userDrawn="1"/>
        </p:nvSpPr>
        <p:spPr bwMode="auto">
          <a:xfrm>
            <a:off x="2628900" y="6569075"/>
            <a:ext cx="6335713" cy="244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98000" tIns="0" rIns="90000" bIns="0"/>
          <a:lstStyle/>
          <a:p>
            <a:pPr algn="r" eaLnBrk="0" hangingPunct="0">
              <a:spcBef>
                <a:spcPct val="0"/>
              </a:spcBef>
              <a:buClrTx/>
              <a:buFontTx/>
              <a:buNone/>
            </a:pPr>
            <a:r>
              <a:rPr lang="de-DE" sz="900" b="1" dirty="0" err="1" smtClean="0">
                <a:solidFill>
                  <a:srgbClr val="CA6D06"/>
                </a:solidFill>
              </a:rPr>
              <a:t>Ministry</a:t>
            </a:r>
            <a:r>
              <a:rPr lang="de-DE" sz="900" b="1" dirty="0" smtClean="0">
                <a:solidFill>
                  <a:srgbClr val="CA6D06"/>
                </a:solidFill>
              </a:rPr>
              <a:t> </a:t>
            </a:r>
            <a:r>
              <a:rPr lang="de-DE" sz="900" b="1" dirty="0" err="1" smtClean="0">
                <a:solidFill>
                  <a:srgbClr val="CA6D06"/>
                </a:solidFill>
              </a:rPr>
              <a:t>of</a:t>
            </a:r>
            <a:r>
              <a:rPr lang="de-DE" sz="900" b="1" dirty="0" smtClean="0">
                <a:solidFill>
                  <a:srgbClr val="CA6D06"/>
                </a:solidFill>
              </a:rPr>
              <a:t> </a:t>
            </a:r>
            <a:r>
              <a:rPr lang="de-DE" sz="900" b="1" dirty="0" err="1" smtClean="0">
                <a:solidFill>
                  <a:srgbClr val="CA6D06"/>
                </a:solidFill>
              </a:rPr>
              <a:t>the</a:t>
            </a:r>
            <a:r>
              <a:rPr lang="de-DE" sz="900" b="1" dirty="0" smtClean="0">
                <a:solidFill>
                  <a:srgbClr val="CA6D06"/>
                </a:solidFill>
              </a:rPr>
              <a:t> </a:t>
            </a:r>
            <a:r>
              <a:rPr lang="de-DE" sz="900" b="1" dirty="0" err="1" smtClean="0">
                <a:solidFill>
                  <a:srgbClr val="CA6D06"/>
                </a:solidFill>
              </a:rPr>
              <a:t>Interior</a:t>
            </a:r>
            <a:r>
              <a:rPr lang="de-DE" sz="900" b="1" dirty="0" smtClean="0">
                <a:solidFill>
                  <a:srgbClr val="CA6D06"/>
                </a:solidFill>
              </a:rPr>
              <a:t> </a:t>
            </a:r>
            <a:r>
              <a:rPr lang="de-DE" sz="900" b="1" dirty="0" err="1" smtClean="0">
                <a:solidFill>
                  <a:srgbClr val="CA6D06"/>
                </a:solidFill>
              </a:rPr>
              <a:t>and</a:t>
            </a:r>
            <a:r>
              <a:rPr lang="de-DE" sz="900" b="1" dirty="0" smtClean="0">
                <a:solidFill>
                  <a:srgbClr val="CA6D06"/>
                </a:solidFill>
              </a:rPr>
              <a:t> Sports </a:t>
            </a:r>
            <a:r>
              <a:rPr lang="de-DE" sz="900" dirty="0" smtClean="0"/>
              <a:t>Berlin</a:t>
            </a:r>
            <a:endParaRPr lang="de-DE" sz="900" dirty="0"/>
          </a:p>
        </p:txBody>
      </p:sp>
      <p:sp>
        <p:nvSpPr>
          <p:cNvPr id="2" name="Titel 1"/>
          <p:cNvSpPr>
            <a:spLocks noGrp="1"/>
          </p:cNvSpPr>
          <p:nvPr>
            <p:ph type="title"/>
          </p:nvPr>
        </p:nvSpPr>
        <p:spPr/>
        <p:txBody>
          <a:bodyPr/>
          <a:lstStyle/>
          <a:p>
            <a:r>
              <a:rPr lang="de-DE" smtClean="0"/>
              <a:t>Mastertitelformat bearbeiten</a:t>
            </a:r>
            <a:endParaRPr lang="de-DE"/>
          </a:p>
        </p:txBody>
      </p:sp>
      <p:sp>
        <p:nvSpPr>
          <p:cNvPr id="4" name="Foliennummernplatzhalter 2"/>
          <p:cNvSpPr>
            <a:spLocks noGrp="1"/>
          </p:cNvSpPr>
          <p:nvPr>
            <p:ph type="sldNum" sz="quarter" idx="10"/>
          </p:nvPr>
        </p:nvSpPr>
        <p:spPr/>
        <p:txBody>
          <a:bodyPr/>
          <a:lstStyle>
            <a:lvl1pPr>
              <a:defRPr/>
            </a:lvl1pPr>
          </a:lstStyle>
          <a:p>
            <a:pPr>
              <a:defRPr/>
            </a:pPr>
            <a:fld id="{D3321B82-1439-7345-897B-8C5B19932F74}" type="slidenum">
              <a:rPr lang="de-DE"/>
              <a:pPr>
                <a:defRPr/>
              </a:pPr>
              <a:t>‹Nr.›</a:t>
            </a:fld>
            <a:endParaRPr lang="de-DE"/>
          </a:p>
        </p:txBody>
      </p:sp>
    </p:spTree>
    <p:extLst>
      <p:ext uri="{BB962C8B-B14F-4D97-AF65-F5344CB8AC3E}">
        <p14:creationId xmlns:p14="http://schemas.microsoft.com/office/powerpoint/2010/main" val="4543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2628900" y="6569075"/>
            <a:ext cx="6335713" cy="244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98000" tIns="0" rIns="90000" bIns="0"/>
          <a:lstStyle/>
          <a:p>
            <a:pPr algn="r" eaLnBrk="0" hangingPunct="0">
              <a:spcBef>
                <a:spcPct val="0"/>
              </a:spcBef>
              <a:buClrTx/>
              <a:buFontTx/>
              <a:buNone/>
            </a:pPr>
            <a:r>
              <a:rPr lang="de-DE" sz="900" b="1" dirty="0" err="1" smtClean="0">
                <a:solidFill>
                  <a:srgbClr val="CA6D06"/>
                </a:solidFill>
              </a:rPr>
              <a:t>Ministry</a:t>
            </a:r>
            <a:r>
              <a:rPr lang="de-DE" sz="900" b="1" dirty="0" smtClean="0">
                <a:solidFill>
                  <a:srgbClr val="CA6D06"/>
                </a:solidFill>
              </a:rPr>
              <a:t> </a:t>
            </a:r>
            <a:r>
              <a:rPr lang="de-DE" sz="900" b="1" dirty="0" err="1" smtClean="0">
                <a:solidFill>
                  <a:srgbClr val="CA6D06"/>
                </a:solidFill>
              </a:rPr>
              <a:t>of</a:t>
            </a:r>
            <a:r>
              <a:rPr lang="de-DE" sz="900" b="1" dirty="0" smtClean="0">
                <a:solidFill>
                  <a:srgbClr val="CA6D06"/>
                </a:solidFill>
              </a:rPr>
              <a:t> </a:t>
            </a:r>
            <a:r>
              <a:rPr lang="de-DE" sz="900" b="1" dirty="0" err="1" smtClean="0">
                <a:solidFill>
                  <a:srgbClr val="CA6D06"/>
                </a:solidFill>
              </a:rPr>
              <a:t>the</a:t>
            </a:r>
            <a:r>
              <a:rPr lang="de-DE" sz="900" b="1" dirty="0" smtClean="0">
                <a:solidFill>
                  <a:srgbClr val="CA6D06"/>
                </a:solidFill>
              </a:rPr>
              <a:t> </a:t>
            </a:r>
            <a:r>
              <a:rPr lang="de-DE" sz="900" b="1" dirty="0" err="1" smtClean="0">
                <a:solidFill>
                  <a:srgbClr val="CA6D06"/>
                </a:solidFill>
              </a:rPr>
              <a:t>Interior</a:t>
            </a:r>
            <a:r>
              <a:rPr lang="de-DE" sz="900" b="1" dirty="0" smtClean="0">
                <a:solidFill>
                  <a:srgbClr val="CA6D06"/>
                </a:solidFill>
              </a:rPr>
              <a:t> </a:t>
            </a:r>
            <a:r>
              <a:rPr lang="de-DE" sz="900" b="1" dirty="0" err="1" smtClean="0">
                <a:solidFill>
                  <a:srgbClr val="CA6D06"/>
                </a:solidFill>
              </a:rPr>
              <a:t>and</a:t>
            </a:r>
            <a:r>
              <a:rPr lang="de-DE" sz="900" b="1" dirty="0" smtClean="0">
                <a:solidFill>
                  <a:srgbClr val="CA6D06"/>
                </a:solidFill>
              </a:rPr>
              <a:t> Sports </a:t>
            </a:r>
            <a:r>
              <a:rPr lang="de-DE" sz="900" dirty="0" smtClean="0"/>
              <a:t>Berlin</a:t>
            </a:r>
            <a:endParaRPr lang="de-DE" sz="900" dirty="0"/>
          </a:p>
        </p:txBody>
      </p:sp>
      <p:sp>
        <p:nvSpPr>
          <p:cNvPr id="3" name="Foliennummernplatzhalter 1"/>
          <p:cNvSpPr>
            <a:spLocks noGrp="1"/>
          </p:cNvSpPr>
          <p:nvPr>
            <p:ph type="sldNum" sz="quarter" idx="10"/>
          </p:nvPr>
        </p:nvSpPr>
        <p:spPr/>
        <p:txBody>
          <a:bodyPr/>
          <a:lstStyle>
            <a:lvl1pPr>
              <a:defRPr/>
            </a:lvl1pPr>
          </a:lstStyle>
          <a:p>
            <a:pPr>
              <a:defRPr/>
            </a:pPr>
            <a:fld id="{8B897A5C-AC02-E343-9BA6-03E4FA0D37EB}" type="slidenum">
              <a:rPr lang="de-DE"/>
              <a:pPr>
                <a:defRPr/>
              </a:pPr>
              <a:t>‹Nr.›</a:t>
            </a:fld>
            <a:endParaRPr lang="de-DE"/>
          </a:p>
        </p:txBody>
      </p:sp>
    </p:spTree>
    <p:extLst>
      <p:ext uri="{BB962C8B-B14F-4D97-AF65-F5344CB8AC3E}">
        <p14:creationId xmlns:p14="http://schemas.microsoft.com/office/powerpoint/2010/main" val="2586670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7"/>
          <p:cNvSpPr>
            <a:spLocks noGrp="1" noChangeArrowheads="1"/>
          </p:cNvSpPr>
          <p:nvPr>
            <p:ph type="sldNum" sz="quarter" idx="10"/>
          </p:nvPr>
        </p:nvSpPr>
        <p:spPr>
          <a:ln/>
        </p:spPr>
        <p:txBody>
          <a:bodyPr/>
          <a:lstStyle>
            <a:lvl1pPr>
              <a:defRPr/>
            </a:lvl1pPr>
          </a:lstStyle>
          <a:p>
            <a:pPr>
              <a:defRPr/>
            </a:pPr>
            <a:fld id="{E0514884-0CC1-B04E-80A0-6C2860562175}" type="slidenum">
              <a:rPr lang="de-DE"/>
              <a:pPr>
                <a:defRPr/>
              </a:pPr>
              <a:t>‹Nr.›</a:t>
            </a:fld>
            <a:endParaRPr lang="de-DE"/>
          </a:p>
        </p:txBody>
      </p:sp>
    </p:spTree>
    <p:extLst>
      <p:ext uri="{BB962C8B-B14F-4D97-AF65-F5344CB8AC3E}">
        <p14:creationId xmlns:p14="http://schemas.microsoft.com/office/powerpoint/2010/main" val="249072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1187450" y="1660525"/>
            <a:ext cx="3667125" cy="155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06975" y="1660525"/>
            <a:ext cx="3668713" cy="155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7"/>
          <p:cNvSpPr>
            <a:spLocks noGrp="1" noChangeArrowheads="1"/>
          </p:cNvSpPr>
          <p:nvPr>
            <p:ph type="sldNum" sz="quarter" idx="10"/>
          </p:nvPr>
        </p:nvSpPr>
        <p:spPr>
          <a:ln/>
        </p:spPr>
        <p:txBody>
          <a:bodyPr/>
          <a:lstStyle>
            <a:lvl1pPr>
              <a:defRPr/>
            </a:lvl1pPr>
          </a:lstStyle>
          <a:p>
            <a:pPr>
              <a:defRPr/>
            </a:pPr>
            <a:fld id="{CACA2232-7253-2F43-95D9-6CC09C314E85}" type="slidenum">
              <a:rPr lang="de-DE"/>
              <a:pPr>
                <a:defRPr/>
              </a:pPr>
              <a:t>‹Nr.›</a:t>
            </a:fld>
            <a:endParaRPr lang="de-DE"/>
          </a:p>
        </p:txBody>
      </p:sp>
    </p:spTree>
    <p:extLst>
      <p:ext uri="{BB962C8B-B14F-4D97-AF65-F5344CB8AC3E}">
        <p14:creationId xmlns:p14="http://schemas.microsoft.com/office/powerpoint/2010/main" val="268243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Rectangle 57"/>
          <p:cNvSpPr>
            <a:spLocks noGrp="1" noChangeArrowheads="1"/>
          </p:cNvSpPr>
          <p:nvPr>
            <p:ph type="sldNum" sz="quarter" idx="10"/>
          </p:nvPr>
        </p:nvSpPr>
        <p:spPr>
          <a:ln/>
        </p:spPr>
        <p:txBody>
          <a:bodyPr/>
          <a:lstStyle>
            <a:lvl1pPr>
              <a:defRPr/>
            </a:lvl1pPr>
          </a:lstStyle>
          <a:p>
            <a:pPr>
              <a:defRPr/>
            </a:pPr>
            <a:fld id="{519162DA-187B-B247-BC58-690B300C442D}" type="slidenum">
              <a:rPr lang="de-DE"/>
              <a:pPr>
                <a:defRPr/>
              </a:pPr>
              <a:t>‹Nr.›</a:t>
            </a:fld>
            <a:endParaRPr lang="de-DE"/>
          </a:p>
        </p:txBody>
      </p:sp>
    </p:spTree>
    <p:extLst>
      <p:ext uri="{BB962C8B-B14F-4D97-AF65-F5344CB8AC3E}">
        <p14:creationId xmlns:p14="http://schemas.microsoft.com/office/powerpoint/2010/main" val="38276250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133" name="Rectangle 13"/>
          <p:cNvSpPr>
            <a:spLocks noGrp="1" noChangeArrowheads="1"/>
          </p:cNvSpPr>
          <p:nvPr>
            <p:ph type="title"/>
          </p:nvPr>
        </p:nvSpPr>
        <p:spPr bwMode="auto">
          <a:xfrm>
            <a:off x="539750" y="401638"/>
            <a:ext cx="7993063"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de-DE"/>
              <a:t>Titelmasterformat durch Klicken bearbeiten</a:t>
            </a:r>
          </a:p>
        </p:txBody>
      </p:sp>
      <p:sp>
        <p:nvSpPr>
          <p:cNvPr id="5134" name="Rectangle 14"/>
          <p:cNvSpPr>
            <a:spLocks noGrp="1" noChangeArrowheads="1"/>
          </p:cNvSpPr>
          <p:nvPr>
            <p:ph type="body" idx="1"/>
          </p:nvPr>
        </p:nvSpPr>
        <p:spPr bwMode="auto">
          <a:xfrm>
            <a:off x="1187450" y="1660525"/>
            <a:ext cx="7416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231" name="Rectangle 111"/>
          <p:cNvSpPr>
            <a:spLocks noChangeArrowheads="1"/>
          </p:cNvSpPr>
          <p:nvPr userDrawn="1"/>
        </p:nvSpPr>
        <p:spPr bwMode="auto">
          <a:xfrm>
            <a:off x="5508625" y="6567488"/>
            <a:ext cx="3395663"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r">
              <a:spcBef>
                <a:spcPct val="0"/>
              </a:spcBef>
              <a:buClrTx/>
              <a:buFontTx/>
              <a:buNone/>
              <a:defRPr/>
            </a:pPr>
            <a:r>
              <a:rPr lang="de-DE" sz="1000" b="1">
                <a:solidFill>
                  <a:srgbClr val="CA6D06"/>
                </a:solidFill>
                <a:cs typeface="+mn-cs"/>
              </a:rPr>
              <a:t>Amt für Statistik</a:t>
            </a:r>
            <a:r>
              <a:rPr lang="de-DE" sz="1000">
                <a:cs typeface="+mn-cs"/>
              </a:rPr>
              <a:t>  Berlin-Brandenburg</a:t>
            </a:r>
          </a:p>
        </p:txBody>
      </p:sp>
      <p:sp>
        <p:nvSpPr>
          <p:cNvPr id="5232" name="Rectangle 112"/>
          <p:cNvSpPr>
            <a:spLocks noGrp="1" noChangeArrowheads="1"/>
          </p:cNvSpPr>
          <p:nvPr>
            <p:ph type="sldNum" sz="quarter" idx="4"/>
          </p:nvPr>
        </p:nvSpPr>
        <p:spPr bwMode="auto">
          <a:xfrm>
            <a:off x="8626475" y="61913"/>
            <a:ext cx="298450" cy="14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A6D06"/>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36000" tIns="36000" rIns="36000" bIns="36000" numCol="1" anchor="ctr" anchorCtr="0" compatLnSpc="1">
            <a:prstTxWarp prst="textNoShape">
              <a:avLst/>
            </a:prstTxWarp>
          </a:bodyPr>
          <a:lstStyle>
            <a:lvl1pPr algn="r">
              <a:spcBef>
                <a:spcPct val="0"/>
              </a:spcBef>
              <a:buClrTx/>
              <a:buFontTx/>
              <a:buNone/>
              <a:defRPr sz="800">
                <a:solidFill>
                  <a:srgbClr val="808080"/>
                </a:solidFill>
                <a:cs typeface="+mn-cs"/>
              </a:defRPr>
            </a:lvl1pPr>
          </a:lstStyle>
          <a:p>
            <a:pPr>
              <a:defRPr/>
            </a:pPr>
            <a:fld id="{EAC6727C-DF00-0B49-92F8-05AC924932FC}" type="slidenum">
              <a:rPr lang="de-DE"/>
              <a:pPr>
                <a:defRPr/>
              </a:pPr>
              <a:t>‹Nr.›</a:t>
            </a:fld>
            <a:endParaRPr lang="de-DE"/>
          </a:p>
        </p:txBody>
      </p:sp>
      <p:sp>
        <p:nvSpPr>
          <p:cNvPr id="5233" name="Line 113"/>
          <p:cNvSpPr>
            <a:spLocks noChangeShapeType="1"/>
          </p:cNvSpPr>
          <p:nvPr userDrawn="1"/>
        </p:nvSpPr>
        <p:spPr bwMode="auto">
          <a:xfrm>
            <a:off x="250825" y="228600"/>
            <a:ext cx="8642350"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5234" name="Line 114"/>
          <p:cNvSpPr>
            <a:spLocks noChangeShapeType="1"/>
          </p:cNvSpPr>
          <p:nvPr userDrawn="1"/>
        </p:nvSpPr>
        <p:spPr bwMode="auto">
          <a:xfrm rot="-5400000">
            <a:off x="84137" y="388938"/>
            <a:ext cx="320675"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5235" name="Line 115"/>
          <p:cNvSpPr>
            <a:spLocks noChangeShapeType="1"/>
          </p:cNvSpPr>
          <p:nvPr userDrawn="1"/>
        </p:nvSpPr>
        <p:spPr bwMode="auto">
          <a:xfrm rot="-10800000">
            <a:off x="250825" y="6524625"/>
            <a:ext cx="8642350"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5236" name="Line 116"/>
          <p:cNvSpPr>
            <a:spLocks noChangeShapeType="1"/>
          </p:cNvSpPr>
          <p:nvPr userDrawn="1"/>
        </p:nvSpPr>
        <p:spPr bwMode="auto">
          <a:xfrm rot="-16200000">
            <a:off x="8750300" y="6380163"/>
            <a:ext cx="285750"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2" r:id="rId3"/>
    <p:sldLayoutId id="2147483943" r:id="rId4"/>
    <p:sldLayoutId id="2147483944" r:id="rId5"/>
    <p:sldLayoutId id="2147483945" r:id="rId6"/>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1300" b="1">
          <a:solidFill>
            <a:srgbClr val="CA6D06"/>
          </a:solidFill>
          <a:latin typeface="+mj-lt"/>
          <a:ea typeface="+mj-ea"/>
          <a:cs typeface="ＭＳ Ｐゴシック" charset="0"/>
        </a:defRPr>
      </a:lvl1pPr>
      <a:lvl2pPr algn="l" rtl="0" eaLnBrk="0" fontAlgn="base" hangingPunct="0">
        <a:spcBef>
          <a:spcPct val="0"/>
        </a:spcBef>
        <a:spcAft>
          <a:spcPct val="0"/>
        </a:spcAft>
        <a:defRPr sz="1300" b="1">
          <a:solidFill>
            <a:srgbClr val="CA6D06"/>
          </a:solidFill>
          <a:latin typeface="Arial" charset="0"/>
          <a:ea typeface="ＭＳ Ｐゴシック" charset="0"/>
          <a:cs typeface="ＭＳ Ｐゴシック" charset="0"/>
        </a:defRPr>
      </a:lvl2pPr>
      <a:lvl3pPr algn="l" rtl="0" eaLnBrk="0" fontAlgn="base" hangingPunct="0">
        <a:spcBef>
          <a:spcPct val="0"/>
        </a:spcBef>
        <a:spcAft>
          <a:spcPct val="0"/>
        </a:spcAft>
        <a:defRPr sz="1300" b="1">
          <a:solidFill>
            <a:srgbClr val="CA6D06"/>
          </a:solidFill>
          <a:latin typeface="Arial" charset="0"/>
          <a:ea typeface="ＭＳ Ｐゴシック" charset="0"/>
          <a:cs typeface="ＭＳ Ｐゴシック" charset="0"/>
        </a:defRPr>
      </a:lvl3pPr>
      <a:lvl4pPr algn="l" rtl="0" eaLnBrk="0" fontAlgn="base" hangingPunct="0">
        <a:spcBef>
          <a:spcPct val="0"/>
        </a:spcBef>
        <a:spcAft>
          <a:spcPct val="0"/>
        </a:spcAft>
        <a:defRPr sz="1300" b="1">
          <a:solidFill>
            <a:srgbClr val="CA6D06"/>
          </a:solidFill>
          <a:latin typeface="Arial" charset="0"/>
          <a:ea typeface="ＭＳ Ｐゴシック" charset="0"/>
          <a:cs typeface="ＭＳ Ｐゴシック" charset="0"/>
        </a:defRPr>
      </a:lvl4pPr>
      <a:lvl5pPr algn="l" rtl="0" eaLnBrk="0" fontAlgn="base" hangingPunct="0">
        <a:spcBef>
          <a:spcPct val="0"/>
        </a:spcBef>
        <a:spcAft>
          <a:spcPct val="0"/>
        </a:spcAft>
        <a:defRPr sz="1300" b="1">
          <a:solidFill>
            <a:srgbClr val="CA6D06"/>
          </a:solidFill>
          <a:latin typeface="Arial" charset="0"/>
          <a:ea typeface="ＭＳ Ｐゴシック" charset="0"/>
          <a:cs typeface="ＭＳ Ｐゴシック" charset="0"/>
        </a:defRPr>
      </a:lvl5pPr>
      <a:lvl6pPr marL="457200" algn="l" rtl="0" fontAlgn="base">
        <a:spcBef>
          <a:spcPct val="0"/>
        </a:spcBef>
        <a:spcAft>
          <a:spcPct val="0"/>
        </a:spcAft>
        <a:defRPr sz="1300" b="1">
          <a:solidFill>
            <a:srgbClr val="CA6D06"/>
          </a:solidFill>
          <a:latin typeface="Arial" charset="0"/>
          <a:ea typeface="ＭＳ Ｐゴシック" charset="0"/>
        </a:defRPr>
      </a:lvl6pPr>
      <a:lvl7pPr marL="914400" algn="l" rtl="0" fontAlgn="base">
        <a:spcBef>
          <a:spcPct val="0"/>
        </a:spcBef>
        <a:spcAft>
          <a:spcPct val="0"/>
        </a:spcAft>
        <a:defRPr sz="1300" b="1">
          <a:solidFill>
            <a:srgbClr val="CA6D06"/>
          </a:solidFill>
          <a:latin typeface="Arial" charset="0"/>
          <a:ea typeface="ＭＳ Ｐゴシック" charset="0"/>
        </a:defRPr>
      </a:lvl7pPr>
      <a:lvl8pPr marL="1371600" algn="l" rtl="0" fontAlgn="base">
        <a:spcBef>
          <a:spcPct val="0"/>
        </a:spcBef>
        <a:spcAft>
          <a:spcPct val="0"/>
        </a:spcAft>
        <a:defRPr sz="1300" b="1">
          <a:solidFill>
            <a:srgbClr val="CA6D06"/>
          </a:solidFill>
          <a:latin typeface="Arial" charset="0"/>
          <a:ea typeface="ＭＳ Ｐゴシック" charset="0"/>
        </a:defRPr>
      </a:lvl8pPr>
      <a:lvl9pPr marL="1828800" algn="l" rtl="0" fontAlgn="base">
        <a:spcBef>
          <a:spcPct val="0"/>
        </a:spcBef>
        <a:spcAft>
          <a:spcPct val="0"/>
        </a:spcAft>
        <a:defRPr sz="1300" b="1">
          <a:solidFill>
            <a:srgbClr val="CA6D06"/>
          </a:solidFill>
          <a:latin typeface="Arial" charset="0"/>
          <a:ea typeface="ＭＳ Ｐゴシック" charset="0"/>
        </a:defRPr>
      </a:lvl9pPr>
    </p:titleStyle>
    <p:bodyStyle>
      <a:lvl1pPr marL="342900" indent="-342900" algn="l" rtl="0" eaLnBrk="0" fontAlgn="base" hangingPunct="0">
        <a:spcBef>
          <a:spcPct val="20000"/>
        </a:spcBef>
        <a:spcAft>
          <a:spcPct val="0"/>
        </a:spcAft>
        <a:buClr>
          <a:srgbClr val="CA6D06"/>
        </a:buClr>
        <a:buChar char="•"/>
        <a:defRPr sz="2000">
          <a:solidFill>
            <a:srgbClr val="333333"/>
          </a:solidFill>
          <a:latin typeface="+mn-lt"/>
          <a:ea typeface="+mn-ea"/>
          <a:cs typeface="ＭＳ Ｐゴシック" charset="0"/>
        </a:defRPr>
      </a:lvl1pPr>
      <a:lvl2pPr marL="742950" indent="-285750" algn="l" rtl="0" eaLnBrk="0" fontAlgn="base" hangingPunct="0">
        <a:spcBef>
          <a:spcPct val="20000"/>
        </a:spcBef>
        <a:spcAft>
          <a:spcPct val="0"/>
        </a:spcAft>
        <a:buClr>
          <a:srgbClr val="9595B9"/>
        </a:buClr>
        <a:buChar char="•"/>
        <a:defRPr>
          <a:solidFill>
            <a:srgbClr val="333333"/>
          </a:solidFill>
          <a:latin typeface="+mn-lt"/>
          <a:ea typeface="+mn-ea"/>
        </a:defRPr>
      </a:lvl2pPr>
      <a:lvl3pPr marL="1143000" indent="-228600" algn="l" rtl="0" eaLnBrk="0" fontAlgn="base" hangingPunct="0">
        <a:spcBef>
          <a:spcPct val="20000"/>
        </a:spcBef>
        <a:spcAft>
          <a:spcPct val="0"/>
        </a:spcAft>
        <a:buClr>
          <a:srgbClr val="9595B9"/>
        </a:buClr>
        <a:buChar char="•"/>
        <a:defRPr>
          <a:solidFill>
            <a:srgbClr val="333333"/>
          </a:solidFill>
          <a:latin typeface="+mn-lt"/>
          <a:ea typeface="+mn-ea"/>
        </a:defRPr>
      </a:lvl3pPr>
      <a:lvl4pPr marL="1600200" indent="-228600" algn="l" rtl="0" eaLnBrk="0" fontAlgn="base" hangingPunct="0">
        <a:spcBef>
          <a:spcPct val="20000"/>
        </a:spcBef>
        <a:spcAft>
          <a:spcPct val="0"/>
        </a:spcAft>
        <a:buClr>
          <a:srgbClr val="9595B9"/>
        </a:buClr>
        <a:buChar char="•"/>
        <a:defRPr sz="1600">
          <a:solidFill>
            <a:srgbClr val="333333"/>
          </a:solidFill>
          <a:latin typeface="+mn-lt"/>
          <a:ea typeface="+mn-ea"/>
        </a:defRPr>
      </a:lvl4pPr>
      <a:lvl5pPr marL="2057400" indent="-228600" algn="l" rtl="0" eaLnBrk="0" fontAlgn="base" hangingPunct="0">
        <a:spcBef>
          <a:spcPct val="20000"/>
        </a:spcBef>
        <a:spcAft>
          <a:spcPct val="0"/>
        </a:spcAft>
        <a:buClr>
          <a:srgbClr val="9595B9"/>
        </a:buClr>
        <a:buChar char="•"/>
        <a:defRPr sz="1600">
          <a:solidFill>
            <a:srgbClr val="333333"/>
          </a:solidFill>
          <a:latin typeface="+mn-lt"/>
          <a:ea typeface="+mn-ea"/>
        </a:defRPr>
      </a:lvl5pPr>
      <a:lvl6pPr marL="2514600" indent="-228600" algn="l" rtl="0" fontAlgn="base">
        <a:spcBef>
          <a:spcPct val="20000"/>
        </a:spcBef>
        <a:spcAft>
          <a:spcPct val="0"/>
        </a:spcAft>
        <a:buClr>
          <a:srgbClr val="9595B9"/>
        </a:buClr>
        <a:buChar char="•"/>
        <a:defRPr sz="1600">
          <a:solidFill>
            <a:srgbClr val="333333"/>
          </a:solidFill>
          <a:latin typeface="+mn-lt"/>
          <a:ea typeface="+mn-ea"/>
        </a:defRPr>
      </a:lvl6pPr>
      <a:lvl7pPr marL="2971800" indent="-228600" algn="l" rtl="0" fontAlgn="base">
        <a:spcBef>
          <a:spcPct val="20000"/>
        </a:spcBef>
        <a:spcAft>
          <a:spcPct val="0"/>
        </a:spcAft>
        <a:buClr>
          <a:srgbClr val="9595B9"/>
        </a:buClr>
        <a:buChar char="•"/>
        <a:defRPr sz="1600">
          <a:solidFill>
            <a:srgbClr val="333333"/>
          </a:solidFill>
          <a:latin typeface="+mn-lt"/>
          <a:ea typeface="+mn-ea"/>
        </a:defRPr>
      </a:lvl7pPr>
      <a:lvl8pPr marL="3429000" indent="-228600" algn="l" rtl="0" fontAlgn="base">
        <a:spcBef>
          <a:spcPct val="20000"/>
        </a:spcBef>
        <a:spcAft>
          <a:spcPct val="0"/>
        </a:spcAft>
        <a:buClr>
          <a:srgbClr val="9595B9"/>
        </a:buClr>
        <a:buChar char="•"/>
        <a:defRPr sz="1600">
          <a:solidFill>
            <a:srgbClr val="333333"/>
          </a:solidFill>
          <a:latin typeface="+mn-lt"/>
          <a:ea typeface="+mn-ea"/>
        </a:defRPr>
      </a:lvl8pPr>
      <a:lvl9pPr marL="3886200" indent="-228600" algn="l" rtl="0" fontAlgn="base">
        <a:spcBef>
          <a:spcPct val="20000"/>
        </a:spcBef>
        <a:spcAft>
          <a:spcPct val="0"/>
        </a:spcAft>
        <a:buClr>
          <a:srgbClr val="9595B9"/>
        </a:buClr>
        <a:buChar char="•"/>
        <a:defRPr sz="1600">
          <a:solidFill>
            <a:srgbClr val="333333"/>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22918" name="Rectangle 6"/>
          <p:cNvSpPr>
            <a:spLocks noGrp="1" noChangeArrowheads="1"/>
          </p:cNvSpPr>
          <p:nvPr>
            <p:ph type="title"/>
          </p:nvPr>
        </p:nvSpPr>
        <p:spPr bwMode="auto">
          <a:xfrm>
            <a:off x="539750" y="404813"/>
            <a:ext cx="813593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de-DE"/>
              <a:t>Titelmasterformat durch Klicken bearbeiten</a:t>
            </a:r>
          </a:p>
        </p:txBody>
      </p:sp>
      <p:sp>
        <p:nvSpPr>
          <p:cNvPr id="422919" name="Rectangle 7"/>
          <p:cNvSpPr>
            <a:spLocks noGrp="1" noChangeArrowheads="1"/>
          </p:cNvSpPr>
          <p:nvPr>
            <p:ph type="body" idx="1"/>
          </p:nvPr>
        </p:nvSpPr>
        <p:spPr bwMode="auto">
          <a:xfrm>
            <a:off x="1187450" y="1660525"/>
            <a:ext cx="748823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22968" name="Rectangle 56"/>
          <p:cNvSpPr>
            <a:spLocks noChangeArrowheads="1"/>
          </p:cNvSpPr>
          <p:nvPr userDrawn="1"/>
        </p:nvSpPr>
        <p:spPr bwMode="auto">
          <a:xfrm>
            <a:off x="5508625" y="6567488"/>
            <a:ext cx="3395663"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r">
              <a:spcBef>
                <a:spcPct val="0"/>
              </a:spcBef>
              <a:buClrTx/>
              <a:buFontTx/>
              <a:buNone/>
              <a:defRPr/>
            </a:pPr>
            <a:r>
              <a:rPr lang="de-DE" sz="1000" b="1">
                <a:solidFill>
                  <a:srgbClr val="CA6D06"/>
                </a:solidFill>
                <a:cs typeface="+mn-cs"/>
              </a:rPr>
              <a:t>Amt für Statistik</a:t>
            </a:r>
            <a:r>
              <a:rPr lang="de-DE" sz="1000">
                <a:cs typeface="+mn-cs"/>
              </a:rPr>
              <a:t>  Berlin-Brandenburg</a:t>
            </a:r>
          </a:p>
        </p:txBody>
      </p:sp>
      <p:sp>
        <p:nvSpPr>
          <p:cNvPr id="422969" name="Rectangle 57"/>
          <p:cNvSpPr>
            <a:spLocks noGrp="1" noChangeArrowheads="1"/>
          </p:cNvSpPr>
          <p:nvPr>
            <p:ph type="sldNum" sz="quarter" idx="4"/>
          </p:nvPr>
        </p:nvSpPr>
        <p:spPr bwMode="auto">
          <a:xfrm>
            <a:off x="8626475" y="61913"/>
            <a:ext cx="298450" cy="14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A6D06"/>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36000" tIns="36000" rIns="36000" bIns="36000" numCol="1" anchor="ctr" anchorCtr="0" compatLnSpc="1">
            <a:prstTxWarp prst="textNoShape">
              <a:avLst/>
            </a:prstTxWarp>
          </a:bodyPr>
          <a:lstStyle>
            <a:lvl1pPr algn="r">
              <a:spcBef>
                <a:spcPct val="0"/>
              </a:spcBef>
              <a:buClrTx/>
              <a:buFontTx/>
              <a:buNone/>
              <a:defRPr sz="800">
                <a:solidFill>
                  <a:srgbClr val="808080"/>
                </a:solidFill>
                <a:cs typeface="+mn-cs"/>
              </a:defRPr>
            </a:lvl1pPr>
          </a:lstStyle>
          <a:p>
            <a:pPr>
              <a:defRPr/>
            </a:pPr>
            <a:fld id="{E8A0FD24-AD4E-0543-AF44-232FF55F6DC8}" type="slidenum">
              <a:rPr lang="de-DE"/>
              <a:pPr>
                <a:defRPr/>
              </a:pPr>
              <a:t>‹Nr.›</a:t>
            </a:fld>
            <a:endParaRPr lang="de-DE"/>
          </a:p>
        </p:txBody>
      </p:sp>
      <p:sp>
        <p:nvSpPr>
          <p:cNvPr id="422971" name="Line 59"/>
          <p:cNvSpPr>
            <a:spLocks noChangeShapeType="1"/>
          </p:cNvSpPr>
          <p:nvPr userDrawn="1"/>
        </p:nvSpPr>
        <p:spPr bwMode="auto">
          <a:xfrm>
            <a:off x="250825" y="228600"/>
            <a:ext cx="8642350"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422972" name="Line 60"/>
          <p:cNvSpPr>
            <a:spLocks noChangeShapeType="1"/>
          </p:cNvSpPr>
          <p:nvPr userDrawn="1"/>
        </p:nvSpPr>
        <p:spPr bwMode="auto">
          <a:xfrm rot="-5400000">
            <a:off x="84137" y="388938"/>
            <a:ext cx="320675"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422973" name="Line 61"/>
          <p:cNvSpPr>
            <a:spLocks noChangeShapeType="1"/>
          </p:cNvSpPr>
          <p:nvPr userDrawn="1"/>
        </p:nvSpPr>
        <p:spPr bwMode="auto">
          <a:xfrm rot="-10800000">
            <a:off x="250825" y="6524625"/>
            <a:ext cx="8642350"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422974" name="Line 62"/>
          <p:cNvSpPr>
            <a:spLocks noChangeShapeType="1"/>
          </p:cNvSpPr>
          <p:nvPr userDrawn="1"/>
        </p:nvSpPr>
        <p:spPr bwMode="auto">
          <a:xfrm rot="-16200000">
            <a:off x="8750300" y="6380163"/>
            <a:ext cx="285750" cy="0"/>
          </a:xfrm>
          <a:prstGeom prst="line">
            <a:avLst/>
          </a:prstGeom>
          <a:noFill/>
          <a:ln w="9525">
            <a:solidFill>
              <a:srgbClr val="CA6D0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cs typeface="+mn-cs"/>
            </a:endParaRPr>
          </a:p>
        </p:txBody>
      </p:sp>
      <p:sp>
        <p:nvSpPr>
          <p:cNvPr id="13322" name="Rectangle 8"/>
          <p:cNvSpPr>
            <a:spLocks noChangeArrowheads="1"/>
          </p:cNvSpPr>
          <p:nvPr userDrawn="1"/>
        </p:nvSpPr>
        <p:spPr bwMode="auto">
          <a:xfrm>
            <a:off x="2628900" y="6569075"/>
            <a:ext cx="6335713" cy="244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98000" tIns="0" rIns="90000" bIns="0"/>
          <a:lstStyle/>
          <a:p>
            <a:pPr algn="r" eaLnBrk="0" hangingPunct="0">
              <a:spcBef>
                <a:spcPct val="0"/>
              </a:spcBef>
              <a:buClrTx/>
              <a:buFontTx/>
              <a:buNone/>
            </a:pPr>
            <a:r>
              <a:rPr lang="de-DE" sz="900" b="1" dirty="0" err="1" smtClean="0">
                <a:solidFill>
                  <a:srgbClr val="CA6D06"/>
                </a:solidFill>
              </a:rPr>
              <a:t>Ministry</a:t>
            </a:r>
            <a:r>
              <a:rPr lang="de-DE" sz="900" b="1" dirty="0" smtClean="0">
                <a:solidFill>
                  <a:srgbClr val="CA6D06"/>
                </a:solidFill>
              </a:rPr>
              <a:t> </a:t>
            </a:r>
            <a:r>
              <a:rPr lang="de-DE" sz="900" b="1" dirty="0" err="1" smtClean="0">
                <a:solidFill>
                  <a:srgbClr val="CA6D06"/>
                </a:solidFill>
              </a:rPr>
              <a:t>of</a:t>
            </a:r>
            <a:r>
              <a:rPr lang="de-DE" sz="900" b="1" dirty="0" smtClean="0">
                <a:solidFill>
                  <a:srgbClr val="CA6D06"/>
                </a:solidFill>
              </a:rPr>
              <a:t> </a:t>
            </a:r>
            <a:r>
              <a:rPr lang="de-DE" sz="900" b="1" dirty="0" err="1" smtClean="0">
                <a:solidFill>
                  <a:srgbClr val="CA6D06"/>
                </a:solidFill>
              </a:rPr>
              <a:t>the</a:t>
            </a:r>
            <a:r>
              <a:rPr lang="de-DE" sz="900" b="1" dirty="0" smtClean="0">
                <a:solidFill>
                  <a:srgbClr val="CA6D06"/>
                </a:solidFill>
              </a:rPr>
              <a:t> </a:t>
            </a:r>
            <a:r>
              <a:rPr lang="de-DE" sz="900" b="1" dirty="0" err="1" smtClean="0">
                <a:solidFill>
                  <a:srgbClr val="CA6D06"/>
                </a:solidFill>
              </a:rPr>
              <a:t>Interior</a:t>
            </a:r>
            <a:r>
              <a:rPr lang="de-DE" sz="900" b="1" dirty="0" smtClean="0">
                <a:solidFill>
                  <a:srgbClr val="CA6D06"/>
                </a:solidFill>
              </a:rPr>
              <a:t> </a:t>
            </a:r>
            <a:r>
              <a:rPr lang="de-DE" sz="900" b="1" dirty="0" err="1" smtClean="0">
                <a:solidFill>
                  <a:srgbClr val="CA6D06"/>
                </a:solidFill>
              </a:rPr>
              <a:t>and</a:t>
            </a:r>
            <a:r>
              <a:rPr lang="de-DE" sz="900" b="1" dirty="0" smtClean="0">
                <a:solidFill>
                  <a:srgbClr val="CA6D06"/>
                </a:solidFill>
              </a:rPr>
              <a:t> Sports </a:t>
            </a:r>
            <a:r>
              <a:rPr lang="de-DE" sz="900" dirty="0" smtClean="0"/>
              <a:t>Berlin</a:t>
            </a:r>
            <a:endParaRPr lang="de-DE" sz="900" dirty="0"/>
          </a:p>
        </p:txBody>
      </p:sp>
    </p:spTree>
  </p:cSld>
  <p:clrMap bg1="lt1" tx1="dk1" bg2="lt2" tx2="dk2" accent1="accent1" accent2="accent2" accent3="accent3" accent4="accent4" accent5="accent5" accent6="accent6" hlink="hlink" folHlink="folHlink"/>
  <p:sldLayoutIdLst>
    <p:sldLayoutId id="2147483929" r:id="rId1"/>
    <p:sldLayoutId id="2147483931" r:id="rId2"/>
    <p:sldLayoutId id="2147483933" r:id="rId3"/>
    <p:sldLayoutId id="2147483934" r:id="rId4"/>
    <p:sldLayoutId id="2147483935" r:id="rId5"/>
    <p:sldLayoutId id="2147483936" r:id="rId6"/>
    <p:sldLayoutId id="2147483937" r:id="rId7"/>
    <p:sldLayoutId id="2147483938" r:id="rId8"/>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1300" b="1">
          <a:solidFill>
            <a:srgbClr val="CA6D06"/>
          </a:solidFill>
          <a:latin typeface="+mj-lt"/>
          <a:ea typeface="+mj-ea"/>
          <a:cs typeface="ＭＳ Ｐゴシック" charset="0"/>
        </a:defRPr>
      </a:lvl1pPr>
      <a:lvl2pPr algn="l" rtl="0" eaLnBrk="0" fontAlgn="base" hangingPunct="0">
        <a:spcBef>
          <a:spcPct val="0"/>
        </a:spcBef>
        <a:spcAft>
          <a:spcPct val="0"/>
        </a:spcAft>
        <a:defRPr sz="1300" b="1">
          <a:solidFill>
            <a:srgbClr val="CA6D06"/>
          </a:solidFill>
          <a:latin typeface="Arial" charset="0"/>
          <a:ea typeface="ＭＳ Ｐゴシック" charset="0"/>
          <a:cs typeface="ＭＳ Ｐゴシック" charset="0"/>
        </a:defRPr>
      </a:lvl2pPr>
      <a:lvl3pPr algn="l" rtl="0" eaLnBrk="0" fontAlgn="base" hangingPunct="0">
        <a:spcBef>
          <a:spcPct val="0"/>
        </a:spcBef>
        <a:spcAft>
          <a:spcPct val="0"/>
        </a:spcAft>
        <a:defRPr sz="1300" b="1">
          <a:solidFill>
            <a:srgbClr val="CA6D06"/>
          </a:solidFill>
          <a:latin typeface="Arial" charset="0"/>
          <a:ea typeface="ＭＳ Ｐゴシック" charset="0"/>
          <a:cs typeface="ＭＳ Ｐゴシック" charset="0"/>
        </a:defRPr>
      </a:lvl3pPr>
      <a:lvl4pPr algn="l" rtl="0" eaLnBrk="0" fontAlgn="base" hangingPunct="0">
        <a:spcBef>
          <a:spcPct val="0"/>
        </a:spcBef>
        <a:spcAft>
          <a:spcPct val="0"/>
        </a:spcAft>
        <a:defRPr sz="1300" b="1">
          <a:solidFill>
            <a:srgbClr val="CA6D06"/>
          </a:solidFill>
          <a:latin typeface="Arial" charset="0"/>
          <a:ea typeface="ＭＳ Ｐゴシック" charset="0"/>
          <a:cs typeface="ＭＳ Ｐゴシック" charset="0"/>
        </a:defRPr>
      </a:lvl4pPr>
      <a:lvl5pPr algn="l" rtl="0" eaLnBrk="0" fontAlgn="base" hangingPunct="0">
        <a:spcBef>
          <a:spcPct val="0"/>
        </a:spcBef>
        <a:spcAft>
          <a:spcPct val="0"/>
        </a:spcAft>
        <a:defRPr sz="1300" b="1">
          <a:solidFill>
            <a:srgbClr val="CA6D06"/>
          </a:solidFill>
          <a:latin typeface="Arial" charset="0"/>
          <a:ea typeface="ＭＳ Ｐゴシック" charset="0"/>
          <a:cs typeface="ＭＳ Ｐゴシック" charset="0"/>
        </a:defRPr>
      </a:lvl5pPr>
      <a:lvl6pPr marL="457200" algn="l" rtl="0" fontAlgn="base">
        <a:spcBef>
          <a:spcPct val="0"/>
        </a:spcBef>
        <a:spcAft>
          <a:spcPct val="0"/>
        </a:spcAft>
        <a:defRPr sz="1300" b="1">
          <a:solidFill>
            <a:srgbClr val="CA6D06"/>
          </a:solidFill>
          <a:latin typeface="Arial" charset="0"/>
          <a:ea typeface="ＭＳ Ｐゴシック" charset="0"/>
        </a:defRPr>
      </a:lvl6pPr>
      <a:lvl7pPr marL="914400" algn="l" rtl="0" fontAlgn="base">
        <a:spcBef>
          <a:spcPct val="0"/>
        </a:spcBef>
        <a:spcAft>
          <a:spcPct val="0"/>
        </a:spcAft>
        <a:defRPr sz="1300" b="1">
          <a:solidFill>
            <a:srgbClr val="CA6D06"/>
          </a:solidFill>
          <a:latin typeface="Arial" charset="0"/>
          <a:ea typeface="ＭＳ Ｐゴシック" charset="0"/>
        </a:defRPr>
      </a:lvl7pPr>
      <a:lvl8pPr marL="1371600" algn="l" rtl="0" fontAlgn="base">
        <a:spcBef>
          <a:spcPct val="0"/>
        </a:spcBef>
        <a:spcAft>
          <a:spcPct val="0"/>
        </a:spcAft>
        <a:defRPr sz="1300" b="1">
          <a:solidFill>
            <a:srgbClr val="CA6D06"/>
          </a:solidFill>
          <a:latin typeface="Arial" charset="0"/>
          <a:ea typeface="ＭＳ Ｐゴシック" charset="0"/>
        </a:defRPr>
      </a:lvl8pPr>
      <a:lvl9pPr marL="1828800" algn="l" rtl="0" fontAlgn="base">
        <a:spcBef>
          <a:spcPct val="0"/>
        </a:spcBef>
        <a:spcAft>
          <a:spcPct val="0"/>
        </a:spcAft>
        <a:defRPr sz="1300" b="1">
          <a:solidFill>
            <a:srgbClr val="CA6D06"/>
          </a:solidFill>
          <a:latin typeface="Arial" charset="0"/>
          <a:ea typeface="ＭＳ Ｐゴシック" charset="0"/>
        </a:defRPr>
      </a:lvl9pPr>
    </p:titleStyle>
    <p:bodyStyle>
      <a:lvl1pPr marL="342900" indent="-342900" algn="l" rtl="0" eaLnBrk="0" fontAlgn="base" hangingPunct="0">
        <a:spcBef>
          <a:spcPct val="20000"/>
        </a:spcBef>
        <a:spcAft>
          <a:spcPct val="0"/>
        </a:spcAft>
        <a:buClr>
          <a:srgbClr val="CA6D06"/>
        </a:buClr>
        <a:buChar char="•"/>
        <a:defRPr sz="2000">
          <a:solidFill>
            <a:srgbClr val="4D4D4D"/>
          </a:solidFill>
          <a:latin typeface="+mn-lt"/>
          <a:ea typeface="+mn-ea"/>
          <a:cs typeface="ＭＳ Ｐゴシック" charset="0"/>
        </a:defRPr>
      </a:lvl1pPr>
      <a:lvl2pPr marL="742950" indent="-285750" algn="l" rtl="0" eaLnBrk="0" fontAlgn="base" hangingPunct="0">
        <a:spcBef>
          <a:spcPct val="20000"/>
        </a:spcBef>
        <a:spcAft>
          <a:spcPct val="0"/>
        </a:spcAft>
        <a:buClr>
          <a:srgbClr val="9595B9"/>
        </a:buClr>
        <a:buChar char="•"/>
        <a:defRPr>
          <a:solidFill>
            <a:srgbClr val="4D4D4D"/>
          </a:solidFill>
          <a:latin typeface="+mn-lt"/>
          <a:ea typeface="+mn-ea"/>
        </a:defRPr>
      </a:lvl2pPr>
      <a:lvl3pPr marL="1143000" indent="-228600" algn="l" rtl="0" eaLnBrk="0" fontAlgn="base" hangingPunct="0">
        <a:spcBef>
          <a:spcPct val="20000"/>
        </a:spcBef>
        <a:spcAft>
          <a:spcPct val="0"/>
        </a:spcAft>
        <a:buClr>
          <a:srgbClr val="9595B9"/>
        </a:buClr>
        <a:buChar char="•"/>
        <a:defRPr>
          <a:solidFill>
            <a:srgbClr val="4D4D4D"/>
          </a:solidFill>
          <a:latin typeface="+mn-lt"/>
          <a:ea typeface="+mn-ea"/>
        </a:defRPr>
      </a:lvl3pPr>
      <a:lvl4pPr marL="1600200" indent="-228600" algn="l" rtl="0" eaLnBrk="0" fontAlgn="base" hangingPunct="0">
        <a:spcBef>
          <a:spcPct val="20000"/>
        </a:spcBef>
        <a:spcAft>
          <a:spcPct val="0"/>
        </a:spcAft>
        <a:buClr>
          <a:srgbClr val="9595B9"/>
        </a:buClr>
        <a:buChar char="•"/>
        <a:defRPr sz="1600">
          <a:solidFill>
            <a:srgbClr val="4D4D4D"/>
          </a:solidFill>
          <a:latin typeface="+mn-lt"/>
          <a:ea typeface="+mn-ea"/>
        </a:defRPr>
      </a:lvl4pPr>
      <a:lvl5pPr marL="2057400" indent="-228600" algn="l" rtl="0" eaLnBrk="0" fontAlgn="base" hangingPunct="0">
        <a:spcBef>
          <a:spcPct val="20000"/>
        </a:spcBef>
        <a:spcAft>
          <a:spcPct val="0"/>
        </a:spcAft>
        <a:buClr>
          <a:srgbClr val="9595B9"/>
        </a:buClr>
        <a:buChar char="•"/>
        <a:defRPr sz="1600">
          <a:solidFill>
            <a:srgbClr val="4D4D4D"/>
          </a:solidFill>
          <a:latin typeface="+mn-lt"/>
          <a:ea typeface="+mn-ea"/>
        </a:defRPr>
      </a:lvl5pPr>
      <a:lvl6pPr marL="2514600" indent="-228600" algn="l" rtl="0" fontAlgn="base">
        <a:spcBef>
          <a:spcPct val="20000"/>
        </a:spcBef>
        <a:spcAft>
          <a:spcPct val="0"/>
        </a:spcAft>
        <a:buClr>
          <a:srgbClr val="9595B9"/>
        </a:buClr>
        <a:buChar char="•"/>
        <a:defRPr sz="1600">
          <a:solidFill>
            <a:srgbClr val="4D4D4D"/>
          </a:solidFill>
          <a:latin typeface="+mn-lt"/>
          <a:ea typeface="+mn-ea"/>
        </a:defRPr>
      </a:lvl6pPr>
      <a:lvl7pPr marL="2971800" indent="-228600" algn="l" rtl="0" fontAlgn="base">
        <a:spcBef>
          <a:spcPct val="20000"/>
        </a:spcBef>
        <a:spcAft>
          <a:spcPct val="0"/>
        </a:spcAft>
        <a:buClr>
          <a:srgbClr val="9595B9"/>
        </a:buClr>
        <a:buChar char="•"/>
        <a:defRPr sz="1600">
          <a:solidFill>
            <a:srgbClr val="4D4D4D"/>
          </a:solidFill>
          <a:latin typeface="+mn-lt"/>
          <a:ea typeface="+mn-ea"/>
        </a:defRPr>
      </a:lvl7pPr>
      <a:lvl8pPr marL="3429000" indent="-228600" algn="l" rtl="0" fontAlgn="base">
        <a:spcBef>
          <a:spcPct val="20000"/>
        </a:spcBef>
        <a:spcAft>
          <a:spcPct val="0"/>
        </a:spcAft>
        <a:buClr>
          <a:srgbClr val="9595B9"/>
        </a:buClr>
        <a:buChar char="•"/>
        <a:defRPr sz="1600">
          <a:solidFill>
            <a:srgbClr val="4D4D4D"/>
          </a:solidFill>
          <a:latin typeface="+mn-lt"/>
          <a:ea typeface="+mn-ea"/>
        </a:defRPr>
      </a:lvl8pPr>
      <a:lvl9pPr marL="3886200" indent="-228600" algn="l" rtl="0" fontAlgn="base">
        <a:spcBef>
          <a:spcPct val="20000"/>
        </a:spcBef>
        <a:spcAft>
          <a:spcPct val="0"/>
        </a:spcAft>
        <a:buClr>
          <a:srgbClr val="9595B9"/>
        </a:buClr>
        <a:buChar char="•"/>
        <a:defRPr sz="1600">
          <a:solidFill>
            <a:srgbClr val="4D4D4D"/>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93925" y="2278063"/>
            <a:ext cx="5978525" cy="402291"/>
          </a:xfrm>
        </p:spPr>
        <p:txBody>
          <a:bodyPr/>
          <a:lstStyle/>
          <a:p>
            <a:pPr eaLnBrk="1" hangingPunct="1">
              <a:defRPr/>
            </a:pPr>
            <a:r>
              <a:rPr lang="en-US" dirty="0" smtClean="0">
                <a:latin typeface="Myriad Pro"/>
                <a:cs typeface="Myriad Pro"/>
              </a:rPr>
              <a:t>Pure </a:t>
            </a:r>
            <a:r>
              <a:rPr lang="en-US" dirty="0">
                <a:latin typeface="Myriad Pro"/>
                <a:cs typeface="Myriad Pro"/>
              </a:rPr>
              <a:t>data vs. analytical interpretation? </a:t>
            </a:r>
            <a:endParaRPr lang="de-DE" dirty="0" smtClean="0">
              <a:latin typeface="Myriad Pro"/>
              <a:cs typeface="Myriad Pro"/>
            </a:endParaRPr>
          </a:p>
        </p:txBody>
      </p:sp>
      <p:sp>
        <p:nvSpPr>
          <p:cNvPr id="3" name="Untertitel 2"/>
          <p:cNvSpPr>
            <a:spLocks noGrp="1"/>
          </p:cNvSpPr>
          <p:nvPr>
            <p:ph type="subTitle" idx="1"/>
          </p:nvPr>
        </p:nvSpPr>
        <p:spPr>
          <a:xfrm>
            <a:off x="2193925" y="4060825"/>
            <a:ext cx="4610323" cy="617734"/>
          </a:xfrm>
        </p:spPr>
        <p:txBody>
          <a:bodyPr/>
          <a:lstStyle/>
          <a:p>
            <a:r>
              <a:rPr lang="en-US" dirty="0" smtClean="0">
                <a:latin typeface="Myriad Pro"/>
                <a:cs typeface="Myriad Pro"/>
              </a:rPr>
              <a:t>Considerations from the perspective of </a:t>
            </a:r>
            <a:r>
              <a:rPr lang="en-US" dirty="0">
                <a:latin typeface="Myriad Pro"/>
                <a:cs typeface="Myriad Pro"/>
              </a:rPr>
              <a:t>a </a:t>
            </a:r>
            <a:r>
              <a:rPr lang="en-US" dirty="0" smtClean="0">
                <a:latin typeface="Myriad Pro"/>
                <a:cs typeface="Myriad Pro"/>
              </a:rPr>
              <a:t/>
            </a:r>
            <a:br>
              <a:rPr lang="en-US" dirty="0" smtClean="0">
                <a:latin typeface="Myriad Pro"/>
                <a:cs typeface="Myriad Pro"/>
              </a:rPr>
            </a:br>
            <a:r>
              <a:rPr lang="en-US" dirty="0" smtClean="0">
                <a:latin typeface="Myriad Pro"/>
                <a:cs typeface="Myriad Pro"/>
              </a:rPr>
              <a:t>State </a:t>
            </a:r>
            <a:r>
              <a:rPr lang="en-US" dirty="0">
                <a:latin typeface="Myriad Pro"/>
                <a:cs typeface="Myriad Pro"/>
              </a:rPr>
              <a:t>Statistical </a:t>
            </a:r>
            <a:r>
              <a:rPr lang="en-US" dirty="0" smtClean="0">
                <a:latin typeface="Myriad Pro"/>
                <a:cs typeface="Myriad Pro"/>
              </a:rPr>
              <a:t>Institute in Germany</a:t>
            </a:r>
            <a:endParaRPr lang="de-DE" dirty="0">
              <a:latin typeface="Myriad Pro"/>
              <a:cs typeface="Myriad Pro"/>
            </a:endParaRPr>
          </a:p>
        </p:txBody>
      </p:sp>
      <p:sp>
        <p:nvSpPr>
          <p:cNvPr id="4" name="Rectangle 4"/>
          <p:cNvSpPr>
            <a:spLocks noGrp="1" noChangeArrowheads="1"/>
          </p:cNvSpPr>
          <p:nvPr>
            <p:ph type="ftr" sz="quarter" idx="10"/>
          </p:nvPr>
        </p:nvSpPr>
        <p:spPr/>
        <p:txBody>
          <a:bodyPr/>
          <a:lstStyle/>
          <a:p>
            <a:r>
              <a:rPr lang="en-US" smtClean="0">
                <a:latin typeface="Myriad Pro"/>
                <a:cs typeface="Myriad Pro"/>
              </a:rPr>
              <a:t>Session 11:  Quality Reporting and Communication</a:t>
            </a:r>
            <a:br>
              <a:rPr lang="en-US" smtClean="0">
                <a:latin typeface="Myriad Pro"/>
                <a:cs typeface="Myriad Pro"/>
              </a:rPr>
            </a:br>
            <a:endParaRPr lang="en-US">
              <a:latin typeface="Myriad Pro"/>
              <a:cs typeface="Myriad Pro"/>
            </a:endParaRPr>
          </a:p>
        </p:txBody>
      </p:sp>
      <p:sp>
        <p:nvSpPr>
          <p:cNvPr id="5" name="Rectangle 5"/>
          <p:cNvSpPr>
            <a:spLocks noGrp="1" noChangeArrowheads="1"/>
          </p:cNvSpPr>
          <p:nvPr>
            <p:ph type="dt" sz="quarter" idx="11"/>
          </p:nvPr>
        </p:nvSpPr>
        <p:spPr/>
        <p:txBody>
          <a:bodyPr/>
          <a:lstStyle/>
          <a:p>
            <a:pPr>
              <a:defRPr/>
            </a:pPr>
            <a:r>
              <a:rPr lang="de-DE" dirty="0" smtClean="0">
                <a:latin typeface="Myriad Pro"/>
                <a:cs typeface="Myriad Pro"/>
              </a:rPr>
              <a:t>Q2014</a:t>
            </a:r>
            <a:endParaRPr lang="de-DE"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404813"/>
            <a:ext cx="8135938" cy="246062"/>
          </a:xfrm>
        </p:spPr>
        <p:txBody>
          <a:bodyPr/>
          <a:lstStyle/>
          <a:p>
            <a:pPr>
              <a:defRPr/>
            </a:pPr>
            <a:r>
              <a:rPr lang="en-US" sz="1600" dirty="0" smtClean="0">
                <a:latin typeface="Myriad Pro"/>
                <a:cs typeface="Myriad Pro"/>
              </a:rPr>
              <a:t>Starting point</a:t>
            </a:r>
            <a:endParaRPr lang="en-US" sz="1600" dirty="0">
              <a:latin typeface="Myriad Pro"/>
              <a:cs typeface="Myriad Pro"/>
            </a:endParaRPr>
          </a:p>
        </p:txBody>
      </p:sp>
      <p:sp>
        <p:nvSpPr>
          <p:cNvPr id="4" name="Foliennummernplatzhalter 3"/>
          <p:cNvSpPr>
            <a:spLocks noGrp="1"/>
          </p:cNvSpPr>
          <p:nvPr>
            <p:ph type="sldNum" sz="quarter" idx="10"/>
          </p:nvPr>
        </p:nvSpPr>
        <p:spPr/>
        <p:txBody>
          <a:bodyPr/>
          <a:lstStyle/>
          <a:p>
            <a:pPr>
              <a:defRPr/>
            </a:pPr>
            <a:fld id="{741BE258-CA59-C04B-91B3-E368B2B1B184}" type="slidenum">
              <a:rPr lang="de-DE" smtClean="0"/>
              <a:pPr>
                <a:defRPr/>
              </a:pPr>
              <a:t>2</a:t>
            </a:fld>
            <a:endParaRPr lang="de-DE"/>
          </a:p>
        </p:txBody>
      </p:sp>
      <p:sp>
        <p:nvSpPr>
          <p:cNvPr id="6" name="Inhaltsplatzhalter 2"/>
          <p:cNvSpPr>
            <a:spLocks noGrp="1"/>
          </p:cNvSpPr>
          <p:nvPr>
            <p:ph idx="1"/>
          </p:nvPr>
        </p:nvSpPr>
        <p:spPr>
          <a:xfrm>
            <a:off x="1115616" y="980728"/>
            <a:ext cx="7849046" cy="4339650"/>
          </a:xfrm>
        </p:spPr>
        <p:txBody>
          <a:bodyPr/>
          <a:lstStyle/>
          <a:p>
            <a:pPr>
              <a:defRPr/>
            </a:pPr>
            <a:r>
              <a:rPr lang="en-US" sz="1800" dirty="0" smtClean="0">
                <a:latin typeface="Myriad Pro"/>
                <a:cs typeface="Myriad Pro"/>
              </a:rPr>
              <a:t>1. Citation</a:t>
            </a:r>
            <a:r>
              <a:rPr lang="de-DE" sz="1800" dirty="0">
                <a:latin typeface="Myriad Pro"/>
                <a:cs typeface="Myriad Pro"/>
              </a:rPr>
              <a:t>: Johann </a:t>
            </a:r>
            <a:r>
              <a:rPr lang="de-DE" sz="1800" dirty="0" err="1">
                <a:latin typeface="Myriad Pro"/>
                <a:cs typeface="Myriad Pro"/>
              </a:rPr>
              <a:t>Hahlen</a:t>
            </a:r>
            <a:r>
              <a:rPr lang="de-DE" sz="1800" dirty="0">
                <a:latin typeface="Myriad Pro"/>
                <a:cs typeface="Myriad Pro"/>
              </a:rPr>
              <a:t> (2010)*</a:t>
            </a:r>
          </a:p>
          <a:p>
            <a:pPr marL="0" indent="0">
              <a:buNone/>
              <a:defRPr/>
            </a:pPr>
            <a:endParaRPr lang="de-DE" sz="1600" dirty="0" smtClean="0"/>
          </a:p>
          <a:p>
            <a:pPr lvl="1">
              <a:defRPr/>
            </a:pPr>
            <a:r>
              <a:rPr lang="de-DE" dirty="0" smtClean="0">
                <a:latin typeface="Myriad Pro"/>
                <a:cs typeface="Myriad Pro"/>
              </a:rPr>
              <a:t>Off</a:t>
            </a:r>
            <a:r>
              <a:rPr lang="en-US" dirty="0" err="1" smtClean="0">
                <a:latin typeface="Myriad Pro"/>
                <a:cs typeface="Myriad Pro"/>
              </a:rPr>
              <a:t>icial</a:t>
            </a:r>
            <a:r>
              <a:rPr lang="en-US" dirty="0" smtClean="0">
                <a:latin typeface="Myriad Pro"/>
                <a:cs typeface="Myriad Pro"/>
              </a:rPr>
              <a:t> </a:t>
            </a:r>
            <a:r>
              <a:rPr lang="en-US" dirty="0">
                <a:latin typeface="Myriad Pro"/>
                <a:cs typeface="Myriad Pro"/>
              </a:rPr>
              <a:t>S</a:t>
            </a:r>
            <a:r>
              <a:rPr lang="en-US" dirty="0" smtClean="0">
                <a:latin typeface="Myriad Pro"/>
                <a:cs typeface="Myriad Pro"/>
              </a:rPr>
              <a:t>tatistics increasingly deals with </a:t>
            </a:r>
            <a:r>
              <a:rPr lang="en-US" b="1" dirty="0" smtClean="0">
                <a:latin typeface="Myriad Pro"/>
                <a:cs typeface="Myriad Pro"/>
              </a:rPr>
              <a:t>data analysis</a:t>
            </a:r>
            <a:r>
              <a:rPr lang="en-US" dirty="0" smtClean="0">
                <a:latin typeface="Myriad Pro"/>
                <a:cs typeface="Myriad Pro"/>
              </a:rPr>
              <a:t>. Nevertheless, OS is well-advised to be </a:t>
            </a:r>
            <a:r>
              <a:rPr lang="en-US" b="1" dirty="0" smtClean="0">
                <a:solidFill>
                  <a:schemeClr val="accent6"/>
                </a:solidFill>
                <a:latin typeface="Myriad Pro"/>
                <a:cs typeface="Myriad Pro"/>
              </a:rPr>
              <a:t>reserved with analysis </a:t>
            </a:r>
            <a:r>
              <a:rPr lang="en-US" dirty="0" smtClean="0">
                <a:latin typeface="Myriad Pro"/>
                <a:cs typeface="Myriad Pro"/>
              </a:rPr>
              <a:t>done for dissemination. Already the selection of</a:t>
            </a:r>
          </a:p>
          <a:p>
            <a:pPr lvl="2">
              <a:defRPr/>
            </a:pPr>
            <a:r>
              <a:rPr lang="en-US" dirty="0" smtClean="0">
                <a:latin typeface="Myriad Pro"/>
                <a:cs typeface="Myriad Pro"/>
              </a:rPr>
              <a:t>the data for analysis, </a:t>
            </a:r>
          </a:p>
          <a:p>
            <a:pPr lvl="2">
              <a:defRPr/>
            </a:pPr>
            <a:r>
              <a:rPr lang="en-US" dirty="0" smtClean="0">
                <a:latin typeface="Myriad Pro"/>
                <a:cs typeface="Myriad Pro"/>
              </a:rPr>
              <a:t>the variables, </a:t>
            </a:r>
          </a:p>
          <a:p>
            <a:pPr lvl="2">
              <a:defRPr/>
            </a:pPr>
            <a:r>
              <a:rPr lang="en-US" dirty="0" smtClean="0">
                <a:latin typeface="Myriad Pro"/>
                <a:cs typeface="Myriad Pro"/>
              </a:rPr>
              <a:t>the reported years for change rates, </a:t>
            </a:r>
          </a:p>
          <a:p>
            <a:pPr lvl="2">
              <a:defRPr/>
            </a:pPr>
            <a:r>
              <a:rPr lang="en-US" dirty="0" smtClean="0">
                <a:latin typeface="Myriad Pro"/>
                <a:cs typeface="Myriad Pro"/>
              </a:rPr>
              <a:t>the graphs for illustration</a:t>
            </a:r>
          </a:p>
          <a:p>
            <a:pPr marL="457200" lvl="1" indent="0">
              <a:buNone/>
              <a:defRPr/>
            </a:pPr>
            <a:r>
              <a:rPr lang="en-US" dirty="0" smtClean="0">
                <a:latin typeface="Myriad Pro"/>
                <a:cs typeface="Myriad Pro"/>
              </a:rPr>
              <a:t>      are </a:t>
            </a:r>
            <a:r>
              <a:rPr lang="en-US" b="1" dirty="0" smtClean="0">
                <a:solidFill>
                  <a:srgbClr val="B76205"/>
                </a:solidFill>
                <a:latin typeface="Myriad Pro"/>
                <a:cs typeface="Myriad Pro"/>
              </a:rPr>
              <a:t>decisions not free from value </a:t>
            </a:r>
            <a:r>
              <a:rPr lang="en-US" b="1" dirty="0" err="1" smtClean="0">
                <a:solidFill>
                  <a:srgbClr val="B76205"/>
                </a:solidFill>
                <a:latin typeface="Myriad Pro"/>
                <a:cs typeface="Myriad Pro"/>
              </a:rPr>
              <a:t>judgements</a:t>
            </a:r>
            <a:r>
              <a:rPr lang="en-US" dirty="0" smtClean="0">
                <a:latin typeface="Myriad Pro"/>
                <a:cs typeface="Myriad Pro"/>
              </a:rPr>
              <a:t>.</a:t>
            </a:r>
            <a:r>
              <a:rPr lang="de-DE" dirty="0" smtClean="0">
                <a:latin typeface="Myriad Pro"/>
                <a:cs typeface="Myriad Pro"/>
              </a:rPr>
              <a:t>  </a:t>
            </a:r>
            <a:r>
              <a:rPr lang="de-DE" sz="1200" dirty="0">
                <a:latin typeface="Myriad Pro"/>
                <a:cs typeface="Myriad Pro"/>
              </a:rPr>
              <a:t>(</a:t>
            </a:r>
            <a:r>
              <a:rPr lang="de-DE" sz="1200" dirty="0" smtClean="0">
                <a:latin typeface="Myriad Pro"/>
                <a:cs typeface="Myriad Pro"/>
              </a:rPr>
              <a:t>Translation </a:t>
            </a:r>
            <a:r>
              <a:rPr lang="de-DE" sz="1200" dirty="0">
                <a:latin typeface="Myriad Pro"/>
                <a:cs typeface="Myriad Pro"/>
              </a:rPr>
              <a:t>U.R</a:t>
            </a:r>
            <a:r>
              <a:rPr lang="de-DE" sz="1200" dirty="0" smtClean="0">
                <a:latin typeface="Myriad Pro"/>
                <a:cs typeface="Myriad Pro"/>
              </a:rPr>
              <a:t>. not </a:t>
            </a:r>
            <a:r>
              <a:rPr lang="en-US" sz="1200" dirty="0" smtClean="0">
                <a:latin typeface="Myriad Pro"/>
                <a:cs typeface="Myriad Pro"/>
              </a:rPr>
              <a:t>authorized</a:t>
            </a:r>
            <a:r>
              <a:rPr lang="de-DE" sz="1200" dirty="0" smtClean="0">
                <a:latin typeface="Myriad Pro"/>
                <a:cs typeface="Myriad Pro"/>
              </a:rPr>
              <a:t>)</a:t>
            </a:r>
          </a:p>
          <a:p>
            <a:pPr marL="457200" lvl="1" indent="0">
              <a:buNone/>
              <a:defRPr/>
            </a:pPr>
            <a:endParaRPr lang="de-DE" sz="1200" dirty="0">
              <a:latin typeface="Myriad Pro"/>
              <a:cs typeface="Myriad Pro"/>
            </a:endParaRPr>
          </a:p>
          <a:p>
            <a:pPr marL="457200" lvl="1" indent="0">
              <a:buNone/>
              <a:defRPr/>
            </a:pPr>
            <a:r>
              <a:rPr lang="de-DE" sz="1200" i="1" dirty="0"/>
              <a:t>„</a:t>
            </a:r>
            <a:r>
              <a:rPr lang="de-DE" sz="1200" i="1" dirty="0">
                <a:latin typeface="Myriad Pro"/>
                <a:cs typeface="Myriad Pro"/>
              </a:rPr>
              <a:t>Die amtliche Statistik beschäftigt – sich zunehmend ... auch mit der </a:t>
            </a:r>
            <a:r>
              <a:rPr lang="de-DE" sz="1200" b="1" i="1" dirty="0">
                <a:latin typeface="Myriad Pro"/>
                <a:cs typeface="Myriad Pro"/>
              </a:rPr>
              <a:t>Analyse von Daten</a:t>
            </a:r>
            <a:r>
              <a:rPr lang="de-DE" sz="1200" i="1" dirty="0">
                <a:latin typeface="Myriad Pro"/>
                <a:cs typeface="Myriad Pro"/>
              </a:rPr>
              <a:t>. Sie ist jedoch gut beraten, sich bei der Ergebnisanalyse </a:t>
            </a:r>
            <a:r>
              <a:rPr lang="de-DE" sz="1200" b="1" i="1" dirty="0">
                <a:latin typeface="Myriad Pro"/>
                <a:cs typeface="Myriad Pro"/>
              </a:rPr>
              <a:t>zurückzuhalten</a:t>
            </a:r>
            <a:r>
              <a:rPr lang="de-DE" sz="1200" i="1" dirty="0">
                <a:latin typeface="Myriad Pro"/>
                <a:cs typeface="Myriad Pro"/>
              </a:rPr>
              <a:t>. Denn schon das Zusammenstellen der erhobenen Daten für eine Ergebnispräsentation, die Auswahl der berichteten Merkmale, die Wahl des Zeitraums für eine Veränderungsrate, die graphische Darstellung u. a. sind </a:t>
            </a:r>
            <a:r>
              <a:rPr lang="de-DE" sz="1200" b="1" i="1" dirty="0">
                <a:latin typeface="Myriad Pro"/>
                <a:cs typeface="Myriad Pro"/>
              </a:rPr>
              <a:t>wertende Entscheidungen</a:t>
            </a:r>
            <a:r>
              <a:rPr lang="de-DE" sz="1200" i="1" dirty="0">
                <a:latin typeface="Myriad Pro"/>
                <a:cs typeface="Myriad Pro"/>
              </a:rPr>
              <a:t>.“ (ebenda, S. 376, Hervorhebungen U.R.)</a:t>
            </a:r>
          </a:p>
          <a:p>
            <a:pPr marL="457200" lvl="1" indent="0">
              <a:buNone/>
              <a:defRPr/>
            </a:pPr>
            <a:endParaRPr lang="en-US" sz="1200" dirty="0">
              <a:latin typeface="Myriad Pro"/>
              <a:cs typeface="Myriad Pro"/>
            </a:endParaRPr>
          </a:p>
        </p:txBody>
      </p:sp>
      <p:sp>
        <p:nvSpPr>
          <p:cNvPr id="3" name="Rechteck 2"/>
          <p:cNvSpPr/>
          <p:nvPr/>
        </p:nvSpPr>
        <p:spPr>
          <a:xfrm>
            <a:off x="395536" y="6237312"/>
            <a:ext cx="6480720" cy="276999"/>
          </a:xfrm>
          <a:prstGeom prst="rect">
            <a:avLst/>
          </a:prstGeom>
        </p:spPr>
        <p:txBody>
          <a:bodyPr wrap="square">
            <a:spAutoFit/>
          </a:bodyPr>
          <a:lstStyle/>
          <a:p>
            <a:pPr algn="l">
              <a:buNone/>
            </a:pPr>
            <a:r>
              <a:rPr lang="de-DE" sz="1200" dirty="0" smtClean="0">
                <a:solidFill>
                  <a:srgbClr val="4D4D4D"/>
                </a:solidFill>
                <a:latin typeface="Myriad Pro"/>
                <a:ea typeface="+mn-ea"/>
                <a:cs typeface="Myriad Pro"/>
              </a:rPr>
              <a:t>* Former DG </a:t>
            </a:r>
            <a:r>
              <a:rPr lang="de-DE" sz="1200" dirty="0" err="1" smtClean="0">
                <a:solidFill>
                  <a:srgbClr val="4D4D4D"/>
                </a:solidFill>
                <a:latin typeface="Myriad Pro"/>
                <a:ea typeface="+mn-ea"/>
                <a:cs typeface="Myriad Pro"/>
              </a:rPr>
              <a:t>of</a:t>
            </a:r>
            <a:r>
              <a:rPr lang="de-DE" sz="1200" dirty="0" smtClean="0">
                <a:solidFill>
                  <a:srgbClr val="4D4D4D"/>
                </a:solidFill>
                <a:latin typeface="Myriad Pro"/>
                <a:ea typeface="+mn-ea"/>
                <a:cs typeface="Myriad Pro"/>
              </a:rPr>
              <a:t> NSI Germany, Das </a:t>
            </a:r>
            <a:r>
              <a:rPr lang="de-DE" sz="1200" dirty="0">
                <a:solidFill>
                  <a:srgbClr val="4D4D4D"/>
                </a:solidFill>
                <a:latin typeface="Myriad Pro"/>
                <a:ea typeface="+mn-ea"/>
                <a:cs typeface="Myriad Pro"/>
              </a:rPr>
              <a:t>Europäische Statistische System im Stresstest</a:t>
            </a:r>
          </a:p>
        </p:txBody>
      </p:sp>
      <p:sp>
        <p:nvSpPr>
          <p:cNvPr id="7" name="Rechteck 6"/>
          <p:cNvSpPr/>
          <p:nvPr/>
        </p:nvSpPr>
        <p:spPr>
          <a:xfrm>
            <a:off x="323528" y="6525344"/>
            <a:ext cx="1666943" cy="246221"/>
          </a:xfrm>
          <a:prstGeom prst="rect">
            <a:avLst/>
          </a:prstGeom>
        </p:spPr>
        <p:txBody>
          <a:bodyPr wrap="none">
            <a:spAutoFit/>
          </a:bodyPr>
          <a:lstStyle/>
          <a:p>
            <a:pPr>
              <a:buNone/>
            </a:pPr>
            <a:r>
              <a:rPr lang="de-DE" sz="1000" dirty="0" smtClean="0"/>
              <a:t>Prof. Dr. Ulrike Rockmann</a:t>
            </a:r>
            <a:endParaRPr lang="de-DE" sz="1000" dirty="0"/>
          </a:p>
        </p:txBody>
      </p:sp>
    </p:spTree>
    <p:extLst>
      <p:ext uri="{BB962C8B-B14F-4D97-AF65-F5344CB8AC3E}">
        <p14:creationId xmlns:p14="http://schemas.microsoft.com/office/powerpoint/2010/main" val="40213485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404813"/>
            <a:ext cx="8135938" cy="246062"/>
          </a:xfrm>
        </p:spPr>
        <p:txBody>
          <a:bodyPr/>
          <a:lstStyle/>
          <a:p>
            <a:pPr>
              <a:defRPr/>
            </a:pPr>
            <a:r>
              <a:rPr lang="en-US" sz="1600" dirty="0" smtClean="0">
                <a:latin typeface="Myriad Pro"/>
                <a:cs typeface="Myriad Pro"/>
              </a:rPr>
              <a:t>Starting point</a:t>
            </a:r>
            <a:endParaRPr lang="en-US" sz="1600" dirty="0">
              <a:latin typeface="Myriad Pro"/>
              <a:cs typeface="Myriad Pro"/>
            </a:endParaRPr>
          </a:p>
        </p:txBody>
      </p:sp>
      <p:sp>
        <p:nvSpPr>
          <p:cNvPr id="4" name="Foliennummernplatzhalter 3"/>
          <p:cNvSpPr>
            <a:spLocks noGrp="1"/>
          </p:cNvSpPr>
          <p:nvPr>
            <p:ph type="sldNum" sz="quarter" idx="10"/>
          </p:nvPr>
        </p:nvSpPr>
        <p:spPr/>
        <p:txBody>
          <a:bodyPr/>
          <a:lstStyle/>
          <a:p>
            <a:pPr>
              <a:defRPr/>
            </a:pPr>
            <a:fld id="{741BE258-CA59-C04B-91B3-E368B2B1B184}" type="slidenum">
              <a:rPr lang="de-DE" smtClean="0"/>
              <a:pPr>
                <a:defRPr/>
              </a:pPr>
              <a:t>3</a:t>
            </a:fld>
            <a:endParaRPr lang="de-DE"/>
          </a:p>
        </p:txBody>
      </p:sp>
      <p:sp>
        <p:nvSpPr>
          <p:cNvPr id="6" name="Inhaltsplatzhalter 2"/>
          <p:cNvSpPr>
            <a:spLocks noGrp="1"/>
          </p:cNvSpPr>
          <p:nvPr>
            <p:ph idx="1"/>
          </p:nvPr>
        </p:nvSpPr>
        <p:spPr>
          <a:xfrm>
            <a:off x="1115616" y="980728"/>
            <a:ext cx="7849046" cy="3539430"/>
          </a:xfrm>
        </p:spPr>
        <p:txBody>
          <a:bodyPr/>
          <a:lstStyle/>
          <a:p>
            <a:pPr>
              <a:defRPr/>
            </a:pPr>
            <a:r>
              <a:rPr lang="en-US" sz="1800" dirty="0" smtClean="0">
                <a:latin typeface="Myriad Pro"/>
                <a:cs typeface="Myriad Pro"/>
              </a:rPr>
              <a:t>2. Citation</a:t>
            </a:r>
            <a:r>
              <a:rPr lang="de-DE" sz="1800" dirty="0">
                <a:latin typeface="Myriad Pro"/>
                <a:cs typeface="Myriad Pro"/>
              </a:rPr>
              <a:t>: Johann </a:t>
            </a:r>
            <a:r>
              <a:rPr lang="de-DE" sz="1800" dirty="0" err="1">
                <a:latin typeface="Myriad Pro"/>
                <a:cs typeface="Myriad Pro"/>
              </a:rPr>
              <a:t>Hahlen</a:t>
            </a:r>
            <a:r>
              <a:rPr lang="de-DE" sz="1800" dirty="0">
                <a:latin typeface="Myriad Pro"/>
                <a:cs typeface="Myriad Pro"/>
              </a:rPr>
              <a:t> (2010)</a:t>
            </a:r>
            <a:r>
              <a:rPr lang="de-DE" sz="1800" dirty="0" smtClean="0">
                <a:latin typeface="Myriad Pro"/>
                <a:cs typeface="Myriad Pro"/>
              </a:rPr>
              <a:t>*</a:t>
            </a:r>
          </a:p>
          <a:p>
            <a:pPr marL="0" indent="0">
              <a:buNone/>
              <a:defRPr/>
            </a:pPr>
            <a:endParaRPr lang="de-DE" sz="1600" dirty="0" smtClean="0"/>
          </a:p>
          <a:p>
            <a:pPr lvl="1">
              <a:defRPr/>
            </a:pPr>
            <a:r>
              <a:rPr lang="en-US" sz="1600" dirty="0">
                <a:latin typeface="Myriad Pro"/>
                <a:cs typeface="Myriad Pro"/>
              </a:rPr>
              <a:t>Official statistics needs a certain amount of analytical competence to provide </a:t>
            </a:r>
            <a:r>
              <a:rPr lang="en-US" sz="1600" b="1" dirty="0">
                <a:solidFill>
                  <a:schemeClr val="accent6"/>
                </a:solidFill>
                <a:latin typeface="Myriad Pro"/>
                <a:cs typeface="Myriad Pro"/>
              </a:rPr>
              <a:t>data services </a:t>
            </a:r>
            <a:r>
              <a:rPr lang="en-US" sz="1600" dirty="0">
                <a:latin typeface="Myriad Pro"/>
                <a:cs typeface="Myriad Pro"/>
              </a:rPr>
              <a:t>for science and politics. Analysis is always a biased interpretation of selected results in a framework of economic and sociological theories. From there statistical Governance requires that the official statistics limits itself as far as possible to a very </a:t>
            </a:r>
            <a:r>
              <a:rPr lang="en-US" sz="1600" b="1" dirty="0">
                <a:solidFill>
                  <a:srgbClr val="B76205"/>
                </a:solidFill>
                <a:latin typeface="Myriad Pro"/>
                <a:cs typeface="Myriad Pro"/>
              </a:rPr>
              <a:t>objective and neutral data retrieval</a:t>
            </a:r>
            <a:r>
              <a:rPr lang="en-US" sz="1600" dirty="0">
                <a:latin typeface="Myriad Pro"/>
                <a:cs typeface="Myriad Pro"/>
              </a:rPr>
              <a:t>, so that </a:t>
            </a:r>
            <a:r>
              <a:rPr lang="en-US" sz="1600" dirty="0" smtClean="0">
                <a:latin typeface="Myriad Pro"/>
                <a:cs typeface="Myriad Pro"/>
              </a:rPr>
              <a:t>OS does not endangered </a:t>
            </a:r>
            <a:r>
              <a:rPr lang="en-US" sz="1600" dirty="0">
                <a:latin typeface="Myriad Pro"/>
                <a:cs typeface="Myriad Pro"/>
              </a:rPr>
              <a:t>the trust in </a:t>
            </a:r>
            <a:r>
              <a:rPr lang="en-US" sz="1600" dirty="0" smtClean="0">
                <a:latin typeface="Myriad Pro"/>
                <a:cs typeface="Myriad Pro"/>
              </a:rPr>
              <a:t>exactness and reliability. </a:t>
            </a:r>
            <a:r>
              <a:rPr lang="de-DE" sz="1100" dirty="0">
                <a:latin typeface="Myriad Pro"/>
                <a:cs typeface="Myriad Pro"/>
              </a:rPr>
              <a:t>(Translation U.R. not </a:t>
            </a:r>
            <a:r>
              <a:rPr lang="en-US" sz="1100" dirty="0">
                <a:latin typeface="Myriad Pro"/>
                <a:cs typeface="Myriad Pro"/>
              </a:rPr>
              <a:t>authorized</a:t>
            </a:r>
            <a:r>
              <a:rPr lang="de-DE" sz="1100" dirty="0">
                <a:latin typeface="Myriad Pro"/>
                <a:cs typeface="Myriad Pro"/>
              </a:rPr>
              <a:t>)</a:t>
            </a:r>
            <a:endParaRPr lang="en-US" sz="1100" dirty="0">
              <a:latin typeface="Myriad Pro"/>
              <a:cs typeface="Myriad Pro"/>
            </a:endParaRPr>
          </a:p>
          <a:p>
            <a:pPr lvl="1">
              <a:defRPr/>
            </a:pPr>
            <a:endParaRPr lang="de-DE" sz="1600" i="1" dirty="0" smtClean="0">
              <a:latin typeface="Myriad Pro"/>
              <a:cs typeface="Myriad Pro"/>
            </a:endParaRPr>
          </a:p>
          <a:p>
            <a:pPr marL="457200" lvl="1" indent="0">
              <a:buNone/>
              <a:defRPr/>
            </a:pPr>
            <a:r>
              <a:rPr lang="de-DE" sz="1200" i="1" dirty="0" smtClean="0">
                <a:latin typeface="Myriad Pro"/>
                <a:cs typeface="Myriad Pro"/>
              </a:rPr>
              <a:t>„Sicher </a:t>
            </a:r>
            <a:r>
              <a:rPr lang="de-DE" sz="1200" i="1" dirty="0">
                <a:latin typeface="Myriad Pro"/>
                <a:cs typeface="Myriad Pro"/>
              </a:rPr>
              <a:t>braucht die amtliche Statistik eine gewisse Analysekompetenz, damit sie der Wissenschaft und Politik angemessene Datendienstleistungen erbringen kann. Analysen sind indessen immer wertende Interpretation ausgewählter Ergebnisse der beauftragten Statistik vor dem Hintergrund ökonomischer oder soziologischer Theorien. Von daher verlangt statistische </a:t>
            </a:r>
            <a:r>
              <a:rPr lang="de-DE" sz="1200" i="1" dirty="0" err="1">
                <a:latin typeface="Myriad Pro"/>
                <a:cs typeface="Myriad Pro"/>
              </a:rPr>
              <a:t>Governance</a:t>
            </a:r>
            <a:r>
              <a:rPr lang="de-DE" sz="1200" i="1" dirty="0">
                <a:latin typeface="Myriad Pro"/>
                <a:cs typeface="Myriad Pro"/>
              </a:rPr>
              <a:t>, dass sich die amtliche Statistik soweit als möglich auf eine möglichst </a:t>
            </a:r>
            <a:r>
              <a:rPr lang="de-DE" sz="1200" b="1" i="1" dirty="0">
                <a:latin typeface="Myriad Pro"/>
                <a:cs typeface="Myriad Pro"/>
              </a:rPr>
              <a:t>objektive und neutrale </a:t>
            </a:r>
            <a:r>
              <a:rPr lang="de-DE" sz="1200" i="1" dirty="0">
                <a:latin typeface="Myriad Pro"/>
                <a:cs typeface="Myriad Pro"/>
              </a:rPr>
              <a:t>Datenbeschaffung beschränkt, damit sie nicht selbst das Vertrauen in ihre Genauigkeit und Zuverlässigkeit gefährdet</a:t>
            </a:r>
            <a:r>
              <a:rPr lang="de-DE" sz="1200" i="1" dirty="0" smtClean="0">
                <a:latin typeface="Myriad Pro"/>
                <a:cs typeface="Myriad Pro"/>
              </a:rPr>
              <a:t>.“ (S</a:t>
            </a:r>
            <a:r>
              <a:rPr lang="de-DE" sz="1200" i="1" dirty="0">
                <a:latin typeface="Myriad Pro"/>
                <a:cs typeface="Myriad Pro"/>
              </a:rPr>
              <a:t>. </a:t>
            </a:r>
            <a:r>
              <a:rPr lang="de-DE" sz="1200" i="1" dirty="0" smtClean="0">
                <a:latin typeface="Myriad Pro"/>
                <a:cs typeface="Myriad Pro"/>
              </a:rPr>
              <a:t>376)</a:t>
            </a:r>
          </a:p>
        </p:txBody>
      </p:sp>
      <p:sp>
        <p:nvSpPr>
          <p:cNvPr id="3" name="Rechteck 2"/>
          <p:cNvSpPr/>
          <p:nvPr/>
        </p:nvSpPr>
        <p:spPr>
          <a:xfrm>
            <a:off x="323528" y="6237312"/>
            <a:ext cx="6480720" cy="276999"/>
          </a:xfrm>
          <a:prstGeom prst="rect">
            <a:avLst/>
          </a:prstGeom>
        </p:spPr>
        <p:txBody>
          <a:bodyPr wrap="square">
            <a:spAutoFit/>
          </a:bodyPr>
          <a:lstStyle/>
          <a:p>
            <a:pPr algn="l">
              <a:buNone/>
            </a:pPr>
            <a:r>
              <a:rPr lang="de-DE" sz="1200" dirty="0" smtClean="0">
                <a:solidFill>
                  <a:srgbClr val="4D4D4D"/>
                </a:solidFill>
                <a:latin typeface="Myriad Pro"/>
                <a:ea typeface="+mn-ea"/>
                <a:cs typeface="Myriad Pro"/>
              </a:rPr>
              <a:t>* </a:t>
            </a:r>
            <a:r>
              <a:rPr lang="de-DE" sz="1200" dirty="0">
                <a:solidFill>
                  <a:srgbClr val="4D4D4D"/>
                </a:solidFill>
                <a:latin typeface="Myriad Pro"/>
                <a:cs typeface="Myriad Pro"/>
              </a:rPr>
              <a:t>Former DG </a:t>
            </a:r>
            <a:r>
              <a:rPr lang="de-DE" sz="1200" dirty="0" err="1">
                <a:solidFill>
                  <a:srgbClr val="4D4D4D"/>
                </a:solidFill>
                <a:latin typeface="Myriad Pro"/>
                <a:cs typeface="Myriad Pro"/>
              </a:rPr>
              <a:t>of</a:t>
            </a:r>
            <a:r>
              <a:rPr lang="de-DE" sz="1200" dirty="0">
                <a:solidFill>
                  <a:srgbClr val="4D4D4D"/>
                </a:solidFill>
                <a:latin typeface="Myriad Pro"/>
                <a:cs typeface="Myriad Pro"/>
              </a:rPr>
              <a:t> NSI Germany, </a:t>
            </a:r>
            <a:r>
              <a:rPr lang="de-DE" sz="1200" dirty="0" smtClean="0">
                <a:solidFill>
                  <a:srgbClr val="4D4D4D"/>
                </a:solidFill>
                <a:latin typeface="Myriad Pro"/>
                <a:ea typeface="+mn-ea"/>
                <a:cs typeface="Myriad Pro"/>
              </a:rPr>
              <a:t>Das </a:t>
            </a:r>
            <a:r>
              <a:rPr lang="de-DE" sz="1200" dirty="0">
                <a:solidFill>
                  <a:srgbClr val="4D4D4D"/>
                </a:solidFill>
                <a:latin typeface="Myriad Pro"/>
                <a:ea typeface="+mn-ea"/>
                <a:cs typeface="Myriad Pro"/>
              </a:rPr>
              <a:t>Europäische Statistische System im Stresstest</a:t>
            </a:r>
          </a:p>
        </p:txBody>
      </p:sp>
      <p:sp>
        <p:nvSpPr>
          <p:cNvPr id="7" name="Rechteck 6"/>
          <p:cNvSpPr/>
          <p:nvPr/>
        </p:nvSpPr>
        <p:spPr>
          <a:xfrm>
            <a:off x="323528" y="6525344"/>
            <a:ext cx="1666943" cy="246221"/>
          </a:xfrm>
          <a:prstGeom prst="rect">
            <a:avLst/>
          </a:prstGeom>
        </p:spPr>
        <p:txBody>
          <a:bodyPr wrap="none">
            <a:spAutoFit/>
          </a:bodyPr>
          <a:lstStyle/>
          <a:p>
            <a:pPr>
              <a:buNone/>
            </a:pPr>
            <a:r>
              <a:rPr lang="de-DE" sz="1000" dirty="0" smtClean="0"/>
              <a:t>Prof. Dr. Ulrike Rockmann</a:t>
            </a:r>
            <a:endParaRPr lang="de-DE" sz="1000" dirty="0"/>
          </a:p>
        </p:txBody>
      </p:sp>
    </p:spTree>
    <p:extLst>
      <p:ext uri="{BB962C8B-B14F-4D97-AF65-F5344CB8AC3E}">
        <p14:creationId xmlns:p14="http://schemas.microsoft.com/office/powerpoint/2010/main" val="42584075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feil nach unten 12"/>
          <p:cNvSpPr/>
          <p:nvPr/>
        </p:nvSpPr>
        <p:spPr bwMode="auto">
          <a:xfrm flipH="1">
            <a:off x="467543" y="1340768"/>
            <a:ext cx="530345" cy="4176464"/>
          </a:xfrm>
          <a:prstGeom prst="downArrow">
            <a:avLst/>
          </a:prstGeom>
          <a:solidFill>
            <a:srgbClr val="CA6D06"/>
          </a:solidFill>
          <a:ln>
            <a:noFill/>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6" name="Titel 5"/>
          <p:cNvSpPr>
            <a:spLocks noGrp="1"/>
          </p:cNvSpPr>
          <p:nvPr>
            <p:ph type="title"/>
          </p:nvPr>
        </p:nvSpPr>
        <p:spPr>
          <a:xfrm>
            <a:off x="539750" y="404813"/>
            <a:ext cx="8135938" cy="246221"/>
          </a:xfrm>
          <a:noFill/>
          <a:ln>
            <a:noFill/>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spAutoFit/>
          </a:bodyPr>
          <a:lstStyle/>
          <a:p>
            <a:r>
              <a:rPr lang="en-US" sz="1600" dirty="0" smtClean="0">
                <a:latin typeface="Myriad Pro"/>
                <a:cs typeface="Myriad Pro"/>
              </a:rPr>
              <a:t>Analytical approach: 1. Step in Germany - Legislation</a:t>
            </a:r>
            <a:endParaRPr lang="en-US" sz="1600" dirty="0">
              <a:latin typeface="Myriad Pro"/>
              <a:cs typeface="Myriad Pro"/>
            </a:endParaRPr>
          </a:p>
        </p:txBody>
      </p:sp>
      <p:sp>
        <p:nvSpPr>
          <p:cNvPr id="7" name="Inhaltsplatzhalter 6"/>
          <p:cNvSpPr>
            <a:spLocks noGrp="1"/>
          </p:cNvSpPr>
          <p:nvPr>
            <p:ph idx="1"/>
          </p:nvPr>
        </p:nvSpPr>
        <p:spPr>
          <a:xfrm>
            <a:off x="1187450" y="1268057"/>
            <a:ext cx="7488238" cy="5909312"/>
          </a:xfrm>
        </p:spPr>
        <p:txBody>
          <a:bodyPr/>
          <a:lstStyle/>
          <a:p>
            <a:r>
              <a:rPr lang="en-US" b="1" dirty="0" smtClean="0">
                <a:solidFill>
                  <a:schemeClr val="accent2"/>
                </a:solidFill>
                <a:latin typeface="Myriad Pro"/>
                <a:cs typeface="Myriad Pro"/>
              </a:rPr>
              <a:t>Decision which “data” will be collected</a:t>
            </a:r>
          </a:p>
          <a:p>
            <a:pPr lvl="1"/>
            <a:r>
              <a:rPr lang="en-US" dirty="0">
                <a:latin typeface="Myriad Pro"/>
                <a:cs typeface="Myriad Pro"/>
              </a:rPr>
              <a:t>fixed in legislation</a:t>
            </a:r>
          </a:p>
          <a:p>
            <a:pPr lvl="1"/>
            <a:r>
              <a:rPr lang="en-US" dirty="0" smtClean="0">
                <a:latin typeface="Myriad Pro"/>
                <a:cs typeface="Myriad Pro"/>
              </a:rPr>
              <a:t>is determined by values and goals of the decision makers </a:t>
            </a:r>
            <a:r>
              <a:rPr lang="en-US" dirty="0">
                <a:latin typeface="Myriad Pro"/>
                <a:cs typeface="Myriad Pro"/>
              </a:rPr>
              <a:t> </a:t>
            </a:r>
            <a:r>
              <a:rPr lang="en-US" dirty="0" smtClean="0">
                <a:latin typeface="Myriad Pro"/>
                <a:cs typeface="Myriad Pro"/>
              </a:rPr>
              <a:t>(… in our case:  EU, national government, society, stakeholders)</a:t>
            </a:r>
          </a:p>
          <a:p>
            <a:pPr lvl="1"/>
            <a:r>
              <a:rPr lang="en-US" dirty="0" smtClean="0">
                <a:latin typeface="Myriad Pro"/>
                <a:cs typeface="Myriad Pro"/>
                <a:sym typeface="Wingdings"/>
              </a:rPr>
              <a:t>Decision is not free from value </a:t>
            </a:r>
            <a:r>
              <a:rPr lang="en-US" dirty="0" err="1" smtClean="0">
                <a:latin typeface="Myriad Pro"/>
                <a:cs typeface="Myriad Pro"/>
                <a:sym typeface="Wingdings"/>
              </a:rPr>
              <a:t>judgements</a:t>
            </a:r>
            <a:endParaRPr lang="en-US" dirty="0" smtClean="0">
              <a:latin typeface="Myriad Pro"/>
              <a:cs typeface="Myriad Pro"/>
              <a:sym typeface="Wingdings"/>
            </a:endParaRPr>
          </a:p>
          <a:p>
            <a:pPr lvl="2"/>
            <a:r>
              <a:rPr lang="en-US" dirty="0" smtClean="0">
                <a:latin typeface="Myriad Pro"/>
                <a:cs typeface="Myriad Pro"/>
                <a:sym typeface="Wingdings"/>
              </a:rPr>
              <a:t>… but these are not the ones of Official Statistics</a:t>
            </a:r>
          </a:p>
          <a:p>
            <a:pPr>
              <a:lnSpc>
                <a:spcPct val="150000"/>
              </a:lnSpc>
            </a:pPr>
            <a:r>
              <a:rPr lang="en-US" dirty="0" smtClean="0">
                <a:latin typeface="Myriad Pro"/>
                <a:cs typeface="Myriad Pro"/>
                <a:sym typeface="Wingdings"/>
              </a:rPr>
              <a:t>Situation in Official Statistics and the Scientific World differs</a:t>
            </a:r>
          </a:p>
          <a:p>
            <a:pPr lvl="1"/>
            <a:r>
              <a:rPr lang="en-US" dirty="0">
                <a:latin typeface="Myriad Pro"/>
                <a:cs typeface="Myriad Pro"/>
                <a:sym typeface="Wingdings"/>
              </a:rPr>
              <a:t>t</a:t>
            </a:r>
            <a:r>
              <a:rPr lang="en-US" dirty="0" smtClean="0">
                <a:latin typeface="Myriad Pro"/>
                <a:cs typeface="Myriad Pro"/>
                <a:sym typeface="Wingdings"/>
              </a:rPr>
              <a:t>he decision is not an individual decision of a researcher-team financed by whoever for whatever reason</a:t>
            </a:r>
          </a:p>
          <a:p>
            <a:pPr lvl="1"/>
            <a:r>
              <a:rPr lang="en-US" dirty="0" smtClean="0">
                <a:latin typeface="Myriad Pro"/>
                <a:cs typeface="Myriad Pro"/>
                <a:sym typeface="Wingdings"/>
              </a:rPr>
              <a:t>it is </a:t>
            </a:r>
            <a:r>
              <a:rPr lang="en-US" dirty="0">
                <a:latin typeface="Myriad Pro"/>
                <a:cs typeface="Myriad Pro"/>
                <a:sym typeface="Wingdings"/>
              </a:rPr>
              <a:t>- in democratic societies </a:t>
            </a:r>
            <a:r>
              <a:rPr lang="en-US" dirty="0" smtClean="0">
                <a:latin typeface="Myriad Pro"/>
                <a:cs typeface="Myriad Pro"/>
                <a:sym typeface="Wingdings"/>
              </a:rPr>
              <a:t>- </a:t>
            </a:r>
            <a:r>
              <a:rPr lang="en-US" b="1" dirty="0" smtClean="0">
                <a:latin typeface="Myriad Pro"/>
                <a:cs typeface="Myriad Pro"/>
                <a:sym typeface="Wingdings"/>
              </a:rPr>
              <a:t>a social consensual procedure</a:t>
            </a:r>
            <a:endParaRPr lang="en-US" b="1" dirty="0">
              <a:latin typeface="Myriad Pro"/>
              <a:cs typeface="Myriad Pro"/>
              <a:sym typeface="Wingdings"/>
            </a:endParaRPr>
          </a:p>
          <a:p>
            <a:pPr marL="914400" lvl="2" indent="0">
              <a:buNone/>
            </a:pPr>
            <a:endParaRPr lang="en-US" dirty="0" smtClean="0">
              <a:latin typeface="Myriad Pro"/>
              <a:cs typeface="Myriad Pro"/>
              <a:sym typeface="Wingdings"/>
            </a:endParaRPr>
          </a:p>
          <a:p>
            <a:pPr marL="0" lvl="2" indent="0">
              <a:buClr>
                <a:srgbClr val="CA6D06"/>
              </a:buClr>
              <a:buNone/>
            </a:pPr>
            <a:r>
              <a:rPr lang="en-US" b="1" dirty="0" smtClean="0">
                <a:solidFill>
                  <a:schemeClr val="accent2"/>
                </a:solidFill>
                <a:latin typeface="Myriad Pro"/>
                <a:cs typeface="Myriad Pro"/>
              </a:rPr>
              <a:t>Optimum outcome: </a:t>
            </a:r>
          </a:p>
          <a:p>
            <a:pPr marL="0" lvl="2" indent="0">
              <a:buClr>
                <a:srgbClr val="CA6D06"/>
              </a:buClr>
              <a:buNone/>
            </a:pPr>
            <a:r>
              <a:rPr lang="en-US" b="1" dirty="0" smtClean="0">
                <a:solidFill>
                  <a:schemeClr val="accent2"/>
                </a:solidFill>
                <a:latin typeface="Myriad Pro"/>
                <a:cs typeface="Myriad Pro"/>
              </a:rPr>
              <a:t>Desired “data” </a:t>
            </a:r>
            <a:r>
              <a:rPr lang="en-US" b="1" dirty="0">
                <a:solidFill>
                  <a:schemeClr val="accent2"/>
                </a:solidFill>
                <a:latin typeface="Myriad Pro"/>
                <a:cs typeface="Myriad Pro"/>
              </a:rPr>
              <a:t>are based on a theoretical framework valid </a:t>
            </a:r>
            <a:r>
              <a:rPr lang="en-US" b="1" dirty="0" smtClean="0">
                <a:solidFill>
                  <a:schemeClr val="accent2"/>
                </a:solidFill>
                <a:latin typeface="Myriad Pro"/>
                <a:cs typeface="Myriad Pro"/>
              </a:rPr>
              <a:t>and excepted in </a:t>
            </a:r>
            <a:r>
              <a:rPr lang="en-US" b="1" dirty="0">
                <a:solidFill>
                  <a:schemeClr val="accent2"/>
                </a:solidFill>
                <a:latin typeface="Myriad Pro"/>
                <a:cs typeface="Myriad Pro"/>
              </a:rPr>
              <a:t>the </a:t>
            </a:r>
            <a:r>
              <a:rPr lang="en-US" b="1" dirty="0" smtClean="0">
                <a:solidFill>
                  <a:schemeClr val="accent2"/>
                </a:solidFill>
                <a:latin typeface="Myriad Pro"/>
                <a:cs typeface="Myriad Pro"/>
              </a:rPr>
              <a:t>society</a:t>
            </a:r>
          </a:p>
          <a:p>
            <a:pPr>
              <a:defRPr/>
            </a:pPr>
            <a:r>
              <a:rPr lang="en-US" sz="1600" dirty="0">
                <a:latin typeface="Myriad Pro"/>
                <a:cs typeface="Myriad Pro"/>
              </a:rPr>
              <a:t>Even without further analysis Official Statistics are not free from value </a:t>
            </a:r>
            <a:r>
              <a:rPr lang="en-US" sz="1600" dirty="0" err="1">
                <a:latin typeface="Myriad Pro"/>
                <a:cs typeface="Myriad Pro"/>
              </a:rPr>
              <a:t>judgements</a:t>
            </a:r>
            <a:endParaRPr lang="en-US" sz="1600" dirty="0">
              <a:latin typeface="Myriad Pro"/>
              <a:cs typeface="Myriad Pro"/>
            </a:endParaRPr>
          </a:p>
          <a:p>
            <a:pPr>
              <a:defRPr/>
            </a:pPr>
            <a:r>
              <a:rPr lang="en-US" sz="1600" dirty="0">
                <a:latin typeface="Myriad Pro"/>
                <a:cs typeface="Myriad Pro"/>
              </a:rPr>
              <a:t>Results (“pure single data”) are reliable in the construct chosen and met </a:t>
            </a:r>
          </a:p>
          <a:p>
            <a:pPr marL="0" lvl="2" indent="0">
              <a:buClr>
                <a:srgbClr val="CA6D06"/>
              </a:buClr>
              <a:buNone/>
            </a:pPr>
            <a:endParaRPr lang="en-US" b="1" dirty="0" smtClean="0">
              <a:solidFill>
                <a:schemeClr val="accent2"/>
              </a:solidFill>
              <a:latin typeface="Myriad Pro"/>
              <a:cs typeface="Myriad Pro"/>
            </a:endParaRPr>
          </a:p>
          <a:p>
            <a:pPr marL="0" lvl="2" indent="0">
              <a:buClr>
                <a:srgbClr val="CA6D06"/>
              </a:buClr>
              <a:buNone/>
            </a:pPr>
            <a:endParaRPr lang="en-US" b="1" dirty="0">
              <a:solidFill>
                <a:schemeClr val="accent2"/>
              </a:solidFill>
              <a:latin typeface="Myriad Pro"/>
              <a:cs typeface="Myriad Pro"/>
              <a:sym typeface="Wingdings"/>
            </a:endParaRPr>
          </a:p>
        </p:txBody>
      </p:sp>
      <p:sp>
        <p:nvSpPr>
          <p:cNvPr id="5" name="Foliennummernplatzhalter 4"/>
          <p:cNvSpPr>
            <a:spLocks noGrp="1"/>
          </p:cNvSpPr>
          <p:nvPr>
            <p:ph type="sldNum" sz="quarter" idx="10"/>
          </p:nvPr>
        </p:nvSpPr>
        <p:spPr/>
        <p:txBody>
          <a:bodyPr/>
          <a:lstStyle/>
          <a:p>
            <a:pPr>
              <a:defRPr/>
            </a:pPr>
            <a:fld id="{CACA2232-7253-2F43-95D9-6CC09C314E85}" type="slidenum">
              <a:rPr lang="de-DE" smtClean="0"/>
              <a:pPr>
                <a:defRPr/>
              </a:pPr>
              <a:t>4</a:t>
            </a:fld>
            <a:endParaRPr lang="de-DE"/>
          </a:p>
        </p:txBody>
      </p:sp>
      <p:sp>
        <p:nvSpPr>
          <p:cNvPr id="2" name="Rechteck 1"/>
          <p:cNvSpPr/>
          <p:nvPr/>
        </p:nvSpPr>
        <p:spPr bwMode="auto">
          <a:xfrm>
            <a:off x="395536" y="1412776"/>
            <a:ext cx="648072"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18" name="Rechteck 17"/>
          <p:cNvSpPr/>
          <p:nvPr/>
        </p:nvSpPr>
        <p:spPr bwMode="auto">
          <a:xfrm>
            <a:off x="395536" y="1844824"/>
            <a:ext cx="648072" cy="3744416"/>
          </a:xfrm>
          <a:prstGeom prst="rect">
            <a:avLst/>
          </a:prstGeom>
          <a:solidFill>
            <a:srgbClr val="FFFFFF"/>
          </a:solidFill>
          <a:ln>
            <a:noFill/>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20" name="Pfeil nach unten 19"/>
          <p:cNvSpPr/>
          <p:nvPr/>
        </p:nvSpPr>
        <p:spPr bwMode="auto">
          <a:xfrm flipH="1">
            <a:off x="467539" y="1844824"/>
            <a:ext cx="530345" cy="2520280"/>
          </a:xfrm>
          <a:prstGeom prst="downArrow">
            <a:avLst/>
          </a:prstGeom>
          <a:solidFill>
            <a:srgbClr val="CA6D06">
              <a:alpha val="47000"/>
            </a:srgbClr>
          </a:solidFill>
          <a:ln>
            <a:noFill/>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21" name="Textfeld 20"/>
          <p:cNvSpPr txBox="1"/>
          <p:nvPr/>
        </p:nvSpPr>
        <p:spPr>
          <a:xfrm>
            <a:off x="565152" y="1340768"/>
            <a:ext cx="334440" cy="415498"/>
          </a:xfrm>
          <a:prstGeom prst="rect">
            <a:avLst/>
          </a:prstGeom>
          <a:noFill/>
        </p:spPr>
        <p:txBody>
          <a:bodyPr wrap="none" rtlCol="0">
            <a:spAutoFit/>
          </a:bodyPr>
          <a:lstStyle/>
          <a:p>
            <a:pPr>
              <a:buNone/>
            </a:pPr>
            <a:r>
              <a:rPr lang="de-DE" dirty="0"/>
              <a:t>1</a:t>
            </a:r>
          </a:p>
        </p:txBody>
      </p:sp>
      <p:sp>
        <p:nvSpPr>
          <p:cNvPr id="22" name="Rechteck 21"/>
          <p:cNvSpPr/>
          <p:nvPr/>
        </p:nvSpPr>
        <p:spPr>
          <a:xfrm rot="16200000">
            <a:off x="-401762" y="1903894"/>
            <a:ext cx="1578045" cy="307777"/>
          </a:xfrm>
          <a:prstGeom prst="rect">
            <a:avLst/>
          </a:prstGeom>
        </p:spPr>
        <p:txBody>
          <a:bodyPr wrap="none">
            <a:spAutoFit/>
          </a:bodyPr>
          <a:lstStyle/>
          <a:p>
            <a:pPr>
              <a:buNone/>
            </a:pPr>
            <a:r>
              <a:rPr lang="en-US" sz="1400" dirty="0">
                <a:solidFill>
                  <a:srgbClr val="4D4D4D"/>
                </a:solidFill>
                <a:latin typeface="Myriad Pro"/>
                <a:ea typeface="+mn-ea"/>
                <a:cs typeface="Myriad Pro"/>
              </a:rPr>
              <a:t>1. Step: </a:t>
            </a:r>
            <a:r>
              <a:rPr lang="en-US" sz="1400" dirty="0" smtClean="0">
                <a:solidFill>
                  <a:srgbClr val="4D4D4D"/>
                </a:solidFill>
                <a:latin typeface="Myriad Pro"/>
                <a:ea typeface="+mn-ea"/>
                <a:cs typeface="Myriad Pro"/>
              </a:rPr>
              <a:t>Legislation</a:t>
            </a:r>
            <a:r>
              <a:rPr lang="en-US" sz="1400" dirty="0" smtClean="0">
                <a:latin typeface="Myriad Pro"/>
                <a:cs typeface="Myriad Pro"/>
              </a:rPr>
              <a:t> </a:t>
            </a:r>
            <a:endParaRPr lang="de-DE" sz="1400" dirty="0"/>
          </a:p>
        </p:txBody>
      </p:sp>
      <p:sp>
        <p:nvSpPr>
          <p:cNvPr id="11" name="Textfeld 10"/>
          <p:cNvSpPr txBox="1"/>
          <p:nvPr/>
        </p:nvSpPr>
        <p:spPr>
          <a:xfrm>
            <a:off x="565152" y="1861374"/>
            <a:ext cx="334440" cy="415498"/>
          </a:xfrm>
          <a:prstGeom prst="rect">
            <a:avLst/>
          </a:prstGeom>
          <a:noFill/>
        </p:spPr>
        <p:txBody>
          <a:bodyPr wrap="none" rtlCol="0">
            <a:spAutoFit/>
          </a:bodyPr>
          <a:lstStyle/>
          <a:p>
            <a:pPr>
              <a:buNone/>
            </a:pPr>
            <a:r>
              <a:rPr lang="de-DE" dirty="0">
                <a:solidFill>
                  <a:srgbClr val="9595B9"/>
                </a:solidFill>
              </a:rPr>
              <a:t>2</a:t>
            </a:r>
          </a:p>
        </p:txBody>
      </p:sp>
      <p:sp>
        <p:nvSpPr>
          <p:cNvPr id="12" name="Textfeld 11"/>
          <p:cNvSpPr txBox="1"/>
          <p:nvPr/>
        </p:nvSpPr>
        <p:spPr>
          <a:xfrm>
            <a:off x="565152" y="2365430"/>
            <a:ext cx="334440" cy="415498"/>
          </a:xfrm>
          <a:prstGeom prst="rect">
            <a:avLst/>
          </a:prstGeom>
          <a:noFill/>
        </p:spPr>
        <p:txBody>
          <a:bodyPr wrap="none" rtlCol="0">
            <a:spAutoFit/>
          </a:bodyPr>
          <a:lstStyle/>
          <a:p>
            <a:pPr>
              <a:buNone/>
            </a:pPr>
            <a:r>
              <a:rPr lang="de-DE" dirty="0">
                <a:solidFill>
                  <a:srgbClr val="9595B9"/>
                </a:solidFill>
              </a:rPr>
              <a:t>3</a:t>
            </a:r>
          </a:p>
        </p:txBody>
      </p:sp>
      <p:sp>
        <p:nvSpPr>
          <p:cNvPr id="14" name="Textfeld 13"/>
          <p:cNvSpPr txBox="1"/>
          <p:nvPr/>
        </p:nvSpPr>
        <p:spPr>
          <a:xfrm>
            <a:off x="565152" y="2869486"/>
            <a:ext cx="334440" cy="415498"/>
          </a:xfrm>
          <a:prstGeom prst="rect">
            <a:avLst/>
          </a:prstGeom>
          <a:noFill/>
        </p:spPr>
        <p:txBody>
          <a:bodyPr wrap="none" rtlCol="0">
            <a:spAutoFit/>
          </a:bodyPr>
          <a:lstStyle>
            <a:defPPr>
              <a:defRPr lang="de-DE"/>
            </a:defPPr>
            <a:lvl1pPr>
              <a:buNone/>
              <a:defRPr>
                <a:solidFill>
                  <a:srgbClr val="9595B9"/>
                </a:solidFill>
              </a:defRPr>
            </a:lvl1pPr>
          </a:lstStyle>
          <a:p>
            <a:r>
              <a:rPr lang="de-DE" dirty="0"/>
              <a:t>4</a:t>
            </a:r>
          </a:p>
        </p:txBody>
      </p:sp>
      <p:sp>
        <p:nvSpPr>
          <p:cNvPr id="15" name="Rechteck 14"/>
          <p:cNvSpPr/>
          <p:nvPr/>
        </p:nvSpPr>
        <p:spPr>
          <a:xfrm>
            <a:off x="323528" y="6525344"/>
            <a:ext cx="1666943" cy="246221"/>
          </a:xfrm>
          <a:prstGeom prst="rect">
            <a:avLst/>
          </a:prstGeom>
        </p:spPr>
        <p:txBody>
          <a:bodyPr wrap="none">
            <a:spAutoFit/>
          </a:bodyPr>
          <a:lstStyle/>
          <a:p>
            <a:pPr>
              <a:buNone/>
            </a:pPr>
            <a:r>
              <a:rPr lang="de-DE" sz="1000" dirty="0" smtClean="0"/>
              <a:t>Prof. Dr. Ulrike Rockmann</a:t>
            </a:r>
            <a:endParaRPr lang="de-DE" sz="1000" dirty="0"/>
          </a:p>
        </p:txBody>
      </p:sp>
    </p:spTree>
    <p:extLst>
      <p:ext uri="{BB962C8B-B14F-4D97-AF65-F5344CB8AC3E}">
        <p14:creationId xmlns:p14="http://schemas.microsoft.com/office/powerpoint/2010/main" val="3452788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750" y="404813"/>
            <a:ext cx="8135938" cy="246221"/>
          </a:xfrm>
          <a:noFill/>
          <a:ln>
            <a:noFill/>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spAutoFit/>
          </a:bodyPr>
          <a:lstStyle/>
          <a:p>
            <a:r>
              <a:rPr lang="en-US" sz="1600" smtClean="0">
                <a:latin typeface="Myriad Pro"/>
                <a:cs typeface="Myriad Pro"/>
              </a:rPr>
              <a:t>Analytical approach: 2. Step in Germany – Operationalization</a:t>
            </a:r>
            <a:endParaRPr lang="en-US" sz="1600">
              <a:latin typeface="Myriad Pro"/>
              <a:cs typeface="Myriad Pro"/>
            </a:endParaRPr>
          </a:p>
        </p:txBody>
      </p:sp>
      <p:sp>
        <p:nvSpPr>
          <p:cNvPr id="7" name="Inhaltsplatzhalter 6"/>
          <p:cNvSpPr>
            <a:spLocks noGrp="1"/>
          </p:cNvSpPr>
          <p:nvPr>
            <p:ph idx="1"/>
          </p:nvPr>
        </p:nvSpPr>
        <p:spPr>
          <a:xfrm>
            <a:off x="1187450" y="1340768"/>
            <a:ext cx="7849046" cy="4462761"/>
          </a:xfrm>
        </p:spPr>
        <p:txBody>
          <a:bodyPr/>
          <a:lstStyle/>
          <a:p>
            <a:pPr marL="0" indent="0">
              <a:buNone/>
              <a:defRPr/>
            </a:pPr>
            <a:r>
              <a:rPr lang="en-US" dirty="0" smtClean="0">
                <a:latin typeface="Myriad Pro"/>
                <a:cs typeface="Myriad Pro"/>
              </a:rPr>
              <a:t>Variables are named in law, sometimes with …</a:t>
            </a:r>
            <a:br>
              <a:rPr lang="en-US" dirty="0" smtClean="0">
                <a:latin typeface="Myriad Pro"/>
                <a:cs typeface="Myriad Pro"/>
              </a:rPr>
            </a:br>
            <a:r>
              <a:rPr lang="en-US" dirty="0" smtClean="0">
                <a:latin typeface="Myriad Pro"/>
                <a:cs typeface="Myriad Pro"/>
              </a:rPr>
              <a:t>all, some, non characteristic attributes</a:t>
            </a:r>
          </a:p>
          <a:p>
            <a:pPr marL="400050">
              <a:buFont typeface="+mj-lt"/>
              <a:buAutoNum type="arabicPeriod"/>
              <a:defRPr/>
            </a:pPr>
            <a:r>
              <a:rPr lang="en-US" dirty="0" smtClean="0">
                <a:solidFill>
                  <a:srgbClr val="008000"/>
                </a:solidFill>
                <a:latin typeface="Myriad Pro"/>
                <a:cs typeface="Myriad Pro"/>
              </a:rPr>
              <a:t>if all characteristic attributes are fixed </a:t>
            </a:r>
            <a:r>
              <a:rPr lang="en-US" dirty="0">
                <a:solidFill>
                  <a:srgbClr val="008000"/>
                </a:solidFill>
                <a:latin typeface="Myriad Pro"/>
                <a:cs typeface="Myriad Pro"/>
              </a:rPr>
              <a:t/>
            </a:r>
            <a:br>
              <a:rPr lang="en-US" dirty="0">
                <a:solidFill>
                  <a:srgbClr val="008000"/>
                </a:solidFill>
                <a:latin typeface="Myriad Pro"/>
                <a:cs typeface="Myriad Pro"/>
              </a:rPr>
            </a:br>
            <a:r>
              <a:rPr lang="en-US" dirty="0" smtClean="0">
                <a:solidFill>
                  <a:srgbClr val="008000"/>
                </a:solidFill>
                <a:latin typeface="Myriad Pro"/>
                <a:cs typeface="Myriad Pro"/>
                <a:sym typeface="Wingdings"/>
              </a:rPr>
              <a:t> in general, all possibilities of analysis are fixed and </a:t>
            </a:r>
            <a:r>
              <a:rPr lang="en-US" dirty="0" smtClean="0">
                <a:solidFill>
                  <a:srgbClr val="008000"/>
                </a:solidFill>
                <a:latin typeface="Myriad Pro"/>
                <a:cs typeface="Myriad Pro"/>
                <a:sym typeface="Wingdings"/>
              </a:rPr>
              <a:t>transparent</a:t>
            </a:r>
          </a:p>
          <a:p>
            <a:pPr marL="57150" indent="0">
              <a:buNone/>
              <a:defRPr/>
            </a:pPr>
            <a:r>
              <a:rPr lang="en-US" sz="1600" dirty="0">
                <a:solidFill>
                  <a:srgbClr val="B76205"/>
                </a:solidFill>
                <a:latin typeface="Myriad Pro"/>
                <a:cs typeface="Myriad Pro"/>
                <a:sym typeface="Wingdings"/>
              </a:rPr>
              <a:t> </a:t>
            </a:r>
            <a:r>
              <a:rPr lang="en-US" sz="1600" dirty="0" smtClean="0">
                <a:solidFill>
                  <a:srgbClr val="B76205"/>
                </a:solidFill>
                <a:latin typeface="Myriad Pro"/>
                <a:cs typeface="Myriad Pro"/>
                <a:sym typeface="Wingdings"/>
              </a:rPr>
              <a:t>       </a:t>
            </a:r>
            <a:r>
              <a:rPr lang="en-US" dirty="0">
                <a:solidFill>
                  <a:srgbClr val="008000"/>
                </a:solidFill>
                <a:latin typeface="Myriad Pro"/>
                <a:cs typeface="Myriad Pro"/>
                <a:sym typeface="Wingdings"/>
              </a:rPr>
              <a:t></a:t>
            </a:r>
            <a:r>
              <a:rPr lang="en-US" dirty="0">
                <a:solidFill>
                  <a:srgbClr val="008000"/>
                </a:solidFill>
                <a:latin typeface="Myriad Pro"/>
                <a:cs typeface="Myriad Pro"/>
              </a:rPr>
              <a:t>Is it problem that only some analysis is done thru official statistics?</a:t>
            </a:r>
          </a:p>
          <a:p>
            <a:pPr marL="57150" indent="0">
              <a:buNone/>
              <a:defRPr/>
            </a:pPr>
            <a:endParaRPr lang="en-US" sz="1600" dirty="0" smtClean="0">
              <a:solidFill>
                <a:srgbClr val="008000"/>
              </a:solidFill>
              <a:latin typeface="Myriad Pro"/>
              <a:cs typeface="Myriad Pro"/>
            </a:endParaRPr>
          </a:p>
          <a:p>
            <a:pPr lvl="1">
              <a:lnSpc>
                <a:spcPct val="80000"/>
              </a:lnSpc>
              <a:defRPr/>
            </a:pPr>
            <a:endParaRPr lang="en-US" sz="1600" dirty="0" smtClean="0">
              <a:latin typeface="Myriad Pro"/>
              <a:cs typeface="Myriad Pro"/>
            </a:endParaRPr>
          </a:p>
          <a:p>
            <a:pPr marL="400050">
              <a:lnSpc>
                <a:spcPct val="80000"/>
              </a:lnSpc>
              <a:buFont typeface="+mj-lt"/>
              <a:buAutoNum type="arabicPeriod"/>
              <a:defRPr/>
            </a:pPr>
            <a:r>
              <a:rPr lang="en-US" dirty="0" smtClean="0">
                <a:latin typeface="Myriad Pro"/>
                <a:cs typeface="Myriad Pro"/>
              </a:rPr>
              <a:t>missing characteristic </a:t>
            </a:r>
            <a:r>
              <a:rPr lang="en-US" dirty="0">
                <a:latin typeface="Myriad Pro"/>
                <a:cs typeface="Myriad Pro"/>
              </a:rPr>
              <a:t>attributes</a:t>
            </a:r>
            <a:r>
              <a:rPr lang="en-US" sz="1600" dirty="0" smtClean="0">
                <a:latin typeface="Myriad Pro"/>
                <a:cs typeface="Myriad Pro"/>
              </a:rPr>
              <a:t>	</a:t>
            </a:r>
          </a:p>
          <a:p>
            <a:pPr lvl="1">
              <a:defRPr/>
            </a:pPr>
            <a:r>
              <a:rPr lang="en-US" sz="2000" dirty="0">
                <a:latin typeface="Myriad Pro"/>
                <a:cs typeface="Myriad Pro"/>
              </a:rPr>
              <a:t>easy ones – age (day/month/year of birth), etc.</a:t>
            </a:r>
          </a:p>
          <a:p>
            <a:pPr lvl="1">
              <a:defRPr/>
            </a:pPr>
            <a:r>
              <a:rPr lang="en-US" sz="2000" dirty="0">
                <a:latin typeface="Myriad Pro"/>
                <a:cs typeface="Myriad Pro"/>
              </a:rPr>
              <a:t>sophisticated ones – immigrant background</a:t>
            </a:r>
            <a:br>
              <a:rPr lang="en-US" sz="2000" dirty="0">
                <a:latin typeface="Myriad Pro"/>
                <a:cs typeface="Myriad Pro"/>
              </a:rPr>
            </a:br>
            <a:r>
              <a:rPr lang="en-US" sz="2000" dirty="0">
                <a:latin typeface="Myriad Pro"/>
                <a:cs typeface="Myriad Pro"/>
              </a:rPr>
              <a:t>Example: Children and Youth-Statistics</a:t>
            </a:r>
          </a:p>
          <a:p>
            <a:pPr lvl="2">
              <a:defRPr/>
            </a:pPr>
            <a:r>
              <a:rPr lang="en-US" sz="1800" dirty="0" smtClean="0">
                <a:latin typeface="Myriad Pro"/>
                <a:cs typeface="Myriad Pro"/>
              </a:rPr>
              <a:t>only the term immigrant background named in the law</a:t>
            </a:r>
          </a:p>
          <a:p>
            <a:pPr lvl="2">
              <a:defRPr/>
            </a:pPr>
            <a:r>
              <a:rPr lang="en-US" sz="1800" dirty="0" smtClean="0">
                <a:latin typeface="Myriad Pro"/>
                <a:cs typeface="Myriad Pro"/>
              </a:rPr>
              <a:t>NSI </a:t>
            </a:r>
            <a:r>
              <a:rPr lang="en-US" sz="1800" dirty="0" smtClean="0">
                <a:solidFill>
                  <a:schemeClr val="tx2"/>
                </a:solidFill>
                <a:latin typeface="Myriad Pro"/>
                <a:cs typeface="Myriad Pro"/>
              </a:rPr>
              <a:t>(+ </a:t>
            </a:r>
            <a:r>
              <a:rPr lang="en-US" sz="1800" b="1" dirty="0" smtClean="0">
                <a:solidFill>
                  <a:srgbClr val="A50021"/>
                </a:solidFill>
                <a:latin typeface="Myriad Pro"/>
                <a:cs typeface="Myriad Pro"/>
              </a:rPr>
              <a:t>Ministries responsible for the topic</a:t>
            </a:r>
            <a:r>
              <a:rPr lang="en-US" sz="1800" dirty="0" smtClean="0">
                <a:solidFill>
                  <a:schemeClr val="tx2"/>
                </a:solidFill>
                <a:latin typeface="Myriad Pro"/>
                <a:cs typeface="Myriad Pro"/>
              </a:rPr>
              <a:t>) </a:t>
            </a:r>
            <a:r>
              <a:rPr lang="en-US" sz="1800" dirty="0" smtClean="0">
                <a:latin typeface="Myriad Pro"/>
                <a:cs typeface="Myriad Pro"/>
              </a:rPr>
              <a:t>decide(s) about characteristic values</a:t>
            </a:r>
          </a:p>
        </p:txBody>
      </p:sp>
      <p:sp>
        <p:nvSpPr>
          <p:cNvPr id="5" name="Foliennummernplatzhalter 4"/>
          <p:cNvSpPr>
            <a:spLocks noGrp="1"/>
          </p:cNvSpPr>
          <p:nvPr>
            <p:ph type="sldNum" sz="quarter" idx="10"/>
          </p:nvPr>
        </p:nvSpPr>
        <p:spPr/>
        <p:txBody>
          <a:bodyPr/>
          <a:lstStyle/>
          <a:p>
            <a:pPr>
              <a:defRPr/>
            </a:pPr>
            <a:fld id="{CACA2232-7253-2F43-95D9-6CC09C314E85}" type="slidenum">
              <a:rPr lang="de-DE" smtClean="0"/>
              <a:pPr>
                <a:defRPr/>
              </a:pPr>
              <a:t>5</a:t>
            </a:fld>
            <a:endParaRPr lang="de-DE"/>
          </a:p>
        </p:txBody>
      </p:sp>
      <p:sp>
        <p:nvSpPr>
          <p:cNvPr id="13" name="Pfeil nach unten 12"/>
          <p:cNvSpPr/>
          <p:nvPr/>
        </p:nvSpPr>
        <p:spPr bwMode="auto">
          <a:xfrm flipH="1">
            <a:off x="467543" y="1365741"/>
            <a:ext cx="530345" cy="4176464"/>
          </a:xfrm>
          <a:prstGeom prst="downArrow">
            <a:avLst/>
          </a:prstGeom>
          <a:solidFill>
            <a:srgbClr val="CA6D06"/>
          </a:solidFill>
          <a:ln>
            <a:noFill/>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14" name="Rechteck 13"/>
          <p:cNvSpPr/>
          <p:nvPr/>
        </p:nvSpPr>
        <p:spPr bwMode="auto">
          <a:xfrm>
            <a:off x="395536" y="1437749"/>
            <a:ext cx="648072"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15" name="Rechteck 14"/>
          <p:cNvSpPr/>
          <p:nvPr/>
        </p:nvSpPr>
        <p:spPr bwMode="auto">
          <a:xfrm>
            <a:off x="395536" y="1293733"/>
            <a:ext cx="648072" cy="4320480"/>
          </a:xfrm>
          <a:prstGeom prst="rect">
            <a:avLst/>
          </a:prstGeom>
          <a:solidFill>
            <a:srgbClr val="FFFFFF"/>
          </a:solidFill>
          <a:ln>
            <a:noFill/>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23" name="Pfeil nach unten 22"/>
          <p:cNvSpPr/>
          <p:nvPr/>
        </p:nvSpPr>
        <p:spPr bwMode="auto">
          <a:xfrm flipH="1">
            <a:off x="467538" y="1340768"/>
            <a:ext cx="530345" cy="3024336"/>
          </a:xfrm>
          <a:prstGeom prst="downArrow">
            <a:avLst/>
          </a:prstGeom>
          <a:solidFill>
            <a:srgbClr val="CA6D06">
              <a:alpha val="47000"/>
            </a:srgbClr>
          </a:solidFill>
          <a:ln>
            <a:noFill/>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2" name="Rechteck 1"/>
          <p:cNvSpPr/>
          <p:nvPr/>
        </p:nvSpPr>
        <p:spPr bwMode="auto">
          <a:xfrm>
            <a:off x="605334" y="1869797"/>
            <a:ext cx="255100" cy="504056"/>
          </a:xfrm>
          <a:prstGeom prst="rect">
            <a:avLst/>
          </a:prstGeom>
          <a:solidFill>
            <a:schemeClr val="accent2"/>
          </a:solidFill>
          <a:ln>
            <a:noFill/>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17" name="Textfeld 16"/>
          <p:cNvSpPr txBox="1"/>
          <p:nvPr/>
        </p:nvSpPr>
        <p:spPr>
          <a:xfrm>
            <a:off x="565152" y="1886347"/>
            <a:ext cx="334440" cy="415498"/>
          </a:xfrm>
          <a:prstGeom prst="rect">
            <a:avLst/>
          </a:prstGeom>
          <a:noFill/>
        </p:spPr>
        <p:txBody>
          <a:bodyPr wrap="none" rtlCol="0">
            <a:spAutoFit/>
          </a:bodyPr>
          <a:lstStyle/>
          <a:p>
            <a:pPr>
              <a:buNone/>
            </a:pPr>
            <a:r>
              <a:rPr lang="de-DE" dirty="0" smtClean="0"/>
              <a:t>2</a:t>
            </a:r>
            <a:endParaRPr lang="de-DE" dirty="0"/>
          </a:p>
        </p:txBody>
      </p:sp>
      <p:sp>
        <p:nvSpPr>
          <p:cNvPr id="19" name="Textfeld 18"/>
          <p:cNvSpPr txBox="1"/>
          <p:nvPr/>
        </p:nvSpPr>
        <p:spPr>
          <a:xfrm>
            <a:off x="565152" y="1365741"/>
            <a:ext cx="334440" cy="415498"/>
          </a:xfrm>
          <a:prstGeom prst="rect">
            <a:avLst/>
          </a:prstGeom>
          <a:noFill/>
        </p:spPr>
        <p:txBody>
          <a:bodyPr wrap="none" rtlCol="0">
            <a:spAutoFit/>
          </a:bodyPr>
          <a:lstStyle/>
          <a:p>
            <a:pPr>
              <a:buNone/>
            </a:pPr>
            <a:r>
              <a:rPr lang="de-DE" dirty="0">
                <a:solidFill>
                  <a:srgbClr val="9595B9"/>
                </a:solidFill>
              </a:rPr>
              <a:t>1</a:t>
            </a:r>
          </a:p>
        </p:txBody>
      </p:sp>
      <p:sp>
        <p:nvSpPr>
          <p:cNvPr id="20" name="Rechteck 19"/>
          <p:cNvSpPr/>
          <p:nvPr/>
        </p:nvSpPr>
        <p:spPr>
          <a:xfrm rot="16200000">
            <a:off x="-691709" y="2193845"/>
            <a:ext cx="2157946" cy="307777"/>
          </a:xfrm>
          <a:prstGeom prst="rect">
            <a:avLst/>
          </a:prstGeom>
        </p:spPr>
        <p:txBody>
          <a:bodyPr wrap="none">
            <a:spAutoFit/>
          </a:bodyPr>
          <a:lstStyle/>
          <a:p>
            <a:pPr>
              <a:buNone/>
            </a:pPr>
            <a:r>
              <a:rPr lang="en-US" sz="1400" dirty="0" smtClean="0">
                <a:solidFill>
                  <a:srgbClr val="4D4D4D"/>
                </a:solidFill>
                <a:latin typeface="Myriad Pro"/>
                <a:ea typeface="+mn-ea"/>
                <a:cs typeface="Myriad Pro"/>
              </a:rPr>
              <a:t>2. </a:t>
            </a:r>
            <a:r>
              <a:rPr lang="en-US" sz="1400" dirty="0">
                <a:solidFill>
                  <a:srgbClr val="4D4D4D"/>
                </a:solidFill>
                <a:latin typeface="Myriad Pro"/>
                <a:ea typeface="+mn-ea"/>
                <a:cs typeface="Myriad Pro"/>
              </a:rPr>
              <a:t>Step: </a:t>
            </a:r>
            <a:r>
              <a:rPr lang="en-US" sz="1400" dirty="0" smtClean="0">
                <a:solidFill>
                  <a:srgbClr val="4D4D4D"/>
                </a:solidFill>
                <a:latin typeface="Myriad Pro"/>
                <a:ea typeface="+mn-ea"/>
                <a:cs typeface="Myriad Pro"/>
              </a:rPr>
              <a:t>Operationalization</a:t>
            </a:r>
            <a:endParaRPr lang="de-DE" sz="1400" dirty="0"/>
          </a:p>
        </p:txBody>
      </p:sp>
      <p:sp>
        <p:nvSpPr>
          <p:cNvPr id="21" name="Textfeld 20"/>
          <p:cNvSpPr txBox="1"/>
          <p:nvPr/>
        </p:nvSpPr>
        <p:spPr>
          <a:xfrm>
            <a:off x="565152" y="2365430"/>
            <a:ext cx="334440" cy="415498"/>
          </a:xfrm>
          <a:prstGeom prst="rect">
            <a:avLst/>
          </a:prstGeom>
          <a:noFill/>
        </p:spPr>
        <p:txBody>
          <a:bodyPr wrap="none" rtlCol="0">
            <a:spAutoFit/>
          </a:bodyPr>
          <a:lstStyle/>
          <a:p>
            <a:pPr>
              <a:buNone/>
            </a:pPr>
            <a:r>
              <a:rPr lang="de-DE" dirty="0">
                <a:solidFill>
                  <a:srgbClr val="9595B9"/>
                </a:solidFill>
              </a:rPr>
              <a:t>3</a:t>
            </a:r>
          </a:p>
        </p:txBody>
      </p:sp>
      <p:sp>
        <p:nvSpPr>
          <p:cNvPr id="22" name="Textfeld 21"/>
          <p:cNvSpPr txBox="1"/>
          <p:nvPr/>
        </p:nvSpPr>
        <p:spPr>
          <a:xfrm>
            <a:off x="565152" y="2869486"/>
            <a:ext cx="334440" cy="415498"/>
          </a:xfrm>
          <a:prstGeom prst="rect">
            <a:avLst/>
          </a:prstGeom>
          <a:noFill/>
        </p:spPr>
        <p:txBody>
          <a:bodyPr wrap="none" rtlCol="0">
            <a:spAutoFit/>
          </a:bodyPr>
          <a:lstStyle/>
          <a:p>
            <a:pPr>
              <a:buNone/>
            </a:pPr>
            <a:r>
              <a:rPr lang="de-DE" dirty="0">
                <a:solidFill>
                  <a:srgbClr val="9595B9"/>
                </a:solidFill>
              </a:rPr>
              <a:t>4</a:t>
            </a:r>
          </a:p>
        </p:txBody>
      </p:sp>
      <p:sp>
        <p:nvSpPr>
          <p:cNvPr id="16" name="Rechteck 15"/>
          <p:cNvSpPr/>
          <p:nvPr/>
        </p:nvSpPr>
        <p:spPr>
          <a:xfrm>
            <a:off x="323528" y="6525344"/>
            <a:ext cx="1666943" cy="246221"/>
          </a:xfrm>
          <a:prstGeom prst="rect">
            <a:avLst/>
          </a:prstGeom>
        </p:spPr>
        <p:txBody>
          <a:bodyPr wrap="none">
            <a:spAutoFit/>
          </a:bodyPr>
          <a:lstStyle/>
          <a:p>
            <a:pPr>
              <a:buNone/>
            </a:pPr>
            <a:r>
              <a:rPr lang="de-DE" sz="1000" dirty="0" smtClean="0"/>
              <a:t>Prof. Dr. Ulrike Rockmann</a:t>
            </a:r>
            <a:endParaRPr lang="de-DE" sz="1000" dirty="0"/>
          </a:p>
        </p:txBody>
      </p:sp>
    </p:spTree>
    <p:extLst>
      <p:ext uri="{BB962C8B-B14F-4D97-AF65-F5344CB8AC3E}">
        <p14:creationId xmlns:p14="http://schemas.microsoft.com/office/powerpoint/2010/main" val="41908735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750" y="404813"/>
            <a:ext cx="8135938" cy="246221"/>
          </a:xfrm>
          <a:noFill/>
          <a:ln>
            <a:noFill/>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spAutoFit/>
          </a:bodyPr>
          <a:lstStyle/>
          <a:p>
            <a:r>
              <a:rPr lang="en-US" sz="1600" dirty="0" smtClean="0">
                <a:latin typeface="Myriad Pro"/>
                <a:cs typeface="Myriad Pro"/>
              </a:rPr>
              <a:t>Analytical approach: 2. Step in Germany – Operationalization</a:t>
            </a:r>
            <a:endParaRPr lang="en-US" sz="1600" dirty="0">
              <a:latin typeface="Myriad Pro"/>
              <a:cs typeface="Myriad Pro"/>
            </a:endParaRPr>
          </a:p>
        </p:txBody>
      </p:sp>
      <p:sp>
        <p:nvSpPr>
          <p:cNvPr id="7" name="Inhaltsplatzhalter 6"/>
          <p:cNvSpPr>
            <a:spLocks noGrp="1"/>
          </p:cNvSpPr>
          <p:nvPr>
            <p:ph idx="1"/>
          </p:nvPr>
        </p:nvSpPr>
        <p:spPr>
          <a:xfrm>
            <a:off x="1187450" y="1412776"/>
            <a:ext cx="7849046" cy="4419672"/>
          </a:xfrm>
        </p:spPr>
        <p:txBody>
          <a:bodyPr/>
          <a:lstStyle/>
          <a:p>
            <a:pPr marL="400050">
              <a:lnSpc>
                <a:spcPct val="80000"/>
              </a:lnSpc>
              <a:buFont typeface="+mj-lt"/>
              <a:buAutoNum type="arabicPeriod" startAt="2"/>
              <a:defRPr/>
            </a:pPr>
            <a:r>
              <a:rPr lang="en-US" dirty="0" smtClean="0">
                <a:latin typeface="Myriad Pro"/>
                <a:cs typeface="Myriad Pro"/>
              </a:rPr>
              <a:t>missing characteristic values</a:t>
            </a:r>
            <a:r>
              <a:rPr lang="en-US" sz="1600" dirty="0" smtClean="0">
                <a:latin typeface="Myriad Pro"/>
                <a:cs typeface="Myriad Pro"/>
              </a:rPr>
              <a:t>	</a:t>
            </a:r>
          </a:p>
          <a:p>
            <a:pPr lvl="1">
              <a:defRPr/>
            </a:pPr>
            <a:r>
              <a:rPr lang="en-US" dirty="0">
                <a:latin typeface="Myriad Pro"/>
                <a:cs typeface="Myriad Pro"/>
              </a:rPr>
              <a:t>apparently easy </a:t>
            </a:r>
            <a:r>
              <a:rPr lang="en-US" dirty="0" smtClean="0">
                <a:latin typeface="Myriad Pro"/>
                <a:cs typeface="Myriad Pro"/>
              </a:rPr>
              <a:t>ones: e.g. </a:t>
            </a:r>
            <a:r>
              <a:rPr lang="en-US" dirty="0">
                <a:latin typeface="Myriad Pro"/>
                <a:cs typeface="Myriad Pro"/>
              </a:rPr>
              <a:t>highest educational examination</a:t>
            </a:r>
          </a:p>
          <a:p>
            <a:pPr lvl="2">
              <a:defRPr/>
            </a:pPr>
            <a:r>
              <a:rPr lang="en-US" dirty="0" smtClean="0">
                <a:latin typeface="Myriad Pro"/>
                <a:cs typeface="Myriad Pro"/>
              </a:rPr>
              <a:t>take assignment of German examinations to ISCED</a:t>
            </a:r>
          </a:p>
          <a:p>
            <a:pPr lvl="2">
              <a:defRPr/>
            </a:pPr>
            <a:r>
              <a:rPr lang="en-US" dirty="0" smtClean="0">
                <a:latin typeface="Myriad Pro"/>
                <a:cs typeface="Myriad Pro"/>
              </a:rPr>
              <a:t>But the assignment </a:t>
            </a:r>
            <a:r>
              <a:rPr lang="en-US" dirty="0">
                <a:latin typeface="Myriad Pro"/>
                <a:cs typeface="Myriad Pro"/>
              </a:rPr>
              <a:t>table influenced by </a:t>
            </a:r>
            <a:r>
              <a:rPr lang="en-US" dirty="0">
                <a:solidFill>
                  <a:schemeClr val="tx2"/>
                </a:solidFill>
                <a:latin typeface="Myriad Pro"/>
                <a:cs typeface="Myriad Pro"/>
              </a:rPr>
              <a:t>stakeholders</a:t>
            </a:r>
          </a:p>
          <a:p>
            <a:pPr lvl="3">
              <a:defRPr/>
            </a:pPr>
            <a:r>
              <a:rPr lang="en-US" dirty="0" smtClean="0">
                <a:latin typeface="Myriad Pro"/>
                <a:cs typeface="Myriad Pro"/>
              </a:rPr>
              <a:t>Nurse (10 years school, 3 years nurse school) </a:t>
            </a:r>
            <a:r>
              <a:rPr lang="en-US" dirty="0" smtClean="0">
                <a:latin typeface="Myriad Pro"/>
                <a:cs typeface="Myriad Pro"/>
                <a:sym typeface="Wingdings"/>
              </a:rPr>
              <a:t></a:t>
            </a:r>
            <a:r>
              <a:rPr lang="en-US" dirty="0" smtClean="0">
                <a:latin typeface="Myriad Pro"/>
                <a:cs typeface="Myriad Pro"/>
              </a:rPr>
              <a:t> ISCED 5B (ISCED 1997)</a:t>
            </a:r>
          </a:p>
          <a:p>
            <a:pPr lvl="3">
              <a:defRPr/>
            </a:pPr>
            <a:r>
              <a:rPr lang="en-US" dirty="0" smtClean="0">
                <a:latin typeface="Myriad Pro"/>
                <a:cs typeface="Myriad Pro"/>
              </a:rPr>
              <a:t>Carpenter master craftsman </a:t>
            </a:r>
            <a:r>
              <a:rPr lang="en-US" dirty="0" smtClean="0">
                <a:latin typeface="Myriad Pro"/>
                <a:cs typeface="Myriad Pro"/>
                <a:sym typeface="Wingdings"/>
              </a:rPr>
              <a:t></a:t>
            </a:r>
            <a:r>
              <a:rPr lang="en-US" dirty="0" smtClean="0">
                <a:latin typeface="Myriad Pro"/>
                <a:cs typeface="Myriad Pro"/>
              </a:rPr>
              <a:t> ISCED 6 (ISCED 2011)</a:t>
            </a:r>
            <a:endParaRPr lang="en-US" dirty="0">
              <a:latin typeface="Myriad Pro"/>
              <a:cs typeface="Myriad Pro"/>
            </a:endParaRPr>
          </a:p>
          <a:p>
            <a:pPr marL="0" lvl="2" indent="0">
              <a:buClr>
                <a:srgbClr val="CA6D06"/>
              </a:buClr>
              <a:buNone/>
            </a:pPr>
            <a:endParaRPr lang="en-US" b="1" dirty="0" smtClean="0">
              <a:solidFill>
                <a:schemeClr val="accent2"/>
              </a:solidFill>
              <a:latin typeface="Myriad Pro"/>
              <a:cs typeface="Myriad Pro"/>
            </a:endParaRPr>
          </a:p>
          <a:p>
            <a:pPr marL="0" lvl="2" indent="0">
              <a:buClr>
                <a:srgbClr val="CA6D06"/>
              </a:buClr>
              <a:buNone/>
            </a:pPr>
            <a:r>
              <a:rPr lang="en-US" b="1" dirty="0" smtClean="0">
                <a:solidFill>
                  <a:schemeClr val="tx2"/>
                </a:solidFill>
                <a:latin typeface="Myriad Pro"/>
                <a:cs typeface="Myriad Pro"/>
              </a:rPr>
              <a:t>If it runs very badly: 2. Step is</a:t>
            </a:r>
          </a:p>
          <a:p>
            <a:pPr marL="285750" lvl="2" indent="-285750">
              <a:buClr>
                <a:srgbClr val="CA6D06"/>
              </a:buClr>
            </a:pPr>
            <a:r>
              <a:rPr lang="en-US" b="1" dirty="0" smtClean="0">
                <a:solidFill>
                  <a:schemeClr val="tx2"/>
                </a:solidFill>
                <a:latin typeface="Myriad Pro"/>
                <a:cs typeface="Myriad Pro"/>
              </a:rPr>
              <a:t>biased, not free from value </a:t>
            </a:r>
            <a:r>
              <a:rPr lang="en-US" b="1" dirty="0" err="1" smtClean="0">
                <a:solidFill>
                  <a:schemeClr val="tx2"/>
                </a:solidFill>
                <a:latin typeface="Myriad Pro"/>
                <a:cs typeface="Myriad Pro"/>
              </a:rPr>
              <a:t>judgements</a:t>
            </a:r>
            <a:r>
              <a:rPr lang="en-US" b="1" dirty="0" smtClean="0">
                <a:solidFill>
                  <a:schemeClr val="tx2"/>
                </a:solidFill>
                <a:latin typeface="Myriad Pro"/>
                <a:cs typeface="Myriad Pro"/>
              </a:rPr>
              <a:t>, </a:t>
            </a:r>
            <a:r>
              <a:rPr lang="en-US" b="1" dirty="0" err="1" smtClean="0">
                <a:solidFill>
                  <a:schemeClr val="tx2"/>
                </a:solidFill>
                <a:latin typeface="Myriad Pro"/>
                <a:cs typeface="Myriad Pro"/>
              </a:rPr>
              <a:t>intransparent</a:t>
            </a:r>
            <a:r>
              <a:rPr lang="en-US" b="1" dirty="0" smtClean="0">
                <a:solidFill>
                  <a:schemeClr val="tx2"/>
                </a:solidFill>
                <a:latin typeface="Myriad Pro"/>
                <a:cs typeface="Myriad Pro"/>
              </a:rPr>
              <a:t> step </a:t>
            </a:r>
          </a:p>
          <a:p>
            <a:pPr marL="285750" lvl="2" indent="-285750">
              <a:buClr>
                <a:srgbClr val="CA6D06"/>
              </a:buClr>
            </a:pPr>
            <a:r>
              <a:rPr lang="en-US" b="1" dirty="0" smtClean="0">
                <a:solidFill>
                  <a:schemeClr val="tx2"/>
                </a:solidFill>
                <a:latin typeface="Myriad Pro"/>
                <a:cs typeface="Myriad Pro"/>
              </a:rPr>
              <a:t>NSI not independent concerning the methodological decision</a:t>
            </a:r>
          </a:p>
          <a:p>
            <a:pPr marL="285750" lvl="2" indent="-285750">
              <a:buClr>
                <a:srgbClr val="CA6D06"/>
              </a:buClr>
            </a:pPr>
            <a:r>
              <a:rPr lang="en-US" b="1" dirty="0" smtClean="0">
                <a:solidFill>
                  <a:schemeClr val="tx2"/>
                </a:solidFill>
                <a:latin typeface="Myriad Pro"/>
                <a:cs typeface="Myriad Pro"/>
                <a:sym typeface="Wingdings"/>
              </a:rPr>
              <a:t>Influence by democratically not mandated institutions/persons</a:t>
            </a:r>
          </a:p>
          <a:p>
            <a:pPr marL="285750" lvl="2" indent="-285750">
              <a:buClr>
                <a:srgbClr val="CA6D06"/>
              </a:buClr>
            </a:pPr>
            <a:r>
              <a:rPr lang="en-US" b="1" dirty="0" smtClean="0">
                <a:solidFill>
                  <a:schemeClr val="tx2"/>
                </a:solidFill>
                <a:latin typeface="Myriad Pro"/>
                <a:cs typeface="Myriad Pro"/>
                <a:sym typeface="Wingdings"/>
              </a:rPr>
              <a:t>Transparency: maybe thru questionnaires &amp; thru publication</a:t>
            </a:r>
          </a:p>
          <a:p>
            <a:pPr marL="742950" lvl="3" indent="-285750">
              <a:buClr>
                <a:srgbClr val="CA6D06"/>
              </a:buClr>
              <a:buFont typeface="Wingdings" charset="0"/>
              <a:buChar char="è"/>
            </a:pPr>
            <a:r>
              <a:rPr lang="en-US" dirty="0" smtClean="0">
                <a:solidFill>
                  <a:schemeClr val="tx2"/>
                </a:solidFill>
                <a:latin typeface="Myriad Pro"/>
                <a:cs typeface="Myriad Pro"/>
                <a:sym typeface="Wingdings"/>
              </a:rPr>
              <a:t>Relevance for dissemination</a:t>
            </a:r>
            <a:r>
              <a:rPr lang="en-US" b="1" dirty="0" smtClean="0">
                <a:solidFill>
                  <a:schemeClr val="tx2"/>
                </a:solidFill>
                <a:latin typeface="Myriad Pro"/>
                <a:cs typeface="Myriad Pro"/>
                <a:sym typeface="Wingdings"/>
              </a:rPr>
              <a:t>!?</a:t>
            </a:r>
          </a:p>
          <a:p>
            <a:pPr marL="742950" lvl="3" indent="-285750">
              <a:buClr>
                <a:srgbClr val="CA6D06"/>
              </a:buClr>
              <a:buFont typeface="Wingdings" charset="0"/>
              <a:buChar char="è"/>
            </a:pPr>
            <a:r>
              <a:rPr lang="en-US" dirty="0" smtClean="0">
                <a:solidFill>
                  <a:schemeClr val="tx2"/>
                </a:solidFill>
                <a:latin typeface="Myriad Pro"/>
                <a:cs typeface="Myriad Pro"/>
                <a:sym typeface="Wingdings"/>
              </a:rPr>
              <a:t>What is the responsibility of the NSI in such cases?</a:t>
            </a:r>
          </a:p>
        </p:txBody>
      </p:sp>
      <p:sp>
        <p:nvSpPr>
          <p:cNvPr id="5" name="Foliennummernplatzhalter 4"/>
          <p:cNvSpPr>
            <a:spLocks noGrp="1"/>
          </p:cNvSpPr>
          <p:nvPr>
            <p:ph type="sldNum" sz="quarter" idx="10"/>
          </p:nvPr>
        </p:nvSpPr>
        <p:spPr/>
        <p:txBody>
          <a:bodyPr/>
          <a:lstStyle/>
          <a:p>
            <a:pPr>
              <a:defRPr/>
            </a:pPr>
            <a:fld id="{CACA2232-7253-2F43-95D9-6CC09C314E85}" type="slidenum">
              <a:rPr lang="de-DE" smtClean="0"/>
              <a:pPr>
                <a:defRPr/>
              </a:pPr>
              <a:t>6</a:t>
            </a:fld>
            <a:endParaRPr lang="de-DE"/>
          </a:p>
        </p:txBody>
      </p:sp>
      <p:sp>
        <p:nvSpPr>
          <p:cNvPr id="14" name="Rechteck 13"/>
          <p:cNvSpPr/>
          <p:nvPr/>
        </p:nvSpPr>
        <p:spPr bwMode="auto">
          <a:xfrm>
            <a:off x="395536" y="1437749"/>
            <a:ext cx="648072"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16" name="Pfeil nach unten 15"/>
          <p:cNvSpPr/>
          <p:nvPr/>
        </p:nvSpPr>
        <p:spPr bwMode="auto">
          <a:xfrm flipH="1">
            <a:off x="467542" y="1365741"/>
            <a:ext cx="530345" cy="2999363"/>
          </a:xfrm>
          <a:prstGeom prst="downArrow">
            <a:avLst/>
          </a:prstGeom>
          <a:solidFill>
            <a:srgbClr val="CA6D06">
              <a:alpha val="47000"/>
            </a:srgbClr>
          </a:solidFill>
          <a:ln>
            <a:noFill/>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2" name="Rechteck 1"/>
          <p:cNvSpPr/>
          <p:nvPr/>
        </p:nvSpPr>
        <p:spPr bwMode="auto">
          <a:xfrm>
            <a:off x="605334" y="1869797"/>
            <a:ext cx="255100" cy="504056"/>
          </a:xfrm>
          <a:prstGeom prst="rect">
            <a:avLst/>
          </a:prstGeom>
          <a:solidFill>
            <a:schemeClr val="accent2"/>
          </a:solidFill>
          <a:ln>
            <a:noFill/>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17" name="Textfeld 16"/>
          <p:cNvSpPr txBox="1"/>
          <p:nvPr/>
        </p:nvSpPr>
        <p:spPr>
          <a:xfrm>
            <a:off x="565152" y="1886347"/>
            <a:ext cx="334440" cy="415498"/>
          </a:xfrm>
          <a:prstGeom prst="rect">
            <a:avLst/>
          </a:prstGeom>
          <a:noFill/>
        </p:spPr>
        <p:txBody>
          <a:bodyPr wrap="none" rtlCol="0">
            <a:spAutoFit/>
          </a:bodyPr>
          <a:lstStyle/>
          <a:p>
            <a:pPr>
              <a:buNone/>
            </a:pPr>
            <a:r>
              <a:rPr lang="de-DE" dirty="0" smtClean="0"/>
              <a:t>2</a:t>
            </a:r>
            <a:endParaRPr lang="de-DE" dirty="0"/>
          </a:p>
        </p:txBody>
      </p:sp>
      <p:sp>
        <p:nvSpPr>
          <p:cNvPr id="19" name="Textfeld 18"/>
          <p:cNvSpPr txBox="1"/>
          <p:nvPr/>
        </p:nvSpPr>
        <p:spPr>
          <a:xfrm>
            <a:off x="565152" y="1365741"/>
            <a:ext cx="334440" cy="415498"/>
          </a:xfrm>
          <a:prstGeom prst="rect">
            <a:avLst/>
          </a:prstGeom>
          <a:noFill/>
        </p:spPr>
        <p:txBody>
          <a:bodyPr wrap="none" rtlCol="0">
            <a:spAutoFit/>
          </a:bodyPr>
          <a:lstStyle/>
          <a:p>
            <a:pPr>
              <a:buNone/>
            </a:pPr>
            <a:r>
              <a:rPr lang="de-DE" dirty="0">
                <a:solidFill>
                  <a:srgbClr val="9595B9"/>
                </a:solidFill>
              </a:rPr>
              <a:t>1</a:t>
            </a:r>
          </a:p>
        </p:txBody>
      </p:sp>
      <p:sp>
        <p:nvSpPr>
          <p:cNvPr id="18" name="Textfeld 17"/>
          <p:cNvSpPr txBox="1"/>
          <p:nvPr/>
        </p:nvSpPr>
        <p:spPr>
          <a:xfrm>
            <a:off x="565152" y="2365430"/>
            <a:ext cx="334440" cy="415498"/>
          </a:xfrm>
          <a:prstGeom prst="rect">
            <a:avLst/>
          </a:prstGeom>
          <a:noFill/>
        </p:spPr>
        <p:txBody>
          <a:bodyPr wrap="none" rtlCol="0">
            <a:spAutoFit/>
          </a:bodyPr>
          <a:lstStyle/>
          <a:p>
            <a:pPr>
              <a:buNone/>
            </a:pPr>
            <a:r>
              <a:rPr lang="de-DE" dirty="0">
                <a:solidFill>
                  <a:srgbClr val="9595B9"/>
                </a:solidFill>
              </a:rPr>
              <a:t>3</a:t>
            </a:r>
          </a:p>
        </p:txBody>
      </p:sp>
      <p:sp>
        <p:nvSpPr>
          <p:cNvPr id="22" name="Textfeld 21"/>
          <p:cNvSpPr txBox="1"/>
          <p:nvPr/>
        </p:nvSpPr>
        <p:spPr>
          <a:xfrm>
            <a:off x="565152" y="2869486"/>
            <a:ext cx="334440" cy="415498"/>
          </a:xfrm>
          <a:prstGeom prst="rect">
            <a:avLst/>
          </a:prstGeom>
          <a:noFill/>
        </p:spPr>
        <p:txBody>
          <a:bodyPr wrap="none" rtlCol="0">
            <a:spAutoFit/>
          </a:bodyPr>
          <a:lstStyle/>
          <a:p>
            <a:pPr>
              <a:buNone/>
            </a:pPr>
            <a:r>
              <a:rPr lang="de-DE" dirty="0">
                <a:solidFill>
                  <a:srgbClr val="9595B9"/>
                </a:solidFill>
              </a:rPr>
              <a:t>4</a:t>
            </a:r>
          </a:p>
        </p:txBody>
      </p:sp>
      <p:sp>
        <p:nvSpPr>
          <p:cNvPr id="13" name="Rechteck 12"/>
          <p:cNvSpPr/>
          <p:nvPr/>
        </p:nvSpPr>
        <p:spPr>
          <a:xfrm>
            <a:off x="323528" y="6525344"/>
            <a:ext cx="1666943" cy="246221"/>
          </a:xfrm>
          <a:prstGeom prst="rect">
            <a:avLst/>
          </a:prstGeom>
        </p:spPr>
        <p:txBody>
          <a:bodyPr wrap="none">
            <a:spAutoFit/>
          </a:bodyPr>
          <a:lstStyle/>
          <a:p>
            <a:pPr>
              <a:buNone/>
            </a:pPr>
            <a:r>
              <a:rPr lang="de-DE" sz="1000" dirty="0" smtClean="0"/>
              <a:t>Prof. Dr. Ulrike Rockmann</a:t>
            </a:r>
            <a:endParaRPr lang="de-DE" sz="1000" dirty="0"/>
          </a:p>
        </p:txBody>
      </p:sp>
      <p:sp>
        <p:nvSpPr>
          <p:cNvPr id="15" name="Rechteck 14"/>
          <p:cNvSpPr/>
          <p:nvPr/>
        </p:nvSpPr>
        <p:spPr>
          <a:xfrm rot="16200000">
            <a:off x="-691709" y="2193845"/>
            <a:ext cx="2157946" cy="307777"/>
          </a:xfrm>
          <a:prstGeom prst="rect">
            <a:avLst/>
          </a:prstGeom>
        </p:spPr>
        <p:txBody>
          <a:bodyPr wrap="none">
            <a:spAutoFit/>
          </a:bodyPr>
          <a:lstStyle/>
          <a:p>
            <a:pPr>
              <a:buNone/>
            </a:pPr>
            <a:r>
              <a:rPr lang="en-US" sz="1400" dirty="0" smtClean="0">
                <a:solidFill>
                  <a:srgbClr val="4D4D4D"/>
                </a:solidFill>
                <a:latin typeface="Myriad Pro"/>
                <a:ea typeface="+mn-ea"/>
                <a:cs typeface="Myriad Pro"/>
              </a:rPr>
              <a:t>2. </a:t>
            </a:r>
            <a:r>
              <a:rPr lang="en-US" sz="1400" dirty="0">
                <a:solidFill>
                  <a:srgbClr val="4D4D4D"/>
                </a:solidFill>
                <a:latin typeface="Myriad Pro"/>
                <a:ea typeface="+mn-ea"/>
                <a:cs typeface="Myriad Pro"/>
              </a:rPr>
              <a:t>Step: </a:t>
            </a:r>
            <a:r>
              <a:rPr lang="en-US" sz="1400" dirty="0" smtClean="0">
                <a:solidFill>
                  <a:srgbClr val="4D4D4D"/>
                </a:solidFill>
                <a:latin typeface="Myriad Pro"/>
                <a:ea typeface="+mn-ea"/>
                <a:cs typeface="Myriad Pro"/>
              </a:rPr>
              <a:t>Operationalization</a:t>
            </a:r>
            <a:endParaRPr lang="de-DE" sz="1400" dirty="0"/>
          </a:p>
        </p:txBody>
      </p:sp>
    </p:spTree>
    <p:extLst>
      <p:ext uri="{BB962C8B-B14F-4D97-AF65-F5344CB8AC3E}">
        <p14:creationId xmlns:p14="http://schemas.microsoft.com/office/powerpoint/2010/main" val="2196219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750" y="404813"/>
            <a:ext cx="8135938" cy="246221"/>
          </a:xfrm>
          <a:noFill/>
          <a:ln>
            <a:noFill/>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spAutoFit/>
          </a:bodyPr>
          <a:lstStyle/>
          <a:p>
            <a:r>
              <a:rPr lang="en-US" sz="1600" dirty="0" smtClean="0">
                <a:latin typeface="Myriad Pro"/>
                <a:cs typeface="Myriad Pro"/>
              </a:rPr>
              <a:t>Life outside ….</a:t>
            </a:r>
            <a:endParaRPr lang="en-US" sz="1600" dirty="0">
              <a:latin typeface="Myriad Pro"/>
              <a:cs typeface="Myriad Pro"/>
            </a:endParaRPr>
          </a:p>
        </p:txBody>
      </p:sp>
      <p:sp>
        <p:nvSpPr>
          <p:cNvPr id="7" name="Inhaltsplatzhalter 6"/>
          <p:cNvSpPr>
            <a:spLocks noGrp="1"/>
          </p:cNvSpPr>
          <p:nvPr>
            <p:ph idx="1"/>
          </p:nvPr>
        </p:nvSpPr>
        <p:spPr>
          <a:xfrm>
            <a:off x="1187450" y="1052736"/>
            <a:ext cx="7849046" cy="5281446"/>
          </a:xfrm>
        </p:spPr>
        <p:txBody>
          <a:bodyPr/>
          <a:lstStyle/>
          <a:p>
            <a:pPr marL="0" indent="0">
              <a:buNone/>
              <a:defRPr/>
            </a:pPr>
            <a:r>
              <a:rPr lang="en-US" sz="1800" dirty="0" smtClean="0">
                <a:latin typeface="Myriad Pro"/>
                <a:cs typeface="Myriad Pro"/>
              </a:rPr>
              <a:t>Analysis using Official Statistic data is done by others - </a:t>
            </a:r>
            <a:r>
              <a:rPr lang="en-US" sz="1800" dirty="0">
                <a:latin typeface="Myriad Pro"/>
                <a:cs typeface="Myriad Pro"/>
              </a:rPr>
              <a:t>Why should we leave the field to them?</a:t>
            </a:r>
          </a:p>
          <a:p>
            <a:pPr>
              <a:defRPr/>
            </a:pPr>
            <a:r>
              <a:rPr lang="en-US" sz="1800" dirty="0">
                <a:latin typeface="Myriad Pro"/>
                <a:cs typeface="Myriad Pro"/>
              </a:rPr>
              <a:t>Ineradicable </a:t>
            </a:r>
            <a:r>
              <a:rPr lang="en-US" sz="1800" dirty="0" smtClean="0">
                <a:latin typeface="Myriad Pro"/>
                <a:cs typeface="Myriad Pro"/>
              </a:rPr>
              <a:t>legends</a:t>
            </a:r>
          </a:p>
          <a:p>
            <a:pPr lvl="1">
              <a:defRPr/>
            </a:pPr>
            <a:r>
              <a:rPr lang="en-US" sz="1600" dirty="0" smtClean="0">
                <a:latin typeface="Myriad Pro"/>
                <a:cs typeface="Myriad Pro"/>
              </a:rPr>
              <a:t>Shouldn’t we actively work against them?</a:t>
            </a:r>
          </a:p>
          <a:p>
            <a:pPr marL="342900" lvl="1" indent="-342900">
              <a:buClr>
                <a:srgbClr val="CA6D06"/>
              </a:buClr>
              <a:defRPr/>
            </a:pPr>
            <a:r>
              <a:rPr lang="en-US" dirty="0">
                <a:latin typeface="Myriad Pro"/>
                <a:cs typeface="Myriad Pro"/>
              </a:rPr>
              <a:t>The world </a:t>
            </a:r>
            <a:r>
              <a:rPr lang="en-US" dirty="0" smtClean="0">
                <a:latin typeface="Myriad Pro"/>
                <a:cs typeface="Myriad Pro"/>
              </a:rPr>
              <a:t>changes</a:t>
            </a:r>
          </a:p>
          <a:p>
            <a:pPr marL="742950" lvl="2" indent="-342900">
              <a:buClr>
                <a:srgbClr val="CA6D06"/>
              </a:buClr>
              <a:defRPr/>
            </a:pPr>
            <a:r>
              <a:rPr lang="en-US" sz="1600" dirty="0" smtClean="0">
                <a:latin typeface="Myriad Pro"/>
                <a:cs typeface="Myriad Pro"/>
              </a:rPr>
              <a:t>Who </a:t>
            </a:r>
            <a:r>
              <a:rPr lang="en-US" sz="1600" dirty="0">
                <a:latin typeface="Myriad Pro"/>
                <a:cs typeface="Myriad Pro"/>
              </a:rPr>
              <a:t>is the innovator concerning indicators?</a:t>
            </a:r>
          </a:p>
          <a:p>
            <a:pPr lvl="1">
              <a:defRPr/>
            </a:pPr>
            <a:r>
              <a:rPr lang="en-US" sz="1600" dirty="0">
                <a:latin typeface="Myriad Pro"/>
                <a:cs typeface="Myriad Pro"/>
              </a:rPr>
              <a:t>How are we going to find indicators that help to answer questions? </a:t>
            </a:r>
          </a:p>
          <a:p>
            <a:pPr lvl="1">
              <a:defRPr/>
            </a:pPr>
            <a:r>
              <a:rPr lang="en-US" sz="1600" dirty="0">
                <a:latin typeface="Myriad Pro"/>
                <a:cs typeface="Myriad Pro"/>
              </a:rPr>
              <a:t>What is the life-time of an indicator?</a:t>
            </a:r>
          </a:p>
          <a:p>
            <a:pPr lvl="1">
              <a:defRPr/>
            </a:pPr>
            <a:r>
              <a:rPr lang="en-US" sz="1600" dirty="0">
                <a:latin typeface="Myriad Pro"/>
                <a:cs typeface="Myriad Pro"/>
              </a:rPr>
              <a:t>Is Official Statistics only in the role to be “user” of indicators developed by others?</a:t>
            </a:r>
          </a:p>
          <a:p>
            <a:pPr marL="342900" lvl="1" indent="-342900">
              <a:buClr>
                <a:srgbClr val="CA6D06"/>
              </a:buClr>
              <a:defRPr/>
            </a:pPr>
            <a:r>
              <a:rPr lang="en-US" dirty="0" smtClean="0">
                <a:latin typeface="Myriad Pro"/>
                <a:cs typeface="Myriad Pro"/>
              </a:rPr>
              <a:t>Innovation </a:t>
            </a:r>
            <a:r>
              <a:rPr lang="en-US" dirty="0">
                <a:latin typeface="Myriad Pro"/>
                <a:cs typeface="Myriad Pro"/>
              </a:rPr>
              <a:t>is necessary and needs …</a:t>
            </a:r>
          </a:p>
          <a:p>
            <a:pPr marL="742950" lvl="2" indent="-342900">
              <a:buClr>
                <a:srgbClr val="CA6D06"/>
              </a:buClr>
              <a:defRPr/>
            </a:pPr>
            <a:r>
              <a:rPr lang="en-US" sz="1600" dirty="0" smtClean="0">
                <a:latin typeface="Myriad Pro"/>
                <a:cs typeface="Myriad Pro"/>
              </a:rPr>
              <a:t>analysis by </a:t>
            </a:r>
            <a:r>
              <a:rPr lang="en-US" sz="1600" dirty="0">
                <a:latin typeface="Myriad Pro"/>
                <a:cs typeface="Myriad Pro"/>
              </a:rPr>
              <a:t>the NSI but not only, </a:t>
            </a:r>
            <a:endParaRPr lang="en-US" sz="1600" dirty="0" smtClean="0">
              <a:latin typeface="Myriad Pro"/>
              <a:cs typeface="Myriad Pro"/>
            </a:endParaRPr>
          </a:p>
          <a:p>
            <a:pPr marL="742950" lvl="2" indent="-342900">
              <a:buClr>
                <a:srgbClr val="CA6D06"/>
              </a:buClr>
              <a:defRPr/>
            </a:pPr>
            <a:r>
              <a:rPr lang="en-US" sz="1600" dirty="0" smtClean="0">
                <a:latin typeface="Myriad Pro"/>
                <a:cs typeface="Myriad Pro"/>
              </a:rPr>
              <a:t>transparent communication with the </a:t>
            </a:r>
            <a:r>
              <a:rPr lang="en-US" sz="1600" dirty="0">
                <a:latin typeface="Myriad Pro"/>
                <a:cs typeface="Myriad Pro"/>
              </a:rPr>
              <a:t>statistical/scientific community as a adjustment factor</a:t>
            </a:r>
          </a:p>
          <a:p>
            <a:pPr>
              <a:defRPr/>
            </a:pPr>
            <a:r>
              <a:rPr lang="en-US" sz="1800" dirty="0">
                <a:latin typeface="Myriad Pro"/>
                <a:cs typeface="Myriad Pro"/>
              </a:rPr>
              <a:t>Increasing </a:t>
            </a:r>
            <a:r>
              <a:rPr lang="en-US" sz="1800" dirty="0" smtClean="0">
                <a:latin typeface="Myriad Pro"/>
                <a:cs typeface="Myriad Pro"/>
              </a:rPr>
              <a:t>amount complex indicators, methods (census!) and complexity </a:t>
            </a:r>
            <a:r>
              <a:rPr lang="en-US" sz="1800" dirty="0">
                <a:latin typeface="Myriad Pro"/>
                <a:cs typeface="Myriad Pro"/>
              </a:rPr>
              <a:t>of analysis </a:t>
            </a:r>
          </a:p>
          <a:p>
            <a:pPr lvl="1">
              <a:buFont typeface="Wingdings" charset="0"/>
              <a:buChar char="è"/>
              <a:defRPr/>
            </a:pPr>
            <a:r>
              <a:rPr lang="en-US" sz="1600" dirty="0" smtClean="0">
                <a:latin typeface="Myriad Pro"/>
                <a:cs typeface="Myriad Pro"/>
                <a:sym typeface="Wingdings"/>
              </a:rPr>
              <a:t>Increases the </a:t>
            </a:r>
            <a:r>
              <a:rPr lang="en-US" sz="1600" dirty="0">
                <a:latin typeface="Myriad Pro"/>
                <a:cs typeface="Myriad Pro"/>
                <a:sym typeface="Wingdings"/>
              </a:rPr>
              <a:t>risk of being accused of leaving the „neutral“ </a:t>
            </a:r>
            <a:r>
              <a:rPr lang="en-US" sz="1600" dirty="0" smtClean="0">
                <a:latin typeface="Myriad Pro"/>
                <a:cs typeface="Myriad Pro"/>
                <a:sym typeface="Wingdings"/>
              </a:rPr>
              <a:t>level because the understanding decreases – didactical problem! in communication!</a:t>
            </a:r>
          </a:p>
          <a:p>
            <a:pPr lvl="1">
              <a:buFont typeface="Wingdings" charset="0"/>
              <a:buChar char="è"/>
              <a:defRPr/>
            </a:pPr>
            <a:endParaRPr lang="en-US" sz="1600" dirty="0">
              <a:latin typeface="Myriad Pro"/>
              <a:cs typeface="Myriad Pro"/>
            </a:endParaRPr>
          </a:p>
        </p:txBody>
      </p:sp>
      <p:sp>
        <p:nvSpPr>
          <p:cNvPr id="5" name="Foliennummernplatzhalter 4"/>
          <p:cNvSpPr>
            <a:spLocks noGrp="1"/>
          </p:cNvSpPr>
          <p:nvPr>
            <p:ph type="sldNum" sz="quarter" idx="10"/>
          </p:nvPr>
        </p:nvSpPr>
        <p:spPr/>
        <p:txBody>
          <a:bodyPr/>
          <a:lstStyle/>
          <a:p>
            <a:pPr>
              <a:defRPr/>
            </a:pPr>
            <a:fld id="{CACA2232-7253-2F43-95D9-6CC09C314E85}" type="slidenum">
              <a:rPr lang="de-DE" smtClean="0"/>
              <a:pPr>
                <a:defRPr/>
              </a:pPr>
              <a:t>7</a:t>
            </a:fld>
            <a:endParaRPr lang="de-DE"/>
          </a:p>
        </p:txBody>
      </p:sp>
      <p:sp>
        <p:nvSpPr>
          <p:cNvPr id="14" name="Rechteck 13"/>
          <p:cNvSpPr/>
          <p:nvPr/>
        </p:nvSpPr>
        <p:spPr bwMode="auto">
          <a:xfrm>
            <a:off x="395536" y="1412776"/>
            <a:ext cx="648072"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pPr>
            <a:endParaRPr kumimoji="0" lang="de-DE" sz="2100" b="0" i="0" u="none" strike="noStrike" cap="none" normalizeH="0" baseline="0">
              <a:ln>
                <a:noFill/>
              </a:ln>
              <a:solidFill>
                <a:schemeClr val="tx1"/>
              </a:solidFill>
              <a:effectLst/>
              <a:latin typeface="Arial" charset="0"/>
              <a:ea typeface="ＭＳ Ｐゴシック" charset="0"/>
            </a:endParaRPr>
          </a:p>
        </p:txBody>
      </p:sp>
      <p:sp>
        <p:nvSpPr>
          <p:cNvPr id="8" name="Rechteck 7"/>
          <p:cNvSpPr/>
          <p:nvPr/>
        </p:nvSpPr>
        <p:spPr>
          <a:xfrm>
            <a:off x="323528" y="6525344"/>
            <a:ext cx="1666943" cy="246221"/>
          </a:xfrm>
          <a:prstGeom prst="rect">
            <a:avLst/>
          </a:prstGeom>
        </p:spPr>
        <p:txBody>
          <a:bodyPr wrap="none">
            <a:spAutoFit/>
          </a:bodyPr>
          <a:lstStyle/>
          <a:p>
            <a:pPr>
              <a:buNone/>
            </a:pPr>
            <a:r>
              <a:rPr lang="de-DE" sz="1000" dirty="0" smtClean="0"/>
              <a:t>Prof. Dr. Ulrike Rockmann</a:t>
            </a:r>
            <a:endParaRPr lang="de-DE" sz="1000" dirty="0"/>
          </a:p>
        </p:txBody>
      </p:sp>
    </p:spTree>
    <p:extLst>
      <p:ext uri="{BB962C8B-B14F-4D97-AF65-F5344CB8AC3E}">
        <p14:creationId xmlns:p14="http://schemas.microsoft.com/office/powerpoint/2010/main" val="25212591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404813"/>
            <a:ext cx="8135938" cy="246221"/>
          </a:xfrm>
        </p:spPr>
        <p:txBody>
          <a:bodyPr/>
          <a:lstStyle/>
          <a:p>
            <a:r>
              <a:rPr lang="en-US" sz="1600" dirty="0" smtClean="0">
                <a:latin typeface="Myriad Pro"/>
                <a:cs typeface="Myriad Pro"/>
              </a:rPr>
              <a:t>The </a:t>
            </a:r>
            <a:r>
              <a:rPr lang="en-US" sz="1600" dirty="0">
                <a:latin typeface="Myriad Pro"/>
                <a:cs typeface="Myriad Pro"/>
              </a:rPr>
              <a:t>Equal Pay Day in </a:t>
            </a:r>
            <a:r>
              <a:rPr lang="en-US" sz="1600" dirty="0" smtClean="0">
                <a:latin typeface="Myriad Pro"/>
                <a:cs typeface="Myriad Pro"/>
              </a:rPr>
              <a:t>Germany – an example why analysis by the NSI is necessary</a:t>
            </a:r>
            <a:endParaRPr lang="de-DE" sz="1600" dirty="0"/>
          </a:p>
        </p:txBody>
      </p:sp>
      <p:sp>
        <p:nvSpPr>
          <p:cNvPr id="5" name="Foliennummernplatzhalter 4"/>
          <p:cNvSpPr>
            <a:spLocks noGrp="1"/>
          </p:cNvSpPr>
          <p:nvPr>
            <p:ph type="sldNum" sz="quarter" idx="10"/>
          </p:nvPr>
        </p:nvSpPr>
        <p:spPr/>
        <p:txBody>
          <a:bodyPr/>
          <a:lstStyle/>
          <a:p>
            <a:pPr>
              <a:defRPr/>
            </a:pPr>
            <a:fld id="{CACA2232-7253-2F43-95D9-6CC09C314E85}" type="slidenum">
              <a:rPr lang="de-DE" smtClean="0"/>
              <a:pPr>
                <a:defRPr/>
              </a:pPr>
              <a:t>8</a:t>
            </a:fld>
            <a:endParaRPr lang="de-DE"/>
          </a:p>
        </p:txBody>
      </p:sp>
      <p:sp>
        <p:nvSpPr>
          <p:cNvPr id="6" name="Rechteck 5"/>
          <p:cNvSpPr/>
          <p:nvPr/>
        </p:nvSpPr>
        <p:spPr>
          <a:xfrm>
            <a:off x="323528" y="6525344"/>
            <a:ext cx="1666943" cy="246221"/>
          </a:xfrm>
          <a:prstGeom prst="rect">
            <a:avLst/>
          </a:prstGeom>
        </p:spPr>
        <p:txBody>
          <a:bodyPr wrap="none">
            <a:spAutoFit/>
          </a:bodyPr>
          <a:lstStyle/>
          <a:p>
            <a:pPr>
              <a:buNone/>
            </a:pPr>
            <a:r>
              <a:rPr lang="de-DE" sz="1000" dirty="0" smtClean="0"/>
              <a:t>Prof. Dr. Ulrike Rockmann</a:t>
            </a:r>
            <a:endParaRPr lang="de-DE" sz="1000" dirty="0"/>
          </a:p>
        </p:txBody>
      </p:sp>
      <p:sp>
        <p:nvSpPr>
          <p:cNvPr id="7" name="Inhaltsplatzhalter 2"/>
          <p:cNvSpPr>
            <a:spLocks noGrp="1"/>
          </p:cNvSpPr>
          <p:nvPr>
            <p:ph idx="1"/>
          </p:nvPr>
        </p:nvSpPr>
        <p:spPr>
          <a:xfrm>
            <a:off x="1115616" y="1052736"/>
            <a:ext cx="7488238" cy="3545587"/>
          </a:xfrm>
        </p:spPr>
        <p:txBody>
          <a:bodyPr/>
          <a:lstStyle/>
          <a:p>
            <a:pPr marL="0" indent="0">
              <a:buNone/>
              <a:defRPr/>
            </a:pPr>
            <a:r>
              <a:rPr lang="en-US" sz="1800" dirty="0" smtClean="0">
                <a:latin typeface="Myriad Pro"/>
                <a:ea typeface="ＭＳ Ｐゴシック" charset="0"/>
                <a:cs typeface="Myriad Pro"/>
              </a:rPr>
              <a:t>Public perception in Germany: Gap is a result of discrimination against women </a:t>
            </a:r>
          </a:p>
          <a:p>
            <a:pPr>
              <a:lnSpc>
                <a:spcPct val="150000"/>
              </a:lnSpc>
              <a:defRPr/>
            </a:pPr>
            <a:r>
              <a:rPr lang="de-DE" sz="1800" dirty="0" smtClean="0">
                <a:latin typeface="Myriad Pro"/>
                <a:ea typeface="ＭＳ Ｐゴシック" charset="0"/>
                <a:cs typeface="Myriad Pro"/>
              </a:rPr>
              <a:t>NSI-</a:t>
            </a:r>
            <a:r>
              <a:rPr lang="de-DE" sz="1800" dirty="0" err="1" smtClean="0">
                <a:latin typeface="Myriad Pro"/>
                <a:ea typeface="ＭＳ Ｐゴシック" charset="0"/>
                <a:cs typeface="Myriad Pro"/>
              </a:rPr>
              <a:t>Destatis</a:t>
            </a:r>
            <a:r>
              <a:rPr lang="de-DE" sz="1800" dirty="0" smtClean="0">
                <a:latin typeface="Myriad Pro"/>
                <a:ea typeface="ＭＳ Ｐゴシック" charset="0"/>
                <a:cs typeface="Myriad Pro"/>
              </a:rPr>
              <a:t> </a:t>
            </a:r>
            <a:r>
              <a:rPr lang="de-DE" sz="1800" dirty="0" err="1" smtClean="0">
                <a:latin typeface="Myriad Pro"/>
                <a:ea typeface="ＭＳ Ｐゴシック" charset="0"/>
                <a:cs typeface="Myriad Pro"/>
              </a:rPr>
              <a:t>reporting</a:t>
            </a:r>
            <a:r>
              <a:rPr lang="de-DE" sz="1800" dirty="0" smtClean="0">
                <a:latin typeface="Myriad Pro"/>
                <a:ea typeface="ＭＳ Ｐゴシック" charset="0"/>
                <a:cs typeface="Myriad Pro"/>
              </a:rPr>
              <a:t> 18.3.2014</a:t>
            </a:r>
            <a:r>
              <a:rPr lang="de-DE" sz="1800" baseline="30000" dirty="0" smtClean="0">
                <a:latin typeface="Myriad Pro"/>
                <a:ea typeface="ＭＳ Ｐゴシック" charset="0"/>
                <a:cs typeface="Myriad Pro"/>
              </a:rPr>
              <a:t>[1]</a:t>
            </a:r>
          </a:p>
          <a:p>
            <a:pPr lvl="1">
              <a:defRPr/>
            </a:pPr>
            <a:r>
              <a:rPr lang="en-US" sz="1800" dirty="0">
                <a:latin typeface="Myriad Pro"/>
                <a:ea typeface="ＭＳ Ｐゴシック" charset="0"/>
                <a:cs typeface="Myriad Pro"/>
              </a:rPr>
              <a:t>Job characteristics make the difference</a:t>
            </a:r>
          </a:p>
          <a:p>
            <a:pPr lvl="1">
              <a:defRPr/>
            </a:pPr>
            <a:r>
              <a:rPr lang="en-US" sz="1800" dirty="0">
                <a:latin typeface="Myriad Pro"/>
                <a:ea typeface="ＭＳ Ｐゴシック" charset="0"/>
                <a:cs typeface="Myriad Pro"/>
              </a:rPr>
              <a:t>Pay gap as result of discontinuity, e.g. baby leave</a:t>
            </a:r>
          </a:p>
          <a:p>
            <a:pPr lvl="1">
              <a:defRPr/>
            </a:pPr>
            <a:r>
              <a:rPr lang="en-US" sz="1800" dirty="0">
                <a:latin typeface="Myriad Pro"/>
                <a:ea typeface="ＭＳ Ｐゴシック" charset="0"/>
                <a:cs typeface="Myriad Pro"/>
              </a:rPr>
              <a:t>unadjusted gap: 	22% (2010, 2012)</a:t>
            </a:r>
          </a:p>
          <a:p>
            <a:pPr lvl="1">
              <a:defRPr/>
            </a:pPr>
            <a:r>
              <a:rPr lang="en-US" sz="1800" dirty="0">
                <a:latin typeface="Myriad Pro"/>
                <a:ea typeface="ＭＳ Ｐゴシック" charset="0"/>
                <a:cs typeface="Myriad Pro"/>
              </a:rPr>
              <a:t>adjusted gap: 	  7% (2010)</a:t>
            </a:r>
          </a:p>
          <a:p>
            <a:pPr lvl="1">
              <a:defRPr/>
            </a:pPr>
            <a:r>
              <a:rPr lang="en-US" sz="1800" dirty="0">
                <a:latin typeface="Myriad Pro"/>
                <a:ea typeface="ＭＳ Ｐゴシック" charset="0"/>
                <a:cs typeface="Myriad Pro"/>
              </a:rPr>
              <a:t>Methodological aspects </a:t>
            </a:r>
          </a:p>
          <a:p>
            <a:pPr>
              <a:lnSpc>
                <a:spcPct val="150000"/>
              </a:lnSpc>
              <a:defRPr/>
            </a:pPr>
            <a:r>
              <a:rPr lang="en-US" sz="1800" dirty="0" smtClean="0">
                <a:latin typeface="Myriad Pro"/>
                <a:ea typeface="ＭＳ Ｐゴシック" charset="0"/>
                <a:cs typeface="Myriad Pro"/>
              </a:rPr>
              <a:t>“Trend</a:t>
            </a:r>
            <a:r>
              <a:rPr lang="en-US" sz="1800" dirty="0">
                <a:latin typeface="Myriad Pro"/>
                <a:ea typeface="ＭＳ Ｐゴシック" charset="0"/>
                <a:cs typeface="Myriad Pro"/>
              </a:rPr>
              <a:t>-</a:t>
            </a:r>
            <a:r>
              <a:rPr lang="en-US" sz="1800" dirty="0" smtClean="0">
                <a:latin typeface="Myriad Pro"/>
                <a:ea typeface="ＭＳ Ｐゴシック" charset="0"/>
                <a:cs typeface="Myriad Pro"/>
              </a:rPr>
              <a:t>setter” media reported:</a:t>
            </a:r>
          </a:p>
          <a:p>
            <a:pPr lvl="1">
              <a:defRPr/>
            </a:pPr>
            <a:r>
              <a:rPr lang="en-US" sz="1800" dirty="0">
                <a:latin typeface="Myriad Pro"/>
                <a:ea typeface="ＭＳ Ｐゴシック" charset="0"/>
                <a:cs typeface="Myriad Pro"/>
              </a:rPr>
              <a:t>More time-</a:t>
            </a:r>
            <a:r>
              <a:rPr lang="en-US" sz="1800" dirty="0" smtClean="0">
                <a:latin typeface="Myriad Pro"/>
                <a:ea typeface="ＭＳ Ｐゴシック" charset="0"/>
                <a:cs typeface="Myriad Pro"/>
              </a:rPr>
              <a:t>limited formats: </a:t>
            </a:r>
            <a:r>
              <a:rPr lang="en-US" sz="1800" dirty="0">
                <a:latin typeface="Myriad Pro"/>
                <a:ea typeface="ＭＳ Ｐゴシック" charset="0"/>
                <a:cs typeface="Myriad Pro"/>
              </a:rPr>
              <a:t>only unadjusted</a:t>
            </a:r>
          </a:p>
          <a:p>
            <a:pPr lvl="1">
              <a:defRPr/>
            </a:pPr>
            <a:r>
              <a:rPr lang="en-US" sz="1800" dirty="0">
                <a:latin typeface="Myriad Pro"/>
                <a:ea typeface="ＭＳ Ｐゴシック" charset="0"/>
                <a:cs typeface="Myriad Pro"/>
              </a:rPr>
              <a:t>Quote economic institutions with lower gaps</a:t>
            </a:r>
          </a:p>
        </p:txBody>
      </p:sp>
    </p:spTree>
    <p:extLst>
      <p:ext uri="{BB962C8B-B14F-4D97-AF65-F5344CB8AC3E}">
        <p14:creationId xmlns:p14="http://schemas.microsoft.com/office/powerpoint/2010/main" val="3962125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750" y="404813"/>
            <a:ext cx="8135938" cy="246221"/>
          </a:xfrm>
          <a:noFill/>
          <a:ln>
            <a:noFill/>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spAutoFit/>
          </a:bodyPr>
          <a:lstStyle/>
          <a:p>
            <a:r>
              <a:rPr lang="en-US" sz="1600" dirty="0" smtClean="0">
                <a:latin typeface="Myriad Pro"/>
                <a:cs typeface="Myriad Pro"/>
              </a:rPr>
              <a:t>Summing up</a:t>
            </a:r>
            <a:endParaRPr lang="en-US" sz="1600" dirty="0">
              <a:latin typeface="Myriad Pro"/>
              <a:cs typeface="Myriad Pro"/>
            </a:endParaRPr>
          </a:p>
        </p:txBody>
      </p:sp>
      <p:sp>
        <p:nvSpPr>
          <p:cNvPr id="7" name="Inhaltsplatzhalter 6"/>
          <p:cNvSpPr>
            <a:spLocks noGrp="1"/>
          </p:cNvSpPr>
          <p:nvPr>
            <p:ph idx="1"/>
          </p:nvPr>
        </p:nvSpPr>
        <p:spPr>
          <a:xfrm>
            <a:off x="971600" y="936818"/>
            <a:ext cx="7849046" cy="4853637"/>
          </a:xfrm>
        </p:spPr>
        <p:txBody>
          <a:bodyPr/>
          <a:lstStyle/>
          <a:p>
            <a:pPr>
              <a:defRPr/>
            </a:pPr>
            <a:r>
              <a:rPr lang="en-US" sz="1800" dirty="0" smtClean="0">
                <a:latin typeface="Myriad Pro"/>
                <a:cs typeface="Myriad Pro"/>
              </a:rPr>
              <a:t>The situation</a:t>
            </a:r>
          </a:p>
          <a:p>
            <a:pPr lvl="1">
              <a:defRPr/>
            </a:pPr>
            <a:r>
              <a:rPr lang="en-US" sz="1600" dirty="0" smtClean="0">
                <a:latin typeface="Myriad Pro"/>
                <a:cs typeface="Myriad Pro"/>
              </a:rPr>
              <a:t>My point of view: there are no “pure data” = free from value </a:t>
            </a:r>
            <a:r>
              <a:rPr lang="en-US" sz="1600" dirty="0" err="1" smtClean="0">
                <a:latin typeface="Myriad Pro"/>
                <a:cs typeface="Myriad Pro"/>
              </a:rPr>
              <a:t>judgements</a:t>
            </a:r>
            <a:endParaRPr lang="en-US" sz="1600" dirty="0" smtClean="0">
              <a:latin typeface="Myriad Pro"/>
              <a:cs typeface="Myriad Pro"/>
            </a:endParaRPr>
          </a:p>
          <a:p>
            <a:pPr lvl="1">
              <a:defRPr/>
            </a:pPr>
            <a:r>
              <a:rPr lang="en-US" sz="1600" dirty="0" smtClean="0">
                <a:latin typeface="Myriad Pro"/>
                <a:cs typeface="Myriad Pro"/>
              </a:rPr>
              <a:t>In the media: all data are lumped together and are called “Statistics”</a:t>
            </a:r>
          </a:p>
          <a:p>
            <a:pPr lvl="1">
              <a:defRPr/>
            </a:pPr>
            <a:r>
              <a:rPr lang="en-US" sz="1600" dirty="0">
                <a:latin typeface="Myriad Pro"/>
                <a:cs typeface="Myriad Pro"/>
              </a:rPr>
              <a:t>Official statistics has to legitimate itself </a:t>
            </a:r>
            <a:r>
              <a:rPr lang="en-US" sz="1600" dirty="0" smtClean="0">
                <a:latin typeface="Myriad Pro"/>
                <a:cs typeface="Myriad Pro"/>
              </a:rPr>
              <a:t>often</a:t>
            </a:r>
          </a:p>
          <a:p>
            <a:pPr lvl="1">
              <a:defRPr/>
            </a:pPr>
            <a:r>
              <a:rPr lang="en-US" sz="1600" dirty="0" smtClean="0">
                <a:latin typeface="Myriad Pro"/>
                <a:cs typeface="Myriad Pro"/>
              </a:rPr>
              <a:t>The image of Official Statistics in the public is indifferent (in Germany)</a:t>
            </a:r>
            <a:endParaRPr lang="en-US" sz="1800" dirty="0" smtClean="0">
              <a:latin typeface="Myriad Pro"/>
              <a:cs typeface="Myriad Pro"/>
            </a:endParaRPr>
          </a:p>
          <a:p>
            <a:pPr>
              <a:defRPr/>
            </a:pPr>
            <a:r>
              <a:rPr lang="en-US" sz="1800" dirty="0" smtClean="0">
                <a:latin typeface="Myriad Pro"/>
                <a:cs typeface="Myriad Pro"/>
              </a:rPr>
              <a:t>“Self-motivated” analysis is with respect to the special responsibility – as a part of democracy - necessary </a:t>
            </a:r>
          </a:p>
          <a:p>
            <a:pPr lvl="1">
              <a:defRPr/>
            </a:pPr>
            <a:r>
              <a:rPr lang="en-US" sz="1600" dirty="0" smtClean="0">
                <a:latin typeface="Myriad Pro"/>
                <a:cs typeface="Myriad Pro"/>
              </a:rPr>
              <a:t>otherwise Official Statistics can’t be innovative</a:t>
            </a:r>
          </a:p>
          <a:p>
            <a:pPr lvl="1">
              <a:defRPr/>
            </a:pPr>
            <a:r>
              <a:rPr lang="en-US" sz="1600" dirty="0" smtClean="0">
                <a:latin typeface="Myriad Pro"/>
                <a:cs typeface="Myriad Pro"/>
              </a:rPr>
              <a:t>Is only reactive and not active</a:t>
            </a:r>
          </a:p>
          <a:p>
            <a:pPr lvl="1">
              <a:defRPr/>
            </a:pPr>
            <a:r>
              <a:rPr lang="en-US" sz="1600" dirty="0" smtClean="0">
                <a:latin typeface="Myriad Pro"/>
                <a:cs typeface="Myriad Pro"/>
              </a:rPr>
              <a:t>Publish in reviewed papers</a:t>
            </a:r>
          </a:p>
          <a:p>
            <a:pPr lvl="1">
              <a:defRPr/>
            </a:pPr>
            <a:r>
              <a:rPr lang="en-US" sz="1600" dirty="0" smtClean="0">
                <a:latin typeface="Myriad Pro"/>
                <a:cs typeface="Myriad Pro"/>
              </a:rPr>
              <a:t>Establish </a:t>
            </a:r>
            <a:r>
              <a:rPr lang="en-US" sz="1600" dirty="0">
                <a:latin typeface="Myriad Pro"/>
                <a:cs typeface="Myriad Pro"/>
              </a:rPr>
              <a:t>the statistical community as an adjustment </a:t>
            </a:r>
            <a:r>
              <a:rPr lang="en-US" sz="1600" dirty="0" smtClean="0">
                <a:latin typeface="Myriad Pro"/>
                <a:cs typeface="Myriad Pro"/>
              </a:rPr>
              <a:t>factor (find a better link to the existing)</a:t>
            </a:r>
          </a:p>
          <a:p>
            <a:pPr lvl="1">
              <a:defRPr/>
            </a:pPr>
            <a:r>
              <a:rPr lang="en-US" sz="1600" dirty="0" smtClean="0">
                <a:latin typeface="Myriad Pro"/>
                <a:cs typeface="Myriad Pro"/>
              </a:rPr>
              <a:t>“Keep away” from “depended” analysis </a:t>
            </a:r>
            <a:endParaRPr lang="en-US" sz="1800" dirty="0" smtClean="0">
              <a:latin typeface="Myriad Pro"/>
              <a:cs typeface="Myriad Pro"/>
            </a:endParaRPr>
          </a:p>
          <a:p>
            <a:pPr>
              <a:lnSpc>
                <a:spcPct val="150000"/>
              </a:lnSpc>
              <a:defRPr/>
            </a:pPr>
            <a:r>
              <a:rPr lang="en-US" sz="1800" dirty="0" smtClean="0">
                <a:latin typeface="Myriad Pro"/>
                <a:cs typeface="Myriad Pro"/>
              </a:rPr>
              <a:t>Public perception</a:t>
            </a:r>
          </a:p>
          <a:p>
            <a:pPr lvl="1">
              <a:defRPr/>
            </a:pPr>
            <a:r>
              <a:rPr lang="en-US" sz="1600" dirty="0" smtClean="0">
                <a:latin typeface="Myriad Pro"/>
                <a:cs typeface="Myriad Pro"/>
              </a:rPr>
              <a:t>does </a:t>
            </a:r>
            <a:r>
              <a:rPr lang="en-US" sz="1600" dirty="0">
                <a:latin typeface="Myriad Pro"/>
                <a:cs typeface="Myriad Pro"/>
              </a:rPr>
              <a:t>not link official statistics with scientific work </a:t>
            </a:r>
          </a:p>
          <a:p>
            <a:pPr marL="914400" lvl="2" indent="0">
              <a:buNone/>
              <a:defRPr/>
            </a:pPr>
            <a:r>
              <a:rPr lang="en-US" sz="1600" dirty="0" smtClean="0">
                <a:latin typeface="Myriad Pro"/>
                <a:cs typeface="Myriad Pro"/>
                <a:sym typeface="Wingdings"/>
              </a:rPr>
              <a:t> Necessity of i</a:t>
            </a:r>
            <a:r>
              <a:rPr lang="en-US" sz="1600" dirty="0" smtClean="0">
                <a:latin typeface="Myriad Pro"/>
                <a:cs typeface="Myriad Pro"/>
              </a:rPr>
              <a:t>ntensifying activities to educate the recipients </a:t>
            </a:r>
            <a:endParaRPr lang="en-US" sz="1600" dirty="0">
              <a:latin typeface="Myriad Pro"/>
              <a:cs typeface="Myriad Pro"/>
            </a:endParaRPr>
          </a:p>
        </p:txBody>
      </p:sp>
      <p:sp>
        <p:nvSpPr>
          <p:cNvPr id="5" name="Foliennummernplatzhalter 4"/>
          <p:cNvSpPr>
            <a:spLocks noGrp="1"/>
          </p:cNvSpPr>
          <p:nvPr>
            <p:ph type="sldNum" sz="quarter" idx="10"/>
          </p:nvPr>
        </p:nvSpPr>
        <p:spPr/>
        <p:txBody>
          <a:bodyPr/>
          <a:lstStyle/>
          <a:p>
            <a:pPr>
              <a:defRPr/>
            </a:pPr>
            <a:fld id="{CACA2232-7253-2F43-95D9-6CC09C314E85}" type="slidenum">
              <a:rPr lang="de-DE" smtClean="0"/>
              <a:pPr>
                <a:defRPr/>
              </a:pPr>
              <a:t>9</a:t>
            </a:fld>
            <a:endParaRPr lang="de-DE"/>
          </a:p>
        </p:txBody>
      </p:sp>
      <p:sp>
        <p:nvSpPr>
          <p:cNvPr id="8" name="Rechteck 7"/>
          <p:cNvSpPr/>
          <p:nvPr/>
        </p:nvSpPr>
        <p:spPr>
          <a:xfrm>
            <a:off x="323528" y="6525344"/>
            <a:ext cx="1666943" cy="246221"/>
          </a:xfrm>
          <a:prstGeom prst="rect">
            <a:avLst/>
          </a:prstGeom>
        </p:spPr>
        <p:txBody>
          <a:bodyPr wrap="none">
            <a:spAutoFit/>
          </a:bodyPr>
          <a:lstStyle/>
          <a:p>
            <a:pPr>
              <a:buNone/>
            </a:pPr>
            <a:r>
              <a:rPr lang="de-DE" sz="1000" dirty="0" smtClean="0"/>
              <a:t>Prof. Dr. Ulrike Rockmann</a:t>
            </a:r>
            <a:endParaRPr lang="de-DE" sz="1000" dirty="0"/>
          </a:p>
        </p:txBody>
      </p:sp>
    </p:spTree>
    <p:extLst>
      <p:ext uri="{BB962C8B-B14F-4D97-AF65-F5344CB8AC3E}">
        <p14:creationId xmlns:p14="http://schemas.microsoft.com/office/powerpoint/2010/main" val="28906948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afs-">
  <a:themeElements>
    <a:clrScheme name="afs- 12">
      <a:dk1>
        <a:srgbClr val="000000"/>
      </a:dk1>
      <a:lt1>
        <a:srgbClr val="CCCCFF"/>
      </a:lt1>
      <a:dk2>
        <a:srgbClr val="A50021"/>
      </a:dk2>
      <a:lt2>
        <a:srgbClr val="A8A8E2"/>
      </a:lt2>
      <a:accent1>
        <a:srgbClr val="EBEBFF"/>
      </a:accent1>
      <a:accent2>
        <a:srgbClr val="9595B9"/>
      </a:accent2>
      <a:accent3>
        <a:srgbClr val="E2E2FF"/>
      </a:accent3>
      <a:accent4>
        <a:srgbClr val="000000"/>
      </a:accent4>
      <a:accent5>
        <a:srgbClr val="F3F3FF"/>
      </a:accent5>
      <a:accent6>
        <a:srgbClr val="8787A7"/>
      </a:accent6>
      <a:hlink>
        <a:srgbClr val="9595B9"/>
      </a:hlink>
      <a:folHlink>
        <a:srgbClr val="808080"/>
      </a:folHlink>
    </a:clrScheme>
    <a:fontScheme name="afs-">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defRPr kumimoji="0" lang="de-DE" sz="21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defRPr kumimoji="0" lang="de-DE" sz="21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afs- 1">
        <a:dk1>
          <a:srgbClr val="000000"/>
        </a:dk1>
        <a:lt1>
          <a:srgbClr val="CCCCFF"/>
        </a:lt1>
        <a:dk2>
          <a:srgbClr val="A50021"/>
        </a:dk2>
        <a:lt2>
          <a:srgbClr val="A8A8E2"/>
        </a:lt2>
        <a:accent1>
          <a:srgbClr val="EBEBFF"/>
        </a:accent1>
        <a:accent2>
          <a:srgbClr val="333399"/>
        </a:accent2>
        <a:accent3>
          <a:srgbClr val="E2E2FF"/>
        </a:accent3>
        <a:accent4>
          <a:srgbClr val="000000"/>
        </a:accent4>
        <a:accent5>
          <a:srgbClr val="F3F3FF"/>
        </a:accent5>
        <a:accent6>
          <a:srgbClr val="2D2D8A"/>
        </a:accent6>
        <a:hlink>
          <a:srgbClr val="333399"/>
        </a:hlink>
        <a:folHlink>
          <a:srgbClr val="808080"/>
        </a:folHlink>
      </a:clrScheme>
      <a:clrMap bg1="lt1" tx1="dk1" bg2="lt2" tx2="dk2" accent1="accent1" accent2="accent2" accent3="accent3" accent4="accent4" accent5="accent5" accent6="accent6" hlink="hlink" folHlink="folHlink"/>
    </a:extraClrScheme>
    <a:extraClrScheme>
      <a:clrScheme name="afs- 2">
        <a:dk1>
          <a:srgbClr val="000000"/>
        </a:dk1>
        <a:lt1>
          <a:srgbClr val="336699"/>
        </a:lt1>
        <a:dk2>
          <a:srgbClr val="A50021"/>
        </a:dk2>
        <a:lt2>
          <a:srgbClr val="A7BFE7"/>
        </a:lt2>
        <a:accent1>
          <a:srgbClr val="DEE7F6"/>
        </a:accent1>
        <a:accent2>
          <a:srgbClr val="336699"/>
        </a:accent2>
        <a:accent3>
          <a:srgbClr val="ADB8CA"/>
        </a:accent3>
        <a:accent4>
          <a:srgbClr val="000000"/>
        </a:accent4>
        <a:accent5>
          <a:srgbClr val="ECF1FA"/>
        </a:accent5>
        <a:accent6>
          <a:srgbClr val="2D5C8A"/>
        </a:accent6>
        <a:hlink>
          <a:srgbClr val="0066CC"/>
        </a:hlink>
        <a:folHlink>
          <a:srgbClr val="808080"/>
        </a:folHlink>
      </a:clrScheme>
      <a:clrMap bg1="lt1" tx1="dk1" bg2="lt2" tx2="dk2" accent1="accent1" accent2="accent2" accent3="accent3" accent4="accent4" accent5="accent5" accent6="accent6" hlink="hlink" folHlink="folHlink"/>
    </a:extraClrScheme>
    <a:extraClrScheme>
      <a:clrScheme name="afs- 3">
        <a:dk1>
          <a:srgbClr val="000000"/>
        </a:dk1>
        <a:lt1>
          <a:srgbClr val="666699"/>
        </a:lt1>
        <a:dk2>
          <a:srgbClr val="A50021"/>
        </a:dk2>
        <a:lt2>
          <a:srgbClr val="B8B8D0"/>
        </a:lt2>
        <a:accent1>
          <a:srgbClr val="D1D1E1"/>
        </a:accent1>
        <a:accent2>
          <a:srgbClr val="333399"/>
        </a:accent2>
        <a:accent3>
          <a:srgbClr val="B8B8CA"/>
        </a:accent3>
        <a:accent4>
          <a:srgbClr val="000000"/>
        </a:accent4>
        <a:accent5>
          <a:srgbClr val="E5E5EE"/>
        </a:accent5>
        <a:accent6>
          <a:srgbClr val="2D2D8A"/>
        </a:accent6>
        <a:hlink>
          <a:srgbClr val="6666FF"/>
        </a:hlink>
        <a:folHlink>
          <a:srgbClr val="808080"/>
        </a:folHlink>
      </a:clrScheme>
      <a:clrMap bg1="lt1" tx1="dk1" bg2="lt2" tx2="dk2" accent1="accent1" accent2="accent2" accent3="accent3" accent4="accent4" accent5="accent5" accent6="accent6" hlink="hlink" folHlink="folHlink"/>
    </a:extraClrScheme>
    <a:extraClrScheme>
      <a:clrScheme name="afs- 4">
        <a:dk1>
          <a:srgbClr val="000000"/>
        </a:dk1>
        <a:lt1>
          <a:srgbClr val="808000"/>
        </a:lt1>
        <a:dk2>
          <a:srgbClr val="A50021"/>
        </a:dk2>
        <a:lt2>
          <a:srgbClr val="C1C694"/>
        </a:lt2>
        <a:accent1>
          <a:srgbClr val="E4E6D0"/>
        </a:accent1>
        <a:accent2>
          <a:srgbClr val="666633"/>
        </a:accent2>
        <a:accent3>
          <a:srgbClr val="C0C0AA"/>
        </a:accent3>
        <a:accent4>
          <a:srgbClr val="000000"/>
        </a:accent4>
        <a:accent5>
          <a:srgbClr val="EFF0E4"/>
        </a:accent5>
        <a:accent6>
          <a:srgbClr val="5C5C2D"/>
        </a:accent6>
        <a:hlink>
          <a:srgbClr val="336600"/>
        </a:hlink>
        <a:folHlink>
          <a:srgbClr val="808080"/>
        </a:folHlink>
      </a:clrScheme>
      <a:clrMap bg1="lt1" tx1="dk1" bg2="lt2" tx2="dk2" accent1="accent1" accent2="accent2" accent3="accent3" accent4="accent4" accent5="accent5" accent6="accent6" hlink="hlink" folHlink="folHlink"/>
    </a:extraClrScheme>
    <a:extraClrScheme>
      <a:clrScheme name="afs- 5">
        <a:dk1>
          <a:srgbClr val="000000"/>
        </a:dk1>
        <a:lt1>
          <a:srgbClr val="FFBA2F"/>
        </a:lt1>
        <a:dk2>
          <a:srgbClr val="A50021"/>
        </a:dk2>
        <a:lt2>
          <a:srgbClr val="FFD175"/>
        </a:lt2>
        <a:accent1>
          <a:srgbClr val="FFE7B7"/>
        </a:accent1>
        <a:accent2>
          <a:srgbClr val="996600"/>
        </a:accent2>
        <a:accent3>
          <a:srgbClr val="FFD9AD"/>
        </a:accent3>
        <a:accent4>
          <a:srgbClr val="000000"/>
        </a:accent4>
        <a:accent5>
          <a:srgbClr val="FFF1D8"/>
        </a:accent5>
        <a:accent6>
          <a:srgbClr val="8A5C00"/>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afs- 6">
        <a:dk1>
          <a:srgbClr val="000000"/>
        </a:dk1>
        <a:lt1>
          <a:srgbClr val="969696"/>
        </a:lt1>
        <a:dk2>
          <a:srgbClr val="A50021"/>
        </a:dk2>
        <a:lt2>
          <a:srgbClr val="B2B2B2"/>
        </a:lt2>
        <a:accent1>
          <a:srgbClr val="DDDDDD"/>
        </a:accent1>
        <a:accent2>
          <a:srgbClr val="333333"/>
        </a:accent2>
        <a:accent3>
          <a:srgbClr val="C9C9C9"/>
        </a:accent3>
        <a:accent4>
          <a:srgbClr val="000000"/>
        </a:accent4>
        <a:accent5>
          <a:srgbClr val="EBEBEB"/>
        </a:accent5>
        <a:accent6>
          <a:srgbClr val="2D2D2D"/>
        </a:accent6>
        <a:hlink>
          <a:srgbClr val="A50021"/>
        </a:hlink>
        <a:folHlink>
          <a:srgbClr val="808080"/>
        </a:folHlink>
      </a:clrScheme>
      <a:clrMap bg1="lt1" tx1="dk1" bg2="lt2" tx2="dk2" accent1="accent1" accent2="accent2" accent3="accent3" accent4="accent4" accent5="accent5" accent6="accent6" hlink="hlink" folHlink="folHlink"/>
    </a:extraClrScheme>
    <a:extraClrScheme>
      <a:clrScheme name="afs- 7">
        <a:dk1>
          <a:srgbClr val="000000"/>
        </a:dk1>
        <a:lt1>
          <a:srgbClr val="B1BBC7"/>
        </a:lt1>
        <a:dk2>
          <a:srgbClr val="A50021"/>
        </a:dk2>
        <a:lt2>
          <a:srgbClr val="A8A8E2"/>
        </a:lt2>
        <a:accent1>
          <a:srgbClr val="EBEBFF"/>
        </a:accent1>
        <a:accent2>
          <a:srgbClr val="333399"/>
        </a:accent2>
        <a:accent3>
          <a:srgbClr val="D5DAE0"/>
        </a:accent3>
        <a:accent4>
          <a:srgbClr val="000000"/>
        </a:accent4>
        <a:accent5>
          <a:srgbClr val="F3F3FF"/>
        </a:accent5>
        <a:accent6>
          <a:srgbClr val="2D2D8A"/>
        </a:accent6>
        <a:hlink>
          <a:srgbClr val="333399"/>
        </a:hlink>
        <a:folHlink>
          <a:srgbClr val="808080"/>
        </a:folHlink>
      </a:clrScheme>
      <a:clrMap bg1="lt1" tx1="dk1" bg2="lt2" tx2="dk2" accent1="accent1" accent2="accent2" accent3="accent3" accent4="accent4" accent5="accent5" accent6="accent6" hlink="hlink" folHlink="folHlink"/>
    </a:extraClrScheme>
    <a:extraClrScheme>
      <a:clrScheme name="afs- 8">
        <a:dk1>
          <a:srgbClr val="000000"/>
        </a:dk1>
        <a:lt1>
          <a:srgbClr val="7C8DA1"/>
        </a:lt1>
        <a:dk2>
          <a:srgbClr val="A50021"/>
        </a:dk2>
        <a:lt2>
          <a:srgbClr val="A8A8E2"/>
        </a:lt2>
        <a:accent1>
          <a:srgbClr val="EBEBFF"/>
        </a:accent1>
        <a:accent2>
          <a:srgbClr val="333399"/>
        </a:accent2>
        <a:accent3>
          <a:srgbClr val="BFC5CD"/>
        </a:accent3>
        <a:accent4>
          <a:srgbClr val="000000"/>
        </a:accent4>
        <a:accent5>
          <a:srgbClr val="F3F3FF"/>
        </a:accent5>
        <a:accent6>
          <a:srgbClr val="2D2D8A"/>
        </a:accent6>
        <a:hlink>
          <a:srgbClr val="333399"/>
        </a:hlink>
        <a:folHlink>
          <a:srgbClr val="808080"/>
        </a:folHlink>
      </a:clrScheme>
      <a:clrMap bg1="lt1" tx1="dk1" bg2="lt2" tx2="dk2" accent1="accent1" accent2="accent2" accent3="accent3" accent4="accent4" accent5="accent5" accent6="accent6" hlink="hlink" folHlink="folHlink"/>
    </a:extraClrScheme>
    <a:extraClrScheme>
      <a:clrScheme name="afs- 9">
        <a:dk1>
          <a:srgbClr val="000000"/>
        </a:dk1>
        <a:lt1>
          <a:srgbClr val="65778D"/>
        </a:lt1>
        <a:dk2>
          <a:srgbClr val="A50021"/>
        </a:dk2>
        <a:lt2>
          <a:srgbClr val="A8A8E2"/>
        </a:lt2>
        <a:accent1>
          <a:srgbClr val="EBEBFF"/>
        </a:accent1>
        <a:accent2>
          <a:srgbClr val="333399"/>
        </a:accent2>
        <a:accent3>
          <a:srgbClr val="B8BDC5"/>
        </a:accent3>
        <a:accent4>
          <a:srgbClr val="000000"/>
        </a:accent4>
        <a:accent5>
          <a:srgbClr val="F3F3FF"/>
        </a:accent5>
        <a:accent6>
          <a:srgbClr val="2D2D8A"/>
        </a:accent6>
        <a:hlink>
          <a:srgbClr val="333399"/>
        </a:hlink>
        <a:folHlink>
          <a:srgbClr val="808080"/>
        </a:folHlink>
      </a:clrScheme>
      <a:clrMap bg1="lt1" tx1="dk1" bg2="lt2" tx2="dk2" accent1="accent1" accent2="accent2" accent3="accent3" accent4="accent4" accent5="accent5" accent6="accent6" hlink="hlink" folHlink="folHlink"/>
    </a:extraClrScheme>
    <a:extraClrScheme>
      <a:clrScheme name="afs- 10">
        <a:dk1>
          <a:srgbClr val="000000"/>
        </a:dk1>
        <a:lt1>
          <a:srgbClr val="576F7F"/>
        </a:lt1>
        <a:dk2>
          <a:srgbClr val="A50021"/>
        </a:dk2>
        <a:lt2>
          <a:srgbClr val="A8A8E2"/>
        </a:lt2>
        <a:accent1>
          <a:srgbClr val="EBEBFF"/>
        </a:accent1>
        <a:accent2>
          <a:srgbClr val="333399"/>
        </a:accent2>
        <a:accent3>
          <a:srgbClr val="B4BBC0"/>
        </a:accent3>
        <a:accent4>
          <a:srgbClr val="000000"/>
        </a:accent4>
        <a:accent5>
          <a:srgbClr val="F3F3FF"/>
        </a:accent5>
        <a:accent6>
          <a:srgbClr val="2D2D8A"/>
        </a:accent6>
        <a:hlink>
          <a:srgbClr val="333399"/>
        </a:hlink>
        <a:folHlink>
          <a:srgbClr val="808080"/>
        </a:folHlink>
      </a:clrScheme>
      <a:clrMap bg1="lt1" tx1="dk1" bg2="lt2" tx2="dk2" accent1="accent1" accent2="accent2" accent3="accent3" accent4="accent4" accent5="accent5" accent6="accent6" hlink="hlink" folHlink="folHlink"/>
    </a:extraClrScheme>
    <a:extraClrScheme>
      <a:clrScheme name="afs- 11">
        <a:dk1>
          <a:srgbClr val="000000"/>
        </a:dk1>
        <a:lt1>
          <a:srgbClr val="CCCCFF"/>
        </a:lt1>
        <a:dk2>
          <a:srgbClr val="A50021"/>
        </a:dk2>
        <a:lt2>
          <a:srgbClr val="A8A8E2"/>
        </a:lt2>
        <a:accent1>
          <a:srgbClr val="EBEBFF"/>
        </a:accent1>
        <a:accent2>
          <a:srgbClr val="ACACC8"/>
        </a:accent2>
        <a:accent3>
          <a:srgbClr val="E2E2FF"/>
        </a:accent3>
        <a:accent4>
          <a:srgbClr val="000000"/>
        </a:accent4>
        <a:accent5>
          <a:srgbClr val="F3F3FF"/>
        </a:accent5>
        <a:accent6>
          <a:srgbClr val="9B9BB5"/>
        </a:accent6>
        <a:hlink>
          <a:srgbClr val="ACACC8"/>
        </a:hlink>
        <a:folHlink>
          <a:srgbClr val="808080"/>
        </a:folHlink>
      </a:clrScheme>
      <a:clrMap bg1="lt1" tx1="dk1" bg2="lt2" tx2="dk2" accent1="accent1" accent2="accent2" accent3="accent3" accent4="accent4" accent5="accent5" accent6="accent6" hlink="hlink" folHlink="folHlink"/>
    </a:extraClrScheme>
    <a:extraClrScheme>
      <a:clrScheme name="afs- 12">
        <a:dk1>
          <a:srgbClr val="000000"/>
        </a:dk1>
        <a:lt1>
          <a:srgbClr val="CCCCFF"/>
        </a:lt1>
        <a:dk2>
          <a:srgbClr val="A50021"/>
        </a:dk2>
        <a:lt2>
          <a:srgbClr val="A8A8E2"/>
        </a:lt2>
        <a:accent1>
          <a:srgbClr val="EBEBFF"/>
        </a:accent1>
        <a:accent2>
          <a:srgbClr val="9595B9"/>
        </a:accent2>
        <a:accent3>
          <a:srgbClr val="E2E2FF"/>
        </a:accent3>
        <a:accent4>
          <a:srgbClr val="000000"/>
        </a:accent4>
        <a:accent5>
          <a:srgbClr val="F3F3FF"/>
        </a:accent5>
        <a:accent6>
          <a:srgbClr val="8787A7"/>
        </a:accent6>
        <a:hlink>
          <a:srgbClr val="9595B9"/>
        </a:hlink>
        <a:folHlink>
          <a:srgbClr val="808080"/>
        </a:folHlink>
      </a:clrScheme>
      <a:clrMap bg1="lt1" tx1="dk1" bg2="lt2" tx2="dk2" accent1="accent1" accent2="accent2" accent3="accent3" accent4="accent4" accent5="accent5" accent6="accent6" hlink="hlink" folHlink="folHlink"/>
    </a:extraClrScheme>
    <a:extraClrScheme>
      <a:clrScheme name="afs- 13">
        <a:dk1>
          <a:srgbClr val="000000"/>
        </a:dk1>
        <a:lt1>
          <a:srgbClr val="CCCCFF"/>
        </a:lt1>
        <a:dk2>
          <a:srgbClr val="A50021"/>
        </a:dk2>
        <a:lt2>
          <a:srgbClr val="A8A8E2"/>
        </a:lt2>
        <a:accent1>
          <a:srgbClr val="EBEBFF"/>
        </a:accent1>
        <a:accent2>
          <a:srgbClr val="CA6D06"/>
        </a:accent2>
        <a:accent3>
          <a:srgbClr val="E2E2FF"/>
        </a:accent3>
        <a:accent4>
          <a:srgbClr val="000000"/>
        </a:accent4>
        <a:accent5>
          <a:srgbClr val="F3F3FF"/>
        </a:accent5>
        <a:accent6>
          <a:srgbClr val="B76205"/>
        </a:accent6>
        <a:hlink>
          <a:srgbClr val="CA6D06"/>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fs-">
  <a:themeElements>
    <a:clrScheme name="1_afs- 13">
      <a:dk1>
        <a:srgbClr val="000000"/>
      </a:dk1>
      <a:lt1>
        <a:srgbClr val="CCCCFF"/>
      </a:lt1>
      <a:dk2>
        <a:srgbClr val="A50021"/>
      </a:dk2>
      <a:lt2>
        <a:srgbClr val="A8A8E2"/>
      </a:lt2>
      <a:accent1>
        <a:srgbClr val="EBEBFF"/>
      </a:accent1>
      <a:accent2>
        <a:srgbClr val="CA6D06"/>
      </a:accent2>
      <a:accent3>
        <a:srgbClr val="E2E2FF"/>
      </a:accent3>
      <a:accent4>
        <a:srgbClr val="000000"/>
      </a:accent4>
      <a:accent5>
        <a:srgbClr val="F3F3FF"/>
      </a:accent5>
      <a:accent6>
        <a:srgbClr val="B76205"/>
      </a:accent6>
      <a:hlink>
        <a:srgbClr val="CA6D06"/>
      </a:hlink>
      <a:folHlink>
        <a:srgbClr val="808080"/>
      </a:folHlink>
    </a:clrScheme>
    <a:fontScheme name="1_afs-">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defRPr kumimoji="0" lang="de-DE" sz="21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rgbClr val="CA6D06"/>
          </a:buClr>
          <a:buSzTx/>
          <a:buFont typeface="Arial" charset="0"/>
          <a:buChar char="―"/>
          <a:tabLst/>
          <a:defRPr kumimoji="0" lang="de-DE" sz="21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1_afs- 1">
        <a:dk1>
          <a:srgbClr val="000000"/>
        </a:dk1>
        <a:lt1>
          <a:srgbClr val="CCCCFF"/>
        </a:lt1>
        <a:dk2>
          <a:srgbClr val="A50021"/>
        </a:dk2>
        <a:lt2>
          <a:srgbClr val="A8A8E2"/>
        </a:lt2>
        <a:accent1>
          <a:srgbClr val="EBEBFF"/>
        </a:accent1>
        <a:accent2>
          <a:srgbClr val="333399"/>
        </a:accent2>
        <a:accent3>
          <a:srgbClr val="E2E2FF"/>
        </a:accent3>
        <a:accent4>
          <a:srgbClr val="000000"/>
        </a:accent4>
        <a:accent5>
          <a:srgbClr val="F3F3FF"/>
        </a:accent5>
        <a:accent6>
          <a:srgbClr val="2D2D8A"/>
        </a:accent6>
        <a:hlink>
          <a:srgbClr val="333399"/>
        </a:hlink>
        <a:folHlink>
          <a:srgbClr val="808080"/>
        </a:folHlink>
      </a:clrScheme>
      <a:clrMap bg1="lt1" tx1="dk1" bg2="lt2" tx2="dk2" accent1="accent1" accent2="accent2" accent3="accent3" accent4="accent4" accent5="accent5" accent6="accent6" hlink="hlink" folHlink="folHlink"/>
    </a:extraClrScheme>
    <a:extraClrScheme>
      <a:clrScheme name="1_afs- 2">
        <a:dk1>
          <a:srgbClr val="000000"/>
        </a:dk1>
        <a:lt1>
          <a:srgbClr val="336699"/>
        </a:lt1>
        <a:dk2>
          <a:srgbClr val="A50021"/>
        </a:dk2>
        <a:lt2>
          <a:srgbClr val="A7BFE7"/>
        </a:lt2>
        <a:accent1>
          <a:srgbClr val="DEE7F6"/>
        </a:accent1>
        <a:accent2>
          <a:srgbClr val="336699"/>
        </a:accent2>
        <a:accent3>
          <a:srgbClr val="ADB8CA"/>
        </a:accent3>
        <a:accent4>
          <a:srgbClr val="000000"/>
        </a:accent4>
        <a:accent5>
          <a:srgbClr val="ECF1FA"/>
        </a:accent5>
        <a:accent6>
          <a:srgbClr val="2D5C8A"/>
        </a:accent6>
        <a:hlink>
          <a:srgbClr val="0066CC"/>
        </a:hlink>
        <a:folHlink>
          <a:srgbClr val="808080"/>
        </a:folHlink>
      </a:clrScheme>
      <a:clrMap bg1="lt1" tx1="dk1" bg2="lt2" tx2="dk2" accent1="accent1" accent2="accent2" accent3="accent3" accent4="accent4" accent5="accent5" accent6="accent6" hlink="hlink" folHlink="folHlink"/>
    </a:extraClrScheme>
    <a:extraClrScheme>
      <a:clrScheme name="1_afs- 3">
        <a:dk1>
          <a:srgbClr val="000000"/>
        </a:dk1>
        <a:lt1>
          <a:srgbClr val="666699"/>
        </a:lt1>
        <a:dk2>
          <a:srgbClr val="A50021"/>
        </a:dk2>
        <a:lt2>
          <a:srgbClr val="B8B8D0"/>
        </a:lt2>
        <a:accent1>
          <a:srgbClr val="D1D1E1"/>
        </a:accent1>
        <a:accent2>
          <a:srgbClr val="333399"/>
        </a:accent2>
        <a:accent3>
          <a:srgbClr val="B8B8CA"/>
        </a:accent3>
        <a:accent4>
          <a:srgbClr val="000000"/>
        </a:accent4>
        <a:accent5>
          <a:srgbClr val="E5E5EE"/>
        </a:accent5>
        <a:accent6>
          <a:srgbClr val="2D2D8A"/>
        </a:accent6>
        <a:hlink>
          <a:srgbClr val="6666FF"/>
        </a:hlink>
        <a:folHlink>
          <a:srgbClr val="808080"/>
        </a:folHlink>
      </a:clrScheme>
      <a:clrMap bg1="lt1" tx1="dk1" bg2="lt2" tx2="dk2" accent1="accent1" accent2="accent2" accent3="accent3" accent4="accent4" accent5="accent5" accent6="accent6" hlink="hlink" folHlink="folHlink"/>
    </a:extraClrScheme>
    <a:extraClrScheme>
      <a:clrScheme name="1_afs- 4">
        <a:dk1>
          <a:srgbClr val="000000"/>
        </a:dk1>
        <a:lt1>
          <a:srgbClr val="808000"/>
        </a:lt1>
        <a:dk2>
          <a:srgbClr val="A50021"/>
        </a:dk2>
        <a:lt2>
          <a:srgbClr val="C1C694"/>
        </a:lt2>
        <a:accent1>
          <a:srgbClr val="E4E6D0"/>
        </a:accent1>
        <a:accent2>
          <a:srgbClr val="666633"/>
        </a:accent2>
        <a:accent3>
          <a:srgbClr val="C0C0AA"/>
        </a:accent3>
        <a:accent4>
          <a:srgbClr val="000000"/>
        </a:accent4>
        <a:accent5>
          <a:srgbClr val="EFF0E4"/>
        </a:accent5>
        <a:accent6>
          <a:srgbClr val="5C5C2D"/>
        </a:accent6>
        <a:hlink>
          <a:srgbClr val="336600"/>
        </a:hlink>
        <a:folHlink>
          <a:srgbClr val="808080"/>
        </a:folHlink>
      </a:clrScheme>
      <a:clrMap bg1="lt1" tx1="dk1" bg2="lt2" tx2="dk2" accent1="accent1" accent2="accent2" accent3="accent3" accent4="accent4" accent5="accent5" accent6="accent6" hlink="hlink" folHlink="folHlink"/>
    </a:extraClrScheme>
    <a:extraClrScheme>
      <a:clrScheme name="1_afs- 5">
        <a:dk1>
          <a:srgbClr val="000000"/>
        </a:dk1>
        <a:lt1>
          <a:srgbClr val="FFBA2F"/>
        </a:lt1>
        <a:dk2>
          <a:srgbClr val="A50021"/>
        </a:dk2>
        <a:lt2>
          <a:srgbClr val="FFD175"/>
        </a:lt2>
        <a:accent1>
          <a:srgbClr val="FFE7B7"/>
        </a:accent1>
        <a:accent2>
          <a:srgbClr val="996600"/>
        </a:accent2>
        <a:accent3>
          <a:srgbClr val="FFD9AD"/>
        </a:accent3>
        <a:accent4>
          <a:srgbClr val="000000"/>
        </a:accent4>
        <a:accent5>
          <a:srgbClr val="FFF1D8"/>
        </a:accent5>
        <a:accent6>
          <a:srgbClr val="8A5C00"/>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1_afs- 6">
        <a:dk1>
          <a:srgbClr val="000000"/>
        </a:dk1>
        <a:lt1>
          <a:srgbClr val="969696"/>
        </a:lt1>
        <a:dk2>
          <a:srgbClr val="A50021"/>
        </a:dk2>
        <a:lt2>
          <a:srgbClr val="B2B2B2"/>
        </a:lt2>
        <a:accent1>
          <a:srgbClr val="DDDDDD"/>
        </a:accent1>
        <a:accent2>
          <a:srgbClr val="333333"/>
        </a:accent2>
        <a:accent3>
          <a:srgbClr val="C9C9C9"/>
        </a:accent3>
        <a:accent4>
          <a:srgbClr val="000000"/>
        </a:accent4>
        <a:accent5>
          <a:srgbClr val="EBEBEB"/>
        </a:accent5>
        <a:accent6>
          <a:srgbClr val="2D2D2D"/>
        </a:accent6>
        <a:hlink>
          <a:srgbClr val="A50021"/>
        </a:hlink>
        <a:folHlink>
          <a:srgbClr val="808080"/>
        </a:folHlink>
      </a:clrScheme>
      <a:clrMap bg1="lt1" tx1="dk1" bg2="lt2" tx2="dk2" accent1="accent1" accent2="accent2" accent3="accent3" accent4="accent4" accent5="accent5" accent6="accent6" hlink="hlink" folHlink="folHlink"/>
    </a:extraClrScheme>
    <a:extraClrScheme>
      <a:clrScheme name="1_afs- 7">
        <a:dk1>
          <a:srgbClr val="000000"/>
        </a:dk1>
        <a:lt1>
          <a:srgbClr val="B1BBC7"/>
        </a:lt1>
        <a:dk2>
          <a:srgbClr val="A50021"/>
        </a:dk2>
        <a:lt2>
          <a:srgbClr val="A8A8E2"/>
        </a:lt2>
        <a:accent1>
          <a:srgbClr val="EBEBFF"/>
        </a:accent1>
        <a:accent2>
          <a:srgbClr val="333399"/>
        </a:accent2>
        <a:accent3>
          <a:srgbClr val="D5DAE0"/>
        </a:accent3>
        <a:accent4>
          <a:srgbClr val="000000"/>
        </a:accent4>
        <a:accent5>
          <a:srgbClr val="F3F3FF"/>
        </a:accent5>
        <a:accent6>
          <a:srgbClr val="2D2D8A"/>
        </a:accent6>
        <a:hlink>
          <a:srgbClr val="333399"/>
        </a:hlink>
        <a:folHlink>
          <a:srgbClr val="808080"/>
        </a:folHlink>
      </a:clrScheme>
      <a:clrMap bg1="lt1" tx1="dk1" bg2="lt2" tx2="dk2" accent1="accent1" accent2="accent2" accent3="accent3" accent4="accent4" accent5="accent5" accent6="accent6" hlink="hlink" folHlink="folHlink"/>
    </a:extraClrScheme>
    <a:extraClrScheme>
      <a:clrScheme name="1_afs- 8">
        <a:dk1>
          <a:srgbClr val="000000"/>
        </a:dk1>
        <a:lt1>
          <a:srgbClr val="7C8DA1"/>
        </a:lt1>
        <a:dk2>
          <a:srgbClr val="A50021"/>
        </a:dk2>
        <a:lt2>
          <a:srgbClr val="A8A8E2"/>
        </a:lt2>
        <a:accent1>
          <a:srgbClr val="EBEBFF"/>
        </a:accent1>
        <a:accent2>
          <a:srgbClr val="333399"/>
        </a:accent2>
        <a:accent3>
          <a:srgbClr val="BFC5CD"/>
        </a:accent3>
        <a:accent4>
          <a:srgbClr val="000000"/>
        </a:accent4>
        <a:accent5>
          <a:srgbClr val="F3F3FF"/>
        </a:accent5>
        <a:accent6>
          <a:srgbClr val="2D2D8A"/>
        </a:accent6>
        <a:hlink>
          <a:srgbClr val="333399"/>
        </a:hlink>
        <a:folHlink>
          <a:srgbClr val="808080"/>
        </a:folHlink>
      </a:clrScheme>
      <a:clrMap bg1="lt1" tx1="dk1" bg2="lt2" tx2="dk2" accent1="accent1" accent2="accent2" accent3="accent3" accent4="accent4" accent5="accent5" accent6="accent6" hlink="hlink" folHlink="folHlink"/>
    </a:extraClrScheme>
    <a:extraClrScheme>
      <a:clrScheme name="1_afs- 9">
        <a:dk1>
          <a:srgbClr val="000000"/>
        </a:dk1>
        <a:lt1>
          <a:srgbClr val="65778D"/>
        </a:lt1>
        <a:dk2>
          <a:srgbClr val="A50021"/>
        </a:dk2>
        <a:lt2>
          <a:srgbClr val="A8A8E2"/>
        </a:lt2>
        <a:accent1>
          <a:srgbClr val="EBEBFF"/>
        </a:accent1>
        <a:accent2>
          <a:srgbClr val="333399"/>
        </a:accent2>
        <a:accent3>
          <a:srgbClr val="B8BDC5"/>
        </a:accent3>
        <a:accent4>
          <a:srgbClr val="000000"/>
        </a:accent4>
        <a:accent5>
          <a:srgbClr val="F3F3FF"/>
        </a:accent5>
        <a:accent6>
          <a:srgbClr val="2D2D8A"/>
        </a:accent6>
        <a:hlink>
          <a:srgbClr val="333399"/>
        </a:hlink>
        <a:folHlink>
          <a:srgbClr val="808080"/>
        </a:folHlink>
      </a:clrScheme>
      <a:clrMap bg1="lt1" tx1="dk1" bg2="lt2" tx2="dk2" accent1="accent1" accent2="accent2" accent3="accent3" accent4="accent4" accent5="accent5" accent6="accent6" hlink="hlink" folHlink="folHlink"/>
    </a:extraClrScheme>
    <a:extraClrScheme>
      <a:clrScheme name="1_afs- 10">
        <a:dk1>
          <a:srgbClr val="000000"/>
        </a:dk1>
        <a:lt1>
          <a:srgbClr val="576F7F"/>
        </a:lt1>
        <a:dk2>
          <a:srgbClr val="A50021"/>
        </a:dk2>
        <a:lt2>
          <a:srgbClr val="A8A8E2"/>
        </a:lt2>
        <a:accent1>
          <a:srgbClr val="EBEBFF"/>
        </a:accent1>
        <a:accent2>
          <a:srgbClr val="333399"/>
        </a:accent2>
        <a:accent3>
          <a:srgbClr val="B4BBC0"/>
        </a:accent3>
        <a:accent4>
          <a:srgbClr val="000000"/>
        </a:accent4>
        <a:accent5>
          <a:srgbClr val="F3F3FF"/>
        </a:accent5>
        <a:accent6>
          <a:srgbClr val="2D2D8A"/>
        </a:accent6>
        <a:hlink>
          <a:srgbClr val="333399"/>
        </a:hlink>
        <a:folHlink>
          <a:srgbClr val="808080"/>
        </a:folHlink>
      </a:clrScheme>
      <a:clrMap bg1="lt1" tx1="dk1" bg2="lt2" tx2="dk2" accent1="accent1" accent2="accent2" accent3="accent3" accent4="accent4" accent5="accent5" accent6="accent6" hlink="hlink" folHlink="folHlink"/>
    </a:extraClrScheme>
    <a:extraClrScheme>
      <a:clrScheme name="1_afs- 11">
        <a:dk1>
          <a:srgbClr val="000000"/>
        </a:dk1>
        <a:lt1>
          <a:srgbClr val="CCCCFF"/>
        </a:lt1>
        <a:dk2>
          <a:srgbClr val="A50021"/>
        </a:dk2>
        <a:lt2>
          <a:srgbClr val="A8A8E2"/>
        </a:lt2>
        <a:accent1>
          <a:srgbClr val="EBEBFF"/>
        </a:accent1>
        <a:accent2>
          <a:srgbClr val="ACACC8"/>
        </a:accent2>
        <a:accent3>
          <a:srgbClr val="E2E2FF"/>
        </a:accent3>
        <a:accent4>
          <a:srgbClr val="000000"/>
        </a:accent4>
        <a:accent5>
          <a:srgbClr val="F3F3FF"/>
        </a:accent5>
        <a:accent6>
          <a:srgbClr val="9B9BB5"/>
        </a:accent6>
        <a:hlink>
          <a:srgbClr val="ACACC8"/>
        </a:hlink>
        <a:folHlink>
          <a:srgbClr val="808080"/>
        </a:folHlink>
      </a:clrScheme>
      <a:clrMap bg1="lt1" tx1="dk1" bg2="lt2" tx2="dk2" accent1="accent1" accent2="accent2" accent3="accent3" accent4="accent4" accent5="accent5" accent6="accent6" hlink="hlink" folHlink="folHlink"/>
    </a:extraClrScheme>
    <a:extraClrScheme>
      <a:clrScheme name="1_afs- 12">
        <a:dk1>
          <a:srgbClr val="000000"/>
        </a:dk1>
        <a:lt1>
          <a:srgbClr val="CCCCFF"/>
        </a:lt1>
        <a:dk2>
          <a:srgbClr val="A50021"/>
        </a:dk2>
        <a:lt2>
          <a:srgbClr val="A8A8E2"/>
        </a:lt2>
        <a:accent1>
          <a:srgbClr val="EBEBFF"/>
        </a:accent1>
        <a:accent2>
          <a:srgbClr val="9595B9"/>
        </a:accent2>
        <a:accent3>
          <a:srgbClr val="E2E2FF"/>
        </a:accent3>
        <a:accent4>
          <a:srgbClr val="000000"/>
        </a:accent4>
        <a:accent5>
          <a:srgbClr val="F3F3FF"/>
        </a:accent5>
        <a:accent6>
          <a:srgbClr val="8787A7"/>
        </a:accent6>
        <a:hlink>
          <a:srgbClr val="9595B9"/>
        </a:hlink>
        <a:folHlink>
          <a:srgbClr val="808080"/>
        </a:folHlink>
      </a:clrScheme>
      <a:clrMap bg1="lt1" tx1="dk1" bg2="lt2" tx2="dk2" accent1="accent1" accent2="accent2" accent3="accent3" accent4="accent4" accent5="accent5" accent6="accent6" hlink="hlink" folHlink="folHlink"/>
    </a:extraClrScheme>
    <a:extraClrScheme>
      <a:clrScheme name="1_afs- 13">
        <a:dk1>
          <a:srgbClr val="000000"/>
        </a:dk1>
        <a:lt1>
          <a:srgbClr val="CCCCFF"/>
        </a:lt1>
        <a:dk2>
          <a:srgbClr val="A50021"/>
        </a:dk2>
        <a:lt2>
          <a:srgbClr val="A8A8E2"/>
        </a:lt2>
        <a:accent1>
          <a:srgbClr val="EBEBFF"/>
        </a:accent1>
        <a:accent2>
          <a:srgbClr val="CA6D06"/>
        </a:accent2>
        <a:accent3>
          <a:srgbClr val="E2E2FF"/>
        </a:accent3>
        <a:accent4>
          <a:srgbClr val="000000"/>
        </a:accent4>
        <a:accent5>
          <a:srgbClr val="F3F3FF"/>
        </a:accent5>
        <a:accent6>
          <a:srgbClr val="B76205"/>
        </a:accent6>
        <a:hlink>
          <a:srgbClr val="CA6D06"/>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1089</Words>
  <Application>Microsoft Macintosh PowerPoint</Application>
  <PresentationFormat>Bildschirmpräsentation (4:3)</PresentationFormat>
  <Paragraphs>151</Paragraphs>
  <Slides>9</Slides>
  <Notes>6</Notes>
  <HiddenSlides>0</HiddenSlides>
  <MMClips>0</MMClips>
  <ScaleCrop>false</ScaleCrop>
  <HeadingPairs>
    <vt:vector size="4" baseType="variant">
      <vt:variant>
        <vt:lpstr>Design</vt:lpstr>
      </vt:variant>
      <vt:variant>
        <vt:i4>2</vt:i4>
      </vt:variant>
      <vt:variant>
        <vt:lpstr>Folientitel</vt:lpstr>
      </vt:variant>
      <vt:variant>
        <vt:i4>9</vt:i4>
      </vt:variant>
    </vt:vector>
  </HeadingPairs>
  <TitlesOfParts>
    <vt:vector size="11" baseType="lpstr">
      <vt:lpstr>afs-</vt:lpstr>
      <vt:lpstr>1_afs-</vt:lpstr>
      <vt:lpstr>Pure data vs. analytical interpretation? </vt:lpstr>
      <vt:lpstr>Starting point</vt:lpstr>
      <vt:lpstr>Starting point</vt:lpstr>
      <vt:lpstr>Analytical approach: 1. Step in Germany - Legislation</vt:lpstr>
      <vt:lpstr>Analytical approach: 2. Step in Germany – Operationalization</vt:lpstr>
      <vt:lpstr>Analytical approach: 2. Step in Germany – Operationalization</vt:lpstr>
      <vt:lpstr>Life outside ….</vt:lpstr>
      <vt:lpstr>The Equal Pay Day in Germany – an example why analysis by the NSI is necessary</vt:lpstr>
      <vt:lpstr>Summing up</vt:lpstr>
    </vt:vector>
  </TitlesOfParts>
  <Company>StaLa Berlin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keil</dc:creator>
  <cp:lastModifiedBy>n n</cp:lastModifiedBy>
  <cp:revision>396</cp:revision>
  <dcterms:created xsi:type="dcterms:W3CDTF">2007-12-17T16:32:48Z</dcterms:created>
  <dcterms:modified xsi:type="dcterms:W3CDTF">2014-06-03T08:59:47Z</dcterms:modified>
</cp:coreProperties>
</file>