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7" r:id="rId2"/>
  </p:sldMasterIdLst>
  <p:notesMasterIdLst>
    <p:notesMasterId r:id="rId13"/>
  </p:notesMasterIdLst>
  <p:sldIdLst>
    <p:sldId id="256" r:id="rId3"/>
    <p:sldId id="264" r:id="rId4"/>
    <p:sldId id="292" r:id="rId5"/>
    <p:sldId id="291" r:id="rId6"/>
    <p:sldId id="293" r:id="rId7"/>
    <p:sldId id="294" r:id="rId8"/>
    <p:sldId id="297" r:id="rId9"/>
    <p:sldId id="295" r:id="rId10"/>
    <p:sldId id="301" r:id="rId11"/>
    <p:sldId id="299" r:id="rId12"/>
  </p:sldIdLst>
  <p:sldSz cx="9144000" cy="6858000" type="screen4x3"/>
  <p:notesSz cx="6400800" cy="8686800"/>
  <p:defaultTextStyle>
    <a:defPPr>
      <a:defRPr lang="de-DE"/>
    </a:defPPr>
    <a:lvl1pPr algn="ctr" rtl="0" fontAlgn="base">
      <a:spcBef>
        <a:spcPct val="20000"/>
      </a:spcBef>
      <a:spcAft>
        <a:spcPct val="0"/>
      </a:spcAft>
      <a:buClr>
        <a:srgbClr val="CA6D06"/>
      </a:buClr>
      <a:buFont typeface="Arial" charset="0"/>
      <a:buChar char="―"/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20000"/>
      </a:spcBef>
      <a:spcAft>
        <a:spcPct val="0"/>
      </a:spcAft>
      <a:buClr>
        <a:srgbClr val="CA6D06"/>
      </a:buClr>
      <a:buFont typeface="Arial" charset="0"/>
      <a:buChar char="―"/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20000"/>
      </a:spcBef>
      <a:spcAft>
        <a:spcPct val="0"/>
      </a:spcAft>
      <a:buClr>
        <a:srgbClr val="CA6D06"/>
      </a:buClr>
      <a:buFont typeface="Arial" charset="0"/>
      <a:buChar char="―"/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20000"/>
      </a:spcBef>
      <a:spcAft>
        <a:spcPct val="0"/>
      </a:spcAft>
      <a:buClr>
        <a:srgbClr val="CA6D06"/>
      </a:buClr>
      <a:buFont typeface="Arial" charset="0"/>
      <a:buChar char="―"/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20000"/>
      </a:spcBef>
      <a:spcAft>
        <a:spcPct val="0"/>
      </a:spcAft>
      <a:buClr>
        <a:srgbClr val="CA6D06"/>
      </a:buClr>
      <a:buFont typeface="Arial" charset="0"/>
      <a:buChar char="―"/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CC8"/>
    <a:srgbClr val="DDDDDD"/>
    <a:srgbClr val="CC9900"/>
    <a:srgbClr val="666699"/>
    <a:srgbClr val="C7DAB0"/>
    <a:srgbClr val="9595B9"/>
    <a:srgbClr val="CA6D0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6191" tIns="43096" rIns="86191" bIns="43096" numCol="1" anchor="t" anchorCtr="0" compatLnSpc="1">
            <a:prstTxWarp prst="textNoShape">
              <a:avLst/>
            </a:prstTxWarp>
          </a:bodyPr>
          <a:lstStyle>
            <a:lvl1pPr algn="l" defTabSz="862013">
              <a:spcBef>
                <a:spcPct val="0"/>
              </a:spcBef>
              <a:buClrTx/>
              <a:buFontTx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6191" tIns="43096" rIns="86191" bIns="43096" numCol="1" anchor="t" anchorCtr="0" compatLnSpc="1">
            <a:prstTxWarp prst="textNoShape">
              <a:avLst/>
            </a:prstTxWarp>
          </a:bodyPr>
          <a:lstStyle>
            <a:lvl1pPr algn="r" defTabSz="862013">
              <a:spcBef>
                <a:spcPct val="0"/>
              </a:spcBef>
              <a:buClrTx/>
              <a:buFontTx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52463"/>
            <a:ext cx="4341812" cy="3255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6191" tIns="43096" rIns="86191" bIns="43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6191" tIns="43096" rIns="86191" bIns="43096" numCol="1" anchor="b" anchorCtr="0" compatLnSpc="1">
            <a:prstTxWarp prst="textNoShape">
              <a:avLst/>
            </a:prstTxWarp>
          </a:bodyPr>
          <a:lstStyle>
            <a:lvl1pPr algn="l" defTabSz="862013">
              <a:spcBef>
                <a:spcPct val="0"/>
              </a:spcBef>
              <a:buClrTx/>
              <a:buFontTx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6191" tIns="43096" rIns="86191" bIns="43096" numCol="1" anchor="b" anchorCtr="0" compatLnSpc="1">
            <a:prstTxWarp prst="textNoShape">
              <a:avLst/>
            </a:prstTxWarp>
          </a:bodyPr>
          <a:lstStyle>
            <a:lvl1pPr algn="r" defTabSz="862013">
              <a:spcBef>
                <a:spcPct val="0"/>
              </a:spcBef>
              <a:buClrTx/>
              <a:buFontTx/>
              <a:buNone/>
              <a:defRPr sz="1100">
                <a:cs typeface="+mn-cs"/>
              </a:defRPr>
            </a:lvl1pPr>
          </a:lstStyle>
          <a:p>
            <a:pPr>
              <a:defRPr/>
            </a:pPr>
            <a:fld id="{FDEFCE09-D60E-E14C-8158-260DB2079C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387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dirty="0" err="1" smtClean="0"/>
              <a:t>Others</a:t>
            </a:r>
            <a:r>
              <a:rPr lang="de-DE" dirty="0" smtClean="0"/>
              <a:t> – Trade </a:t>
            </a:r>
            <a:r>
              <a:rPr lang="de-DE" dirty="0" err="1" smtClean="0"/>
              <a:t>unions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8AC045-0D42-564D-AC6D-DC003F2477C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8AC045-0D42-564D-AC6D-DC003F2477C1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Myriad Pro"/>
                <a:cs typeface="Myriad Pro"/>
              </a:rPr>
              <a:t>Huge differences east – west (unadjusted 8% (E), 23% (W))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8AC045-0D42-564D-AC6D-DC003F2477C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Poor end-user!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8AC045-0D42-564D-AC6D-DC003F2477C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8AC045-0D42-564D-AC6D-DC003F2477C1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8AC045-0D42-564D-AC6D-DC003F2477C1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8AC045-0D42-564D-AC6D-DC003F2477C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8AC045-0D42-564D-AC6D-DC003F2477C1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0" descr="MENSCH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9" t="60013" b="20895"/>
          <a:stretch>
            <a:fillRect/>
          </a:stretch>
        </p:blipFill>
        <p:spPr bwMode="auto">
          <a:xfrm>
            <a:off x="180975" y="4149725"/>
            <a:ext cx="183832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146300" y="333375"/>
            <a:ext cx="6335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8000" tIns="0" rIns="90000" bIns="0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de-DE" sz="1500" b="1" dirty="0" err="1" smtClean="0">
                <a:solidFill>
                  <a:srgbClr val="CA6D06"/>
                </a:solidFill>
                <a:cs typeface="+mn-cs"/>
              </a:rPr>
              <a:t>Ministry</a:t>
            </a:r>
            <a:r>
              <a:rPr lang="de-DE" sz="1500" b="1" dirty="0" smtClean="0">
                <a:solidFill>
                  <a:srgbClr val="CA6D06"/>
                </a:solidFill>
                <a:cs typeface="+mn-cs"/>
              </a:rPr>
              <a:t> </a:t>
            </a:r>
            <a:r>
              <a:rPr lang="de-DE" sz="1500" b="1" dirty="0" err="1" smtClean="0">
                <a:solidFill>
                  <a:srgbClr val="CA6D06"/>
                </a:solidFill>
                <a:cs typeface="+mn-cs"/>
              </a:rPr>
              <a:t>of</a:t>
            </a:r>
            <a:r>
              <a:rPr lang="de-DE" sz="1500" b="1" dirty="0" smtClean="0">
                <a:solidFill>
                  <a:srgbClr val="CA6D06"/>
                </a:solidFill>
                <a:cs typeface="+mn-cs"/>
              </a:rPr>
              <a:t> </a:t>
            </a:r>
            <a:r>
              <a:rPr lang="de-DE" sz="1500" b="1" dirty="0" err="1" smtClean="0">
                <a:solidFill>
                  <a:srgbClr val="CA6D06"/>
                </a:solidFill>
                <a:cs typeface="+mn-cs"/>
              </a:rPr>
              <a:t>the</a:t>
            </a:r>
            <a:r>
              <a:rPr lang="de-DE" sz="1500" b="1" dirty="0" smtClean="0">
                <a:solidFill>
                  <a:srgbClr val="CA6D06"/>
                </a:solidFill>
                <a:cs typeface="+mn-cs"/>
              </a:rPr>
              <a:t> </a:t>
            </a:r>
            <a:r>
              <a:rPr lang="de-DE" sz="1500" b="1" dirty="0" err="1" smtClean="0">
                <a:solidFill>
                  <a:srgbClr val="CA6D06"/>
                </a:solidFill>
                <a:cs typeface="+mn-cs"/>
              </a:rPr>
              <a:t>Interior</a:t>
            </a:r>
            <a:r>
              <a:rPr lang="de-DE" sz="1500" b="1" dirty="0" smtClean="0">
                <a:solidFill>
                  <a:srgbClr val="CA6D06"/>
                </a:solidFill>
                <a:cs typeface="+mn-cs"/>
              </a:rPr>
              <a:t> </a:t>
            </a:r>
            <a:r>
              <a:rPr lang="de-DE" sz="1500" b="1" baseline="0" dirty="0" err="1" smtClean="0">
                <a:solidFill>
                  <a:srgbClr val="CA6D06"/>
                </a:solidFill>
                <a:cs typeface="+mn-cs"/>
              </a:rPr>
              <a:t>and</a:t>
            </a:r>
            <a:r>
              <a:rPr lang="de-DE" sz="1500" b="1" baseline="0" dirty="0" smtClean="0">
                <a:solidFill>
                  <a:srgbClr val="CA6D06"/>
                </a:solidFill>
                <a:cs typeface="+mn-cs"/>
              </a:rPr>
              <a:t> Sports Berlin</a:t>
            </a:r>
            <a:endParaRPr lang="de-DE" sz="1500" dirty="0"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2193925" y="5930900"/>
            <a:ext cx="597852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10800" rIns="90000" bIns="10800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de-DE" sz="1400" dirty="0">
                <a:solidFill>
                  <a:srgbClr val="CA6D06"/>
                </a:solidFill>
                <a:cs typeface="+mn-cs"/>
              </a:rPr>
              <a:t>Prof. Dr. Ulrike </a:t>
            </a:r>
            <a:r>
              <a:rPr lang="de-DE" sz="1400" dirty="0" err="1">
                <a:solidFill>
                  <a:srgbClr val="CA6D06"/>
                </a:solidFill>
                <a:cs typeface="+mn-cs"/>
              </a:rPr>
              <a:t>Rockmann</a:t>
            </a:r>
            <a:endParaRPr lang="de-DE" sz="1400" dirty="0">
              <a:solidFill>
                <a:schemeClr val="folHlink"/>
              </a:solidFill>
              <a:cs typeface="+mn-cs"/>
            </a:endParaRPr>
          </a:p>
        </p:txBody>
      </p:sp>
      <p:sp>
        <p:nvSpPr>
          <p:cNvPr id="7" name="Rectangle 114"/>
          <p:cNvSpPr>
            <a:spLocks noChangeArrowheads="1"/>
          </p:cNvSpPr>
          <p:nvPr userDrawn="1"/>
        </p:nvSpPr>
        <p:spPr bwMode="auto">
          <a:xfrm>
            <a:off x="611188" y="5589588"/>
            <a:ext cx="1411287" cy="71437"/>
          </a:xfrm>
          <a:prstGeom prst="rect">
            <a:avLst/>
          </a:prstGeom>
          <a:solidFill>
            <a:srgbClr val="CA6D0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sx="125000" sy="125000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" name="Line 115"/>
          <p:cNvSpPr>
            <a:spLocks noChangeShapeType="1"/>
          </p:cNvSpPr>
          <p:nvPr userDrawn="1"/>
        </p:nvSpPr>
        <p:spPr bwMode="auto">
          <a:xfrm>
            <a:off x="863600" y="5594350"/>
            <a:ext cx="0" cy="666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sx="125000" sy="125000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" name="Line 116"/>
          <p:cNvSpPr>
            <a:spLocks noChangeShapeType="1"/>
          </p:cNvSpPr>
          <p:nvPr userDrawn="1"/>
        </p:nvSpPr>
        <p:spPr bwMode="auto">
          <a:xfrm>
            <a:off x="1152525" y="5594350"/>
            <a:ext cx="0" cy="666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sx="125000" sy="125000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" name="Line 117"/>
          <p:cNvSpPr>
            <a:spLocks noChangeShapeType="1"/>
          </p:cNvSpPr>
          <p:nvPr userDrawn="1"/>
        </p:nvSpPr>
        <p:spPr bwMode="auto">
          <a:xfrm>
            <a:off x="1439863" y="5594350"/>
            <a:ext cx="0" cy="666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sx="125000" sy="125000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" name="Line 118"/>
          <p:cNvSpPr>
            <a:spLocks noChangeShapeType="1"/>
          </p:cNvSpPr>
          <p:nvPr userDrawn="1"/>
        </p:nvSpPr>
        <p:spPr bwMode="auto">
          <a:xfrm>
            <a:off x="1728788" y="5594350"/>
            <a:ext cx="0" cy="666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3500000" sx="125000" sy="125000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2" name="Line 124"/>
          <p:cNvSpPr>
            <a:spLocks noChangeShapeType="1"/>
          </p:cNvSpPr>
          <p:nvPr userDrawn="1"/>
        </p:nvSpPr>
        <p:spPr bwMode="auto">
          <a:xfrm>
            <a:off x="2120900" y="1052513"/>
            <a:ext cx="6051550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25"/>
          <p:cNvSpPr>
            <a:spLocks noChangeShapeType="1"/>
          </p:cNvSpPr>
          <p:nvPr userDrawn="1"/>
        </p:nvSpPr>
        <p:spPr bwMode="auto">
          <a:xfrm rot="16200000">
            <a:off x="1862137" y="1304926"/>
            <a:ext cx="504825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Line 131"/>
          <p:cNvSpPr>
            <a:spLocks noChangeShapeType="1"/>
          </p:cNvSpPr>
          <p:nvPr userDrawn="1"/>
        </p:nvSpPr>
        <p:spPr bwMode="auto">
          <a:xfrm rot="10800000">
            <a:off x="2124075" y="5595938"/>
            <a:ext cx="6051550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32"/>
          <p:cNvSpPr>
            <a:spLocks noChangeShapeType="1"/>
          </p:cNvSpPr>
          <p:nvPr userDrawn="1"/>
        </p:nvSpPr>
        <p:spPr bwMode="auto">
          <a:xfrm rot="5400000">
            <a:off x="7965281" y="5384007"/>
            <a:ext cx="420687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193925" y="2278063"/>
            <a:ext cx="5978525" cy="1006475"/>
          </a:xfrm>
        </p:spPr>
        <p:txBody>
          <a:bodyPr lIns="90000" tIns="46800" rIns="90000" bIns="46800"/>
          <a:lstStyle>
            <a:lvl1pPr>
              <a:defRPr sz="2000">
                <a:solidFill>
                  <a:srgbClr val="4D4D4D"/>
                </a:solidFill>
              </a:defRPr>
            </a:lvl1pPr>
          </a:lstStyle>
          <a:p>
            <a:pPr lvl="0"/>
            <a:r>
              <a:rPr lang="de-DE" noProof="0" smtClean="0"/>
              <a:t>Klicken Sie, </a:t>
            </a:r>
            <a:br>
              <a:rPr lang="de-DE" noProof="0" smtClean="0"/>
            </a:br>
            <a:r>
              <a:rPr lang="de-DE" noProof="0" smtClean="0"/>
              <a:t>um das Titelformat </a:t>
            </a:r>
            <a:br>
              <a:rPr lang="de-DE" noProof="0" smtClean="0"/>
            </a:br>
            <a:r>
              <a:rPr lang="de-DE" noProof="0" smtClean="0"/>
              <a:t>zu bearbeiten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93925" y="4060825"/>
            <a:ext cx="5978525" cy="868363"/>
          </a:xfrm>
        </p:spPr>
        <p:txBody>
          <a:bodyPr lIns="90000" tIns="46800" rIns="90000" bIns="46800"/>
          <a:lstStyle>
            <a:lvl1pPr marL="0" indent="0">
              <a:buFontTx/>
              <a:buNone/>
              <a:defRPr sz="1700">
                <a:solidFill>
                  <a:srgbClr val="4D4D4D"/>
                </a:solidFill>
              </a:defRPr>
            </a:lvl1pPr>
          </a:lstStyle>
          <a:p>
            <a:pPr lvl="0"/>
            <a:r>
              <a:rPr lang="de-DE" noProof="0" smtClean="0"/>
              <a:t>Klicken Sie, um das Format </a:t>
            </a:r>
            <a:br>
              <a:rPr lang="de-DE" noProof="0" smtClean="0"/>
            </a:br>
            <a:r>
              <a:rPr lang="de-DE" noProof="0" smtClean="0"/>
              <a:t>des Untertitel-Masters </a:t>
            </a:r>
            <a:br>
              <a:rPr lang="de-DE" noProof="0" smtClean="0"/>
            </a:br>
            <a:r>
              <a:rPr lang="de-DE" noProof="0" smtClean="0"/>
              <a:t>zu bearbeiten.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105025" y="1133475"/>
            <a:ext cx="6067425" cy="230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CA6D06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A6D0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98000" tIns="10800" rIns="90000" bIns="1080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 dirty="0" smtClean="0"/>
              <a:t>Q2014</a:t>
            </a:r>
            <a:endParaRPr lang="de-DE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179388" y="1133475"/>
            <a:ext cx="1855787" cy="230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CA6D06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A6D0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10800" rIns="90000" bIns="10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rgbClr val="4D4D4D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de-DE" dirty="0"/>
              <a:t>June </a:t>
            </a:r>
            <a:r>
              <a:rPr lang="de-DE" dirty="0" smtClean="0"/>
              <a:t>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09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7E48B-BE2A-284E-99EA-B8ECDF1FF7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89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85A56-555D-4949-A397-4910BAC5C0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99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4371-2E97-7E48-8588-A82F79EAB2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073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76E35-38F5-0949-9EE5-738A5DC6DD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423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2100" y="404813"/>
            <a:ext cx="2033588" cy="2808287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404813"/>
            <a:ext cx="5949950" cy="2808287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EBCC2-8D4F-0F43-A3DC-FF587168C8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7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2628900" y="6569075"/>
            <a:ext cx="6335713" cy="244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000" tIns="0" rIns="90000" bIns="0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r>
              <a:rPr lang="de-DE" sz="900" b="1" dirty="0" err="1" smtClean="0">
                <a:solidFill>
                  <a:srgbClr val="CA6D06"/>
                </a:solidFill>
              </a:rPr>
              <a:t>Ministry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of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the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Interior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and</a:t>
            </a:r>
            <a:r>
              <a:rPr lang="de-DE" sz="900" b="1" dirty="0" smtClean="0">
                <a:solidFill>
                  <a:srgbClr val="CA6D06"/>
                </a:solidFill>
              </a:rPr>
              <a:t> Sports </a:t>
            </a:r>
            <a:r>
              <a:rPr lang="de-DE" sz="900" dirty="0" smtClean="0"/>
              <a:t>Berlin</a:t>
            </a:r>
            <a:endParaRPr lang="de-DE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9A00-4A8D-8F46-AA6B-8CB81077A0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604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2628900" y="6569075"/>
            <a:ext cx="6335713" cy="244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000" tIns="0" rIns="90000" bIns="0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r>
              <a:rPr lang="de-DE" sz="900" b="1" dirty="0" err="1" smtClean="0">
                <a:solidFill>
                  <a:srgbClr val="CA6D06"/>
                </a:solidFill>
              </a:rPr>
              <a:t>Ministry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of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the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Interior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and</a:t>
            </a:r>
            <a:r>
              <a:rPr lang="de-DE" sz="900" b="1" dirty="0" smtClean="0">
                <a:solidFill>
                  <a:srgbClr val="CA6D06"/>
                </a:solidFill>
              </a:rPr>
              <a:t> Sports </a:t>
            </a:r>
            <a:r>
              <a:rPr lang="de-DE" sz="900" dirty="0" smtClean="0"/>
              <a:t>Berlin</a:t>
            </a:r>
            <a:endParaRPr lang="de-DE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7450" y="1660525"/>
            <a:ext cx="3632200" cy="155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72050" y="1660525"/>
            <a:ext cx="3632200" cy="155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C4C1-6F85-B548-9889-EF0615918E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13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628900" y="6569075"/>
            <a:ext cx="6335713" cy="244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000" tIns="0" rIns="90000" bIns="0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r>
              <a:rPr lang="de-DE" sz="900" b="1" dirty="0" err="1" smtClean="0">
                <a:solidFill>
                  <a:srgbClr val="CA6D06"/>
                </a:solidFill>
              </a:rPr>
              <a:t>Ministry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of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the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Interior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and</a:t>
            </a:r>
            <a:r>
              <a:rPr lang="de-DE" sz="900" b="1" dirty="0" smtClean="0">
                <a:solidFill>
                  <a:srgbClr val="CA6D06"/>
                </a:solidFill>
              </a:rPr>
              <a:t> Sports </a:t>
            </a:r>
            <a:r>
              <a:rPr lang="de-DE" sz="900" dirty="0" smtClean="0"/>
              <a:t>Berlin</a:t>
            </a:r>
            <a:endParaRPr lang="de-DE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9469-9A71-1F45-942A-E55DE7E985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86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2628900" y="6569075"/>
            <a:ext cx="6335713" cy="244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000" tIns="0" rIns="90000" bIns="0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r>
              <a:rPr lang="de-DE" sz="900" b="1" dirty="0" err="1" smtClean="0">
                <a:solidFill>
                  <a:srgbClr val="CA6D06"/>
                </a:solidFill>
              </a:rPr>
              <a:t>Ministry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of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the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Interior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and</a:t>
            </a:r>
            <a:r>
              <a:rPr lang="de-DE" sz="900" b="1" dirty="0" smtClean="0">
                <a:solidFill>
                  <a:srgbClr val="CA6D06"/>
                </a:solidFill>
              </a:rPr>
              <a:t> Sports </a:t>
            </a:r>
            <a:r>
              <a:rPr lang="de-DE" sz="900" dirty="0" smtClean="0"/>
              <a:t>Berlin</a:t>
            </a:r>
            <a:endParaRPr lang="de-DE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21B82-1439-7345-897B-8C5B19932F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3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2628900" y="6569075"/>
            <a:ext cx="6335713" cy="244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000" tIns="0" rIns="90000" bIns="0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r>
              <a:rPr lang="de-DE" sz="900" b="1" dirty="0" err="1" smtClean="0">
                <a:solidFill>
                  <a:srgbClr val="CA6D06"/>
                </a:solidFill>
              </a:rPr>
              <a:t>Ministry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of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the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Interior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and</a:t>
            </a:r>
            <a:r>
              <a:rPr lang="de-DE" sz="900" b="1" dirty="0" smtClean="0">
                <a:solidFill>
                  <a:srgbClr val="CA6D06"/>
                </a:solidFill>
              </a:rPr>
              <a:t> Sports </a:t>
            </a:r>
            <a:r>
              <a:rPr lang="de-DE" sz="900" dirty="0" smtClean="0"/>
              <a:t>Berlin</a:t>
            </a:r>
            <a:endParaRPr lang="de-DE" sz="900" dirty="0"/>
          </a:p>
        </p:txBody>
      </p:sp>
      <p:sp>
        <p:nvSpPr>
          <p:cNvPr id="3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7A5C-AC02-E343-9BA6-03E4FA0D37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67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14884-0CC1-B04E-80A0-6C28605621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72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7450" y="1660525"/>
            <a:ext cx="3667125" cy="155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6975" y="1660525"/>
            <a:ext cx="3668713" cy="155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A2232-7253-2F43-95D9-6CC09C314E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43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5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162DA-187B-B247-BC58-690B300C44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62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01638"/>
            <a:ext cx="7993063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60525"/>
            <a:ext cx="741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231" name="Rectangle 111"/>
          <p:cNvSpPr>
            <a:spLocks noChangeArrowheads="1"/>
          </p:cNvSpPr>
          <p:nvPr userDrawn="1"/>
        </p:nvSpPr>
        <p:spPr bwMode="auto">
          <a:xfrm>
            <a:off x="5508625" y="6567488"/>
            <a:ext cx="339566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e-DE" sz="1000" b="1">
                <a:solidFill>
                  <a:srgbClr val="CA6D06"/>
                </a:solidFill>
                <a:cs typeface="+mn-cs"/>
              </a:rPr>
              <a:t>Amt für Statistik</a:t>
            </a:r>
            <a:r>
              <a:rPr lang="de-DE" sz="1000">
                <a:cs typeface="+mn-cs"/>
              </a:rPr>
              <a:t>  Berlin-Brandenburg</a:t>
            </a:r>
          </a:p>
        </p:txBody>
      </p:sp>
      <p:sp>
        <p:nvSpPr>
          <p:cNvPr id="5232" name="Rectangle 1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6475" y="61913"/>
            <a:ext cx="29845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A6D0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800">
                <a:solidFill>
                  <a:srgbClr val="808080"/>
                </a:solidFill>
                <a:cs typeface="+mn-cs"/>
              </a:defRPr>
            </a:lvl1pPr>
          </a:lstStyle>
          <a:p>
            <a:pPr>
              <a:defRPr/>
            </a:pPr>
            <a:fld id="{EAC6727C-DF00-0B49-92F8-05AC924932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233" name="Line 113"/>
          <p:cNvSpPr>
            <a:spLocks noChangeShapeType="1"/>
          </p:cNvSpPr>
          <p:nvPr userDrawn="1"/>
        </p:nvSpPr>
        <p:spPr bwMode="auto">
          <a:xfrm>
            <a:off x="250825" y="228600"/>
            <a:ext cx="8642350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234" name="Line 114"/>
          <p:cNvSpPr>
            <a:spLocks noChangeShapeType="1"/>
          </p:cNvSpPr>
          <p:nvPr userDrawn="1"/>
        </p:nvSpPr>
        <p:spPr bwMode="auto">
          <a:xfrm rot="-5400000">
            <a:off x="84137" y="388938"/>
            <a:ext cx="320675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235" name="Line 115"/>
          <p:cNvSpPr>
            <a:spLocks noChangeShapeType="1"/>
          </p:cNvSpPr>
          <p:nvPr userDrawn="1"/>
        </p:nvSpPr>
        <p:spPr bwMode="auto">
          <a:xfrm rot="-10800000">
            <a:off x="250825" y="6524625"/>
            <a:ext cx="8642350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236" name="Line 116"/>
          <p:cNvSpPr>
            <a:spLocks noChangeShapeType="1"/>
          </p:cNvSpPr>
          <p:nvPr userDrawn="1"/>
        </p:nvSpPr>
        <p:spPr bwMode="auto">
          <a:xfrm rot="-16200000">
            <a:off x="8750300" y="6380163"/>
            <a:ext cx="285750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2" r:id="rId3"/>
    <p:sldLayoutId id="2147483943" r:id="rId4"/>
    <p:sldLayoutId id="2147483944" r:id="rId5"/>
    <p:sldLayoutId id="2147483945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A6D06"/>
        </a:buClr>
        <a:buChar char="•"/>
        <a:defRPr sz="2000">
          <a:solidFill>
            <a:srgbClr val="333333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595B9"/>
        </a:buClr>
        <a:buChar char="•"/>
        <a:defRPr>
          <a:solidFill>
            <a:srgbClr val="333333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595B9"/>
        </a:buClr>
        <a:buChar char="•"/>
        <a:defRPr>
          <a:solidFill>
            <a:srgbClr val="333333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333333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333333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33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33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33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04813"/>
            <a:ext cx="8135938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229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60525"/>
            <a:ext cx="74882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22968" name="Rectangle 56"/>
          <p:cNvSpPr>
            <a:spLocks noChangeArrowheads="1"/>
          </p:cNvSpPr>
          <p:nvPr userDrawn="1"/>
        </p:nvSpPr>
        <p:spPr bwMode="auto">
          <a:xfrm>
            <a:off x="5508625" y="6567488"/>
            <a:ext cx="339566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e-DE" sz="1000" b="1">
                <a:solidFill>
                  <a:srgbClr val="CA6D06"/>
                </a:solidFill>
                <a:cs typeface="+mn-cs"/>
              </a:rPr>
              <a:t>Amt für Statistik</a:t>
            </a:r>
            <a:r>
              <a:rPr lang="de-DE" sz="1000">
                <a:cs typeface="+mn-cs"/>
              </a:rPr>
              <a:t>  Berlin-Brandenburg</a:t>
            </a:r>
          </a:p>
        </p:txBody>
      </p:sp>
      <p:sp>
        <p:nvSpPr>
          <p:cNvPr id="422969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6475" y="61913"/>
            <a:ext cx="29845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A6D0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800">
                <a:solidFill>
                  <a:srgbClr val="808080"/>
                </a:solidFill>
                <a:cs typeface="+mn-cs"/>
              </a:defRPr>
            </a:lvl1pPr>
          </a:lstStyle>
          <a:p>
            <a:pPr>
              <a:defRPr/>
            </a:pPr>
            <a:fld id="{E8A0FD24-AD4E-0543-AF44-232FF55F6D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22971" name="Line 59"/>
          <p:cNvSpPr>
            <a:spLocks noChangeShapeType="1"/>
          </p:cNvSpPr>
          <p:nvPr userDrawn="1"/>
        </p:nvSpPr>
        <p:spPr bwMode="auto">
          <a:xfrm>
            <a:off x="250825" y="228600"/>
            <a:ext cx="8642350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72" name="Line 60"/>
          <p:cNvSpPr>
            <a:spLocks noChangeShapeType="1"/>
          </p:cNvSpPr>
          <p:nvPr userDrawn="1"/>
        </p:nvSpPr>
        <p:spPr bwMode="auto">
          <a:xfrm rot="-5400000">
            <a:off x="84137" y="388938"/>
            <a:ext cx="320675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73" name="Line 61"/>
          <p:cNvSpPr>
            <a:spLocks noChangeShapeType="1"/>
          </p:cNvSpPr>
          <p:nvPr userDrawn="1"/>
        </p:nvSpPr>
        <p:spPr bwMode="auto">
          <a:xfrm rot="-10800000">
            <a:off x="250825" y="6524625"/>
            <a:ext cx="8642350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74" name="Line 62"/>
          <p:cNvSpPr>
            <a:spLocks noChangeShapeType="1"/>
          </p:cNvSpPr>
          <p:nvPr userDrawn="1"/>
        </p:nvSpPr>
        <p:spPr bwMode="auto">
          <a:xfrm rot="-16200000">
            <a:off x="8750300" y="6380163"/>
            <a:ext cx="285750" cy="0"/>
          </a:xfrm>
          <a:prstGeom prst="line">
            <a:avLst/>
          </a:prstGeom>
          <a:noFill/>
          <a:ln w="9525">
            <a:solidFill>
              <a:srgbClr val="CA6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322" name="Rectangle 8"/>
          <p:cNvSpPr>
            <a:spLocks noChangeArrowheads="1"/>
          </p:cNvSpPr>
          <p:nvPr userDrawn="1"/>
        </p:nvSpPr>
        <p:spPr bwMode="auto">
          <a:xfrm>
            <a:off x="2628900" y="6569075"/>
            <a:ext cx="6335713" cy="244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000" tIns="0" rIns="90000" bIns="0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r>
              <a:rPr lang="de-DE" sz="900" b="1" dirty="0" err="1" smtClean="0">
                <a:solidFill>
                  <a:srgbClr val="CA6D06"/>
                </a:solidFill>
              </a:rPr>
              <a:t>Ministry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of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the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Interior</a:t>
            </a:r>
            <a:r>
              <a:rPr lang="de-DE" sz="900" b="1" dirty="0" smtClean="0">
                <a:solidFill>
                  <a:srgbClr val="CA6D06"/>
                </a:solidFill>
              </a:rPr>
              <a:t> </a:t>
            </a:r>
            <a:r>
              <a:rPr lang="de-DE" sz="900" b="1" dirty="0" err="1" smtClean="0">
                <a:solidFill>
                  <a:srgbClr val="CA6D06"/>
                </a:solidFill>
              </a:rPr>
              <a:t>and</a:t>
            </a:r>
            <a:r>
              <a:rPr lang="de-DE" sz="900" b="1" dirty="0" smtClean="0">
                <a:solidFill>
                  <a:srgbClr val="CA6D06"/>
                </a:solidFill>
              </a:rPr>
              <a:t> Sports </a:t>
            </a:r>
            <a:r>
              <a:rPr lang="de-DE" sz="900" dirty="0" smtClean="0"/>
              <a:t>Berlin</a:t>
            </a:r>
            <a:endParaRPr lang="de-DE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1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300" b="1">
          <a:solidFill>
            <a:srgbClr val="CA6D06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A6D06"/>
        </a:buClr>
        <a:buChar char="•"/>
        <a:defRPr sz="2000">
          <a:solidFill>
            <a:srgbClr val="4D4D4D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595B9"/>
        </a:buClr>
        <a:buChar char="•"/>
        <a:defRPr>
          <a:solidFill>
            <a:srgbClr val="4D4D4D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595B9"/>
        </a:buClr>
        <a:buChar char="•"/>
        <a:defRPr>
          <a:solidFill>
            <a:srgbClr val="4D4D4D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4D4D4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4D4D4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4D4D4D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4D4D4D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4D4D4D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595B9"/>
        </a:buClr>
        <a:buChar char="•"/>
        <a:defRPr sz="16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rauen.dgb.de/themen/++co++ccd7daec-93cf-11e3-ba72-52540023ef1a" TargetMode="External"/><Relationship Id="rId4" Type="http://schemas.openxmlformats.org/officeDocument/2006/relationships/hyperlink" Target="https://www.destatis.de/DE/PresseService/Presse/Pressemitteilungen/2014/03/PD14_104_621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gesschau.de/multimedia/video/video1381148.html" TargetMode="External"/><Relationship Id="rId4" Type="http://schemas.openxmlformats.org/officeDocument/2006/relationships/hyperlink" Target="http://www.zdf.de/ZDFmediathek/beitrag/video/2117492/Equal-Pay-Day%23/beitrag/video/2117492/Equal-Pay-Day" TargetMode="External"/><Relationship Id="rId5" Type="http://schemas.openxmlformats.org/officeDocument/2006/relationships/hyperlink" Target="http://www.zdf.de/ZDFmediathek/beitrag/video/2117564/Equal-Pay-Day-Gleiches-Geld-fuer-Frauen%23/beitrag/video/2117564/Equal-Pay-Day-Gleiches-Geld-fuer-Frauen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.de/nachrichten/equal-pay-day-aktionen-2014-100.html" TargetMode="External"/><Relationship Id="rId4" Type="http://schemas.openxmlformats.org/officeDocument/2006/relationships/hyperlink" Target="http://www.radiobremen.de/gesellschaft/themen/equalpayday120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eddeutsche.de/karriere/equal-pay-day-tage-umsonst-1.1918514" TargetMode="External"/><Relationship Id="rId4" Type="http://schemas.openxmlformats.org/officeDocument/2006/relationships/hyperlink" Target="http://www.faz.net/aktuell/beruf-chance/equal-pay-day-verdienstunterschied-kleiner-als-vermutet-11694273.html%5B18.5.2014" TargetMode="External"/><Relationship Id="rId5" Type="http://schemas.openxmlformats.org/officeDocument/2006/relationships/hyperlink" Target="http://www.fr-online.de/arbeit---soziales/equal-pay-day-bis-die-ungleichheit-behoben-ist,1473632,22174752.html" TargetMode="External"/><Relationship Id="rId6" Type="http://schemas.openxmlformats.org/officeDocument/2006/relationships/hyperlink" Target="http://www.tagesspiegel.de/wirtschaft/equal-pay-day-der-kleine-unterschied/9634764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3925" y="2278063"/>
            <a:ext cx="6698555" cy="83317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Myriad Pro"/>
                <a:cs typeface="Myriad Pro"/>
              </a:rPr>
              <a:t>Perception of official statistics publications </a:t>
            </a:r>
            <a:r>
              <a:rPr lang="en-US" sz="2400" dirty="0" smtClean="0">
                <a:latin typeface="Myriad Pro"/>
                <a:cs typeface="Myriad Pro"/>
              </a:rPr>
              <a:t/>
            </a:r>
            <a:br>
              <a:rPr lang="en-US" sz="2400" dirty="0" smtClean="0">
                <a:latin typeface="Myriad Pro"/>
                <a:cs typeface="Myriad Pro"/>
              </a:rPr>
            </a:br>
            <a:r>
              <a:rPr lang="en-US" sz="2400" dirty="0" smtClean="0">
                <a:latin typeface="Myriad Pro"/>
                <a:cs typeface="Myriad Pro"/>
              </a:rPr>
              <a:t>in </a:t>
            </a:r>
            <a:r>
              <a:rPr lang="en-US" sz="2400" dirty="0">
                <a:latin typeface="Myriad Pro"/>
                <a:cs typeface="Myriad Pro"/>
              </a:rPr>
              <a:t>the public</a:t>
            </a:r>
            <a:r>
              <a:rPr lang="en-US" sz="2400" dirty="0" smtClean="0">
                <a:latin typeface="Myriad Pro"/>
                <a:cs typeface="Myriad Pro"/>
              </a:rPr>
              <a:t>? </a:t>
            </a:r>
            <a:endParaRPr lang="de-DE" sz="2400" dirty="0" smtClean="0">
              <a:latin typeface="Myriad Pro"/>
              <a:cs typeface="Myriad Pro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93925" y="4060825"/>
            <a:ext cx="5978525" cy="356124"/>
          </a:xfrm>
        </p:spPr>
        <p:txBody>
          <a:bodyPr/>
          <a:lstStyle/>
          <a:p>
            <a:r>
              <a:rPr lang="en-US" dirty="0" smtClean="0">
                <a:latin typeface="Myriad Pro"/>
                <a:cs typeface="Myriad Pro"/>
              </a:rPr>
              <a:t>An international compatible example: Equal Pay Day</a:t>
            </a:r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latin typeface="Myriad Pro"/>
                <a:cs typeface="Myriad Pro"/>
              </a:rPr>
              <a:t>Session 9</a:t>
            </a:r>
            <a:r>
              <a:rPr lang="en-US" smtClean="0">
                <a:latin typeface="Myriad Pro"/>
                <a:cs typeface="Myriad Pro"/>
              </a:rPr>
              <a:t>:  </a:t>
            </a:r>
            <a:r>
              <a:rPr lang="de-DE" smtClean="0">
                <a:latin typeface="Myriad Pro"/>
                <a:cs typeface="Myriad Pro"/>
              </a:rPr>
              <a:t>Statistical </a:t>
            </a:r>
            <a:r>
              <a:rPr lang="de-DE" dirty="0" err="1">
                <a:latin typeface="Myriad Pro"/>
                <a:cs typeface="Myriad Pro"/>
              </a:rPr>
              <a:t>Literacy</a:t>
            </a:r>
            <a:r>
              <a:rPr lang="de-DE" dirty="0"/>
              <a:t>	</a:t>
            </a:r>
            <a:r>
              <a:rPr lang="en-US" dirty="0" smtClean="0">
                <a:latin typeface="Myriad Pro"/>
                <a:cs typeface="Myriad Pro"/>
              </a:rPr>
              <a:t/>
            </a:r>
            <a:br>
              <a:rPr lang="en-US" dirty="0" smtClean="0">
                <a:latin typeface="Myriad Pro"/>
                <a:cs typeface="Myriad Pro"/>
              </a:rPr>
            </a:br>
            <a:endParaRPr lang="en-US" dirty="0">
              <a:latin typeface="Myriad Pro"/>
              <a:cs typeface="Myriad Pro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latin typeface="Myriad Pro"/>
                <a:cs typeface="Myriad Pro"/>
              </a:rPr>
              <a:t>Q2014</a:t>
            </a:r>
            <a:endParaRPr lang="de-DE" dirty="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35938" cy="2460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Myriad Pro"/>
                <a:cs typeface="Myriad Pro"/>
              </a:rPr>
              <a:t>Summing up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8218" y="1052736"/>
            <a:ext cx="7776270" cy="430887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Media reports: “Equal Pay Day”</a:t>
            </a:r>
            <a:endParaRPr lang="en-US" dirty="0">
              <a:latin typeface="Myriad Pro"/>
              <a:ea typeface="ＭＳ Ｐゴシック" charset="0"/>
              <a:cs typeface="Myriad Pro"/>
            </a:endParaRPr>
          </a:p>
          <a:p>
            <a:pPr>
              <a:defRPr/>
            </a:pPr>
            <a:r>
              <a:rPr lang="en-US" dirty="0">
                <a:latin typeface="Myriad Pro"/>
                <a:ea typeface="ＭＳ Ｐゴシック" charset="0"/>
                <a:cs typeface="Myriad Pro"/>
              </a:rPr>
              <a:t>TV 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-  fragmentary </a:t>
            </a: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Radio - </a:t>
            </a:r>
            <a:r>
              <a:rPr lang="en-US" dirty="0">
                <a:latin typeface="Myriad Pro"/>
                <a:ea typeface="ＭＳ Ｐゴシック" charset="0"/>
                <a:cs typeface="Myriad Pro"/>
              </a:rPr>
              <a:t>less differentiated</a:t>
            </a: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Newspaper – quite </a:t>
            </a:r>
            <a:r>
              <a:rPr lang="en-US" dirty="0">
                <a:latin typeface="Myriad Pro"/>
                <a:ea typeface="ＭＳ Ｐゴシック" charset="0"/>
                <a:cs typeface="Myriad Pro"/>
              </a:rPr>
              <a:t>differentiated</a:t>
            </a:r>
          </a:p>
          <a:p>
            <a:pPr marL="0" indent="0">
              <a:buNone/>
              <a:defRPr/>
            </a:pPr>
            <a:endParaRPr lang="en-US" dirty="0" smtClean="0">
              <a:latin typeface="Myriad Pro"/>
              <a:ea typeface="ＭＳ Ｐゴシック" charset="0"/>
              <a:cs typeface="Myriad Pro"/>
            </a:endParaRPr>
          </a:p>
          <a:p>
            <a:pPr marL="0" indent="0">
              <a:buNone/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Challenge </a:t>
            </a:r>
            <a:r>
              <a:rPr lang="en-US" dirty="0">
                <a:latin typeface="Myriad Pro"/>
                <a:ea typeface="ＭＳ Ｐゴシック" charset="0"/>
                <a:cs typeface="Myriad Pro"/>
              </a:rPr>
              <a:t>for the end-user to understand</a:t>
            </a: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… when relying on public </a:t>
            </a:r>
            <a:r>
              <a:rPr lang="en-US" dirty="0" err="1" smtClean="0">
                <a:latin typeface="Myriad Pro"/>
                <a:ea typeface="ＭＳ Ｐゴシック" charset="0"/>
                <a:cs typeface="Myriad Pro"/>
              </a:rPr>
              <a:t>tv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 and radio</a:t>
            </a:r>
          </a:p>
          <a:p>
            <a:pPr marL="0" indent="0">
              <a:buNone/>
              <a:defRPr/>
            </a:pPr>
            <a:endParaRPr lang="en-US" dirty="0" smtClean="0">
              <a:latin typeface="Myriad Pro"/>
              <a:ea typeface="ＭＳ Ｐゴシック" charset="0"/>
              <a:cs typeface="Myriad Pro"/>
            </a:endParaRPr>
          </a:p>
          <a:p>
            <a:pPr marL="0" indent="0">
              <a:buNone/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NSI dissemination – recommendations (Germany)</a:t>
            </a: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should be the guarantor to focus the topic </a:t>
            </a:r>
            <a:r>
              <a:rPr lang="en-US" dirty="0">
                <a:latin typeface="Myriad Pro"/>
                <a:ea typeface="ＭＳ Ｐゴシック" charset="0"/>
                <a:cs typeface="Myriad Pro"/>
              </a:rPr>
              <a:t>from all sides 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available (with data from official statistics)….</a:t>
            </a: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more anticipation of </a:t>
            </a:r>
            <a:r>
              <a:rPr lang="en-US" smtClean="0">
                <a:latin typeface="Myriad Pro"/>
                <a:ea typeface="ＭＳ Ｐゴシック" charset="0"/>
                <a:cs typeface="Myriad Pro"/>
              </a:rPr>
              <a:t>possible usage</a:t>
            </a:r>
            <a:endParaRPr lang="en-US" dirty="0" smtClean="0">
              <a:latin typeface="Myriad Pro"/>
              <a:ea typeface="ＭＳ Ｐゴシック" charset="0"/>
              <a:cs typeface="Myriad Pro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1C2C6-EA65-4344-BFAB-3DBAA918D20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6525344"/>
            <a:ext cx="1666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000" dirty="0" smtClean="0"/>
              <a:t>Prof. Dr. Ulrike Rockmann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674972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35938" cy="2460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Myriad Pro"/>
                <a:cs typeface="Myriad Pro"/>
              </a:rPr>
              <a:t>Transmission risks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1C2C6-EA65-4344-BFAB-3DBAA918D20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179512" y="3068960"/>
            <a:ext cx="1584176" cy="1008112"/>
          </a:xfrm>
          <a:prstGeom prst="roundRect">
            <a:avLst/>
          </a:prstGeom>
          <a:solidFill>
            <a:srgbClr val="9595B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None/>
              <a:tabLst/>
            </a:pPr>
            <a:r>
              <a:rPr lang="en-US" sz="1600" dirty="0" smtClean="0">
                <a:latin typeface="Myriad Pro"/>
                <a:cs typeface="Myriad Pro"/>
              </a:rPr>
              <a:t/>
            </a:r>
            <a:br>
              <a:rPr lang="en-US" sz="1600" dirty="0" smtClean="0">
                <a:latin typeface="Myriad Pro"/>
                <a:cs typeface="Myriad Pro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Myriad Pro"/>
              </a:rPr>
              <a:t>Official statistics</a:t>
            </a:r>
          </a:p>
          <a:p>
            <a:pPr marR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None/>
              <a:tabLst/>
            </a:pPr>
            <a:r>
              <a:rPr lang="en-US" sz="1600" dirty="0" smtClean="0">
                <a:latin typeface="Myriad Pro"/>
                <a:cs typeface="Myriad Pro"/>
              </a:rPr>
              <a:t>dissemination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yriad Pro"/>
              <a:cs typeface="Myriad Pro"/>
            </a:endParaRPr>
          </a:p>
        </p:txBody>
      </p:sp>
      <p:grpSp>
        <p:nvGrpSpPr>
          <p:cNvPr id="69" name="Gruppierung 68"/>
          <p:cNvGrpSpPr/>
          <p:nvPr/>
        </p:nvGrpSpPr>
        <p:grpSpPr>
          <a:xfrm>
            <a:off x="3923928" y="5085184"/>
            <a:ext cx="4248472" cy="1008112"/>
            <a:chOff x="3923928" y="5085184"/>
            <a:chExt cx="4248472" cy="1008112"/>
          </a:xfrm>
        </p:grpSpPr>
        <p:sp>
          <p:nvSpPr>
            <p:cNvPr id="12" name="Oval 11"/>
            <p:cNvSpPr/>
            <p:nvPr/>
          </p:nvSpPr>
          <p:spPr bwMode="auto">
            <a:xfrm>
              <a:off x="3923928" y="5085184"/>
              <a:ext cx="4248472" cy="1008112"/>
            </a:xfrm>
            <a:prstGeom prst="ellipse">
              <a:avLst/>
            </a:prstGeom>
            <a:solidFill>
              <a:schemeClr val="accent1">
                <a:lumMod val="75000"/>
                <a:alpha val="41000"/>
              </a:schemeClr>
            </a:solidFill>
            <a:ln>
              <a:solidFill>
                <a:srgbClr val="7F7F7F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A6D06"/>
                </a:buClr>
                <a:buSzTx/>
                <a:buFont typeface="Arial" charset="0"/>
                <a:buChar char="―"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5508104" y="5373216"/>
              <a:ext cx="1043876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  <a:buNone/>
              </a:pPr>
              <a:r>
                <a:rPr lang="en-US" sz="1800" dirty="0">
                  <a:latin typeface="Myriad Pro"/>
                  <a:cs typeface="Myriad Pro"/>
                </a:rPr>
                <a:t>End-user</a:t>
              </a:r>
            </a:p>
          </p:txBody>
        </p:sp>
      </p:grpSp>
      <p:grpSp>
        <p:nvGrpSpPr>
          <p:cNvPr id="66" name="Gruppierung 65"/>
          <p:cNvGrpSpPr/>
          <p:nvPr/>
        </p:nvGrpSpPr>
        <p:grpSpPr>
          <a:xfrm>
            <a:off x="5364088" y="404664"/>
            <a:ext cx="2016224" cy="1584176"/>
            <a:chOff x="5364088" y="404664"/>
            <a:chExt cx="2016224" cy="1584176"/>
          </a:xfrm>
        </p:grpSpPr>
        <p:sp>
          <p:nvSpPr>
            <p:cNvPr id="11" name="Oval 10"/>
            <p:cNvSpPr/>
            <p:nvPr/>
          </p:nvSpPr>
          <p:spPr bwMode="auto">
            <a:xfrm>
              <a:off x="5364088" y="404664"/>
              <a:ext cx="2016224" cy="158417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54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A6D06"/>
                </a:buClr>
                <a:buSzTx/>
                <a:buFont typeface="Arial" charset="0"/>
                <a:buChar char="―"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5724128" y="836712"/>
              <a:ext cx="136815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70000"/>
                </a:lnSpc>
                <a:buNone/>
              </a:pPr>
              <a:r>
                <a:rPr lang="en-US" sz="1800" dirty="0" smtClean="0">
                  <a:latin typeface="Myriad Pro"/>
                  <a:cs typeface="Myriad Pro"/>
                </a:rPr>
                <a:t>Journalists</a:t>
              </a:r>
            </a:p>
          </p:txBody>
        </p:sp>
      </p:grpSp>
      <p:grpSp>
        <p:nvGrpSpPr>
          <p:cNvPr id="65" name="Gruppierung 64"/>
          <p:cNvGrpSpPr/>
          <p:nvPr/>
        </p:nvGrpSpPr>
        <p:grpSpPr>
          <a:xfrm>
            <a:off x="3707904" y="836712"/>
            <a:ext cx="2144810" cy="1584176"/>
            <a:chOff x="3707904" y="836712"/>
            <a:chExt cx="2144810" cy="1584176"/>
          </a:xfrm>
        </p:grpSpPr>
        <p:sp>
          <p:nvSpPr>
            <p:cNvPr id="10" name="Oval 9"/>
            <p:cNvSpPr/>
            <p:nvPr/>
          </p:nvSpPr>
          <p:spPr bwMode="auto">
            <a:xfrm>
              <a:off x="3707904" y="836712"/>
              <a:ext cx="2144810" cy="1584176"/>
            </a:xfrm>
            <a:prstGeom prst="ellipse">
              <a:avLst/>
            </a:prstGeom>
            <a:solidFill>
              <a:srgbClr val="CC9900">
                <a:alpha val="46000"/>
              </a:srgbClr>
            </a:solidFill>
            <a:ln>
              <a:solidFill>
                <a:srgbClr val="7F7F7F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A6D06"/>
                </a:buClr>
                <a:buSzTx/>
                <a:buFont typeface="Arial" charset="0"/>
                <a:buChar char="―"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4139952" y="1268760"/>
              <a:ext cx="1089759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  <a:buNone/>
              </a:pPr>
              <a:r>
                <a:rPr lang="en-US" sz="1800" dirty="0" smtClean="0">
                  <a:latin typeface="Myriad Pro"/>
                  <a:cs typeface="Myriad Pro"/>
                </a:rPr>
                <a:t>Scientists</a:t>
              </a:r>
              <a:endParaRPr lang="en-US" sz="1800" dirty="0">
                <a:latin typeface="Myriad Pro"/>
                <a:cs typeface="Myriad Pro"/>
              </a:endParaRPr>
            </a:p>
          </p:txBody>
        </p:sp>
      </p:grpSp>
      <p:grpSp>
        <p:nvGrpSpPr>
          <p:cNvPr id="67" name="Gruppierung 66"/>
          <p:cNvGrpSpPr/>
          <p:nvPr/>
        </p:nvGrpSpPr>
        <p:grpSpPr>
          <a:xfrm>
            <a:off x="4283968" y="2132856"/>
            <a:ext cx="1440160" cy="2088232"/>
            <a:chOff x="4283968" y="2132856"/>
            <a:chExt cx="1440160" cy="2088232"/>
          </a:xfrm>
        </p:grpSpPr>
        <p:sp>
          <p:nvSpPr>
            <p:cNvPr id="16" name="Oval 15"/>
            <p:cNvSpPr/>
            <p:nvPr/>
          </p:nvSpPr>
          <p:spPr bwMode="auto">
            <a:xfrm>
              <a:off x="4283968" y="2132856"/>
              <a:ext cx="1440160" cy="2088232"/>
            </a:xfrm>
            <a:prstGeom prst="ellipse">
              <a:avLst/>
            </a:prstGeom>
            <a:solidFill>
              <a:srgbClr val="C7DAB0">
                <a:alpha val="41000"/>
              </a:srgbClr>
            </a:solidFill>
            <a:ln>
              <a:solidFill>
                <a:srgbClr val="7F7F7F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A6D06"/>
                </a:buClr>
                <a:buSzTx/>
                <a:buFont typeface="Arial" charset="0"/>
                <a:buChar char="―"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4283968" y="3068960"/>
              <a:ext cx="1431390" cy="549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>
                <a:lnSpc>
                  <a:spcPct val="70000"/>
                </a:lnSpc>
                <a:buNone/>
              </a:pPr>
              <a:r>
                <a:rPr lang="en-US" sz="1800" dirty="0" smtClean="0">
                  <a:latin typeface="Myriad Pro"/>
                  <a:cs typeface="Myriad Pro"/>
                </a:rPr>
                <a:t>Politicians</a:t>
              </a:r>
            </a:p>
            <a:p>
              <a:pPr algn="l">
                <a:lnSpc>
                  <a:spcPct val="70000"/>
                </a:lnSpc>
                <a:buNone/>
              </a:pPr>
              <a:r>
                <a:rPr lang="en-US" sz="1800" dirty="0" smtClean="0">
                  <a:latin typeface="Myriad Pro"/>
                  <a:cs typeface="Myriad Pro"/>
                </a:rPr>
                <a:t>Stakeholders</a:t>
              </a:r>
            </a:p>
          </p:txBody>
        </p:sp>
      </p:grpSp>
      <p:sp>
        <p:nvSpPr>
          <p:cNvPr id="61" name="Pfeil nach rechts 60"/>
          <p:cNvSpPr/>
          <p:nvPr/>
        </p:nvSpPr>
        <p:spPr bwMode="auto">
          <a:xfrm>
            <a:off x="1979712" y="3356992"/>
            <a:ext cx="1296144" cy="432048"/>
          </a:xfrm>
          <a:prstGeom prst="rightArrow">
            <a:avLst/>
          </a:prstGeom>
          <a:solidFill>
            <a:srgbClr val="CC9900">
              <a:alpha val="38000"/>
            </a:srgbClr>
          </a:solidFill>
          <a:ln>
            <a:solidFill>
              <a:srgbClr val="CC9900"/>
            </a:solidFill>
            <a:prstDash val="dash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Font typeface="Arial" charset="0"/>
              <a:buChar char="―"/>
              <a:tabLst/>
            </a:pPr>
            <a:endParaRPr kumimoji="0" lang="de-DE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23528" y="6525344"/>
            <a:ext cx="1666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000" dirty="0" smtClean="0"/>
              <a:t>Prof. Dr. Ulrike Rockmann</a:t>
            </a:r>
            <a:endParaRPr lang="de-DE" sz="1000" dirty="0"/>
          </a:p>
        </p:txBody>
      </p:sp>
      <p:grpSp>
        <p:nvGrpSpPr>
          <p:cNvPr id="68" name="Gruppierung 67"/>
          <p:cNvGrpSpPr/>
          <p:nvPr/>
        </p:nvGrpSpPr>
        <p:grpSpPr>
          <a:xfrm>
            <a:off x="4932040" y="1700808"/>
            <a:ext cx="2411838" cy="2160240"/>
            <a:chOff x="4932040" y="1700808"/>
            <a:chExt cx="2411838" cy="2160240"/>
          </a:xfrm>
        </p:grpSpPr>
        <p:sp>
          <p:nvSpPr>
            <p:cNvPr id="35" name="Oval 34"/>
            <p:cNvSpPr/>
            <p:nvPr/>
          </p:nvSpPr>
          <p:spPr bwMode="auto">
            <a:xfrm>
              <a:off x="4932040" y="1700808"/>
              <a:ext cx="1656184" cy="2160240"/>
            </a:xfrm>
            <a:prstGeom prst="ellipse">
              <a:avLst/>
            </a:prstGeom>
            <a:solidFill>
              <a:schemeClr val="accent6">
                <a:lumMod val="75000"/>
                <a:alpha val="41000"/>
              </a:schemeClr>
            </a:solidFill>
            <a:ln>
              <a:solidFill>
                <a:srgbClr val="7F7F7F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A6D06"/>
                </a:buClr>
                <a:buSzTx/>
                <a:buFont typeface="Arial" charset="0"/>
                <a:buChar char="―"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Rechteck 35"/>
            <p:cNvSpPr/>
            <p:nvPr/>
          </p:nvSpPr>
          <p:spPr>
            <a:xfrm>
              <a:off x="5724128" y="2708920"/>
              <a:ext cx="1619750" cy="549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>
                <a:lnSpc>
                  <a:spcPct val="70000"/>
                </a:lnSpc>
                <a:buNone/>
              </a:pPr>
              <a:r>
                <a:rPr lang="en-US" sz="1800" dirty="0" smtClean="0">
                  <a:latin typeface="Myriad Pro"/>
                  <a:cs typeface="Myriad Pro"/>
                </a:rPr>
                <a:t>Administration</a:t>
              </a:r>
            </a:p>
            <a:p>
              <a:pPr algn="l">
                <a:lnSpc>
                  <a:spcPct val="70000"/>
                </a:lnSpc>
                <a:buNone/>
              </a:pPr>
              <a:r>
                <a:rPr lang="en-US" sz="1800" dirty="0" smtClean="0">
                  <a:latin typeface="Myriad Pro"/>
                  <a:cs typeface="Myriad Pro"/>
                </a:rPr>
                <a:t>(Ministries)</a:t>
              </a:r>
            </a:p>
          </p:txBody>
        </p:sp>
      </p:grpSp>
      <p:grpSp>
        <p:nvGrpSpPr>
          <p:cNvPr id="70" name="Gruppierung 69"/>
          <p:cNvGrpSpPr/>
          <p:nvPr/>
        </p:nvGrpSpPr>
        <p:grpSpPr>
          <a:xfrm>
            <a:off x="3923928" y="1756843"/>
            <a:ext cx="4248472" cy="3832397"/>
            <a:chOff x="3923928" y="1756843"/>
            <a:chExt cx="4248472" cy="3832397"/>
          </a:xfrm>
        </p:grpSpPr>
        <p:cxnSp>
          <p:nvCxnSpPr>
            <p:cNvPr id="27" name="Gerade Verbindung mit Pfeil 26"/>
            <p:cNvCxnSpPr>
              <a:stCxn id="10" idx="3"/>
              <a:endCxn id="12" idx="2"/>
            </p:cNvCxnSpPr>
            <p:nvPr/>
          </p:nvCxnSpPr>
          <p:spPr bwMode="auto">
            <a:xfrm flipH="1">
              <a:off x="3923928" y="2188891"/>
              <a:ext cx="98076" cy="3400349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 Verbindung mit Pfeil 30"/>
            <p:cNvCxnSpPr>
              <a:stCxn id="11" idx="5"/>
              <a:endCxn id="12" idx="6"/>
            </p:cNvCxnSpPr>
            <p:nvPr/>
          </p:nvCxnSpPr>
          <p:spPr bwMode="auto">
            <a:xfrm>
              <a:off x="7085043" y="1756843"/>
              <a:ext cx="1087357" cy="383239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/>
            <p:cNvCxnSpPr>
              <a:stCxn id="16" idx="4"/>
              <a:endCxn id="12" idx="1"/>
            </p:cNvCxnSpPr>
            <p:nvPr/>
          </p:nvCxnSpPr>
          <p:spPr bwMode="auto">
            <a:xfrm flipH="1">
              <a:off x="4546102" y="4221088"/>
              <a:ext cx="457946" cy="101173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Gerade Verbindung mit Pfeil 61"/>
            <p:cNvCxnSpPr>
              <a:stCxn id="35" idx="4"/>
              <a:endCxn id="12" idx="0"/>
            </p:cNvCxnSpPr>
            <p:nvPr/>
          </p:nvCxnSpPr>
          <p:spPr bwMode="auto">
            <a:xfrm>
              <a:off x="5760132" y="3861048"/>
              <a:ext cx="288032" cy="122413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uppierung 5"/>
          <p:cNvGrpSpPr/>
          <p:nvPr/>
        </p:nvGrpSpPr>
        <p:grpSpPr>
          <a:xfrm>
            <a:off x="4860032" y="1196752"/>
            <a:ext cx="1584176" cy="1800200"/>
            <a:chOff x="4860032" y="1196752"/>
            <a:chExt cx="1584176" cy="1800200"/>
          </a:xfrm>
        </p:grpSpPr>
        <p:cxnSp>
          <p:nvCxnSpPr>
            <p:cNvPr id="76" name="Gerade Verbindung mit Pfeil 75"/>
            <p:cNvCxnSpPr/>
            <p:nvPr/>
          </p:nvCxnSpPr>
          <p:spPr bwMode="auto">
            <a:xfrm flipH="1">
              <a:off x="4932040" y="1196752"/>
              <a:ext cx="1440160" cy="180020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" name="Gruppierung 2"/>
            <p:cNvGrpSpPr/>
            <p:nvPr/>
          </p:nvGrpSpPr>
          <p:grpSpPr>
            <a:xfrm>
              <a:off x="4860032" y="1196752"/>
              <a:ext cx="1584176" cy="1800200"/>
              <a:chOff x="4860032" y="1196752"/>
              <a:chExt cx="1584176" cy="1800200"/>
            </a:xfrm>
          </p:grpSpPr>
          <p:cxnSp>
            <p:nvCxnSpPr>
              <p:cNvPr id="42" name="Gerade Verbindung mit Pfeil 41"/>
              <p:cNvCxnSpPr/>
              <p:nvPr/>
            </p:nvCxnSpPr>
            <p:spPr bwMode="auto">
              <a:xfrm flipH="1">
                <a:off x="4860032" y="1628800"/>
                <a:ext cx="144016" cy="1368152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mit Pfeil 45"/>
              <p:cNvCxnSpPr/>
              <p:nvPr/>
            </p:nvCxnSpPr>
            <p:spPr bwMode="auto">
              <a:xfrm flipV="1">
                <a:off x="5148064" y="1196753"/>
                <a:ext cx="1152128" cy="288031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mit Pfeil 47"/>
              <p:cNvCxnSpPr/>
              <p:nvPr/>
            </p:nvCxnSpPr>
            <p:spPr bwMode="auto">
              <a:xfrm flipH="1" flipV="1">
                <a:off x="5076056" y="1556792"/>
                <a:ext cx="1008112" cy="936104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Gerade Verbindung mit Pfeil 78"/>
              <p:cNvCxnSpPr/>
              <p:nvPr/>
            </p:nvCxnSpPr>
            <p:spPr bwMode="auto">
              <a:xfrm flipH="1">
                <a:off x="6156176" y="1196752"/>
                <a:ext cx="288032" cy="1296144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Gerade Verbindung mit Pfeil 86"/>
              <p:cNvCxnSpPr/>
              <p:nvPr/>
            </p:nvCxnSpPr>
            <p:spPr bwMode="auto">
              <a:xfrm flipH="1">
                <a:off x="5004048" y="2564904"/>
                <a:ext cx="1080120" cy="432048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Gruppierung 91"/>
          <p:cNvGrpSpPr/>
          <p:nvPr/>
        </p:nvGrpSpPr>
        <p:grpSpPr>
          <a:xfrm>
            <a:off x="412096" y="908720"/>
            <a:ext cx="2503720" cy="1482728"/>
            <a:chOff x="412096" y="908720"/>
            <a:chExt cx="2503720" cy="1482728"/>
          </a:xfrm>
        </p:grpSpPr>
        <p:sp>
          <p:nvSpPr>
            <p:cNvPr id="90" name="Rechteck 89"/>
            <p:cNvSpPr/>
            <p:nvPr/>
          </p:nvSpPr>
          <p:spPr>
            <a:xfrm>
              <a:off x="755576" y="1268760"/>
              <a:ext cx="172819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buNone/>
                <a:defRPr/>
              </a:pPr>
              <a:r>
                <a:rPr lang="en-US" sz="1400" dirty="0" smtClean="0">
                  <a:latin typeface="Myriad Pro"/>
                  <a:cs typeface="Myriad Pro"/>
                </a:rPr>
                <a:t>Even if nobody is ill-natured ..... High transmission risks</a:t>
              </a:r>
              <a:endParaRPr lang="en-US" sz="1400" dirty="0">
                <a:latin typeface="Myriad Pro"/>
                <a:cs typeface="Myriad Pro"/>
              </a:endParaRPr>
            </a:p>
          </p:txBody>
        </p:sp>
        <p:sp>
          <p:nvSpPr>
            <p:cNvPr id="91" name="Wolkenförmige Legende 90"/>
            <p:cNvSpPr/>
            <p:nvPr/>
          </p:nvSpPr>
          <p:spPr bwMode="auto">
            <a:xfrm>
              <a:off x="412096" y="908720"/>
              <a:ext cx="2503720" cy="1482728"/>
            </a:xfrm>
            <a:prstGeom prst="cloudCallou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96" name="Gruppierung 95"/>
          <p:cNvGrpSpPr/>
          <p:nvPr/>
        </p:nvGrpSpPr>
        <p:grpSpPr>
          <a:xfrm>
            <a:off x="395536" y="4437112"/>
            <a:ext cx="2503720" cy="1482728"/>
            <a:chOff x="395536" y="4437112"/>
            <a:chExt cx="2503720" cy="1482728"/>
          </a:xfrm>
        </p:grpSpPr>
        <p:sp>
          <p:nvSpPr>
            <p:cNvPr id="93" name="Rechteck 92"/>
            <p:cNvSpPr/>
            <p:nvPr/>
          </p:nvSpPr>
          <p:spPr>
            <a:xfrm>
              <a:off x="755576" y="4797152"/>
              <a:ext cx="187220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buNone/>
                <a:defRPr/>
              </a:pPr>
              <a:r>
                <a:rPr lang="en-US" sz="1400" dirty="0" smtClean="0">
                  <a:latin typeface="Myriad Pro"/>
                  <a:cs typeface="Myriad Pro"/>
                </a:rPr>
                <a:t>What is our responsibility towards the end-user?</a:t>
              </a:r>
              <a:endParaRPr lang="en-US" sz="1400" dirty="0">
                <a:latin typeface="Myriad Pro"/>
                <a:cs typeface="Myriad Pro"/>
              </a:endParaRPr>
            </a:p>
          </p:txBody>
        </p:sp>
        <p:sp>
          <p:nvSpPr>
            <p:cNvPr id="94" name="Wolkenförmige Legende 93"/>
            <p:cNvSpPr/>
            <p:nvPr/>
          </p:nvSpPr>
          <p:spPr bwMode="auto">
            <a:xfrm rot="10800000">
              <a:off x="395536" y="4437112"/>
              <a:ext cx="2503720" cy="1482728"/>
            </a:xfrm>
            <a:prstGeom prst="cloudCallou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35938" cy="2460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Myriad Pro"/>
                <a:cs typeface="Myriad Pro"/>
              </a:rPr>
              <a:t>Data / Statistical literacy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450" y="1124744"/>
            <a:ext cx="7488238" cy="506908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User</a:t>
            </a:r>
          </a:p>
          <a:p>
            <a:pPr lvl="1"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Preconditions for understanding</a:t>
            </a:r>
          </a:p>
          <a:p>
            <a:pPr lvl="2"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Knowledge about the topic</a:t>
            </a:r>
          </a:p>
          <a:p>
            <a:pPr lvl="2"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Knowledge about statistics</a:t>
            </a:r>
          </a:p>
          <a:p>
            <a:pPr lvl="1"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Output: Publication conditions</a:t>
            </a:r>
          </a:p>
          <a:p>
            <a:pPr lvl="2">
              <a:defRPr/>
            </a:pP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enough time? / space? </a:t>
            </a:r>
            <a:r>
              <a:rPr lang="en-US" sz="1600" dirty="0" smtClean="0">
                <a:latin typeface="Myriad Pro"/>
                <a:ea typeface="ＭＳ Ｐゴシック" charset="0"/>
                <a:cs typeface="Myriad Pro"/>
                <a:sym typeface="Wingdings"/>
              </a:rPr>
              <a:t> difficult especially in </a:t>
            </a:r>
            <a:r>
              <a:rPr lang="en-US" sz="1600" dirty="0" err="1" smtClean="0">
                <a:latin typeface="Myriad Pro"/>
                <a:ea typeface="ＭＳ Ｐゴシック" charset="0"/>
                <a:cs typeface="Myriad Pro"/>
                <a:sym typeface="Wingdings"/>
              </a:rPr>
              <a:t>tv</a:t>
            </a:r>
            <a:r>
              <a:rPr lang="en-US" sz="1600" dirty="0" smtClean="0">
                <a:latin typeface="Myriad Pro"/>
                <a:ea typeface="ＭＳ Ｐゴシック" charset="0"/>
                <a:cs typeface="Myriad Pro"/>
                <a:sym typeface="Wingdings"/>
              </a:rPr>
              <a:t>-news</a:t>
            </a:r>
            <a:endParaRPr lang="en-US" sz="1600" dirty="0">
              <a:latin typeface="Myriad Pro"/>
              <a:ea typeface="ＭＳ Ｐゴシック" charset="0"/>
              <a:cs typeface="Myriad Pro"/>
            </a:endParaRPr>
          </a:p>
          <a:p>
            <a:pPr lvl="2">
              <a:defRPr/>
            </a:pP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“Make it as easy as possible but not easier!” Nils Bohr? Albert Einstein?</a:t>
            </a:r>
          </a:p>
          <a:p>
            <a:pPr lvl="3">
              <a:defRPr/>
            </a:pPr>
            <a:r>
              <a:rPr lang="en-US" sz="1400" dirty="0" smtClean="0">
                <a:latin typeface="Myriad Pro"/>
                <a:ea typeface="ＭＳ Ｐゴシック" charset="0"/>
                <a:cs typeface="Myriad Pro"/>
              </a:rPr>
              <a:t>High competence needed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Dissemination Official Statistics </a:t>
            </a:r>
            <a:endParaRPr lang="en-US" dirty="0">
              <a:latin typeface="Myriad Pro"/>
              <a:ea typeface="ＭＳ Ｐゴシック" charset="0"/>
              <a:cs typeface="Myriad Pro"/>
            </a:endParaRPr>
          </a:p>
          <a:p>
            <a:pPr lvl="1">
              <a:lnSpc>
                <a:spcPct val="50000"/>
              </a:lnSpc>
              <a:defRPr/>
            </a:pPr>
            <a:r>
              <a:rPr lang="en-US" dirty="0">
                <a:latin typeface="Myriad Pro"/>
                <a:ea typeface="ＭＳ Ｐゴシック" charset="0"/>
                <a:cs typeface="Myriad Pro"/>
              </a:rPr>
              <a:t>Do we presuppose to much knowledge?</a:t>
            </a:r>
          </a:p>
          <a:p>
            <a:pPr lvl="1"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Indicators …</a:t>
            </a:r>
          </a:p>
          <a:p>
            <a:pPr lvl="2">
              <a:defRPr/>
            </a:pPr>
            <a:r>
              <a:rPr lang="en-US" sz="1600" dirty="0">
                <a:latin typeface="Myriad Pro"/>
                <a:cs typeface="Myriad Pro"/>
              </a:rPr>
              <a:t>must be understandable (GDP!?)</a:t>
            </a:r>
          </a:p>
          <a:p>
            <a:pPr lvl="2">
              <a:defRPr/>
            </a:pPr>
            <a:r>
              <a:rPr lang="en-US" sz="1600" dirty="0" smtClean="0">
                <a:latin typeface="Myriad Pro"/>
                <a:cs typeface="Myriad Pro"/>
              </a:rPr>
              <a:t>construct “reality” grounded on a theory </a:t>
            </a:r>
            <a:r>
              <a:rPr lang="en-US" sz="1600" dirty="0">
                <a:latin typeface="Myriad Pro"/>
                <a:cs typeface="Myriad Pro"/>
                <a:sym typeface="Wingdings"/>
              </a:rPr>
              <a:t> </a:t>
            </a:r>
            <a:r>
              <a:rPr lang="en-US" sz="1600" dirty="0">
                <a:latin typeface="Myriad Pro"/>
                <a:cs typeface="Myriad Pro"/>
              </a:rPr>
              <a:t>pinpoint </a:t>
            </a:r>
            <a:r>
              <a:rPr lang="en-US" sz="1600" dirty="0" smtClean="0">
                <a:latin typeface="Myriad Pro"/>
                <a:cs typeface="Myriad Pro"/>
              </a:rPr>
              <a:t>on the scope</a:t>
            </a:r>
            <a:endParaRPr lang="en-US" sz="1600" dirty="0">
              <a:latin typeface="Myriad Pro"/>
              <a:cs typeface="Myriad Pro"/>
            </a:endParaRPr>
          </a:p>
          <a:p>
            <a:pPr lvl="2">
              <a:defRPr/>
            </a:pPr>
            <a:r>
              <a:rPr lang="en-US" sz="1600" dirty="0" smtClean="0">
                <a:latin typeface="Myriad Pro"/>
                <a:cs typeface="Myriad Pro"/>
              </a:rPr>
              <a:t>get </a:t>
            </a:r>
            <a:r>
              <a:rPr lang="en-US" sz="1600" dirty="0">
                <a:latin typeface="Myriad Pro"/>
                <a:cs typeface="Myriad Pro"/>
              </a:rPr>
              <a:t>a link to the cognitive structure of the </a:t>
            </a:r>
            <a:r>
              <a:rPr lang="en-US" sz="1600" dirty="0" smtClean="0">
                <a:latin typeface="Myriad Pro"/>
                <a:cs typeface="Myriad Pro"/>
              </a:rPr>
              <a:t>user</a:t>
            </a:r>
            <a:endParaRPr lang="en-US" sz="1600" dirty="0">
              <a:latin typeface="Myriad Pro"/>
              <a:cs typeface="Myriad Pro"/>
            </a:endParaRPr>
          </a:p>
          <a:p>
            <a:pPr lvl="1">
              <a:defRPr/>
            </a:pPr>
            <a:r>
              <a:rPr lang="en-US" dirty="0">
                <a:latin typeface="Myriad Pro"/>
                <a:ea typeface="ＭＳ Ｐゴシック" charset="0"/>
                <a:cs typeface="Myriad Pro"/>
              </a:rPr>
              <a:t>Didactical challenge depending on the statistical literacy of the counterpart, recommendation: high scientific standards of the staff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1C2C6-EA65-4344-BFAB-3DBAA918D20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23528" y="6525344"/>
            <a:ext cx="1666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000" dirty="0" smtClean="0"/>
              <a:t>Prof. Dr. Ulrike Rockmann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6821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01638"/>
            <a:ext cx="7993063" cy="246221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Myriad Pro"/>
                <a:cs typeface="Myriad Pro"/>
              </a:rPr>
              <a:t>Preconditions for understanding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39A00-4A8D-8F46-AA6B-8CB81077A0B6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1115616" y="3789040"/>
            <a:ext cx="1224136" cy="720080"/>
          </a:xfrm>
          <a:prstGeom prst="roundRect">
            <a:avLst/>
          </a:prstGeom>
          <a:solidFill>
            <a:srgbClr val="9595B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None/>
              <a:tabLst/>
            </a:pPr>
            <a:r>
              <a:rPr lang="de-DE" sz="1600" dirty="0">
                <a:latin typeface="Myriad Pro"/>
                <a:cs typeface="Myriad Pro"/>
              </a:rPr>
              <a:t/>
            </a:r>
            <a:br>
              <a:rPr lang="de-DE" sz="1600" dirty="0">
                <a:latin typeface="Myriad Pro"/>
                <a:cs typeface="Myriad Pro"/>
              </a:rPr>
            </a:b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Question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yriad Pro"/>
              <a:ea typeface="ＭＳ Ｐゴシック" charset="0"/>
              <a:cs typeface="Myriad Pro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771800" y="3789040"/>
            <a:ext cx="1440160" cy="720080"/>
          </a:xfrm>
          <a:prstGeom prst="roundRect">
            <a:avLst/>
          </a:prstGeom>
          <a:solidFill>
            <a:srgbClr val="9595B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Scientific 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hypothesis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yriad Pro"/>
              <a:ea typeface="ＭＳ Ｐゴシック" charset="0"/>
              <a:cs typeface="Myriad Pro"/>
            </a:endParaRP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588224" y="3789040"/>
            <a:ext cx="1440160" cy="720080"/>
          </a:xfrm>
          <a:prstGeom prst="roundRect">
            <a:avLst/>
          </a:prstGeom>
          <a:solidFill>
            <a:srgbClr val="9595B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Statistical</a:t>
            </a:r>
            <a:b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</a:b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hypothesis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yriad Pro"/>
              <a:ea typeface="ＭＳ Ｐゴシック" charset="0"/>
              <a:cs typeface="Myriad Pro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4644008" y="3789040"/>
            <a:ext cx="1440160" cy="720080"/>
          </a:xfrm>
          <a:prstGeom prst="roundRect">
            <a:avLst/>
          </a:prstGeom>
          <a:solidFill>
            <a:srgbClr val="9595B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Operational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None/>
              <a:tabLst/>
            </a:pPr>
            <a:r>
              <a:rPr lang="de-DE" sz="1600" dirty="0" err="1">
                <a:latin typeface="Myriad Pro"/>
                <a:cs typeface="Myriad Pro"/>
              </a:rPr>
              <a:t>h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ypothesis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yriad Pro"/>
              <a:ea typeface="ＭＳ Ｐゴシック" charset="0"/>
              <a:cs typeface="Myriad Pro"/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6588224" y="5733256"/>
            <a:ext cx="1440160" cy="72008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Statistical</a:t>
            </a:r>
            <a:b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</a:b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analysis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yriad Pro"/>
              <a:ea typeface="ＭＳ Ｐゴシック" charset="0"/>
              <a:cs typeface="Myriad Pro"/>
            </a:endParaRPr>
          </a:p>
        </p:txBody>
      </p:sp>
      <p:cxnSp>
        <p:nvCxnSpPr>
          <p:cNvPr id="11" name="Gerade Verbindung mit Pfeil 10"/>
          <p:cNvCxnSpPr>
            <a:stCxn id="5" idx="3"/>
            <a:endCxn id="6" idx="1"/>
          </p:cNvCxnSpPr>
          <p:nvPr/>
        </p:nvCxnSpPr>
        <p:spPr bwMode="auto">
          <a:xfrm>
            <a:off x="2339752" y="4149080"/>
            <a:ext cx="432048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6" idx="3"/>
            <a:endCxn id="8" idx="1"/>
          </p:cNvCxnSpPr>
          <p:nvPr/>
        </p:nvCxnSpPr>
        <p:spPr bwMode="auto">
          <a:xfrm>
            <a:off x="4211960" y="4149080"/>
            <a:ext cx="432048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8" idx="3"/>
            <a:endCxn id="7" idx="1"/>
          </p:cNvCxnSpPr>
          <p:nvPr/>
        </p:nvCxnSpPr>
        <p:spPr bwMode="auto">
          <a:xfrm>
            <a:off x="6084168" y="4149080"/>
            <a:ext cx="50405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2"/>
            <a:endCxn id="9" idx="0"/>
          </p:cNvCxnSpPr>
          <p:nvPr/>
        </p:nvCxnSpPr>
        <p:spPr bwMode="auto">
          <a:xfrm>
            <a:off x="7308304" y="4509120"/>
            <a:ext cx="0" cy="1224136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 bwMode="auto">
          <a:xfrm flipV="1">
            <a:off x="6876256" y="4509120"/>
            <a:ext cx="0" cy="1224136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 bwMode="auto">
          <a:xfrm flipV="1">
            <a:off x="1691680" y="4509120"/>
            <a:ext cx="0" cy="1584176"/>
          </a:xfrm>
          <a:prstGeom prst="straightConnector1">
            <a:avLst/>
          </a:prstGeom>
          <a:ln>
            <a:prstDash val="sysDash"/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 bwMode="auto">
          <a:xfrm flipV="1">
            <a:off x="3491880" y="4509120"/>
            <a:ext cx="0" cy="1584176"/>
          </a:xfrm>
          <a:prstGeom prst="straightConnector1">
            <a:avLst/>
          </a:prstGeom>
          <a:ln>
            <a:prstDash val="sysDash"/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 bwMode="auto">
          <a:xfrm flipV="1">
            <a:off x="5364088" y="4509120"/>
            <a:ext cx="0" cy="1584176"/>
          </a:xfrm>
          <a:prstGeom prst="straightConnector1">
            <a:avLst/>
          </a:prstGeom>
          <a:ln>
            <a:prstDash val="sysDash"/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9" idx="1"/>
          </p:cNvCxnSpPr>
          <p:nvPr/>
        </p:nvCxnSpPr>
        <p:spPr bwMode="auto">
          <a:xfrm flipH="1">
            <a:off x="1691680" y="6093296"/>
            <a:ext cx="4896544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 bwMode="auto">
          <a:xfrm>
            <a:off x="7164288" y="4869160"/>
            <a:ext cx="1440160" cy="43204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Data 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ＭＳ Ｐゴシック" charset="0"/>
                <a:cs typeface="Myriad Pro"/>
              </a:rPr>
              <a:t>retrieval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yriad Pro"/>
              <a:ea typeface="ＭＳ Ｐゴシック" charset="0"/>
              <a:cs typeface="Myriad Pro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83568" y="1412776"/>
            <a:ext cx="1512168" cy="168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1400" dirty="0" smtClean="0"/>
              <a:t>Interpretable questions:</a:t>
            </a:r>
          </a:p>
          <a:p>
            <a:pPr algn="l">
              <a:buNone/>
            </a:pPr>
            <a:r>
              <a:rPr lang="en-US" sz="1400" dirty="0" smtClean="0"/>
              <a:t>Starting out with:</a:t>
            </a:r>
          </a:p>
          <a:p>
            <a:pPr algn="l">
              <a:buNone/>
            </a:pPr>
            <a:r>
              <a:rPr lang="en-US" sz="1400" dirty="0" smtClean="0"/>
              <a:t>Do men and women earn the same amount of money?</a:t>
            </a:r>
          </a:p>
        </p:txBody>
      </p:sp>
      <p:sp>
        <p:nvSpPr>
          <p:cNvPr id="22" name="Rechteck 21"/>
          <p:cNvSpPr/>
          <p:nvPr/>
        </p:nvSpPr>
        <p:spPr>
          <a:xfrm>
            <a:off x="2555776" y="1196752"/>
            <a:ext cx="2016224" cy="2332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1400" dirty="0" smtClean="0"/>
              <a:t>Dependent variable – amount of money (in a year / life span?)</a:t>
            </a:r>
          </a:p>
          <a:p>
            <a:pPr algn="l">
              <a:buNone/>
            </a:pPr>
            <a:endParaRPr lang="en-US" sz="1400" dirty="0" smtClean="0"/>
          </a:p>
          <a:p>
            <a:pPr algn="l">
              <a:buNone/>
            </a:pPr>
            <a:r>
              <a:rPr lang="en-US" sz="1400" dirty="0" smtClean="0"/>
              <a:t>Independent variables – individual ones – highest examination, age, working years, regional ones, economic sector, …</a:t>
            </a:r>
            <a:endParaRPr lang="en-US" sz="1400" dirty="0"/>
          </a:p>
        </p:txBody>
      </p:sp>
      <p:sp>
        <p:nvSpPr>
          <p:cNvPr id="23" name="Rechteck 22"/>
          <p:cNvSpPr/>
          <p:nvPr/>
        </p:nvSpPr>
        <p:spPr>
          <a:xfrm>
            <a:off x="4788024" y="1196752"/>
            <a:ext cx="15121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1400" dirty="0" smtClean="0"/>
              <a:t>Classifications for education examination (ISCED), regional and economic sectors, bargaining </a:t>
            </a:r>
            <a:r>
              <a:rPr lang="en-US" sz="1400" dirty="0" err="1" smtClean="0"/>
              <a:t>arragements</a:t>
            </a:r>
            <a:r>
              <a:rPr lang="en-US" sz="1400" dirty="0" smtClean="0"/>
              <a:t>, etc.</a:t>
            </a:r>
            <a:endParaRPr lang="en-US" sz="1400" dirty="0"/>
          </a:p>
        </p:txBody>
      </p:sp>
      <p:sp>
        <p:nvSpPr>
          <p:cNvPr id="24" name="Rechteck 23"/>
          <p:cNvSpPr/>
          <p:nvPr/>
        </p:nvSpPr>
        <p:spPr>
          <a:xfrm>
            <a:off x="6660232" y="2348880"/>
            <a:ext cx="15121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1400" dirty="0" smtClean="0"/>
              <a:t>Null hypothesis (no difference), alternative hypothesis (difference)</a:t>
            </a:r>
            <a:endParaRPr lang="en-US" sz="1400" dirty="0"/>
          </a:p>
        </p:txBody>
      </p:sp>
      <p:sp>
        <p:nvSpPr>
          <p:cNvPr id="26" name="Rechteck 25"/>
          <p:cNvSpPr/>
          <p:nvPr/>
        </p:nvSpPr>
        <p:spPr>
          <a:xfrm>
            <a:off x="323528" y="6525344"/>
            <a:ext cx="1666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000" dirty="0" smtClean="0"/>
              <a:t>Prof. Dr. Ulrike Rockmann</a:t>
            </a:r>
            <a:endParaRPr lang="de-DE" sz="1000" dirty="0"/>
          </a:p>
        </p:txBody>
      </p:sp>
      <p:sp>
        <p:nvSpPr>
          <p:cNvPr id="3" name="Rechteck 2"/>
          <p:cNvSpPr/>
          <p:nvPr/>
        </p:nvSpPr>
        <p:spPr bwMode="auto">
          <a:xfrm>
            <a:off x="6300192" y="1988840"/>
            <a:ext cx="2448272" cy="4536504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A6D06"/>
              </a:buClr>
              <a:buSzTx/>
              <a:buFont typeface="Arial" charset="0"/>
              <a:buChar char="―"/>
              <a:tabLst/>
            </a:pPr>
            <a:endParaRPr kumimoji="0" lang="de-DE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0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23" grpId="0"/>
      <p:bldP spid="24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35938" cy="2460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Myriad Pro"/>
                <a:cs typeface="Myriad Pro"/>
              </a:rPr>
              <a:t>Example - Equal </a:t>
            </a:r>
            <a:r>
              <a:rPr lang="en-US" sz="1600" dirty="0">
                <a:latin typeface="Myriad Pro"/>
                <a:cs typeface="Myriad Pro"/>
              </a:rPr>
              <a:t>Pay </a:t>
            </a:r>
            <a:r>
              <a:rPr lang="en-US" sz="1600" dirty="0" smtClean="0">
                <a:latin typeface="Myriad Pro"/>
                <a:cs typeface="Myriad Pro"/>
              </a:rPr>
              <a:t>Day Reporting in Germany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8218" y="1271773"/>
            <a:ext cx="7488238" cy="429040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Public perception in Germany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Gap is a result of discrimination against women </a:t>
            </a:r>
          </a:p>
          <a:p>
            <a:pPr>
              <a:lnSpc>
                <a:spcPct val="150000"/>
              </a:lnSpc>
              <a:defRPr/>
            </a:pPr>
            <a:r>
              <a:rPr lang="de-DE" dirty="0" smtClean="0">
                <a:latin typeface="Myriad Pro"/>
                <a:ea typeface="ＭＳ Ｐゴシック" charset="0"/>
                <a:cs typeface="Myriad Pro"/>
              </a:rPr>
              <a:t>NSI-</a:t>
            </a:r>
            <a:r>
              <a:rPr lang="de-DE" dirty="0" err="1" smtClean="0">
                <a:latin typeface="Myriad Pro"/>
                <a:ea typeface="ＭＳ Ｐゴシック" charset="0"/>
                <a:cs typeface="Myriad Pro"/>
              </a:rPr>
              <a:t>Destatis</a:t>
            </a:r>
            <a:r>
              <a:rPr lang="de-DE" dirty="0" smtClean="0">
                <a:latin typeface="Myriad Pro"/>
                <a:ea typeface="ＭＳ Ｐゴシック" charset="0"/>
                <a:cs typeface="Myriad Pro"/>
              </a:rPr>
              <a:t> </a:t>
            </a:r>
            <a:r>
              <a:rPr lang="de-DE" dirty="0" err="1" smtClean="0">
                <a:latin typeface="Myriad Pro"/>
                <a:ea typeface="ＭＳ Ｐゴシック" charset="0"/>
                <a:cs typeface="Myriad Pro"/>
              </a:rPr>
              <a:t>reporting</a:t>
            </a:r>
            <a:r>
              <a:rPr lang="de-DE" dirty="0" smtClean="0">
                <a:latin typeface="Myriad Pro"/>
                <a:ea typeface="ＭＳ Ｐゴシック" charset="0"/>
                <a:cs typeface="Myriad Pro"/>
              </a:rPr>
              <a:t> 18.3.2014</a:t>
            </a:r>
            <a:r>
              <a:rPr lang="de-DE" baseline="30000" dirty="0" smtClean="0">
                <a:latin typeface="Myriad Pro"/>
                <a:ea typeface="ＭＳ Ｐゴシック" charset="0"/>
                <a:cs typeface="Myriad Pro"/>
              </a:rPr>
              <a:t>[1]</a:t>
            </a:r>
          </a:p>
          <a:p>
            <a:pPr lvl="1">
              <a:defRPr/>
            </a:pPr>
            <a:r>
              <a:rPr lang="de-DE" dirty="0">
                <a:latin typeface="Myriad Pro"/>
                <a:cs typeface="Myriad Pro"/>
              </a:rPr>
              <a:t>a</a:t>
            </a:r>
            <a:r>
              <a:rPr lang="en-US" dirty="0" err="1" smtClean="0">
                <a:latin typeface="Myriad Pro"/>
                <a:cs typeface="Myriad Pro"/>
              </a:rPr>
              <a:t>djusted</a:t>
            </a:r>
            <a:r>
              <a:rPr lang="en-US" dirty="0" smtClean="0">
                <a:latin typeface="Myriad Pro"/>
                <a:cs typeface="Myriad Pro"/>
              </a:rPr>
              <a:t> and unadjusted pay gap</a:t>
            </a:r>
          </a:p>
          <a:p>
            <a:pPr lvl="1">
              <a:defRPr/>
            </a:pPr>
            <a:r>
              <a:rPr lang="en-US" dirty="0" smtClean="0">
                <a:latin typeface="Myriad Pro"/>
                <a:cs typeface="Myriad Pro"/>
              </a:rPr>
              <a:t>Methodology: calculation takes individual variables into account (age, gender, working hours, branches</a:t>
            </a:r>
            <a:r>
              <a:rPr lang="en-US" smtClean="0">
                <a:latin typeface="Myriad Pro"/>
                <a:cs typeface="Myriad Pro"/>
              </a:rPr>
              <a:t>, education, </a:t>
            </a:r>
            <a:r>
              <a:rPr lang="en-US" dirty="0" smtClean="0">
                <a:latin typeface="Myriad Pro"/>
                <a:cs typeface="Myriad Pro"/>
              </a:rPr>
              <a:t>…)</a:t>
            </a:r>
          </a:p>
          <a:p>
            <a:pPr lvl="1">
              <a:defRPr/>
            </a:pPr>
            <a:r>
              <a:rPr lang="en-US" dirty="0" smtClean="0">
                <a:latin typeface="Myriad Pro"/>
                <a:cs typeface="Myriad Pro"/>
              </a:rPr>
              <a:t>press releases and methodological report (2006)</a:t>
            </a:r>
          </a:p>
          <a:p>
            <a:pPr lvl="1">
              <a:defRPr/>
            </a:pPr>
            <a:r>
              <a:rPr lang="en-US" dirty="0" smtClean="0">
                <a:latin typeface="Myriad Pro"/>
                <a:cs typeface="Myriad Pro"/>
              </a:rPr>
              <a:t>Results:</a:t>
            </a:r>
          </a:p>
          <a:p>
            <a:pPr lvl="2">
              <a:defRPr/>
            </a:pPr>
            <a:r>
              <a:rPr lang="en-US" dirty="0" smtClean="0">
                <a:latin typeface="Myriad Pro"/>
                <a:cs typeface="Myriad Pro"/>
              </a:rPr>
              <a:t>Job characteristics make the difference</a:t>
            </a:r>
          </a:p>
          <a:p>
            <a:pPr lvl="2">
              <a:defRPr/>
            </a:pPr>
            <a:r>
              <a:rPr lang="en-US" dirty="0" smtClean="0">
                <a:latin typeface="Myriad Pro"/>
                <a:cs typeface="Myriad Pro"/>
              </a:rPr>
              <a:t>Pay gap as result of discontinuity, e.g. baby leave</a:t>
            </a:r>
          </a:p>
          <a:p>
            <a:pPr lvl="2">
              <a:defRPr/>
            </a:pPr>
            <a:r>
              <a:rPr lang="en-US" dirty="0" smtClean="0">
                <a:latin typeface="Myriad Pro"/>
                <a:cs typeface="Myriad Pro"/>
              </a:rPr>
              <a:t>unadjusted gap: 	22% (2010, 2012)</a:t>
            </a:r>
          </a:p>
          <a:p>
            <a:pPr lvl="2">
              <a:defRPr/>
            </a:pPr>
            <a:r>
              <a:rPr lang="en-US" dirty="0" smtClean="0">
                <a:latin typeface="Myriad Pro"/>
                <a:cs typeface="Myriad Pro"/>
              </a:rPr>
              <a:t>adjusted gap: 	  7% (2010)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1C2C6-EA65-4344-BFAB-3DBAA918D20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95536" y="6191726"/>
            <a:ext cx="70567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de-DE" sz="1100" dirty="0" smtClean="0">
                <a:latin typeface="Myriad Pro"/>
                <a:cs typeface="Myriad Pro"/>
                <a:hlinkClick r:id="rId3"/>
              </a:rPr>
              <a:t>1] </a:t>
            </a:r>
            <a:r>
              <a:rPr lang="de-DE" sz="1100" dirty="0">
                <a:latin typeface="Myriad Pro"/>
                <a:cs typeface="Myriad Pro"/>
                <a:hlinkClick r:id="rId4"/>
              </a:rPr>
              <a:t>https://www.destatis.de/DE/PresseService/Presse/Pressemitteilungen/2014/03/PD14_104_621.</a:t>
            </a:r>
            <a:r>
              <a:rPr lang="de-DE" sz="1100" dirty="0" smtClean="0">
                <a:latin typeface="Myriad Pro"/>
                <a:cs typeface="Myriad Pro"/>
                <a:hlinkClick r:id="rId4"/>
              </a:rPr>
              <a:t>html</a:t>
            </a:r>
            <a:r>
              <a:rPr lang="de-DE" sz="1100" dirty="0" smtClean="0">
                <a:latin typeface="Myriad Pro"/>
                <a:cs typeface="Myriad Pro"/>
              </a:rPr>
              <a:t> [18.5.2014]</a:t>
            </a:r>
          </a:p>
        </p:txBody>
      </p:sp>
      <p:sp>
        <p:nvSpPr>
          <p:cNvPr id="6" name="Rechteck 5"/>
          <p:cNvSpPr/>
          <p:nvPr/>
        </p:nvSpPr>
        <p:spPr>
          <a:xfrm>
            <a:off x="323528" y="6525344"/>
            <a:ext cx="1666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000" dirty="0" smtClean="0"/>
              <a:t>Prof. Dr. Ulrike Rockmann</a:t>
            </a:r>
            <a:endParaRPr lang="de-DE" sz="1000" dirty="0"/>
          </a:p>
        </p:txBody>
      </p:sp>
      <p:grpSp>
        <p:nvGrpSpPr>
          <p:cNvPr id="10" name="Gruppierung 9"/>
          <p:cNvGrpSpPr/>
          <p:nvPr/>
        </p:nvGrpSpPr>
        <p:grpSpPr>
          <a:xfrm>
            <a:off x="7020272" y="476672"/>
            <a:ext cx="1584176" cy="2017315"/>
            <a:chOff x="7020272" y="476672"/>
            <a:chExt cx="1584176" cy="2017315"/>
          </a:xfrm>
        </p:grpSpPr>
        <p:sp>
          <p:nvSpPr>
            <p:cNvPr id="9" name="Pfeil nach rechts 8"/>
            <p:cNvSpPr/>
            <p:nvPr/>
          </p:nvSpPr>
          <p:spPr bwMode="auto">
            <a:xfrm rot="7594701">
              <a:off x="6787861" y="1629891"/>
              <a:ext cx="1296144" cy="432048"/>
            </a:xfrm>
            <a:prstGeom prst="rightArrow">
              <a:avLst/>
            </a:prstGeom>
            <a:solidFill>
              <a:srgbClr val="CC9900">
                <a:alpha val="38000"/>
              </a:srgbClr>
            </a:solidFill>
            <a:ln>
              <a:solidFill>
                <a:srgbClr val="CC9900"/>
              </a:solidFill>
              <a:prstDash val="dash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A6D06"/>
                </a:buClr>
                <a:buSzTx/>
                <a:buFont typeface="Arial" charset="0"/>
                <a:buChar char="―"/>
                <a:tabLst/>
              </a:pPr>
              <a:endParaRPr kumimoji="0" lang="de-DE" sz="2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Abgerundetes Rechteck 7"/>
            <p:cNvSpPr/>
            <p:nvPr/>
          </p:nvSpPr>
          <p:spPr bwMode="auto">
            <a:xfrm>
              <a:off x="7020272" y="476672"/>
              <a:ext cx="1584176" cy="1008112"/>
            </a:xfrm>
            <a:prstGeom prst="roundRect">
              <a:avLst/>
            </a:prstGeom>
            <a:solidFill>
              <a:srgbClr val="9595B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7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A6D06"/>
                </a:buClr>
                <a:buSzTx/>
                <a:buNone/>
                <a:tabLst/>
              </a:pPr>
              <a:r>
                <a:rPr lang="en-US" sz="1600" dirty="0" smtClean="0">
                  <a:latin typeface="Myriad Pro"/>
                  <a:cs typeface="Myriad Pro"/>
                </a:rPr>
                <a:t/>
              </a:r>
              <a:br>
                <a:rPr lang="en-US" sz="1600" dirty="0" smtClean="0">
                  <a:latin typeface="Myriad Pro"/>
                  <a:cs typeface="Myriad Pro"/>
                </a:rPr>
              </a:b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yriad Pro"/>
                  <a:cs typeface="Myriad Pro"/>
                </a:rPr>
                <a:t>Official statistics</a:t>
              </a:r>
            </a:p>
            <a:p>
              <a:pPr marR="0" algn="ctr" defTabSz="914400" rtl="0" eaLnBrk="1" fontAlgn="base" latinLnBrk="0" hangingPunct="1">
                <a:lnSpc>
                  <a:spcPct val="7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A6D06"/>
                </a:buClr>
                <a:buSzTx/>
                <a:buNone/>
                <a:tabLst/>
              </a:pPr>
              <a:r>
                <a:rPr lang="en-US" sz="1600" dirty="0" smtClean="0">
                  <a:latin typeface="Myriad Pro"/>
                  <a:cs typeface="Myriad Pro"/>
                </a:rPr>
                <a:t>dissemination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Myriad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363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35938" cy="2460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Myriad Pro"/>
                <a:cs typeface="Myriad Pro"/>
              </a:rPr>
              <a:t>Example - Equal Pay Day Reporting in Germany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8218" y="1234378"/>
            <a:ext cx="7488238" cy="308392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Trend-setting media: TV 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ARD</a:t>
            </a:r>
            <a:r>
              <a:rPr lang="en-US" baseline="30000" dirty="0" smtClean="0">
                <a:latin typeface="Myriad Pro"/>
                <a:cs typeface="Myriad Pro"/>
              </a:rPr>
              <a:t> </a:t>
            </a: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(public </a:t>
            </a:r>
            <a:r>
              <a:rPr lang="en-US" sz="1600" dirty="0" err="1" smtClean="0">
                <a:latin typeface="Myriad Pro"/>
                <a:ea typeface="ＭＳ Ｐゴシック" charset="0"/>
                <a:cs typeface="Myriad Pro"/>
              </a:rPr>
              <a:t>tv</a:t>
            </a: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 21.3.2014) </a:t>
            </a:r>
          </a:p>
          <a:p>
            <a:pPr lvl="1">
              <a:defRPr/>
            </a:pPr>
            <a:r>
              <a:rPr lang="en-US" sz="1600" dirty="0" err="1" smtClean="0">
                <a:latin typeface="Myriad Pro"/>
                <a:ea typeface="ＭＳ Ｐゴシック" charset="0"/>
                <a:cs typeface="Myriad Pro"/>
              </a:rPr>
              <a:t>Tagesschau</a:t>
            </a: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 – prime time</a:t>
            </a:r>
            <a:r>
              <a:rPr lang="en-US" sz="1600" baseline="30000" dirty="0">
                <a:latin typeface="Myriad Pro"/>
                <a:cs typeface="Myriad Pro"/>
              </a:rPr>
              <a:t>[1]</a:t>
            </a:r>
            <a:r>
              <a:rPr lang="en-US" sz="1600" dirty="0">
                <a:latin typeface="Myriad Pro"/>
                <a:ea typeface="ＭＳ Ｐゴシック" charset="0"/>
                <a:cs typeface="Myriad Pro"/>
              </a:rPr>
              <a:t> </a:t>
            </a: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: 22 % less money than men in average – that is the reality for women in Germany. … Even if women work as much and as good as their male colleagues their payment is obviously less.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ZDF </a:t>
            </a:r>
            <a:r>
              <a:rPr lang="en-US" dirty="0">
                <a:latin typeface="Myriad Pro"/>
                <a:ea typeface="ＭＳ Ｐゴシック" charset="0"/>
                <a:cs typeface="Myriad Pro"/>
              </a:rPr>
              <a:t>(public </a:t>
            </a:r>
            <a:r>
              <a:rPr lang="en-US" dirty="0" err="1">
                <a:latin typeface="Myriad Pro"/>
                <a:ea typeface="ＭＳ Ｐゴシック" charset="0"/>
                <a:cs typeface="Myriad Pro"/>
              </a:rPr>
              <a:t>tv</a:t>
            </a:r>
            <a:r>
              <a:rPr lang="en-US" dirty="0">
                <a:latin typeface="Myriad Pro"/>
                <a:ea typeface="ＭＳ Ｐゴシック" charset="0"/>
                <a:cs typeface="Myriad Pro"/>
              </a:rPr>
              <a:t> 21.3.2014) </a:t>
            </a:r>
          </a:p>
          <a:p>
            <a:pPr lvl="1"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 </a:t>
            </a:r>
            <a:r>
              <a:rPr lang="en-US" dirty="0" err="1" smtClean="0">
                <a:latin typeface="Myriad Pro"/>
                <a:ea typeface="ＭＳ Ｐゴシック" charset="0"/>
                <a:cs typeface="Myriad Pro"/>
              </a:rPr>
              <a:t>Heute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– prime time</a:t>
            </a:r>
            <a:r>
              <a:rPr lang="en-US" baseline="30000" dirty="0">
                <a:latin typeface="Myriad Pro"/>
                <a:ea typeface="ＭＳ Ｐゴシック" charset="0"/>
                <a:cs typeface="Myriad Pro"/>
              </a:rPr>
              <a:t>[2] 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: only 22% mentioned</a:t>
            </a:r>
          </a:p>
          <a:p>
            <a:pPr lvl="1"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“</a:t>
            </a:r>
            <a:r>
              <a:rPr lang="en-US" dirty="0" err="1" smtClean="0">
                <a:latin typeface="Myriad Pro"/>
                <a:ea typeface="ＭＳ Ｐゴシック" charset="0"/>
                <a:cs typeface="Myriad Pro"/>
              </a:rPr>
              <a:t>Volle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 </a:t>
            </a:r>
            <a:r>
              <a:rPr lang="en-US" dirty="0" err="1" smtClean="0">
                <a:latin typeface="Myriad Pro"/>
                <a:ea typeface="ＭＳ Ｐゴシック" charset="0"/>
                <a:cs typeface="Myriad Pro"/>
              </a:rPr>
              <a:t>Kanne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”</a:t>
            </a:r>
            <a:r>
              <a:rPr lang="en-US" baseline="30000" dirty="0" smtClean="0">
                <a:latin typeface="Myriad Pro"/>
                <a:ea typeface="ＭＳ Ｐゴシック" charset="0"/>
                <a:cs typeface="Myriad Pro"/>
              </a:rPr>
              <a:t>[3]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 (Morning </a:t>
            </a:r>
            <a:r>
              <a:rPr lang="en-US" dirty="0" err="1" smtClean="0">
                <a:latin typeface="Myriad Pro"/>
                <a:ea typeface="ＭＳ Ｐゴシック" charset="0"/>
                <a:cs typeface="Myriad Pro"/>
              </a:rPr>
              <a:t>tv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 9:00) – very differentiated, expert from university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1C2C6-EA65-4344-BFAB-3DBAA918D20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755576" y="5445224"/>
            <a:ext cx="7848872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  <a:hlinkClick r:id="rId3"/>
              </a:rPr>
              <a:t>1</a:t>
            </a: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  <a:hlinkClick r:id="rId3"/>
              </a:rPr>
              <a:t>] https://www.tagesschau.de/multimedia/video/video1381148.html</a:t>
            </a: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</a:rPr>
              <a:t> [18.5.2014] </a:t>
            </a:r>
          </a:p>
          <a:p>
            <a:pPr algn="l">
              <a:buNone/>
            </a:pP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</a:rPr>
              <a:t>2] </a:t>
            </a: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  <a:hlinkClick r:id="rId4"/>
              </a:rPr>
              <a:t>http://www.zdf.de/ZDFmediathek/beitrag/video/2117492/Equal-Pay-Day#/beitrag/video/2117492/Equal-Pay-</a:t>
            </a: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  <a:hlinkClick r:id="rId4"/>
              </a:rPr>
              <a:t>Day</a:t>
            </a: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</a:rPr>
              <a:t> </a:t>
            </a: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</a:rPr>
              <a:t>[18.5.2014</a:t>
            </a: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</a:rPr>
              <a:t>]</a:t>
            </a:r>
          </a:p>
          <a:p>
            <a:pPr algn="l">
              <a:buNone/>
            </a:pP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</a:rPr>
              <a:t>3] h</a:t>
            </a: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  <a:hlinkClick r:id="rId5"/>
              </a:rPr>
              <a:t>ttp://www.zdf.de/ZDFmediathek/beitrag/video/2117564/Equal-Pay-Day-Gleiches-Geld-fuer-Frauen#/beitrag/video/2117564/</a:t>
            </a:r>
            <a:br>
              <a:rPr lang="de-DE" sz="1100" dirty="0">
                <a:solidFill>
                  <a:srgbClr val="000000"/>
                </a:solidFill>
                <a:latin typeface="Myriad Pro"/>
                <a:cs typeface="Myriad Pro"/>
                <a:hlinkClick r:id="rId5"/>
              </a:rPr>
            </a:b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  <a:hlinkClick r:id="rId5"/>
              </a:rPr>
              <a:t>Equal-Pay-Day-Gleiches-Geld-fuer-Frauen</a:t>
            </a: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</a:rPr>
              <a:t> [20.5.2014</a:t>
            </a: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</a:rPr>
              <a:t>]</a:t>
            </a:r>
            <a:endParaRPr lang="de-DE" sz="11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23528" y="6525344"/>
            <a:ext cx="1666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000" dirty="0" smtClean="0"/>
              <a:t>Prof. Dr. Ulrike Rockmann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370430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35938" cy="2460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Myriad Pro"/>
                <a:cs typeface="Myriad Pro"/>
              </a:rPr>
              <a:t>Example - Equal Pay Day Reporting in Germany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8218" y="1234378"/>
            <a:ext cx="7488238" cy="323781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Trend-setting media – Radio 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Public Radio – Bayern 5</a:t>
            </a:r>
            <a:r>
              <a:rPr lang="en-US" baseline="30000" dirty="0" smtClean="0">
                <a:latin typeface="Myriad Pro"/>
                <a:cs typeface="Myriad Pro"/>
              </a:rPr>
              <a:t>[1]</a:t>
            </a:r>
            <a:endParaRPr lang="en-US" baseline="30000" dirty="0" smtClean="0">
              <a:latin typeface="Myriad Pro"/>
              <a:ea typeface="ＭＳ Ｐゴシック" charset="0"/>
              <a:cs typeface="Myriad Pro"/>
            </a:endParaRPr>
          </a:p>
          <a:p>
            <a:pPr lvl="1">
              <a:defRPr/>
            </a:pPr>
            <a:r>
              <a:rPr lang="en-US" dirty="0">
                <a:latin typeface="Myriad Pro"/>
                <a:ea typeface="ＭＳ Ｐゴシック" charset="0"/>
                <a:cs typeface="Myriad Pro"/>
              </a:rPr>
              <a:t>Mentioning the calculation method of the NSI</a:t>
            </a:r>
          </a:p>
          <a:p>
            <a:pPr lvl="1">
              <a:defRPr/>
            </a:pPr>
            <a:r>
              <a:rPr lang="en-US" dirty="0">
                <a:latin typeface="Myriad Pro"/>
                <a:ea typeface="ＭＳ Ｐゴシック" charset="0"/>
                <a:cs typeface="Myriad Pro"/>
              </a:rPr>
              <a:t>… but 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“discredit” </a:t>
            </a:r>
            <a:r>
              <a:rPr lang="en-US" dirty="0">
                <a:latin typeface="Myriad Pro"/>
                <a:ea typeface="ＭＳ Ｐゴシック" charset="0"/>
                <a:cs typeface="Myriad Pro"/>
              </a:rPr>
              <a:t>the approach of the </a:t>
            </a:r>
            <a:r>
              <a:rPr lang="de-DE" dirty="0">
                <a:latin typeface="Myriad Pro"/>
                <a:ea typeface="ＭＳ Ｐゴシック" charset="0"/>
                <a:cs typeface="Myriad Pro"/>
              </a:rPr>
              <a:t>German Institute </a:t>
            </a:r>
            <a:r>
              <a:rPr lang="de-DE" dirty="0" err="1">
                <a:latin typeface="Myriad Pro"/>
                <a:ea typeface="ＭＳ Ｐゴシック" charset="0"/>
                <a:cs typeface="Myriad Pro"/>
              </a:rPr>
              <a:t>for</a:t>
            </a:r>
            <a:r>
              <a:rPr lang="de-DE" dirty="0">
                <a:latin typeface="Myriad Pro"/>
                <a:ea typeface="ＭＳ Ｐゴシック" charset="0"/>
                <a:cs typeface="Myriad Pro"/>
              </a:rPr>
              <a:t> </a:t>
            </a:r>
            <a:r>
              <a:rPr lang="de-DE" dirty="0" err="1">
                <a:latin typeface="Myriad Pro"/>
                <a:ea typeface="ＭＳ Ｐゴシック" charset="0"/>
                <a:cs typeface="Myriad Pro"/>
              </a:rPr>
              <a:t>Economic</a:t>
            </a:r>
            <a:r>
              <a:rPr lang="de-DE" dirty="0">
                <a:latin typeface="Myriad Pro"/>
                <a:ea typeface="ＭＳ Ｐゴシック" charset="0"/>
                <a:cs typeface="Myriad Pro"/>
              </a:rPr>
              <a:t> Research </a:t>
            </a:r>
            <a:r>
              <a:rPr lang="en-US" dirty="0">
                <a:latin typeface="Myriad Pro"/>
                <a:ea typeface="ＭＳ Ｐゴシック" charset="0"/>
                <a:cs typeface="Myriad Pro"/>
              </a:rPr>
              <a:t>DIW (“only several thousand persons taken into account”, the NSI million of persons” )</a:t>
            </a:r>
          </a:p>
          <a:p>
            <a:pPr lvl="1">
              <a:defRPr/>
            </a:pPr>
            <a:r>
              <a:rPr lang="en-US" dirty="0">
                <a:latin typeface="Myriad Pro"/>
                <a:ea typeface="ＭＳ Ｐゴシック" charset="0"/>
                <a:cs typeface="Myriad Pro"/>
              </a:rPr>
              <a:t>Mixes up adjusted and unadjusted results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Public Radio – Radio Bremen</a:t>
            </a:r>
            <a:r>
              <a:rPr lang="en-US" baseline="30000" dirty="0" smtClean="0">
                <a:latin typeface="Myriad Pro"/>
                <a:ea typeface="ＭＳ Ｐゴシック" charset="0"/>
                <a:cs typeface="Myriad Pro"/>
              </a:rPr>
              <a:t>[2]</a:t>
            </a:r>
          </a:p>
          <a:p>
            <a:pPr lvl="1"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Interview with Gender commissioner, quite differentiated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1C2C6-EA65-4344-BFAB-3DBAA918D20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971600" y="5877272"/>
            <a:ext cx="6102424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</a:rPr>
              <a:t>1</a:t>
            </a: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</a:rPr>
              <a:t>] </a:t>
            </a: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  <a:hlinkClick r:id="rId3"/>
              </a:rPr>
              <a:t>http://www.br.de/nachrichten/equal-pay-day-aktionen-2014-100.</a:t>
            </a: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  <a:hlinkClick r:id="rId3"/>
              </a:rPr>
              <a:t>html</a:t>
            </a: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</a:rPr>
              <a:t> [18.5.2014]</a:t>
            </a:r>
          </a:p>
          <a:p>
            <a:pPr algn="l">
              <a:buNone/>
            </a:pP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</a:rPr>
              <a:t>2] </a:t>
            </a: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  <a:hlinkClick r:id="rId4"/>
              </a:rPr>
              <a:t>http://www.radiobremen.de/gesellschaft/themen/equalpayday120.</a:t>
            </a: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  <a:hlinkClick r:id="rId4"/>
              </a:rPr>
              <a:t>html</a:t>
            </a:r>
            <a:r>
              <a:rPr lang="de-DE" sz="1100" dirty="0" smtClean="0">
                <a:solidFill>
                  <a:srgbClr val="000000"/>
                </a:solidFill>
                <a:latin typeface="Myriad Pro"/>
                <a:cs typeface="Myriad Pro"/>
              </a:rPr>
              <a:t> [20.5.2014</a:t>
            </a:r>
            <a:r>
              <a:rPr lang="de-DE" sz="1100" dirty="0">
                <a:solidFill>
                  <a:srgbClr val="000000"/>
                </a:solidFill>
                <a:latin typeface="Myriad Pro"/>
                <a:cs typeface="Myriad Pro"/>
              </a:rPr>
              <a:t>]</a:t>
            </a:r>
          </a:p>
          <a:p>
            <a:pPr algn="l">
              <a:buNone/>
            </a:pPr>
            <a:endParaRPr lang="de-DE" sz="11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23528" y="6525344"/>
            <a:ext cx="1666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000" dirty="0" smtClean="0"/>
              <a:t>Prof. Dr. Ulrike Rockmann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419879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35938" cy="2460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Myriad Pro"/>
                <a:cs typeface="Myriad Pro"/>
              </a:rPr>
              <a:t>Example - Equal Pay Day Reporting in Germany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8218" y="1052736"/>
            <a:ext cx="7488238" cy="440889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Trend-setting media – Newspaper</a:t>
            </a:r>
          </a:p>
          <a:p>
            <a:pPr>
              <a:defRPr/>
            </a:pPr>
            <a:r>
              <a:rPr lang="en-US" dirty="0" err="1" smtClean="0">
                <a:latin typeface="Myriad Pro"/>
                <a:ea typeface="ＭＳ Ｐゴシック" charset="0"/>
                <a:cs typeface="Myriad Pro"/>
              </a:rPr>
              <a:t>Süddeutsche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 </a:t>
            </a:r>
            <a:r>
              <a:rPr lang="en-US" dirty="0" err="1" smtClean="0">
                <a:latin typeface="Myriad Pro"/>
                <a:ea typeface="ＭＳ Ｐゴシック" charset="0"/>
                <a:cs typeface="Myriad Pro"/>
              </a:rPr>
              <a:t>Zeitung</a:t>
            </a:r>
            <a:r>
              <a:rPr lang="en-US" baseline="30000" dirty="0" smtClean="0">
                <a:latin typeface="Myriad Pro"/>
                <a:cs typeface="Myriad Pro"/>
              </a:rPr>
              <a:t>[1]</a:t>
            </a:r>
          </a:p>
          <a:p>
            <a:pPr lvl="1">
              <a:defRPr/>
            </a:pP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Discusses NSI and DIW</a:t>
            </a:r>
          </a:p>
          <a:p>
            <a:pPr lvl="1">
              <a:defRPr/>
            </a:pP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Footnote: result of adjusted gap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FAZ</a:t>
            </a:r>
            <a:r>
              <a:rPr lang="en-US" baseline="30000" dirty="0" smtClean="0">
                <a:latin typeface="Myriad Pro"/>
                <a:cs typeface="Myriad Pro"/>
              </a:rPr>
              <a:t>[2]</a:t>
            </a:r>
          </a:p>
          <a:p>
            <a:pPr lvl="1">
              <a:lnSpc>
                <a:spcPct val="50000"/>
              </a:lnSpc>
              <a:defRPr/>
            </a:pP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Quotes the NSI (unadjusted) – but fragmentary – on purpose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Frankfurter </a:t>
            </a:r>
            <a:r>
              <a:rPr lang="en-US" dirty="0" err="1" smtClean="0">
                <a:latin typeface="Myriad Pro"/>
                <a:ea typeface="ＭＳ Ｐゴシック" charset="0"/>
                <a:cs typeface="Myriad Pro"/>
              </a:rPr>
              <a:t>Rundschau</a:t>
            </a:r>
            <a:r>
              <a:rPr lang="en-US" baseline="30000" dirty="0" smtClean="0">
                <a:latin typeface="Myriad Pro"/>
                <a:cs typeface="Myriad Pro"/>
              </a:rPr>
              <a:t>[3]</a:t>
            </a:r>
          </a:p>
          <a:p>
            <a:pPr lvl="1">
              <a:defRPr/>
            </a:pP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Quotes the NSI (unadjusted) – but fragmentary</a:t>
            </a:r>
          </a:p>
          <a:p>
            <a:pPr lvl="1">
              <a:defRPr/>
            </a:pP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Quotes  Economic institutes with lower gaps</a:t>
            </a:r>
          </a:p>
          <a:p>
            <a:pPr>
              <a:lnSpc>
                <a:spcPct val="150000"/>
              </a:lnSpc>
              <a:defRPr/>
            </a:pPr>
            <a:r>
              <a:rPr lang="en-US" dirty="0" err="1" smtClean="0">
                <a:latin typeface="Myriad Pro"/>
                <a:ea typeface="ＭＳ Ｐゴシック" charset="0"/>
                <a:cs typeface="Myriad Pro"/>
              </a:rPr>
              <a:t>Tagesspiegel</a:t>
            </a:r>
            <a:r>
              <a:rPr lang="en-US" baseline="30000" dirty="0" smtClean="0">
                <a:latin typeface="Myriad Pro"/>
                <a:cs typeface="Myriad Pro"/>
              </a:rPr>
              <a:t>[4]</a:t>
            </a:r>
          </a:p>
          <a:p>
            <a:pPr lvl="1">
              <a:defRPr/>
            </a:pP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Quotes the NSI and the Institute for Employment Research IAB</a:t>
            </a:r>
          </a:p>
          <a:p>
            <a:pPr lvl="1">
              <a:defRPr/>
            </a:pPr>
            <a:r>
              <a:rPr lang="en-US" sz="1600" dirty="0" smtClean="0">
                <a:latin typeface="Myriad Pro"/>
                <a:ea typeface="ＭＳ Ｐゴシック" charset="0"/>
                <a:cs typeface="Myriad Pro"/>
              </a:rPr>
              <a:t>Unadjusted and adjusted</a:t>
            </a:r>
          </a:p>
          <a:p>
            <a:pPr lvl="1">
              <a:lnSpc>
                <a:spcPct val="50000"/>
              </a:lnSpc>
              <a:defRPr/>
            </a:pPr>
            <a:endParaRPr lang="en-US" dirty="0">
              <a:latin typeface="Myriad Pro"/>
              <a:ea typeface="ＭＳ Ｐゴシック" charset="0"/>
              <a:cs typeface="Myriad Pro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1C2C6-EA65-4344-BFAB-3DBAA918D20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971600" y="5589240"/>
            <a:ext cx="7776864" cy="107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de-DE" sz="1100" dirty="0" smtClean="0">
                <a:latin typeface="Myriad Pro"/>
                <a:cs typeface="Myriad Pro"/>
              </a:rPr>
              <a:t>1] </a:t>
            </a:r>
            <a:r>
              <a:rPr lang="de-DE" sz="1100" dirty="0">
                <a:latin typeface="Myriad Pro"/>
                <a:cs typeface="Myriad Pro"/>
                <a:hlinkClick r:id="rId3"/>
              </a:rPr>
              <a:t>http://www.sueddeutsche.de/karriere/equal-pay-day-tage-umsonst-</a:t>
            </a:r>
            <a:r>
              <a:rPr lang="de-DE" sz="1100" dirty="0" smtClean="0">
                <a:latin typeface="Myriad Pro"/>
                <a:cs typeface="Myriad Pro"/>
                <a:hlinkClick r:id="rId3"/>
              </a:rPr>
              <a:t>1.1918514</a:t>
            </a:r>
            <a:r>
              <a:rPr lang="de-DE" sz="1100" dirty="0" smtClean="0">
                <a:latin typeface="Myriad Pro"/>
                <a:cs typeface="Myriad Pro"/>
              </a:rPr>
              <a:t>  </a:t>
            </a:r>
            <a:r>
              <a:rPr lang="de-DE" sz="1100" dirty="0">
                <a:latin typeface="Myriad Pro"/>
                <a:cs typeface="Myriad Pro"/>
              </a:rPr>
              <a:t>[18.5.2014</a:t>
            </a:r>
            <a:r>
              <a:rPr lang="de-DE" sz="1100" dirty="0" smtClean="0">
                <a:latin typeface="Myriad Pro"/>
                <a:cs typeface="Myriad Pro"/>
              </a:rPr>
              <a:t>]</a:t>
            </a:r>
          </a:p>
          <a:p>
            <a:pPr algn="l">
              <a:buNone/>
            </a:pPr>
            <a:r>
              <a:rPr lang="de-DE" sz="1100" dirty="0">
                <a:latin typeface="Myriad Pro"/>
                <a:cs typeface="Myriad Pro"/>
              </a:rPr>
              <a:t>2</a:t>
            </a:r>
            <a:r>
              <a:rPr lang="de-DE" sz="1100" dirty="0" smtClean="0">
                <a:latin typeface="Myriad Pro"/>
                <a:cs typeface="Myriad Pro"/>
              </a:rPr>
              <a:t>] </a:t>
            </a:r>
            <a:r>
              <a:rPr lang="de-DE" sz="1100" dirty="0">
                <a:latin typeface="Myriad Pro"/>
                <a:cs typeface="Myriad Pro"/>
                <a:hlinkClick r:id="rId4"/>
              </a:rPr>
              <a:t>http://www.faz.net/aktuell/beruf-chance/equal-pay-day-verdienstunterschied-kleiner-als-vermutet-11694273.</a:t>
            </a:r>
            <a:r>
              <a:rPr lang="de-DE" sz="1100" dirty="0" smtClean="0">
                <a:latin typeface="Myriad Pro"/>
                <a:cs typeface="Myriad Pro"/>
                <a:hlinkClick r:id="rId4"/>
              </a:rPr>
              <a:t>html </a:t>
            </a:r>
            <a:r>
              <a:rPr lang="de-DE" sz="1100" dirty="0" smtClean="0">
                <a:latin typeface="Myriad Pro"/>
                <a:cs typeface="Myriad Pro"/>
              </a:rPr>
              <a:t> </a:t>
            </a:r>
            <a:r>
              <a:rPr lang="de-DE" sz="1100" dirty="0">
                <a:latin typeface="Myriad Pro"/>
                <a:cs typeface="Myriad Pro"/>
              </a:rPr>
              <a:t>[18.5.2014</a:t>
            </a:r>
            <a:r>
              <a:rPr lang="de-DE" sz="1100" dirty="0" smtClean="0">
                <a:latin typeface="Myriad Pro"/>
                <a:cs typeface="Myriad Pro"/>
              </a:rPr>
              <a:t>]</a:t>
            </a:r>
          </a:p>
          <a:p>
            <a:pPr algn="l">
              <a:buNone/>
            </a:pPr>
            <a:r>
              <a:rPr lang="de-DE" sz="1100" dirty="0">
                <a:latin typeface="Myriad Pro"/>
                <a:cs typeface="Myriad Pro"/>
              </a:rPr>
              <a:t>3</a:t>
            </a:r>
            <a:r>
              <a:rPr lang="de-DE" sz="1100" dirty="0" smtClean="0">
                <a:latin typeface="Myriad Pro"/>
                <a:cs typeface="Myriad Pro"/>
              </a:rPr>
              <a:t>] </a:t>
            </a:r>
            <a:r>
              <a:rPr lang="de-DE" sz="1100" dirty="0">
                <a:latin typeface="Myriad Pro"/>
                <a:cs typeface="Myriad Pro"/>
                <a:hlinkClick r:id="rId5"/>
              </a:rPr>
              <a:t>http://www.fr-online.de/arbeit---soziales/equal-pay-day-bis-die-ungleichheit-behoben-ist,1473632,22174752.</a:t>
            </a:r>
            <a:r>
              <a:rPr lang="de-DE" sz="1100" dirty="0" smtClean="0">
                <a:latin typeface="Myriad Pro"/>
                <a:cs typeface="Myriad Pro"/>
                <a:hlinkClick r:id="rId5"/>
              </a:rPr>
              <a:t>html</a:t>
            </a:r>
            <a:r>
              <a:rPr lang="de-DE" sz="1100" dirty="0" smtClean="0">
                <a:latin typeface="Myriad Pro"/>
                <a:cs typeface="Myriad Pro"/>
              </a:rPr>
              <a:t> [</a:t>
            </a:r>
            <a:r>
              <a:rPr lang="de-DE" sz="1100" dirty="0">
                <a:latin typeface="Myriad Pro"/>
                <a:cs typeface="Myriad Pro"/>
              </a:rPr>
              <a:t>18.5.2014</a:t>
            </a:r>
            <a:r>
              <a:rPr lang="de-DE" sz="1100" dirty="0" smtClean="0">
                <a:latin typeface="Myriad Pro"/>
                <a:cs typeface="Myriad Pro"/>
              </a:rPr>
              <a:t>]</a:t>
            </a:r>
          </a:p>
          <a:p>
            <a:pPr algn="l">
              <a:buNone/>
            </a:pPr>
            <a:r>
              <a:rPr lang="de-DE" sz="1100" dirty="0">
                <a:latin typeface="Myriad Pro"/>
                <a:cs typeface="Myriad Pro"/>
              </a:rPr>
              <a:t>4</a:t>
            </a:r>
            <a:r>
              <a:rPr lang="de-DE" sz="1100" dirty="0" smtClean="0">
                <a:latin typeface="Myriad Pro"/>
                <a:cs typeface="Myriad Pro"/>
              </a:rPr>
              <a:t>] </a:t>
            </a:r>
            <a:r>
              <a:rPr lang="de-DE" sz="1100" dirty="0">
                <a:latin typeface="Myriad Pro"/>
                <a:cs typeface="Myriad Pro"/>
                <a:hlinkClick r:id="rId6"/>
              </a:rPr>
              <a:t>http://www.tagesspiegel.de/wirtschaft/equal-pay-day-der-kleine-unterschied/9634764.</a:t>
            </a:r>
            <a:r>
              <a:rPr lang="de-DE" sz="1100" dirty="0" smtClean="0">
                <a:latin typeface="Myriad Pro"/>
                <a:cs typeface="Myriad Pro"/>
                <a:hlinkClick r:id="rId6"/>
              </a:rPr>
              <a:t>html</a:t>
            </a:r>
            <a:r>
              <a:rPr lang="de-DE" sz="1100" dirty="0" smtClean="0">
                <a:latin typeface="Myriad Pro"/>
                <a:cs typeface="Myriad Pro"/>
              </a:rPr>
              <a:t> </a:t>
            </a:r>
            <a:r>
              <a:rPr lang="de-DE" sz="1100" dirty="0">
                <a:latin typeface="Myriad Pro"/>
                <a:cs typeface="Myriad Pro"/>
              </a:rPr>
              <a:t>[18.5.2014]</a:t>
            </a:r>
          </a:p>
          <a:p>
            <a:pPr algn="l">
              <a:buNone/>
            </a:pPr>
            <a:endParaRPr lang="de-DE" sz="1100" dirty="0">
              <a:latin typeface="Myriad Pro"/>
              <a:cs typeface="Myriad Pro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23528" y="6525344"/>
            <a:ext cx="1666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000" dirty="0" smtClean="0"/>
              <a:t>Prof. Dr. Ulrike Rockmann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58489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35938" cy="2460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Myriad Pro"/>
                <a:cs typeface="Myriad Pro"/>
              </a:rPr>
              <a:t>Example - The Equal Pay Day Reporting </a:t>
            </a:r>
            <a:r>
              <a:rPr lang="en-US" sz="1600" dirty="0" smtClean="0">
                <a:latin typeface="Myriad Pro"/>
                <a:cs typeface="Myriad Pro"/>
              </a:rPr>
              <a:t>in Germany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8218" y="1052736"/>
            <a:ext cx="7488238" cy="2523768"/>
          </a:xfrm>
        </p:spPr>
        <p:txBody>
          <a:bodyPr/>
          <a:lstStyle/>
          <a:p>
            <a:pPr marL="0" lvl="1" indent="0">
              <a:buClr>
                <a:srgbClr val="CA6D06"/>
              </a:buClr>
              <a:buNone/>
              <a:defRPr/>
            </a:pPr>
            <a:r>
              <a:rPr lang="en-US" sz="2000" dirty="0">
                <a:latin typeface="Myriad Pro"/>
                <a:ea typeface="ＭＳ Ｐゴシック" charset="0"/>
                <a:cs typeface="Myriad Pro"/>
              </a:rPr>
              <a:t>Parties </a:t>
            </a:r>
            <a:r>
              <a:rPr lang="en-US" sz="2000" dirty="0" smtClean="0">
                <a:latin typeface="Myriad Pro"/>
                <a:ea typeface="ＭＳ Ｐゴシック" charset="0"/>
                <a:cs typeface="Myriad Pro"/>
              </a:rPr>
              <a:t>– reported only </a:t>
            </a:r>
            <a:r>
              <a:rPr lang="en-US" sz="2000" b="1" u="sng" dirty="0">
                <a:latin typeface="Myriad Pro"/>
                <a:ea typeface="ＭＳ Ｐゴシック" charset="0"/>
                <a:cs typeface="Myriad Pro"/>
              </a:rPr>
              <a:t>unadjusted</a:t>
            </a: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SPD </a:t>
            </a:r>
            <a:r>
              <a:rPr lang="en-US" dirty="0">
                <a:latin typeface="Myriad Pro"/>
                <a:ea typeface="ＭＳ Ｐゴシック" charset="0"/>
                <a:cs typeface="Myriad Pro"/>
              </a:rPr>
              <a:t>(Social Democratic 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Party; </a:t>
            </a:r>
            <a:r>
              <a:rPr lang="en-US" dirty="0">
                <a:latin typeface="Myriad Pro"/>
                <a:cs typeface="Myriad Pro"/>
              </a:rPr>
              <a:t>minimum wage debate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)</a:t>
            </a:r>
            <a:endParaRPr lang="en-US" baseline="30000" dirty="0">
              <a:latin typeface="Myriad Pro"/>
              <a:cs typeface="Myriad Pro"/>
            </a:endParaRP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CDU (Christian Democratic Union; </a:t>
            </a:r>
            <a:r>
              <a:rPr lang="en-US" dirty="0">
                <a:latin typeface="Myriad Pro"/>
                <a:cs typeface="Myriad Pro"/>
              </a:rPr>
              <a:t>minimum wage debate</a:t>
            </a: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)</a:t>
            </a: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FDP (Free Democratic Party, link to NSI)</a:t>
            </a:r>
            <a:endParaRPr lang="en-US" dirty="0">
              <a:latin typeface="Myriad Pro"/>
              <a:ea typeface="ＭＳ Ｐゴシック" charset="0"/>
              <a:cs typeface="Myriad Pro"/>
            </a:endParaRP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GREEN Party</a:t>
            </a: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The Left Party</a:t>
            </a:r>
          </a:p>
          <a:p>
            <a:pPr>
              <a:defRPr/>
            </a:pPr>
            <a:r>
              <a:rPr lang="en-US" dirty="0" smtClean="0">
                <a:latin typeface="Myriad Pro"/>
                <a:ea typeface="ＭＳ Ｐゴシック" charset="0"/>
                <a:cs typeface="Myriad Pro"/>
              </a:rPr>
              <a:t>Trade unions</a:t>
            </a:r>
            <a:endParaRPr lang="en-US" dirty="0">
              <a:latin typeface="Myriad Pro"/>
              <a:ea typeface="ＭＳ Ｐゴシック" charset="0"/>
              <a:cs typeface="Myriad Pro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1C2C6-EA65-4344-BFAB-3DBAA918D20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6525344"/>
            <a:ext cx="1666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000" dirty="0" smtClean="0"/>
              <a:t>Prof. Dr. Ulrike Rockmann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91021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afs-">
  <a:themeElements>
    <a:clrScheme name="afs- 12">
      <a:dk1>
        <a:srgbClr val="000000"/>
      </a:dk1>
      <a:lt1>
        <a:srgbClr val="CCCCFF"/>
      </a:lt1>
      <a:dk2>
        <a:srgbClr val="A50021"/>
      </a:dk2>
      <a:lt2>
        <a:srgbClr val="A8A8E2"/>
      </a:lt2>
      <a:accent1>
        <a:srgbClr val="EBEBFF"/>
      </a:accent1>
      <a:accent2>
        <a:srgbClr val="9595B9"/>
      </a:accent2>
      <a:accent3>
        <a:srgbClr val="E2E2FF"/>
      </a:accent3>
      <a:accent4>
        <a:srgbClr val="000000"/>
      </a:accent4>
      <a:accent5>
        <a:srgbClr val="F3F3FF"/>
      </a:accent5>
      <a:accent6>
        <a:srgbClr val="8787A7"/>
      </a:accent6>
      <a:hlink>
        <a:srgbClr val="9595B9"/>
      </a:hlink>
      <a:folHlink>
        <a:srgbClr val="808080"/>
      </a:folHlink>
    </a:clrScheme>
    <a:fontScheme name="afs-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A6D06"/>
          </a:buClr>
          <a:buSzTx/>
          <a:buFont typeface="Arial" charset="0"/>
          <a:buChar char="―"/>
          <a:tabLst/>
          <a:defRPr kumimoji="0" lang="de-DE" sz="21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A6D06"/>
          </a:buClr>
          <a:buSzTx/>
          <a:buFont typeface="Arial" charset="0"/>
          <a:buChar char="―"/>
          <a:tabLst/>
          <a:defRPr kumimoji="0" lang="de-DE" sz="21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afs- 1">
        <a:dk1>
          <a:srgbClr val="000000"/>
        </a:dk1>
        <a:lt1>
          <a:srgbClr val="CCCCFF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333399"/>
        </a:accent2>
        <a:accent3>
          <a:srgbClr val="E2E2FF"/>
        </a:accent3>
        <a:accent4>
          <a:srgbClr val="000000"/>
        </a:accent4>
        <a:accent5>
          <a:srgbClr val="F3F3FF"/>
        </a:accent5>
        <a:accent6>
          <a:srgbClr val="2D2D8A"/>
        </a:accent6>
        <a:hlink>
          <a:srgbClr val="33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2">
        <a:dk1>
          <a:srgbClr val="000000"/>
        </a:dk1>
        <a:lt1>
          <a:srgbClr val="336699"/>
        </a:lt1>
        <a:dk2>
          <a:srgbClr val="A50021"/>
        </a:dk2>
        <a:lt2>
          <a:srgbClr val="A7BFE7"/>
        </a:lt2>
        <a:accent1>
          <a:srgbClr val="DEE7F6"/>
        </a:accent1>
        <a:accent2>
          <a:srgbClr val="336699"/>
        </a:accent2>
        <a:accent3>
          <a:srgbClr val="ADB8CA"/>
        </a:accent3>
        <a:accent4>
          <a:srgbClr val="000000"/>
        </a:accent4>
        <a:accent5>
          <a:srgbClr val="ECF1FA"/>
        </a:accent5>
        <a:accent6>
          <a:srgbClr val="2D5C8A"/>
        </a:accent6>
        <a:hlink>
          <a:srgbClr val="0066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3">
        <a:dk1>
          <a:srgbClr val="000000"/>
        </a:dk1>
        <a:lt1>
          <a:srgbClr val="666699"/>
        </a:lt1>
        <a:dk2>
          <a:srgbClr val="A50021"/>
        </a:dk2>
        <a:lt2>
          <a:srgbClr val="B8B8D0"/>
        </a:lt2>
        <a:accent1>
          <a:srgbClr val="D1D1E1"/>
        </a:accent1>
        <a:accent2>
          <a:srgbClr val="333399"/>
        </a:accent2>
        <a:accent3>
          <a:srgbClr val="B8B8CA"/>
        </a:accent3>
        <a:accent4>
          <a:srgbClr val="000000"/>
        </a:accent4>
        <a:accent5>
          <a:srgbClr val="E5E5EE"/>
        </a:accent5>
        <a:accent6>
          <a:srgbClr val="2D2D8A"/>
        </a:accent6>
        <a:hlink>
          <a:srgbClr val="66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4">
        <a:dk1>
          <a:srgbClr val="000000"/>
        </a:dk1>
        <a:lt1>
          <a:srgbClr val="808000"/>
        </a:lt1>
        <a:dk2>
          <a:srgbClr val="A50021"/>
        </a:dk2>
        <a:lt2>
          <a:srgbClr val="C1C694"/>
        </a:lt2>
        <a:accent1>
          <a:srgbClr val="E4E6D0"/>
        </a:accent1>
        <a:accent2>
          <a:srgbClr val="666633"/>
        </a:accent2>
        <a:accent3>
          <a:srgbClr val="C0C0AA"/>
        </a:accent3>
        <a:accent4>
          <a:srgbClr val="000000"/>
        </a:accent4>
        <a:accent5>
          <a:srgbClr val="EFF0E4"/>
        </a:accent5>
        <a:accent6>
          <a:srgbClr val="5C5C2D"/>
        </a:accent6>
        <a:hlink>
          <a:srgbClr val="33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5">
        <a:dk1>
          <a:srgbClr val="000000"/>
        </a:dk1>
        <a:lt1>
          <a:srgbClr val="FFBA2F"/>
        </a:lt1>
        <a:dk2>
          <a:srgbClr val="A50021"/>
        </a:dk2>
        <a:lt2>
          <a:srgbClr val="FFD175"/>
        </a:lt2>
        <a:accent1>
          <a:srgbClr val="FFE7B7"/>
        </a:accent1>
        <a:accent2>
          <a:srgbClr val="996600"/>
        </a:accent2>
        <a:accent3>
          <a:srgbClr val="FFD9AD"/>
        </a:accent3>
        <a:accent4>
          <a:srgbClr val="000000"/>
        </a:accent4>
        <a:accent5>
          <a:srgbClr val="FFF1D8"/>
        </a:accent5>
        <a:accent6>
          <a:srgbClr val="8A5C00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6">
        <a:dk1>
          <a:srgbClr val="000000"/>
        </a:dk1>
        <a:lt1>
          <a:srgbClr val="969696"/>
        </a:lt1>
        <a:dk2>
          <a:srgbClr val="A50021"/>
        </a:dk2>
        <a:lt2>
          <a:srgbClr val="B2B2B2"/>
        </a:lt2>
        <a:accent1>
          <a:srgbClr val="DDDDDD"/>
        </a:accent1>
        <a:accent2>
          <a:srgbClr val="333333"/>
        </a:accent2>
        <a:accent3>
          <a:srgbClr val="C9C9C9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7">
        <a:dk1>
          <a:srgbClr val="000000"/>
        </a:dk1>
        <a:lt1>
          <a:srgbClr val="B1BBC7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333399"/>
        </a:accent2>
        <a:accent3>
          <a:srgbClr val="D5DAE0"/>
        </a:accent3>
        <a:accent4>
          <a:srgbClr val="000000"/>
        </a:accent4>
        <a:accent5>
          <a:srgbClr val="F3F3FF"/>
        </a:accent5>
        <a:accent6>
          <a:srgbClr val="2D2D8A"/>
        </a:accent6>
        <a:hlink>
          <a:srgbClr val="33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8">
        <a:dk1>
          <a:srgbClr val="000000"/>
        </a:dk1>
        <a:lt1>
          <a:srgbClr val="7C8DA1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333399"/>
        </a:accent2>
        <a:accent3>
          <a:srgbClr val="BFC5CD"/>
        </a:accent3>
        <a:accent4>
          <a:srgbClr val="000000"/>
        </a:accent4>
        <a:accent5>
          <a:srgbClr val="F3F3FF"/>
        </a:accent5>
        <a:accent6>
          <a:srgbClr val="2D2D8A"/>
        </a:accent6>
        <a:hlink>
          <a:srgbClr val="33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9">
        <a:dk1>
          <a:srgbClr val="000000"/>
        </a:dk1>
        <a:lt1>
          <a:srgbClr val="65778D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333399"/>
        </a:accent2>
        <a:accent3>
          <a:srgbClr val="B8BDC5"/>
        </a:accent3>
        <a:accent4>
          <a:srgbClr val="000000"/>
        </a:accent4>
        <a:accent5>
          <a:srgbClr val="F3F3FF"/>
        </a:accent5>
        <a:accent6>
          <a:srgbClr val="2D2D8A"/>
        </a:accent6>
        <a:hlink>
          <a:srgbClr val="33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10">
        <a:dk1>
          <a:srgbClr val="000000"/>
        </a:dk1>
        <a:lt1>
          <a:srgbClr val="576F7F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333399"/>
        </a:accent2>
        <a:accent3>
          <a:srgbClr val="B4BBC0"/>
        </a:accent3>
        <a:accent4>
          <a:srgbClr val="000000"/>
        </a:accent4>
        <a:accent5>
          <a:srgbClr val="F3F3FF"/>
        </a:accent5>
        <a:accent6>
          <a:srgbClr val="2D2D8A"/>
        </a:accent6>
        <a:hlink>
          <a:srgbClr val="33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11">
        <a:dk1>
          <a:srgbClr val="000000"/>
        </a:dk1>
        <a:lt1>
          <a:srgbClr val="CCCCFF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ACACC8"/>
        </a:accent2>
        <a:accent3>
          <a:srgbClr val="E2E2FF"/>
        </a:accent3>
        <a:accent4>
          <a:srgbClr val="000000"/>
        </a:accent4>
        <a:accent5>
          <a:srgbClr val="F3F3FF"/>
        </a:accent5>
        <a:accent6>
          <a:srgbClr val="9B9BB5"/>
        </a:accent6>
        <a:hlink>
          <a:srgbClr val="ACACC8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12">
        <a:dk1>
          <a:srgbClr val="000000"/>
        </a:dk1>
        <a:lt1>
          <a:srgbClr val="CCCCFF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9595B9"/>
        </a:accent2>
        <a:accent3>
          <a:srgbClr val="E2E2FF"/>
        </a:accent3>
        <a:accent4>
          <a:srgbClr val="000000"/>
        </a:accent4>
        <a:accent5>
          <a:srgbClr val="F3F3FF"/>
        </a:accent5>
        <a:accent6>
          <a:srgbClr val="8787A7"/>
        </a:accent6>
        <a:hlink>
          <a:srgbClr val="9595B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s- 13">
        <a:dk1>
          <a:srgbClr val="000000"/>
        </a:dk1>
        <a:lt1>
          <a:srgbClr val="CCCCFF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CA6D06"/>
        </a:accent2>
        <a:accent3>
          <a:srgbClr val="E2E2FF"/>
        </a:accent3>
        <a:accent4>
          <a:srgbClr val="000000"/>
        </a:accent4>
        <a:accent5>
          <a:srgbClr val="F3F3FF"/>
        </a:accent5>
        <a:accent6>
          <a:srgbClr val="B76205"/>
        </a:accent6>
        <a:hlink>
          <a:srgbClr val="CA6D0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fs-">
  <a:themeElements>
    <a:clrScheme name="1_afs- 13">
      <a:dk1>
        <a:srgbClr val="000000"/>
      </a:dk1>
      <a:lt1>
        <a:srgbClr val="CCCCFF"/>
      </a:lt1>
      <a:dk2>
        <a:srgbClr val="A50021"/>
      </a:dk2>
      <a:lt2>
        <a:srgbClr val="A8A8E2"/>
      </a:lt2>
      <a:accent1>
        <a:srgbClr val="EBEBFF"/>
      </a:accent1>
      <a:accent2>
        <a:srgbClr val="CA6D06"/>
      </a:accent2>
      <a:accent3>
        <a:srgbClr val="E2E2FF"/>
      </a:accent3>
      <a:accent4>
        <a:srgbClr val="000000"/>
      </a:accent4>
      <a:accent5>
        <a:srgbClr val="F3F3FF"/>
      </a:accent5>
      <a:accent6>
        <a:srgbClr val="B76205"/>
      </a:accent6>
      <a:hlink>
        <a:srgbClr val="CA6D06"/>
      </a:hlink>
      <a:folHlink>
        <a:srgbClr val="808080"/>
      </a:folHlink>
    </a:clrScheme>
    <a:fontScheme name="1_afs-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A6D06"/>
          </a:buClr>
          <a:buSzTx/>
          <a:buFont typeface="Arial" charset="0"/>
          <a:buChar char="―"/>
          <a:tabLst/>
          <a:defRPr kumimoji="0" lang="de-DE" sz="21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A6D06"/>
          </a:buClr>
          <a:buSzTx/>
          <a:buFont typeface="Arial" charset="0"/>
          <a:buChar char="―"/>
          <a:tabLst/>
          <a:defRPr kumimoji="0" lang="de-DE" sz="21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_afs- 1">
        <a:dk1>
          <a:srgbClr val="000000"/>
        </a:dk1>
        <a:lt1>
          <a:srgbClr val="CCCCFF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333399"/>
        </a:accent2>
        <a:accent3>
          <a:srgbClr val="E2E2FF"/>
        </a:accent3>
        <a:accent4>
          <a:srgbClr val="000000"/>
        </a:accent4>
        <a:accent5>
          <a:srgbClr val="F3F3FF"/>
        </a:accent5>
        <a:accent6>
          <a:srgbClr val="2D2D8A"/>
        </a:accent6>
        <a:hlink>
          <a:srgbClr val="33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2">
        <a:dk1>
          <a:srgbClr val="000000"/>
        </a:dk1>
        <a:lt1>
          <a:srgbClr val="336699"/>
        </a:lt1>
        <a:dk2>
          <a:srgbClr val="A50021"/>
        </a:dk2>
        <a:lt2>
          <a:srgbClr val="A7BFE7"/>
        </a:lt2>
        <a:accent1>
          <a:srgbClr val="DEE7F6"/>
        </a:accent1>
        <a:accent2>
          <a:srgbClr val="336699"/>
        </a:accent2>
        <a:accent3>
          <a:srgbClr val="ADB8CA"/>
        </a:accent3>
        <a:accent4>
          <a:srgbClr val="000000"/>
        </a:accent4>
        <a:accent5>
          <a:srgbClr val="ECF1FA"/>
        </a:accent5>
        <a:accent6>
          <a:srgbClr val="2D5C8A"/>
        </a:accent6>
        <a:hlink>
          <a:srgbClr val="0066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3">
        <a:dk1>
          <a:srgbClr val="000000"/>
        </a:dk1>
        <a:lt1>
          <a:srgbClr val="666699"/>
        </a:lt1>
        <a:dk2>
          <a:srgbClr val="A50021"/>
        </a:dk2>
        <a:lt2>
          <a:srgbClr val="B8B8D0"/>
        </a:lt2>
        <a:accent1>
          <a:srgbClr val="D1D1E1"/>
        </a:accent1>
        <a:accent2>
          <a:srgbClr val="333399"/>
        </a:accent2>
        <a:accent3>
          <a:srgbClr val="B8B8CA"/>
        </a:accent3>
        <a:accent4>
          <a:srgbClr val="000000"/>
        </a:accent4>
        <a:accent5>
          <a:srgbClr val="E5E5EE"/>
        </a:accent5>
        <a:accent6>
          <a:srgbClr val="2D2D8A"/>
        </a:accent6>
        <a:hlink>
          <a:srgbClr val="66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4">
        <a:dk1>
          <a:srgbClr val="000000"/>
        </a:dk1>
        <a:lt1>
          <a:srgbClr val="808000"/>
        </a:lt1>
        <a:dk2>
          <a:srgbClr val="A50021"/>
        </a:dk2>
        <a:lt2>
          <a:srgbClr val="C1C694"/>
        </a:lt2>
        <a:accent1>
          <a:srgbClr val="E4E6D0"/>
        </a:accent1>
        <a:accent2>
          <a:srgbClr val="666633"/>
        </a:accent2>
        <a:accent3>
          <a:srgbClr val="C0C0AA"/>
        </a:accent3>
        <a:accent4>
          <a:srgbClr val="000000"/>
        </a:accent4>
        <a:accent5>
          <a:srgbClr val="EFF0E4"/>
        </a:accent5>
        <a:accent6>
          <a:srgbClr val="5C5C2D"/>
        </a:accent6>
        <a:hlink>
          <a:srgbClr val="33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5">
        <a:dk1>
          <a:srgbClr val="000000"/>
        </a:dk1>
        <a:lt1>
          <a:srgbClr val="FFBA2F"/>
        </a:lt1>
        <a:dk2>
          <a:srgbClr val="A50021"/>
        </a:dk2>
        <a:lt2>
          <a:srgbClr val="FFD175"/>
        </a:lt2>
        <a:accent1>
          <a:srgbClr val="FFE7B7"/>
        </a:accent1>
        <a:accent2>
          <a:srgbClr val="996600"/>
        </a:accent2>
        <a:accent3>
          <a:srgbClr val="FFD9AD"/>
        </a:accent3>
        <a:accent4>
          <a:srgbClr val="000000"/>
        </a:accent4>
        <a:accent5>
          <a:srgbClr val="FFF1D8"/>
        </a:accent5>
        <a:accent6>
          <a:srgbClr val="8A5C00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6">
        <a:dk1>
          <a:srgbClr val="000000"/>
        </a:dk1>
        <a:lt1>
          <a:srgbClr val="969696"/>
        </a:lt1>
        <a:dk2>
          <a:srgbClr val="A50021"/>
        </a:dk2>
        <a:lt2>
          <a:srgbClr val="B2B2B2"/>
        </a:lt2>
        <a:accent1>
          <a:srgbClr val="DDDDDD"/>
        </a:accent1>
        <a:accent2>
          <a:srgbClr val="333333"/>
        </a:accent2>
        <a:accent3>
          <a:srgbClr val="C9C9C9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7">
        <a:dk1>
          <a:srgbClr val="000000"/>
        </a:dk1>
        <a:lt1>
          <a:srgbClr val="B1BBC7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333399"/>
        </a:accent2>
        <a:accent3>
          <a:srgbClr val="D5DAE0"/>
        </a:accent3>
        <a:accent4>
          <a:srgbClr val="000000"/>
        </a:accent4>
        <a:accent5>
          <a:srgbClr val="F3F3FF"/>
        </a:accent5>
        <a:accent6>
          <a:srgbClr val="2D2D8A"/>
        </a:accent6>
        <a:hlink>
          <a:srgbClr val="33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8">
        <a:dk1>
          <a:srgbClr val="000000"/>
        </a:dk1>
        <a:lt1>
          <a:srgbClr val="7C8DA1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333399"/>
        </a:accent2>
        <a:accent3>
          <a:srgbClr val="BFC5CD"/>
        </a:accent3>
        <a:accent4>
          <a:srgbClr val="000000"/>
        </a:accent4>
        <a:accent5>
          <a:srgbClr val="F3F3FF"/>
        </a:accent5>
        <a:accent6>
          <a:srgbClr val="2D2D8A"/>
        </a:accent6>
        <a:hlink>
          <a:srgbClr val="33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9">
        <a:dk1>
          <a:srgbClr val="000000"/>
        </a:dk1>
        <a:lt1>
          <a:srgbClr val="65778D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333399"/>
        </a:accent2>
        <a:accent3>
          <a:srgbClr val="B8BDC5"/>
        </a:accent3>
        <a:accent4>
          <a:srgbClr val="000000"/>
        </a:accent4>
        <a:accent5>
          <a:srgbClr val="F3F3FF"/>
        </a:accent5>
        <a:accent6>
          <a:srgbClr val="2D2D8A"/>
        </a:accent6>
        <a:hlink>
          <a:srgbClr val="33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10">
        <a:dk1>
          <a:srgbClr val="000000"/>
        </a:dk1>
        <a:lt1>
          <a:srgbClr val="576F7F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333399"/>
        </a:accent2>
        <a:accent3>
          <a:srgbClr val="B4BBC0"/>
        </a:accent3>
        <a:accent4>
          <a:srgbClr val="000000"/>
        </a:accent4>
        <a:accent5>
          <a:srgbClr val="F3F3FF"/>
        </a:accent5>
        <a:accent6>
          <a:srgbClr val="2D2D8A"/>
        </a:accent6>
        <a:hlink>
          <a:srgbClr val="33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11">
        <a:dk1>
          <a:srgbClr val="000000"/>
        </a:dk1>
        <a:lt1>
          <a:srgbClr val="CCCCFF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ACACC8"/>
        </a:accent2>
        <a:accent3>
          <a:srgbClr val="E2E2FF"/>
        </a:accent3>
        <a:accent4>
          <a:srgbClr val="000000"/>
        </a:accent4>
        <a:accent5>
          <a:srgbClr val="F3F3FF"/>
        </a:accent5>
        <a:accent6>
          <a:srgbClr val="9B9BB5"/>
        </a:accent6>
        <a:hlink>
          <a:srgbClr val="ACACC8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12">
        <a:dk1>
          <a:srgbClr val="000000"/>
        </a:dk1>
        <a:lt1>
          <a:srgbClr val="CCCCFF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9595B9"/>
        </a:accent2>
        <a:accent3>
          <a:srgbClr val="E2E2FF"/>
        </a:accent3>
        <a:accent4>
          <a:srgbClr val="000000"/>
        </a:accent4>
        <a:accent5>
          <a:srgbClr val="F3F3FF"/>
        </a:accent5>
        <a:accent6>
          <a:srgbClr val="8787A7"/>
        </a:accent6>
        <a:hlink>
          <a:srgbClr val="9595B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fs- 13">
        <a:dk1>
          <a:srgbClr val="000000"/>
        </a:dk1>
        <a:lt1>
          <a:srgbClr val="CCCCFF"/>
        </a:lt1>
        <a:dk2>
          <a:srgbClr val="A50021"/>
        </a:dk2>
        <a:lt2>
          <a:srgbClr val="A8A8E2"/>
        </a:lt2>
        <a:accent1>
          <a:srgbClr val="EBEBFF"/>
        </a:accent1>
        <a:accent2>
          <a:srgbClr val="CA6D06"/>
        </a:accent2>
        <a:accent3>
          <a:srgbClr val="E2E2FF"/>
        </a:accent3>
        <a:accent4>
          <a:srgbClr val="000000"/>
        </a:accent4>
        <a:accent5>
          <a:srgbClr val="F3F3FF"/>
        </a:accent5>
        <a:accent6>
          <a:srgbClr val="B76205"/>
        </a:accent6>
        <a:hlink>
          <a:srgbClr val="CA6D0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1128</Words>
  <Application>Microsoft Macintosh PowerPoint</Application>
  <PresentationFormat>Bildschirmpräsentation (4:3)</PresentationFormat>
  <Paragraphs>149</Paragraphs>
  <Slides>10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afs-</vt:lpstr>
      <vt:lpstr>1_afs-</vt:lpstr>
      <vt:lpstr>Perception of official statistics publications  in the public? </vt:lpstr>
      <vt:lpstr>Transmission risks</vt:lpstr>
      <vt:lpstr>Data / Statistical literacy</vt:lpstr>
      <vt:lpstr>Preconditions for understanding</vt:lpstr>
      <vt:lpstr>Example - Equal Pay Day Reporting in Germany</vt:lpstr>
      <vt:lpstr>Example - Equal Pay Day Reporting in Germany</vt:lpstr>
      <vt:lpstr>Example - Equal Pay Day Reporting in Germany</vt:lpstr>
      <vt:lpstr>Example - Equal Pay Day Reporting in Germany</vt:lpstr>
      <vt:lpstr>Example - The Equal Pay Day Reporting in Germany</vt:lpstr>
      <vt:lpstr>Summing up</vt:lpstr>
    </vt:vector>
  </TitlesOfParts>
  <Company>StaLa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keil</dc:creator>
  <cp:lastModifiedBy>n n</cp:lastModifiedBy>
  <cp:revision>336</cp:revision>
  <dcterms:created xsi:type="dcterms:W3CDTF">2007-12-17T16:32:48Z</dcterms:created>
  <dcterms:modified xsi:type="dcterms:W3CDTF">2014-06-04T09:16:55Z</dcterms:modified>
</cp:coreProperties>
</file>