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86" r:id="rId3"/>
    <p:sldId id="277" r:id="rId4"/>
    <p:sldId id="280" r:id="rId5"/>
    <p:sldId id="288" r:id="rId6"/>
    <p:sldId id="289" r:id="rId7"/>
    <p:sldId id="263" r:id="rId8"/>
    <p:sldId id="285" r:id="rId9"/>
    <p:sldId id="284" r:id="rId10"/>
    <p:sldId id="258" r:id="rId11"/>
  </p:sldIdLst>
  <p:sldSz cx="9144000" cy="6858000" type="screen4x3"/>
  <p:notesSz cx="6669088" cy="9928225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CC00CC"/>
    <a:srgbClr val="FFCCFF"/>
    <a:srgbClr val="333333"/>
    <a:srgbClr val="AE00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6231" autoAdjust="0"/>
  </p:normalViewPr>
  <p:slideViewPr>
    <p:cSldViewPr>
      <p:cViewPr varScale="1">
        <p:scale>
          <a:sx n="72" d="100"/>
          <a:sy n="72" d="100"/>
        </p:scale>
        <p:origin x="110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48D7F6-4FF9-44C5-9877-75A578E802C3}" type="datetimeFigureOut">
              <a:rPr lang="de-AT" smtClean="0"/>
              <a:t>04.06.2014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B19E3-B479-4F43-A083-20E328E81F48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34563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8D566-E79F-4CCB-9F40-2260A05FFF7C}" type="datetimeFigureOut">
              <a:rPr lang="de-AT" smtClean="0"/>
              <a:pPr/>
              <a:t>04.06.2014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2FA74-5BBC-427A-B6F5-CFE186CBB979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9120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2FA74-5BBC-427A-B6F5-CFE186CBB979}" type="slidenum">
              <a:rPr lang="de-AT" smtClean="0"/>
              <a:pPr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3882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2FA74-5BBC-427A-B6F5-CFE186CBB979}" type="slidenum">
              <a:rPr lang="de-AT" smtClean="0"/>
              <a:pPr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21712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2FA74-5BBC-427A-B6F5-CFE186CBB979}" type="slidenum">
              <a:rPr lang="de-AT" smtClean="0"/>
              <a:pPr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49498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i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2FA74-5BBC-427A-B6F5-CFE186CBB979}" type="slidenum">
              <a:rPr lang="de-AT" smtClean="0"/>
              <a:pPr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97820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i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2FA74-5BBC-427A-B6F5-CFE186CBB979}" type="slidenum">
              <a:rPr lang="de-AT" smtClean="0"/>
              <a:pPr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85705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i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2FA74-5BBC-427A-B6F5-CFE186CBB979}" type="slidenum">
              <a:rPr lang="de-AT" smtClean="0"/>
              <a:pPr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74905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i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2FA74-5BBC-427A-B6F5-CFE186CBB979}" type="slidenum">
              <a:rPr lang="de-AT" smtClean="0"/>
              <a:pPr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20787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i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2FA74-5BBC-427A-B6F5-CFE186CBB979}" type="slidenum">
              <a:rPr lang="de-AT" smtClean="0"/>
              <a:pPr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80660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i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2FA74-5BBC-427A-B6F5-CFE186CBB979}" type="slidenum">
              <a:rPr lang="de-AT" smtClean="0"/>
              <a:pPr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86343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i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2FA74-5BBC-427A-B6F5-CFE186CBB979}" type="slidenum">
              <a:rPr lang="de-AT" smtClean="0"/>
              <a:pPr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1516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 descr="Haus_blau_1.jpg"/>
          <p:cNvPicPr>
            <a:picLocks noChangeAspect="1"/>
          </p:cNvPicPr>
          <p:nvPr userDrawn="1"/>
        </p:nvPicPr>
        <p:blipFill>
          <a:blip r:embed="rId2" cstate="print"/>
          <a:srcRect l="176" t="4765" r="196" b="8505"/>
          <a:stretch>
            <a:fillRect/>
          </a:stretch>
        </p:blipFill>
        <p:spPr>
          <a:xfrm>
            <a:off x="189188" y="927770"/>
            <a:ext cx="8737200" cy="5362205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3432811" y="1963502"/>
            <a:ext cx="5501486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AT"/>
          </a:p>
        </p:txBody>
      </p:sp>
      <p:sp>
        <p:nvSpPr>
          <p:cNvPr id="15" name="Rechteck 14"/>
          <p:cNvSpPr/>
          <p:nvPr userDrawn="1"/>
        </p:nvSpPr>
        <p:spPr>
          <a:xfrm>
            <a:off x="9525" y="1963502"/>
            <a:ext cx="3359005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AT"/>
          </a:p>
        </p:txBody>
      </p:sp>
      <p:cxnSp>
        <p:nvCxnSpPr>
          <p:cNvPr id="16" name="Gerade Verbindung 15"/>
          <p:cNvCxnSpPr/>
          <p:nvPr userDrawn="1"/>
        </p:nvCxnSpPr>
        <p:spPr>
          <a:xfrm>
            <a:off x="191460" y="876217"/>
            <a:ext cx="872640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 userDrawn="1"/>
        </p:nvCxnSpPr>
        <p:spPr>
          <a:xfrm>
            <a:off x="190500" y="6322905"/>
            <a:ext cx="872640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 descr="logo_dt_4C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68567" y="54149"/>
            <a:ext cx="1659538" cy="722759"/>
          </a:xfrm>
          <a:prstGeom prst="rect">
            <a:avLst/>
          </a:prstGeom>
        </p:spPr>
      </p:pic>
      <p:sp>
        <p:nvSpPr>
          <p:cNvPr id="9" name="Textfeld 8"/>
          <p:cNvSpPr txBox="1"/>
          <p:nvPr userDrawn="1"/>
        </p:nvSpPr>
        <p:spPr>
          <a:xfrm>
            <a:off x="120137" y="6389628"/>
            <a:ext cx="20717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 smtClean="0">
                <a:solidFill>
                  <a:srgbClr val="AE002C"/>
                </a:solidFill>
              </a:rPr>
              <a:t>www.statistik.at</a:t>
            </a:r>
            <a:endParaRPr lang="de-AT" sz="1500" dirty="0">
              <a:solidFill>
                <a:srgbClr val="AE002C"/>
              </a:solidFill>
            </a:endParaRPr>
          </a:p>
        </p:txBody>
      </p:sp>
      <p:sp>
        <p:nvSpPr>
          <p:cNvPr id="10" name="Textfeld 9"/>
          <p:cNvSpPr txBox="1"/>
          <p:nvPr userDrawn="1"/>
        </p:nvSpPr>
        <p:spPr>
          <a:xfrm>
            <a:off x="5711495" y="6389360"/>
            <a:ext cx="33123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500" dirty="0" err="1" smtClean="0">
                <a:solidFill>
                  <a:srgbClr val="AE002C"/>
                </a:solidFill>
              </a:rPr>
              <a:t>We</a:t>
            </a:r>
            <a:r>
              <a:rPr lang="de-DE" sz="1500" dirty="0" smtClean="0">
                <a:solidFill>
                  <a:srgbClr val="AE002C"/>
                </a:solidFill>
              </a:rPr>
              <a:t> </a:t>
            </a:r>
            <a:r>
              <a:rPr lang="de-DE" sz="1500" dirty="0" err="1" smtClean="0">
                <a:solidFill>
                  <a:srgbClr val="AE002C"/>
                </a:solidFill>
              </a:rPr>
              <a:t>provide</a:t>
            </a:r>
            <a:r>
              <a:rPr lang="de-DE" sz="1500" baseline="0" dirty="0" smtClean="0">
                <a:solidFill>
                  <a:srgbClr val="AE002C"/>
                </a:solidFill>
              </a:rPr>
              <a:t> </a:t>
            </a:r>
            <a:r>
              <a:rPr lang="de-DE" sz="1500" baseline="0" dirty="0" err="1" smtClean="0">
                <a:solidFill>
                  <a:srgbClr val="AE002C"/>
                </a:solidFill>
              </a:rPr>
              <a:t>information</a:t>
            </a:r>
            <a:endParaRPr lang="de-DE" sz="1500" baseline="0" dirty="0" smtClean="0">
              <a:solidFill>
                <a:srgbClr val="AE002C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532824" y="2060849"/>
            <a:ext cx="5256584" cy="1323439"/>
          </a:xfrm>
          <a:noFill/>
        </p:spPr>
        <p:txBody>
          <a:bodyPr wrap="square" rtlCol="0">
            <a:spAutoFit/>
          </a:bodyPr>
          <a:lstStyle>
            <a:lvl1pPr algn="l">
              <a:defRPr lang="de-AT" sz="4000">
                <a:solidFill>
                  <a:srgbClr val="AE002C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l"/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532824" y="3296288"/>
            <a:ext cx="5215640" cy="1015663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de-AT" sz="3000" dirty="0">
                <a:solidFill>
                  <a:srgbClr val="AE002C"/>
                </a:solidFill>
              </a:defRPr>
            </a:lvl1pPr>
          </a:lstStyle>
          <a:p>
            <a:pPr marL="0" lvl="0"/>
            <a:r>
              <a:rPr lang="de-DE" dirty="0" smtClean="0"/>
              <a:t>Formatvorlage des Untertitelmasters durch Klicken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112358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D0C10-4443-429F-BE3B-85445B820A91}" type="datetimeFigureOut">
              <a:rPr lang="de-AT" smtClean="0"/>
              <a:pPr/>
              <a:t>04.06.2014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F5C6-56B4-4333-AB8E-BB00E2806414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55577686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D0C10-4443-429F-BE3B-85445B820A91}" type="datetimeFigureOut">
              <a:rPr lang="de-AT" smtClean="0"/>
              <a:pPr/>
              <a:t>04.06.2014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F5C6-56B4-4333-AB8E-BB00E2806414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82935322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D0C10-4443-429F-BE3B-85445B820A91}" type="datetimeFigureOut">
              <a:rPr lang="de-AT" smtClean="0"/>
              <a:pPr/>
              <a:t>04.06.2014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F5C6-56B4-4333-AB8E-BB00E2806414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9860999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logo_dt_4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68567" y="54149"/>
            <a:ext cx="1659538" cy="722759"/>
          </a:xfrm>
          <a:prstGeom prst="rect">
            <a:avLst/>
          </a:prstGeom>
        </p:spPr>
      </p:pic>
      <p:sp>
        <p:nvSpPr>
          <p:cNvPr id="8" name="Textfeld 7"/>
          <p:cNvSpPr txBox="1"/>
          <p:nvPr userDrawn="1"/>
        </p:nvSpPr>
        <p:spPr>
          <a:xfrm>
            <a:off x="120137" y="6389628"/>
            <a:ext cx="20717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 smtClean="0">
                <a:solidFill>
                  <a:srgbClr val="AE002C"/>
                </a:solidFill>
              </a:rPr>
              <a:t>www.statistik.at</a:t>
            </a:r>
            <a:endParaRPr lang="de-AT" sz="1500" dirty="0">
              <a:solidFill>
                <a:srgbClr val="AE002C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5711495" y="6389360"/>
            <a:ext cx="33123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500" dirty="0" smtClean="0">
                <a:solidFill>
                  <a:srgbClr val="AE002C"/>
                </a:solidFill>
              </a:rPr>
              <a:t> </a:t>
            </a:r>
            <a:r>
              <a:rPr lang="de-DE" sz="1500" dirty="0" err="1" smtClean="0">
                <a:solidFill>
                  <a:srgbClr val="AE002C"/>
                </a:solidFill>
              </a:rPr>
              <a:t>slide</a:t>
            </a:r>
            <a:r>
              <a:rPr lang="de-DE" sz="1500" dirty="0" smtClean="0">
                <a:solidFill>
                  <a:srgbClr val="AE002C"/>
                </a:solidFill>
              </a:rPr>
              <a:t> </a:t>
            </a:r>
            <a:fld id="{2E1D12B3-C156-413F-A767-F6B96C27B79D}" type="slidenum">
              <a:rPr lang="de-DE" sz="1500" smtClean="0">
                <a:solidFill>
                  <a:srgbClr val="AE002C"/>
                </a:solidFill>
              </a:rPr>
              <a:pPr algn="r"/>
              <a:t>‹#›</a:t>
            </a:fld>
            <a:r>
              <a:rPr lang="de-DE" sz="1500" dirty="0" smtClean="0">
                <a:solidFill>
                  <a:srgbClr val="AE002C"/>
                </a:solidFill>
              </a:rPr>
              <a:t>  |  3 June 2014</a:t>
            </a:r>
            <a:endParaRPr lang="de-AT" sz="1500" dirty="0">
              <a:solidFill>
                <a:srgbClr val="AE002C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232414"/>
            <a:ext cx="6972828" cy="482440"/>
          </a:xfr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lnSpc>
                <a:spcPts val="3000"/>
              </a:lnSpc>
              <a:defRPr lang="de-AT" sz="3000" kern="1200" dirty="0">
                <a:solidFill>
                  <a:srgbClr val="AE002C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l">
              <a:lnSpc>
                <a:spcPts val="3000"/>
              </a:lnSpc>
            </a:pPr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-180528" y="1107328"/>
            <a:ext cx="8928992" cy="4525963"/>
          </a:xfrm>
        </p:spPr>
        <p:txBody>
          <a:bodyPr/>
          <a:lstStyle>
            <a:lvl1pPr>
              <a:spcAft>
                <a:spcPts val="2600"/>
              </a:spcAft>
              <a:buClr>
                <a:schemeClr val="bg1"/>
              </a:buClr>
              <a:defRPr sz="2600">
                <a:solidFill>
                  <a:srgbClr val="333333"/>
                </a:solidFill>
              </a:defRPr>
            </a:lvl1pPr>
            <a:lvl2pPr marL="720000" indent="-324000">
              <a:buSzPct val="75000"/>
              <a:buFont typeface="Wingdings" pitchFamily="2" charset="2"/>
              <a:buChar char="Ø"/>
              <a:defRPr sz="2600">
                <a:solidFill>
                  <a:srgbClr val="333333"/>
                </a:solidFill>
              </a:defRPr>
            </a:lvl2pPr>
            <a:lvl3pPr marL="1044000" indent="-324000">
              <a:defRPr>
                <a:solidFill>
                  <a:srgbClr val="333333"/>
                </a:solidFill>
              </a:defRPr>
            </a:lvl3pPr>
            <a:lvl4pPr marL="1440000" indent="-324000">
              <a:buSzPct val="85000"/>
              <a:defRPr>
                <a:solidFill>
                  <a:srgbClr val="333333"/>
                </a:solidFill>
              </a:defRPr>
            </a:lvl4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191460" y="876217"/>
            <a:ext cx="872640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 userDrawn="1"/>
        </p:nvCxnSpPr>
        <p:spPr>
          <a:xfrm>
            <a:off x="190500" y="6322905"/>
            <a:ext cx="872640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0576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logo_dt_4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68567" y="54149"/>
            <a:ext cx="1659538" cy="722759"/>
          </a:xfrm>
          <a:prstGeom prst="rect">
            <a:avLst/>
          </a:prstGeom>
        </p:spPr>
      </p:pic>
      <p:sp>
        <p:nvSpPr>
          <p:cNvPr id="8" name="Textfeld 7"/>
          <p:cNvSpPr txBox="1"/>
          <p:nvPr userDrawn="1"/>
        </p:nvSpPr>
        <p:spPr>
          <a:xfrm>
            <a:off x="120137" y="6389628"/>
            <a:ext cx="20717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 smtClean="0">
                <a:solidFill>
                  <a:srgbClr val="AE002C"/>
                </a:solidFill>
              </a:rPr>
              <a:t>www.statistik.at</a:t>
            </a:r>
            <a:endParaRPr lang="de-AT" sz="1500" dirty="0">
              <a:solidFill>
                <a:srgbClr val="AE002C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5711495" y="6389360"/>
            <a:ext cx="33123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500" dirty="0" smtClean="0">
                <a:solidFill>
                  <a:srgbClr val="AE002C"/>
                </a:solidFill>
              </a:rPr>
              <a:t>Folie </a:t>
            </a:r>
            <a:fld id="{2E1D12B3-C156-413F-A767-F6B96C27B79D}" type="slidenum">
              <a:rPr lang="de-DE" sz="1500" smtClean="0">
                <a:solidFill>
                  <a:srgbClr val="AE002C"/>
                </a:solidFill>
              </a:rPr>
              <a:pPr algn="r"/>
              <a:t>‹#›</a:t>
            </a:fld>
            <a:r>
              <a:rPr lang="de-DE" sz="1500" dirty="0" smtClean="0">
                <a:solidFill>
                  <a:srgbClr val="AE002C"/>
                </a:solidFill>
              </a:rPr>
              <a:t>  |  26.11.2013</a:t>
            </a:r>
            <a:endParaRPr lang="de-AT" sz="1500" dirty="0">
              <a:solidFill>
                <a:srgbClr val="AE002C"/>
              </a:solidFill>
            </a:endParaRPr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191460" y="876217"/>
            <a:ext cx="872640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 userDrawn="1"/>
        </p:nvCxnSpPr>
        <p:spPr>
          <a:xfrm>
            <a:off x="190500" y="6322905"/>
            <a:ext cx="872640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Haus_blau_2.jpg"/>
          <p:cNvPicPr>
            <a:picLocks noChangeAspect="1"/>
          </p:cNvPicPr>
          <p:nvPr userDrawn="1"/>
        </p:nvPicPr>
        <p:blipFill>
          <a:blip r:embed="rId3" cstate="print"/>
          <a:srcRect t="4821" b="8055"/>
          <a:stretch>
            <a:fillRect/>
          </a:stretch>
        </p:blipFill>
        <p:spPr>
          <a:xfrm>
            <a:off x="208205" y="924511"/>
            <a:ext cx="8709655" cy="5349672"/>
          </a:xfrm>
          <a:prstGeom prst="rect">
            <a:avLst/>
          </a:prstGeom>
        </p:spPr>
      </p:pic>
      <p:sp>
        <p:nvSpPr>
          <p:cNvPr id="15" name="Rechteck 14"/>
          <p:cNvSpPr/>
          <p:nvPr userDrawn="1"/>
        </p:nvSpPr>
        <p:spPr>
          <a:xfrm>
            <a:off x="3432811" y="1963502"/>
            <a:ext cx="5501486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AT"/>
          </a:p>
        </p:txBody>
      </p:sp>
      <p:sp>
        <p:nvSpPr>
          <p:cNvPr id="16" name="Rechteck 15"/>
          <p:cNvSpPr/>
          <p:nvPr userDrawn="1"/>
        </p:nvSpPr>
        <p:spPr>
          <a:xfrm>
            <a:off x="9525" y="1963502"/>
            <a:ext cx="3359005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3460343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D0C10-4443-429F-BE3B-85445B820A91}" type="datetimeFigureOut">
              <a:rPr lang="de-AT" smtClean="0"/>
              <a:pPr/>
              <a:t>04.06.2014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F5C6-56B4-4333-AB8E-BB00E2806414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0522148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D0C10-4443-429F-BE3B-85445B820A91}" type="datetimeFigureOut">
              <a:rPr lang="de-AT" smtClean="0"/>
              <a:pPr/>
              <a:t>04.06.2014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F5C6-56B4-4333-AB8E-BB00E2806414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720429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D0C10-4443-429F-BE3B-85445B820A91}" type="datetimeFigureOut">
              <a:rPr lang="de-AT" smtClean="0"/>
              <a:pPr/>
              <a:t>04.06.2014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F5C6-56B4-4333-AB8E-BB00E2806414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23514524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D0C10-4443-429F-BE3B-85445B820A91}" type="datetimeFigureOut">
              <a:rPr lang="de-AT" smtClean="0"/>
              <a:pPr/>
              <a:t>04.06.2014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F5C6-56B4-4333-AB8E-BB00E2806414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046044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D0C10-4443-429F-BE3B-85445B820A91}" type="datetimeFigureOut">
              <a:rPr lang="de-AT" smtClean="0"/>
              <a:pPr/>
              <a:t>04.06.2014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F5C6-56B4-4333-AB8E-BB00E2806414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55841783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D0C10-4443-429F-BE3B-85445B820A91}" type="datetimeFigureOut">
              <a:rPr lang="de-AT" smtClean="0"/>
              <a:pPr/>
              <a:t>04.06.2014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F5C6-56B4-4333-AB8E-BB00E2806414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8868796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D0C10-4443-429F-BE3B-85445B820A91}" type="datetimeFigureOut">
              <a:rPr lang="de-AT" smtClean="0"/>
              <a:pPr/>
              <a:t>04.06.2014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FF5C6-56B4-4333-AB8E-BB00E2806414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23343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563888" y="2368624"/>
            <a:ext cx="5256584" cy="1323439"/>
          </a:xfrm>
        </p:spPr>
        <p:txBody>
          <a:bodyPr/>
          <a:lstStyle/>
          <a:p>
            <a:r>
              <a:rPr lang="en-GB" dirty="0" smtClean="0"/>
              <a:t>Toward Harmonisation of Housing Questions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532824" y="4027130"/>
            <a:ext cx="5215640" cy="553998"/>
          </a:xfrm>
        </p:spPr>
        <p:txBody>
          <a:bodyPr/>
          <a:lstStyle/>
          <a:p>
            <a:r>
              <a:rPr lang="de-AT" dirty="0" smtClean="0"/>
              <a:t>Q_2014</a:t>
            </a:r>
            <a:endParaRPr lang="de-AT" dirty="0"/>
          </a:p>
        </p:txBody>
      </p:sp>
      <p:sp>
        <p:nvSpPr>
          <p:cNvPr id="5" name="Textfeld 4"/>
          <p:cNvSpPr txBox="1"/>
          <p:nvPr/>
        </p:nvSpPr>
        <p:spPr>
          <a:xfrm>
            <a:off x="142844" y="2654328"/>
            <a:ext cx="30003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b="1" dirty="0" smtClean="0">
                <a:solidFill>
                  <a:srgbClr val="666666"/>
                </a:solidFill>
              </a:rPr>
              <a:t>Vlasta Zucha</a:t>
            </a:r>
          </a:p>
          <a:p>
            <a:pPr algn="r"/>
            <a:r>
              <a:rPr lang="de-DE" sz="2000" b="1" dirty="0" smtClean="0">
                <a:solidFill>
                  <a:srgbClr val="666666"/>
                </a:solidFill>
              </a:rPr>
              <a:t>Richard Heuberger</a:t>
            </a:r>
          </a:p>
          <a:p>
            <a:pPr algn="r"/>
            <a:r>
              <a:rPr lang="de-DE" sz="2000" dirty="0" err="1" smtClean="0">
                <a:solidFill>
                  <a:srgbClr val="666666"/>
                </a:solidFill>
              </a:rPr>
              <a:t>Directorate</a:t>
            </a:r>
            <a:r>
              <a:rPr lang="de-DE" sz="2000" dirty="0" smtClean="0">
                <a:solidFill>
                  <a:srgbClr val="666666"/>
                </a:solidFill>
              </a:rPr>
              <a:t> </a:t>
            </a:r>
            <a:r>
              <a:rPr lang="de-DE" sz="2000" dirty="0" err="1">
                <a:solidFill>
                  <a:srgbClr val="666666"/>
                </a:solidFill>
              </a:rPr>
              <a:t>Social</a:t>
            </a:r>
            <a:r>
              <a:rPr lang="de-DE" sz="2000" dirty="0">
                <a:solidFill>
                  <a:srgbClr val="666666"/>
                </a:solidFill>
              </a:rPr>
              <a:t> </a:t>
            </a:r>
            <a:r>
              <a:rPr lang="de-DE" sz="2000" dirty="0" err="1" smtClean="0">
                <a:solidFill>
                  <a:srgbClr val="666666"/>
                </a:solidFill>
              </a:rPr>
              <a:t>Statistics</a:t>
            </a:r>
            <a:endParaRPr lang="de-DE" sz="2000" dirty="0" smtClean="0">
              <a:solidFill>
                <a:srgbClr val="666666"/>
              </a:solidFill>
            </a:endParaRPr>
          </a:p>
          <a:p>
            <a:pPr algn="r"/>
            <a:endParaRPr lang="de-DE" sz="2000" dirty="0">
              <a:solidFill>
                <a:srgbClr val="666666"/>
              </a:solidFill>
            </a:endParaRPr>
          </a:p>
          <a:p>
            <a:pPr algn="r"/>
            <a:r>
              <a:rPr lang="de-DE" sz="2000" dirty="0" smtClean="0">
                <a:solidFill>
                  <a:srgbClr val="666666"/>
                </a:solidFill>
              </a:rPr>
              <a:t>Vienna</a:t>
            </a:r>
          </a:p>
          <a:p>
            <a:pPr algn="r"/>
            <a:r>
              <a:rPr lang="de-DE" sz="2000" dirty="0" smtClean="0">
                <a:solidFill>
                  <a:srgbClr val="666666"/>
                </a:solidFill>
              </a:rPr>
              <a:t>3 </a:t>
            </a:r>
            <a:r>
              <a:rPr lang="de-DE" sz="2000" dirty="0">
                <a:solidFill>
                  <a:srgbClr val="666666"/>
                </a:solidFill>
              </a:rPr>
              <a:t>June </a:t>
            </a:r>
            <a:r>
              <a:rPr lang="de-DE" sz="2000" dirty="0" smtClean="0">
                <a:solidFill>
                  <a:srgbClr val="666666"/>
                </a:solidFill>
              </a:rPr>
              <a:t>2014</a:t>
            </a:r>
            <a:endParaRPr lang="de-AT" sz="2000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9130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logo_dt_4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68567" y="54149"/>
            <a:ext cx="1659538" cy="72275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23528" y="2017415"/>
            <a:ext cx="28666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i="1" dirty="0">
                <a:solidFill>
                  <a:srgbClr val="AE002C"/>
                </a:solidFill>
              </a:rPr>
              <a:t>Please address queries to:</a:t>
            </a:r>
          </a:p>
          <a:p>
            <a:pPr algn="r"/>
            <a:r>
              <a:rPr lang="en-US" sz="1500" i="1" dirty="0" smtClean="0">
                <a:solidFill>
                  <a:srgbClr val="6E8080"/>
                </a:solidFill>
              </a:rPr>
              <a:t>Vlasta Zucha</a:t>
            </a:r>
          </a:p>
          <a:p>
            <a:pPr algn="r"/>
            <a:r>
              <a:rPr lang="en-US" sz="1500" i="1" dirty="0" smtClean="0">
                <a:solidFill>
                  <a:srgbClr val="6E8080"/>
                </a:solidFill>
              </a:rPr>
              <a:t>Richard </a:t>
            </a:r>
            <a:r>
              <a:rPr lang="en-US" sz="1500" i="1" dirty="0" err="1">
                <a:solidFill>
                  <a:srgbClr val="6E8080"/>
                </a:solidFill>
              </a:rPr>
              <a:t>H</a:t>
            </a:r>
            <a:r>
              <a:rPr lang="en-US" sz="1500" i="1" dirty="0" err="1" smtClean="0">
                <a:solidFill>
                  <a:srgbClr val="6E8080"/>
                </a:solidFill>
              </a:rPr>
              <a:t>euberger</a:t>
            </a:r>
            <a:endParaRPr lang="en-US" sz="1500" i="1" dirty="0">
              <a:solidFill>
                <a:srgbClr val="6E8080"/>
              </a:solidFill>
            </a:endParaRPr>
          </a:p>
          <a:p>
            <a:pPr algn="r"/>
            <a:endParaRPr lang="en-US" sz="1500" i="1" dirty="0">
              <a:solidFill>
                <a:srgbClr val="6E8080"/>
              </a:solidFill>
            </a:endParaRPr>
          </a:p>
          <a:p>
            <a:pPr algn="r"/>
            <a:endParaRPr lang="en-US" sz="1500" i="1" dirty="0">
              <a:solidFill>
                <a:srgbClr val="6E8080"/>
              </a:solidFill>
            </a:endParaRPr>
          </a:p>
          <a:p>
            <a:pPr algn="r"/>
            <a:r>
              <a:rPr lang="en-US" sz="1500" i="1" dirty="0">
                <a:solidFill>
                  <a:srgbClr val="AE002C"/>
                </a:solidFill>
              </a:rPr>
              <a:t>Contact information:</a:t>
            </a:r>
          </a:p>
          <a:p>
            <a:pPr algn="r"/>
            <a:r>
              <a:rPr lang="en-US" sz="1500" i="1" dirty="0" err="1">
                <a:solidFill>
                  <a:srgbClr val="6E8080"/>
                </a:solidFill>
              </a:rPr>
              <a:t>Guglgasse</a:t>
            </a:r>
            <a:r>
              <a:rPr lang="en-US" sz="1500" i="1" dirty="0">
                <a:solidFill>
                  <a:srgbClr val="6E8080"/>
                </a:solidFill>
              </a:rPr>
              <a:t> 13, 1110 Vienna</a:t>
            </a:r>
          </a:p>
          <a:p>
            <a:pPr algn="r"/>
            <a:r>
              <a:rPr lang="en-US" sz="1500" i="1" dirty="0">
                <a:solidFill>
                  <a:srgbClr val="6E8080"/>
                </a:solidFill>
              </a:rPr>
              <a:t>phone: +43 (1) </a:t>
            </a:r>
            <a:r>
              <a:rPr lang="en-US" sz="1500" i="1" dirty="0" smtClean="0">
                <a:solidFill>
                  <a:srgbClr val="6E8080"/>
                </a:solidFill>
              </a:rPr>
              <a:t>71128-7328</a:t>
            </a:r>
            <a:endParaRPr lang="en-US" sz="1500" i="1" dirty="0">
              <a:solidFill>
                <a:srgbClr val="6E8080"/>
              </a:solidFill>
            </a:endParaRPr>
          </a:p>
          <a:p>
            <a:pPr algn="r"/>
            <a:r>
              <a:rPr lang="en-US" sz="1500" i="1" dirty="0">
                <a:solidFill>
                  <a:srgbClr val="6E8080"/>
                </a:solidFill>
              </a:rPr>
              <a:t>fax: +43 (1) </a:t>
            </a:r>
            <a:r>
              <a:rPr lang="fr-FR" sz="1500" i="1" dirty="0" smtClean="0">
                <a:solidFill>
                  <a:srgbClr val="6E8080"/>
                </a:solidFill>
              </a:rPr>
              <a:t>71128-7455</a:t>
            </a:r>
          </a:p>
          <a:p>
            <a:pPr algn="r"/>
            <a:r>
              <a:rPr lang="fr-FR" sz="1500" i="1" dirty="0" smtClean="0">
                <a:solidFill>
                  <a:srgbClr val="6E8080"/>
                </a:solidFill>
              </a:rPr>
              <a:t>Vlasta.Zucha@statistik.gv.at</a:t>
            </a:r>
          </a:p>
          <a:p>
            <a:pPr algn="r"/>
            <a:r>
              <a:rPr lang="fr-FR" sz="1500" i="1" dirty="0" smtClean="0">
                <a:solidFill>
                  <a:srgbClr val="6E8080"/>
                </a:solidFill>
              </a:rPr>
              <a:t>Richard.Heuberger@statistik.gv.at</a:t>
            </a:r>
            <a:r>
              <a:rPr lang="de-AT" sz="1500" i="1" dirty="0" smtClean="0">
                <a:solidFill>
                  <a:srgbClr val="6E8080"/>
                </a:solidFill>
              </a:rPr>
              <a:t> </a:t>
            </a:r>
          </a:p>
          <a:p>
            <a:endParaRPr lang="de-AT" sz="1500" i="1" dirty="0">
              <a:solidFill>
                <a:srgbClr val="AE002C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532824" y="1961545"/>
            <a:ext cx="50720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000" dirty="0" smtClean="0">
              <a:solidFill>
                <a:srgbClr val="AE002C"/>
              </a:solidFill>
            </a:endParaRPr>
          </a:p>
          <a:p>
            <a:endParaRPr lang="de-DE" sz="3000" dirty="0" smtClean="0">
              <a:solidFill>
                <a:srgbClr val="AE002C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532824" y="2996952"/>
            <a:ext cx="53952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800" dirty="0" err="1">
                <a:solidFill>
                  <a:srgbClr val="AE002C"/>
                </a:solidFill>
              </a:rPr>
              <a:t>Thank</a:t>
            </a:r>
            <a:r>
              <a:rPr lang="de-DE" sz="2800" dirty="0">
                <a:solidFill>
                  <a:srgbClr val="AE002C"/>
                </a:solidFill>
              </a:rPr>
              <a:t> </a:t>
            </a:r>
            <a:r>
              <a:rPr lang="de-DE" sz="2800" dirty="0" err="1">
                <a:solidFill>
                  <a:srgbClr val="AE002C"/>
                </a:solidFill>
              </a:rPr>
              <a:t>you</a:t>
            </a:r>
            <a:r>
              <a:rPr lang="de-DE" sz="2800" dirty="0">
                <a:solidFill>
                  <a:srgbClr val="AE002C"/>
                </a:solidFill>
              </a:rPr>
              <a:t> </a:t>
            </a:r>
            <a:r>
              <a:rPr lang="de-DE" sz="2800" dirty="0" err="1">
                <a:solidFill>
                  <a:srgbClr val="AE002C"/>
                </a:solidFill>
              </a:rPr>
              <a:t>for</a:t>
            </a:r>
            <a:r>
              <a:rPr lang="de-DE" sz="2800" dirty="0">
                <a:solidFill>
                  <a:srgbClr val="AE002C"/>
                </a:solidFill>
              </a:rPr>
              <a:t> </a:t>
            </a:r>
            <a:r>
              <a:rPr lang="de-DE" sz="2800" dirty="0" err="1">
                <a:solidFill>
                  <a:srgbClr val="AE002C"/>
                </a:solidFill>
              </a:rPr>
              <a:t>your</a:t>
            </a:r>
            <a:r>
              <a:rPr lang="de-DE" sz="2800" dirty="0">
                <a:solidFill>
                  <a:srgbClr val="AE002C"/>
                </a:solidFill>
              </a:rPr>
              <a:t> </a:t>
            </a:r>
            <a:r>
              <a:rPr lang="de-DE" sz="2800" dirty="0" err="1">
                <a:solidFill>
                  <a:srgbClr val="AE002C"/>
                </a:solidFill>
              </a:rPr>
              <a:t>attention</a:t>
            </a:r>
            <a:r>
              <a:rPr lang="de-DE" sz="2800" dirty="0">
                <a:solidFill>
                  <a:srgbClr val="AE002C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544306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Motivations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harmonisation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107328"/>
            <a:ext cx="8496944" cy="5562032"/>
          </a:xfrm>
        </p:spPr>
        <p:txBody>
          <a:bodyPr>
            <a:normAutofit/>
          </a:bodyPr>
          <a:lstStyle/>
          <a:p>
            <a:pPr marL="711200" indent="-347663">
              <a:spcBef>
                <a:spcPts val="1800"/>
              </a:spcBef>
              <a:spcAft>
                <a:spcPts val="0"/>
              </a:spcAft>
              <a:buNone/>
            </a:pPr>
            <a:r>
              <a:rPr lang="en-GB" dirty="0" smtClean="0">
                <a:solidFill>
                  <a:srgbClr val="A50021"/>
                </a:solidFill>
                <a:cs typeface="Arial" pitchFamily="34" charset="0"/>
              </a:rPr>
              <a:t>Microcensus Housing Survey</a:t>
            </a:r>
            <a:r>
              <a:rPr lang="en-GB" dirty="0">
                <a:solidFill>
                  <a:srgbClr val="A50021"/>
                </a:solidFill>
                <a:cs typeface="Arial" pitchFamily="34" charset="0"/>
              </a:rPr>
              <a:t>, Household Budget Survey, </a:t>
            </a:r>
            <a:r>
              <a:rPr lang="en-GB" dirty="0" smtClean="0">
                <a:solidFill>
                  <a:srgbClr val="A50021"/>
                </a:solidFill>
                <a:cs typeface="Arial" pitchFamily="34" charset="0"/>
              </a:rPr>
              <a:t>EU-SILC</a:t>
            </a:r>
          </a:p>
          <a:p>
            <a:pPr marL="363537" lvl="1" indent="0">
              <a:spcBef>
                <a:spcPts val="1200"/>
              </a:spcBef>
              <a:buSzPct val="100000"/>
              <a:buNone/>
            </a:pPr>
            <a:r>
              <a:rPr lang="en-GB" dirty="0" smtClean="0"/>
              <a:t>…all include questions on housing</a:t>
            </a:r>
          </a:p>
          <a:p>
            <a:pPr marL="363537" lvl="1" indent="0">
              <a:spcBef>
                <a:spcPts val="1200"/>
              </a:spcBef>
              <a:buSzPct val="100000"/>
              <a:buNone/>
            </a:pPr>
            <a:r>
              <a:rPr lang="en-GB" dirty="0" smtClean="0"/>
              <a:t>…are continuous and established surveys</a:t>
            </a:r>
          </a:p>
          <a:p>
            <a:pPr marL="363537" lvl="1" indent="0">
              <a:spcBef>
                <a:spcPts val="1200"/>
              </a:spcBef>
              <a:buSzPct val="100000"/>
              <a:buNone/>
            </a:pPr>
            <a:r>
              <a:rPr lang="en-GB" dirty="0" smtClean="0"/>
              <a:t>…are highly relevant for the Austrian social statistics </a:t>
            </a:r>
            <a:br>
              <a:rPr lang="en-GB" dirty="0" smtClean="0"/>
            </a:br>
            <a:r>
              <a:rPr lang="en-GB" dirty="0" smtClean="0"/>
              <a:t>   and the ESS</a:t>
            </a:r>
          </a:p>
          <a:p>
            <a:pPr marL="363537" lvl="1" indent="0">
              <a:spcBef>
                <a:spcPts val="1200"/>
              </a:spcBef>
              <a:buSzPct val="100000"/>
              <a:buNone/>
            </a:pPr>
            <a:r>
              <a:rPr lang="en-GB" dirty="0" smtClean="0">
                <a:sym typeface="Wingdings" panose="05000000000000000000" pitchFamily="2" charset="2"/>
              </a:rPr>
              <a:t>…are strongly interrelated</a:t>
            </a:r>
          </a:p>
          <a:p>
            <a:pPr marL="363537" lvl="1" indent="0">
              <a:spcBef>
                <a:spcPts val="1200"/>
              </a:spcBef>
              <a:buSzPct val="100000"/>
              <a:buNone/>
            </a:pPr>
            <a:r>
              <a:rPr lang="en-GB" dirty="0" smtClean="0">
                <a:sym typeface="Wingdings" panose="05000000000000000000" pitchFamily="2" charset="2"/>
              </a:rPr>
              <a:t>…are linked to other statistics within Statistics Austria</a:t>
            </a:r>
          </a:p>
        </p:txBody>
      </p:sp>
    </p:spTree>
    <p:extLst>
      <p:ext uri="{BB962C8B-B14F-4D97-AF65-F5344CB8AC3E}">
        <p14:creationId xmlns:p14="http://schemas.microsoft.com/office/powerpoint/2010/main" val="39396861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Interests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legal </a:t>
            </a:r>
            <a:r>
              <a:rPr lang="de-DE" dirty="0" err="1" smtClean="0"/>
              <a:t>frameworks</a:t>
            </a:r>
            <a:endParaRPr lang="de-AT" dirty="0"/>
          </a:p>
        </p:txBody>
      </p:sp>
      <p:sp>
        <p:nvSpPr>
          <p:cNvPr id="9" name="Abgerundetes Rechteck 8"/>
          <p:cNvSpPr/>
          <p:nvPr/>
        </p:nvSpPr>
        <p:spPr>
          <a:xfrm>
            <a:off x="899592" y="1684070"/>
            <a:ext cx="3456384" cy="136094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Employment,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structure of families and </a:t>
            </a:r>
            <a:r>
              <a:rPr lang="en-US" sz="2400" dirty="0"/>
              <a:t>households</a:t>
            </a:r>
          </a:p>
        </p:txBody>
      </p:sp>
      <p:sp>
        <p:nvSpPr>
          <p:cNvPr id="13" name="Abgerundetes Rechteck 12"/>
          <p:cNvSpPr/>
          <p:nvPr/>
        </p:nvSpPr>
        <p:spPr>
          <a:xfrm>
            <a:off x="4788024" y="1689760"/>
            <a:ext cx="3456384" cy="136094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Housing situation, housing costs, stock of dwellings </a:t>
            </a:r>
          </a:p>
        </p:txBody>
      </p:sp>
      <p:sp>
        <p:nvSpPr>
          <p:cNvPr id="7" name="Abgerundetes Rechteck 6"/>
          <p:cNvSpPr/>
          <p:nvPr/>
        </p:nvSpPr>
        <p:spPr>
          <a:xfrm>
            <a:off x="3563888" y="2769880"/>
            <a:ext cx="2088232" cy="72008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/>
              <a:t>Microcensus</a:t>
            </a:r>
            <a:endParaRPr lang="de-AT" sz="2800" b="1" dirty="0"/>
          </a:p>
        </p:txBody>
      </p:sp>
      <p:sp>
        <p:nvSpPr>
          <p:cNvPr id="14" name="Abgerundetes Rechteck 13"/>
          <p:cNvSpPr/>
          <p:nvPr/>
        </p:nvSpPr>
        <p:spPr>
          <a:xfrm>
            <a:off x="755576" y="4217248"/>
            <a:ext cx="3456384" cy="136094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Income and living conditions </a:t>
            </a:r>
            <a:r>
              <a:rPr lang="en-US" sz="2400" dirty="0" smtClean="0"/>
              <a:t>in </a:t>
            </a:r>
            <a:r>
              <a:rPr lang="en-US" sz="2400" dirty="0"/>
              <a:t>the EU, poverty</a:t>
            </a:r>
          </a:p>
        </p:txBody>
      </p:sp>
      <p:sp>
        <p:nvSpPr>
          <p:cNvPr id="15" name="Abgerundetes Rechteck 14"/>
          <p:cNvSpPr/>
          <p:nvPr/>
        </p:nvSpPr>
        <p:spPr>
          <a:xfrm>
            <a:off x="4932040" y="4217248"/>
            <a:ext cx="3456384" cy="136094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Consumption structure of </a:t>
            </a:r>
            <a:r>
              <a:rPr lang="en-US" sz="2400" dirty="0" smtClean="0"/>
              <a:t>private </a:t>
            </a:r>
            <a:r>
              <a:rPr lang="en-US" sz="2400" dirty="0"/>
              <a:t>households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198771" y="1124744"/>
            <a:ext cx="2813389" cy="709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chemeClr val="accent1">
                    <a:lumMod val="75000"/>
                  </a:schemeClr>
                </a:solidFill>
              </a:rPr>
              <a:t>national </a:t>
            </a:r>
            <a:r>
              <a:rPr lang="de-DE" sz="2400" dirty="0" err="1" smtClean="0">
                <a:solidFill>
                  <a:schemeClr val="accent1">
                    <a:lumMod val="75000"/>
                  </a:schemeClr>
                </a:solidFill>
              </a:rPr>
              <a:t>regulation</a:t>
            </a:r>
            <a:endParaRPr lang="de-AT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Abgerundetes Rechteck 15"/>
          <p:cNvSpPr/>
          <p:nvPr/>
        </p:nvSpPr>
        <p:spPr>
          <a:xfrm>
            <a:off x="6085224" y="5434176"/>
            <a:ext cx="2664296" cy="709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chemeClr val="accent1">
                    <a:lumMod val="75000"/>
                  </a:schemeClr>
                </a:solidFill>
              </a:rPr>
              <a:t>national </a:t>
            </a:r>
            <a:r>
              <a:rPr lang="de-DE" sz="2400" dirty="0" err="1" smtClean="0">
                <a:solidFill>
                  <a:schemeClr val="accent1">
                    <a:lumMod val="75000"/>
                  </a:schemeClr>
                </a:solidFill>
              </a:rPr>
              <a:t>regulation</a:t>
            </a:r>
            <a:r>
              <a:rPr lang="de-DE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accent1">
                    <a:lumMod val="75000"/>
                  </a:schemeClr>
                </a:solidFill>
              </a:rPr>
              <a:t>for</a:t>
            </a:r>
            <a:r>
              <a:rPr lang="de-DE" sz="2400" dirty="0" smtClean="0">
                <a:solidFill>
                  <a:schemeClr val="accent1">
                    <a:lumMod val="75000"/>
                  </a:schemeClr>
                </a:solidFill>
              </a:rPr>
              <a:t> HICP</a:t>
            </a:r>
            <a:endParaRPr lang="de-AT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Abgerundetes Rechteck 16"/>
          <p:cNvSpPr/>
          <p:nvPr/>
        </p:nvSpPr>
        <p:spPr>
          <a:xfrm>
            <a:off x="395536" y="5434900"/>
            <a:ext cx="2664296" cy="709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chemeClr val="accent1">
                    <a:lumMod val="75000"/>
                  </a:schemeClr>
                </a:solidFill>
              </a:rPr>
              <a:t>EU-regulation </a:t>
            </a:r>
            <a:br>
              <a:rPr lang="de-DE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sz="2400" dirty="0" smtClean="0">
                <a:solidFill>
                  <a:schemeClr val="accent1">
                    <a:lumMod val="75000"/>
                  </a:schemeClr>
                </a:solidFill>
              </a:rPr>
              <a:t>national </a:t>
            </a:r>
            <a:r>
              <a:rPr lang="de-DE" sz="2400" dirty="0" err="1" smtClean="0">
                <a:solidFill>
                  <a:schemeClr val="accent1">
                    <a:lumMod val="75000"/>
                  </a:schemeClr>
                </a:solidFill>
              </a:rPr>
              <a:t>regulation</a:t>
            </a:r>
            <a:endParaRPr lang="de-AT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4644008" y="3625592"/>
            <a:ext cx="2304256" cy="72008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/>
              <a:t>HBS</a:t>
            </a:r>
            <a:endParaRPr lang="de-AT" sz="2800" b="1" dirty="0"/>
          </a:p>
        </p:txBody>
      </p:sp>
      <p:sp>
        <p:nvSpPr>
          <p:cNvPr id="12" name="Abgerundetes Rechteck 11"/>
          <p:cNvSpPr/>
          <p:nvPr/>
        </p:nvSpPr>
        <p:spPr>
          <a:xfrm>
            <a:off x="2361440" y="3645024"/>
            <a:ext cx="2117391" cy="72008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/>
              <a:t>EU-SILC</a:t>
            </a:r>
            <a:endParaRPr lang="de-AT" sz="2800" b="1" dirty="0"/>
          </a:p>
        </p:txBody>
      </p:sp>
    </p:spTree>
    <p:extLst>
      <p:ext uri="{BB962C8B-B14F-4D97-AF65-F5344CB8AC3E}">
        <p14:creationId xmlns:p14="http://schemas.microsoft.com/office/powerpoint/2010/main" val="2661118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Interrelations within housing statistics </a:t>
            </a:r>
            <a:endParaRPr lang="en-GB" dirty="0"/>
          </a:p>
        </p:txBody>
      </p:sp>
      <p:sp>
        <p:nvSpPr>
          <p:cNvPr id="11" name="Abgerundetes Rechteck 10"/>
          <p:cNvSpPr/>
          <p:nvPr/>
        </p:nvSpPr>
        <p:spPr>
          <a:xfrm>
            <a:off x="5299565" y="2139206"/>
            <a:ext cx="1650231" cy="72008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HBS</a:t>
            </a:r>
            <a:endParaRPr lang="en-GB" sz="2800" b="1" dirty="0"/>
          </a:p>
        </p:txBody>
      </p:sp>
      <p:sp>
        <p:nvSpPr>
          <p:cNvPr id="12" name="Abgerundetes Rechteck 11"/>
          <p:cNvSpPr/>
          <p:nvPr/>
        </p:nvSpPr>
        <p:spPr>
          <a:xfrm>
            <a:off x="251520" y="3275105"/>
            <a:ext cx="1657320" cy="93610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National accounts</a:t>
            </a:r>
            <a:endParaRPr lang="en-GB" sz="2800" b="1" dirty="0"/>
          </a:p>
        </p:txBody>
      </p:sp>
      <p:sp>
        <p:nvSpPr>
          <p:cNvPr id="8" name="Abgerundetes Rechteck 7"/>
          <p:cNvSpPr/>
          <p:nvPr/>
        </p:nvSpPr>
        <p:spPr>
          <a:xfrm>
            <a:off x="1908840" y="2132856"/>
            <a:ext cx="1593274" cy="72008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CPI/HICP</a:t>
            </a:r>
            <a:endParaRPr lang="en-GB" sz="2800" b="1" dirty="0"/>
          </a:p>
        </p:txBody>
      </p:sp>
      <p:sp>
        <p:nvSpPr>
          <p:cNvPr id="9" name="Abgerundetes Rechteck 8"/>
          <p:cNvSpPr/>
          <p:nvPr/>
        </p:nvSpPr>
        <p:spPr>
          <a:xfrm>
            <a:off x="7021407" y="3510166"/>
            <a:ext cx="1656581" cy="72008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EU-SILC</a:t>
            </a:r>
            <a:endParaRPr lang="en-GB" sz="2800" b="1" dirty="0"/>
          </a:p>
        </p:txBody>
      </p:sp>
      <p:cxnSp>
        <p:nvCxnSpPr>
          <p:cNvPr id="19" name="Gewinkelte Verbindung 18"/>
          <p:cNvCxnSpPr>
            <a:endCxn id="12" idx="2"/>
          </p:cNvCxnSpPr>
          <p:nvPr/>
        </p:nvCxnSpPr>
        <p:spPr>
          <a:xfrm rot="10800000">
            <a:off x="1080180" y="4211209"/>
            <a:ext cx="2771756" cy="1326692"/>
          </a:xfrm>
          <a:prstGeom prst="bentConnector2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winkelte Verbindung 20"/>
          <p:cNvCxnSpPr>
            <a:endCxn id="9" idx="2"/>
          </p:cNvCxnSpPr>
          <p:nvPr/>
        </p:nvCxnSpPr>
        <p:spPr>
          <a:xfrm flipV="1">
            <a:off x="5086290" y="4230246"/>
            <a:ext cx="2763408" cy="1317534"/>
          </a:xfrm>
          <a:prstGeom prst="bentConnector2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winkelte Verbindung 25"/>
          <p:cNvCxnSpPr>
            <a:endCxn id="8" idx="2"/>
          </p:cNvCxnSpPr>
          <p:nvPr/>
        </p:nvCxnSpPr>
        <p:spPr>
          <a:xfrm rot="16200000" flipV="1">
            <a:off x="1983138" y="3575275"/>
            <a:ext cx="2448242" cy="1003564"/>
          </a:xfrm>
          <a:prstGeom prst="bentConnector3">
            <a:avLst>
              <a:gd name="adj1" fmla="val 7712"/>
            </a:avLst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winkelte Verbindung 29"/>
          <p:cNvCxnSpPr/>
          <p:nvPr/>
        </p:nvCxnSpPr>
        <p:spPr>
          <a:xfrm rot="5400000" flipH="1" flipV="1">
            <a:off x="4465102" y="3436335"/>
            <a:ext cx="2328376" cy="1101921"/>
          </a:xfrm>
          <a:prstGeom prst="bentConnector3">
            <a:avLst>
              <a:gd name="adj1" fmla="val 3364"/>
            </a:avLst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bgerundetes Rechteck 6"/>
          <p:cNvSpPr/>
          <p:nvPr/>
        </p:nvSpPr>
        <p:spPr>
          <a:xfrm>
            <a:off x="3333272" y="4941168"/>
            <a:ext cx="2103960" cy="72008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Microcensus</a:t>
            </a:r>
            <a:endParaRPr lang="en-GB" sz="2800" b="1" dirty="0"/>
          </a:p>
        </p:txBody>
      </p:sp>
      <p:sp>
        <p:nvSpPr>
          <p:cNvPr id="55" name="Textfeld 54"/>
          <p:cNvSpPr txBox="1"/>
          <p:nvPr/>
        </p:nvSpPr>
        <p:spPr>
          <a:xfrm>
            <a:off x="937300" y="5560297"/>
            <a:ext cx="2631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imputed rents</a:t>
            </a: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5247585" y="5560297"/>
            <a:ext cx="2631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imputed rents</a:t>
            </a: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7" name="Textfeld 56"/>
          <p:cNvSpPr txBox="1"/>
          <p:nvPr/>
        </p:nvSpPr>
        <p:spPr>
          <a:xfrm>
            <a:off x="4933176" y="3390091"/>
            <a:ext cx="1247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imputed rents</a:t>
            </a: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1" name="Textfeld 60"/>
          <p:cNvSpPr txBox="1"/>
          <p:nvPr/>
        </p:nvSpPr>
        <p:spPr>
          <a:xfrm>
            <a:off x="2700928" y="3390090"/>
            <a:ext cx="1183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housing costs</a:t>
            </a: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5" name="Gekrümmte Verbindung 64"/>
          <p:cNvCxnSpPr>
            <a:stCxn id="11" idx="0"/>
            <a:endCxn id="8" idx="0"/>
          </p:cNvCxnSpPr>
          <p:nvPr/>
        </p:nvCxnSpPr>
        <p:spPr>
          <a:xfrm rot="16200000" flipV="1">
            <a:off x="4411904" y="426429"/>
            <a:ext cx="6350" cy="3419204"/>
          </a:xfrm>
          <a:prstGeom prst="curvedConnector3">
            <a:avLst>
              <a:gd name="adj1" fmla="val 8341323"/>
            </a:avLst>
          </a:prstGeom>
          <a:ln w="25400">
            <a:solidFill>
              <a:schemeClr val="accent1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feld 70"/>
          <p:cNvSpPr txBox="1"/>
          <p:nvPr/>
        </p:nvSpPr>
        <p:spPr>
          <a:xfrm>
            <a:off x="3105302" y="1124744"/>
            <a:ext cx="2631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weighting of basket</a:t>
            </a: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3" name="Gewinkelte Verbindung 32"/>
          <p:cNvCxnSpPr>
            <a:stCxn id="11" idx="3"/>
          </p:cNvCxnSpPr>
          <p:nvPr/>
        </p:nvCxnSpPr>
        <p:spPr>
          <a:xfrm>
            <a:off x="6949796" y="2499246"/>
            <a:ext cx="885778" cy="1013368"/>
          </a:xfrm>
          <a:prstGeom prst="bentConnector2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/>
          <p:cNvSpPr txBox="1"/>
          <p:nvPr/>
        </p:nvSpPr>
        <p:spPr>
          <a:xfrm>
            <a:off x="6876256" y="2028289"/>
            <a:ext cx="1969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maintenance costs </a:t>
            </a: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7888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harmonisation process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107328"/>
            <a:ext cx="8496944" cy="5201992"/>
          </a:xfrm>
        </p:spPr>
        <p:txBody>
          <a:bodyPr numCol="1" spcCol="0">
            <a:normAutofit fontScale="92500" lnSpcReduction="10000"/>
          </a:bodyPr>
          <a:lstStyle/>
          <a:p>
            <a:pPr marL="711200" indent="-347663">
              <a:spcBef>
                <a:spcPts val="1200"/>
              </a:spcBef>
              <a:spcAft>
                <a:spcPts val="0"/>
              </a:spcAft>
              <a:buNone/>
            </a:pPr>
            <a:r>
              <a:rPr lang="en-GB" dirty="0" smtClean="0">
                <a:solidFill>
                  <a:srgbClr val="A50021"/>
                </a:solidFill>
                <a:cs typeface="Arial" pitchFamily="34" charset="0"/>
              </a:rPr>
              <a:t>Conceptual level</a:t>
            </a:r>
          </a:p>
          <a:p>
            <a:pPr marL="711200" lvl="1" indent="-347663" algn="r">
              <a:spcBef>
                <a:spcPts val="1200"/>
              </a:spcBef>
              <a:buSzPct val="100000"/>
              <a:buFont typeface="Arial" pitchFamily="34" charset="0"/>
              <a:buChar char="•"/>
            </a:pPr>
            <a:r>
              <a:rPr lang="en-GB" sz="2400" dirty="0" smtClean="0">
                <a:sym typeface="Wingdings" panose="05000000000000000000" pitchFamily="2" charset="2"/>
              </a:rPr>
              <a:t>Legal frameworks and regulations</a:t>
            </a:r>
          </a:p>
          <a:p>
            <a:pPr marL="711200" lvl="1" indent="-347663" algn="r">
              <a:spcBef>
                <a:spcPts val="1200"/>
              </a:spcBef>
              <a:buSzPct val="100000"/>
              <a:buFont typeface="Arial" pitchFamily="34" charset="0"/>
              <a:buChar char="•"/>
            </a:pPr>
            <a:r>
              <a:rPr lang="en-GB" sz="2400" dirty="0" smtClean="0">
                <a:sym typeface="Wingdings" panose="05000000000000000000" pitchFamily="2" charset="2"/>
              </a:rPr>
              <a:t>Conceptual documents</a:t>
            </a:r>
          </a:p>
          <a:p>
            <a:pPr marL="711200" lvl="1" indent="-347663" algn="r">
              <a:spcBef>
                <a:spcPts val="1200"/>
              </a:spcBef>
              <a:buSzPct val="100000"/>
              <a:buFont typeface="Arial" pitchFamily="34" charset="0"/>
              <a:buChar char="•"/>
            </a:pPr>
            <a:r>
              <a:rPr lang="en-GB" sz="2400" dirty="0" smtClean="0">
                <a:sym typeface="Wingdings" panose="05000000000000000000" pitchFamily="2" charset="2"/>
              </a:rPr>
              <a:t>Use of data</a:t>
            </a:r>
          </a:p>
          <a:p>
            <a:pPr marL="711200" indent="-347663">
              <a:spcBef>
                <a:spcPts val="120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A50021"/>
                </a:solidFill>
                <a:cs typeface="Arial" pitchFamily="34" charset="0"/>
              </a:rPr>
              <a:t>Technical</a:t>
            </a:r>
            <a:r>
              <a:rPr lang="en-GB" dirty="0" smtClean="0">
                <a:solidFill>
                  <a:srgbClr val="A50021"/>
                </a:solidFill>
                <a:cs typeface="Arial" pitchFamily="34" charset="0"/>
              </a:rPr>
              <a:t> level</a:t>
            </a:r>
          </a:p>
          <a:p>
            <a:pPr marL="711200" lvl="1" indent="-347663" algn="r">
              <a:spcBef>
                <a:spcPts val="1200"/>
              </a:spcBef>
              <a:buSzPct val="100000"/>
              <a:buFont typeface="Arial" pitchFamily="34" charset="0"/>
              <a:buChar char="•"/>
            </a:pPr>
            <a:r>
              <a:rPr lang="en-GB" sz="2400" dirty="0" smtClean="0"/>
              <a:t>Wording of questions</a:t>
            </a:r>
          </a:p>
          <a:p>
            <a:pPr marL="711200" lvl="1" indent="-347663" algn="r">
              <a:spcBef>
                <a:spcPts val="1200"/>
              </a:spcBef>
              <a:buSzPct val="100000"/>
              <a:buFont typeface="Arial" pitchFamily="34" charset="0"/>
              <a:buChar char="•"/>
            </a:pPr>
            <a:r>
              <a:rPr lang="en-GB" sz="2400" dirty="0" smtClean="0"/>
              <a:t>Structure and form of questionnaire</a:t>
            </a:r>
          </a:p>
          <a:p>
            <a:pPr marL="711200" lvl="1" indent="-347663" algn="r">
              <a:spcBef>
                <a:spcPts val="1200"/>
              </a:spcBef>
              <a:buSzPct val="100000"/>
              <a:buFont typeface="Arial" pitchFamily="34" charset="0"/>
              <a:buChar char="•"/>
            </a:pPr>
            <a:r>
              <a:rPr lang="en-GB" sz="2400" dirty="0" smtClean="0"/>
              <a:t>Programming including warnings/signals</a:t>
            </a:r>
          </a:p>
          <a:p>
            <a:pPr marL="711200" indent="-347663">
              <a:spcBef>
                <a:spcPts val="1200"/>
              </a:spcBef>
              <a:spcAft>
                <a:spcPts val="0"/>
              </a:spcAft>
              <a:buNone/>
            </a:pPr>
            <a:r>
              <a:rPr lang="en-GB" dirty="0" smtClean="0">
                <a:solidFill>
                  <a:srgbClr val="A50021"/>
                </a:solidFill>
                <a:cs typeface="Arial" pitchFamily="34" charset="0"/>
              </a:rPr>
              <a:t>Empirical level</a:t>
            </a:r>
          </a:p>
          <a:p>
            <a:pPr marL="711200" lvl="1" indent="-347663" algn="r">
              <a:spcBef>
                <a:spcPts val="1200"/>
              </a:spcBef>
              <a:buSzPct val="100000"/>
              <a:buFont typeface="Arial" pitchFamily="34" charset="0"/>
              <a:buChar char="•"/>
            </a:pPr>
            <a:r>
              <a:rPr lang="en-GB" sz="2400" dirty="0" smtClean="0"/>
              <a:t>Statistical distributions</a:t>
            </a:r>
          </a:p>
          <a:p>
            <a:pPr marL="711200" lvl="1" indent="-347663" algn="r">
              <a:spcBef>
                <a:spcPts val="1200"/>
              </a:spcBef>
              <a:buSzPct val="100000"/>
              <a:buFont typeface="Arial" pitchFamily="34" charset="0"/>
              <a:buChar char="•"/>
            </a:pPr>
            <a:r>
              <a:rPr lang="en-GB" sz="2400" dirty="0" smtClean="0"/>
              <a:t>Missing data</a:t>
            </a:r>
            <a:endParaRPr lang="en-GB" dirty="0"/>
          </a:p>
        </p:txBody>
      </p:sp>
      <p:sp>
        <p:nvSpPr>
          <p:cNvPr id="9" name="Abgerundetes Rechteck 8"/>
          <p:cNvSpPr/>
          <p:nvPr/>
        </p:nvSpPr>
        <p:spPr>
          <a:xfrm>
            <a:off x="3491880" y="1499698"/>
            <a:ext cx="5357743" cy="142524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3491880" y="5217961"/>
            <a:ext cx="5357743" cy="9473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3491880" y="3356992"/>
            <a:ext cx="5357743" cy="142524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442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Results of harmonising housing questions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796507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33137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Harmonisation is necessary and possible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107328"/>
            <a:ext cx="8496944" cy="5562032"/>
          </a:xfrm>
        </p:spPr>
        <p:txBody>
          <a:bodyPr>
            <a:normAutofit/>
          </a:bodyPr>
          <a:lstStyle/>
          <a:p>
            <a:pPr marL="711200" indent="-347663">
              <a:spcBef>
                <a:spcPts val="1800"/>
              </a:spcBef>
              <a:spcAft>
                <a:spcPts val="0"/>
              </a:spcAft>
              <a:buNone/>
            </a:pPr>
            <a:r>
              <a:rPr lang="en-GB" dirty="0" smtClean="0">
                <a:solidFill>
                  <a:srgbClr val="A50021"/>
                </a:solidFill>
                <a:cs typeface="Arial" pitchFamily="34" charset="0"/>
              </a:rPr>
              <a:t>but there are limitations</a:t>
            </a:r>
            <a:endParaRPr lang="en-GB" dirty="0" smtClean="0">
              <a:cs typeface="Arial" pitchFamily="34" charset="0"/>
            </a:endParaRPr>
          </a:p>
          <a:p>
            <a:pPr marL="711200" indent="-347663">
              <a:spcBef>
                <a:spcPts val="1800"/>
              </a:spcBef>
              <a:spcAft>
                <a:spcPts val="0"/>
              </a:spcAft>
              <a:buNone/>
            </a:pPr>
            <a:r>
              <a:rPr lang="en-GB" dirty="0" smtClean="0">
                <a:cs typeface="Arial" pitchFamily="34" charset="0"/>
              </a:rPr>
              <a:t>…due to different aims and interests</a:t>
            </a:r>
          </a:p>
          <a:p>
            <a:pPr marL="711200" indent="-347663">
              <a:spcBef>
                <a:spcPts val="1800"/>
              </a:spcBef>
              <a:spcAft>
                <a:spcPts val="0"/>
              </a:spcAft>
              <a:buNone/>
            </a:pPr>
            <a:r>
              <a:rPr lang="en-GB" dirty="0" smtClean="0">
                <a:cs typeface="Arial" pitchFamily="34" charset="0"/>
              </a:rPr>
              <a:t>…due to legal regulations and </a:t>
            </a:r>
            <a:r>
              <a:rPr lang="en-GB" dirty="0" smtClean="0">
                <a:cs typeface="Arial" pitchFamily="34" charset="0"/>
              </a:rPr>
              <a:t>frameworks </a:t>
            </a:r>
            <a:endParaRPr lang="en-GB" dirty="0" smtClean="0">
              <a:cs typeface="Arial" pitchFamily="34" charset="0"/>
            </a:endParaRPr>
          </a:p>
          <a:p>
            <a:pPr marL="711200" indent="-347663">
              <a:spcBef>
                <a:spcPts val="1800"/>
              </a:spcBef>
              <a:spcAft>
                <a:spcPts val="0"/>
              </a:spcAft>
              <a:buNone/>
            </a:pPr>
            <a:r>
              <a:rPr lang="en-GB" dirty="0" smtClean="0">
                <a:cs typeface="Arial" pitchFamily="34" charset="0"/>
              </a:rPr>
              <a:t>…due to concerns about break in time series </a:t>
            </a:r>
          </a:p>
          <a:p>
            <a:pPr marL="711200" indent="-347663">
              <a:spcBef>
                <a:spcPts val="1800"/>
              </a:spcBef>
              <a:spcAft>
                <a:spcPts val="0"/>
              </a:spcAft>
              <a:buNone/>
            </a:pPr>
            <a:r>
              <a:rPr lang="en-GB" dirty="0" smtClean="0">
                <a:cs typeface="Arial" pitchFamily="34" charset="0"/>
              </a:rPr>
              <a:t>…due to interrelations with surveys and statistics which are not in the focus of harmonisation </a:t>
            </a:r>
          </a:p>
        </p:txBody>
      </p:sp>
    </p:spTree>
    <p:extLst>
      <p:ext uri="{BB962C8B-B14F-4D97-AF65-F5344CB8AC3E}">
        <p14:creationId xmlns:p14="http://schemas.microsoft.com/office/powerpoint/2010/main" val="7672483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will be done next…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107328"/>
            <a:ext cx="8496944" cy="5562032"/>
          </a:xfrm>
        </p:spPr>
        <p:txBody>
          <a:bodyPr>
            <a:normAutofit/>
          </a:bodyPr>
          <a:lstStyle/>
          <a:p>
            <a:pPr marL="711200" indent="-347663">
              <a:spcBef>
                <a:spcPts val="1800"/>
              </a:spcBef>
              <a:spcAft>
                <a:spcPts val="0"/>
              </a:spcAft>
              <a:buNone/>
            </a:pPr>
            <a:r>
              <a:rPr lang="en-GB" dirty="0" smtClean="0">
                <a:solidFill>
                  <a:srgbClr val="A50021"/>
                </a:solidFill>
                <a:cs typeface="Arial" pitchFamily="34" charset="0"/>
              </a:rPr>
              <a:t>Data based on harmonised questions</a:t>
            </a:r>
          </a:p>
          <a:p>
            <a:pPr marL="711200" lvl="1" indent="-347663">
              <a:spcBef>
                <a:spcPts val="1200"/>
              </a:spcBef>
              <a:buSzPct val="100000"/>
              <a:buFont typeface="Arial" pitchFamily="34" charset="0"/>
              <a:buChar char="•"/>
            </a:pPr>
            <a:r>
              <a:rPr lang="en-GB" dirty="0" smtClean="0"/>
              <a:t>Microcensus &amp; EU-SILC 2014: surveys will deliver data on basis of harmonised variables </a:t>
            </a:r>
            <a:r>
              <a:rPr lang="en-GB" dirty="0" smtClean="0">
                <a:sym typeface="Wingdings" panose="05000000000000000000" pitchFamily="2" charset="2"/>
              </a:rPr>
              <a:t> analyse &amp; compare</a:t>
            </a:r>
          </a:p>
          <a:p>
            <a:pPr marL="711200" lvl="1" indent="-347663">
              <a:spcBef>
                <a:spcPts val="1200"/>
              </a:spcBef>
              <a:buSzPct val="100000"/>
              <a:buFont typeface="Arial" pitchFamily="34" charset="0"/>
              <a:buChar char="•"/>
            </a:pPr>
            <a:r>
              <a:rPr lang="en-GB" dirty="0" smtClean="0">
                <a:sym typeface="Wingdings" panose="05000000000000000000" pitchFamily="2" charset="2"/>
              </a:rPr>
              <a:t>Household Budget Survey will follow 2015</a:t>
            </a:r>
          </a:p>
          <a:p>
            <a:pPr marL="711200" indent="-347663">
              <a:spcBef>
                <a:spcPts val="1800"/>
              </a:spcBef>
              <a:spcAft>
                <a:spcPts val="0"/>
              </a:spcAft>
              <a:buNone/>
            </a:pPr>
            <a:r>
              <a:rPr lang="en-GB" dirty="0" smtClean="0">
                <a:solidFill>
                  <a:srgbClr val="A50021"/>
                </a:solidFill>
                <a:cs typeface="Arial" pitchFamily="34" charset="0"/>
              </a:rPr>
              <a:t>New publication on housing</a:t>
            </a:r>
          </a:p>
          <a:p>
            <a:pPr marL="711200" lvl="1" indent="-347663">
              <a:spcBef>
                <a:spcPts val="1200"/>
              </a:spcBef>
              <a:buSzPct val="100000"/>
              <a:buFont typeface="Arial" pitchFamily="34" charset="0"/>
              <a:buChar char="•"/>
            </a:pPr>
            <a:r>
              <a:rPr lang="en-GB" dirty="0" smtClean="0"/>
              <a:t>Main report on housing will be re-established in 2014</a:t>
            </a:r>
          </a:p>
          <a:p>
            <a:pPr marL="711200" lvl="1" indent="-347663">
              <a:spcBef>
                <a:spcPts val="1200"/>
              </a:spcBef>
              <a:buSzPct val="100000"/>
              <a:buFont typeface="Arial" pitchFamily="34" charset="0"/>
              <a:buChar char="•"/>
            </a:pPr>
            <a:r>
              <a:rPr lang="en-GB" dirty="0" smtClean="0"/>
              <a:t>Including several statistics on housing (focus on social statistics)</a:t>
            </a:r>
          </a:p>
          <a:p>
            <a:pPr marL="711200" lvl="1" indent="-347663">
              <a:spcBef>
                <a:spcPts val="1200"/>
              </a:spcBef>
              <a:buSzPct val="100000"/>
              <a:buFont typeface="Arial" pitchFamily="34" charset="0"/>
              <a:buChar char="•"/>
            </a:pPr>
            <a:r>
              <a:rPr lang="en-GB" dirty="0" smtClean="0"/>
              <a:t>Communicate differences/similarities of concepts, definitions, terms</a:t>
            </a:r>
            <a:r>
              <a:rPr lang="en-GB" dirty="0"/>
              <a:t> </a:t>
            </a:r>
            <a:r>
              <a:rPr lang="en-GB" dirty="0" smtClean="0"/>
              <a:t>and data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20179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Conclusions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107328"/>
            <a:ext cx="8496944" cy="5562032"/>
          </a:xfrm>
        </p:spPr>
        <p:txBody>
          <a:bodyPr>
            <a:normAutofit/>
          </a:bodyPr>
          <a:lstStyle/>
          <a:p>
            <a:pPr marL="711200" indent="-347663">
              <a:spcBef>
                <a:spcPts val="1800"/>
              </a:spcBef>
              <a:spcAft>
                <a:spcPts val="0"/>
              </a:spcAft>
              <a:buNone/>
            </a:pPr>
            <a:r>
              <a:rPr lang="en-GB" dirty="0" smtClean="0">
                <a:solidFill>
                  <a:srgbClr val="A50021"/>
                </a:solidFill>
                <a:cs typeface="Arial" pitchFamily="34" charset="0"/>
              </a:rPr>
              <a:t>Though harmonisation</a:t>
            </a:r>
          </a:p>
          <a:p>
            <a:pPr marL="711200" lvl="1" indent="-347663">
              <a:spcBef>
                <a:spcPts val="1200"/>
              </a:spcBef>
              <a:buSzPct val="100000"/>
              <a:buFont typeface="Arial" pitchFamily="34" charset="0"/>
              <a:buChar char="•"/>
            </a:pPr>
            <a:r>
              <a:rPr lang="en-GB" dirty="0" smtClean="0">
                <a:sym typeface="Wingdings" panose="05000000000000000000" pitchFamily="2" charset="2"/>
              </a:rPr>
              <a:t>is a time-consuming and difficult process</a:t>
            </a:r>
          </a:p>
          <a:p>
            <a:pPr marL="711200" lvl="1" indent="-347663">
              <a:spcBef>
                <a:spcPts val="1200"/>
              </a:spcBef>
              <a:buSzPct val="100000"/>
              <a:buFont typeface="Arial" pitchFamily="34" charset="0"/>
              <a:buChar char="•"/>
            </a:pPr>
            <a:r>
              <a:rPr lang="en-GB" dirty="0" smtClean="0">
                <a:sym typeface="Wingdings" panose="05000000000000000000" pitchFamily="2" charset="2"/>
              </a:rPr>
              <a:t>which is related to all stages of a survey</a:t>
            </a:r>
          </a:p>
          <a:p>
            <a:pPr marL="711200" indent="-347663">
              <a:spcBef>
                <a:spcPts val="1800"/>
              </a:spcBef>
              <a:spcAft>
                <a:spcPts val="0"/>
              </a:spcAft>
              <a:buNone/>
            </a:pPr>
            <a:r>
              <a:rPr lang="en-GB" dirty="0" smtClean="0">
                <a:solidFill>
                  <a:srgbClr val="A50021"/>
                </a:solidFill>
                <a:cs typeface="Arial" pitchFamily="34" charset="0"/>
              </a:rPr>
              <a:t>the gains of harmonisation compensate for difficulties</a:t>
            </a:r>
          </a:p>
          <a:p>
            <a:pPr marL="711200" lvl="1" indent="-347663">
              <a:spcBef>
                <a:spcPts val="1200"/>
              </a:spcBef>
              <a:buSzPct val="100000"/>
              <a:buFont typeface="Arial" pitchFamily="34" charset="0"/>
              <a:buChar char="•"/>
            </a:pPr>
            <a:r>
              <a:rPr lang="en-GB" dirty="0"/>
              <a:t>e</a:t>
            </a:r>
            <a:r>
              <a:rPr lang="en-GB" dirty="0" smtClean="0"/>
              <a:t>asier and methodologically sound comparisons of data</a:t>
            </a:r>
          </a:p>
          <a:p>
            <a:pPr marL="711200" lvl="1" indent="-347663">
              <a:spcBef>
                <a:spcPts val="1200"/>
              </a:spcBef>
              <a:buSzPct val="100000"/>
              <a:buFont typeface="Arial" pitchFamily="34" charset="0"/>
              <a:buChar char="•"/>
            </a:pPr>
            <a:r>
              <a:rPr lang="en-GB" dirty="0"/>
              <a:t>b</a:t>
            </a:r>
            <a:r>
              <a:rPr lang="en-GB" dirty="0" smtClean="0"/>
              <a:t>etter handling of existing interrelations </a:t>
            </a:r>
          </a:p>
          <a:p>
            <a:pPr marL="711200" lvl="1" indent="-347663">
              <a:spcBef>
                <a:spcPts val="1200"/>
              </a:spcBef>
              <a:buSzPct val="100000"/>
              <a:buFont typeface="Arial" pitchFamily="34" charset="0"/>
              <a:buChar char="•"/>
            </a:pPr>
            <a:r>
              <a:rPr lang="en-GB" dirty="0"/>
              <a:t>b</a:t>
            </a:r>
            <a:r>
              <a:rPr lang="en-GB" dirty="0" smtClean="0"/>
              <a:t>etter matching of datasets</a:t>
            </a:r>
          </a:p>
          <a:p>
            <a:pPr marL="711200" lvl="1" indent="-347663">
              <a:spcBef>
                <a:spcPts val="1200"/>
              </a:spcBef>
              <a:buSzPct val="100000"/>
              <a:buFont typeface="Arial" pitchFamily="34" charset="0"/>
              <a:buChar char="•"/>
            </a:pPr>
            <a:endParaRPr lang="en-GB" dirty="0" smtClean="0"/>
          </a:p>
          <a:p>
            <a:pPr marL="711200" lvl="1" indent="-347663">
              <a:spcBef>
                <a:spcPts val="1200"/>
              </a:spcBef>
              <a:buSzPct val="100000"/>
              <a:buFont typeface="Arial" pitchFamily="34" charset="0"/>
              <a:buChar char="•"/>
            </a:pPr>
            <a:endParaRPr lang="en-GB" dirty="0" smtClean="0"/>
          </a:p>
          <a:p>
            <a:pPr marL="711200" lvl="1" indent="-347663">
              <a:spcBef>
                <a:spcPts val="1200"/>
              </a:spcBef>
              <a:buSzPct val="100000"/>
              <a:buFont typeface="Arial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49203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359</Words>
  <Application>Microsoft Office PowerPoint</Application>
  <PresentationFormat>On-screen Show (4:3)</PresentationFormat>
  <Paragraphs>96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Wingdings</vt:lpstr>
      <vt:lpstr>Arial</vt:lpstr>
      <vt:lpstr>Larissa</vt:lpstr>
      <vt:lpstr>Toward Harmonisation of Housing Questions</vt:lpstr>
      <vt:lpstr>Motivations for harmonisation</vt:lpstr>
      <vt:lpstr>Interests and legal frameworks</vt:lpstr>
      <vt:lpstr>Interrelations within housing statistics </vt:lpstr>
      <vt:lpstr>The harmonisation process</vt:lpstr>
      <vt:lpstr>Results of harmonising housing questions</vt:lpstr>
      <vt:lpstr>Harmonisation is necessary and possible</vt:lpstr>
      <vt:lpstr>What will be done next…</vt:lpstr>
      <vt:lpstr>Conclusions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Clara Löcker</dc:creator>
  <cp:lastModifiedBy>XXX</cp:lastModifiedBy>
  <cp:revision>348</cp:revision>
  <cp:lastPrinted>2013-11-22T13:53:22Z</cp:lastPrinted>
  <dcterms:created xsi:type="dcterms:W3CDTF">2011-01-18T14:17:10Z</dcterms:created>
  <dcterms:modified xsi:type="dcterms:W3CDTF">2014-06-03T23:37:30Z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2029962880</vt:i4>
  </property>
  <property fmtid="{D5CDD505-2E9C-101B-9397-08002B2CF9AE}" pid="3" name="_NewReviewCycle">
    <vt:lpwstr/>
  </property>
  <property fmtid="{D5CDD505-2E9C-101B-9397-08002B2CF9AE}" pid="4" name="_EmailSubject">
    <vt:lpwstr> Überblickskurs Dir. Bev./ 27.und 28.9.2010/ Aktualisierung der Unterlagen</vt:lpwstr>
  </property>
  <property fmtid="{D5CDD505-2E9C-101B-9397-08002B2CF9AE}" pid="5" name="_AuthorEmail">
    <vt:lpwstr>Sylvia.Zeidler@statistik.gv.at</vt:lpwstr>
  </property>
  <property fmtid="{D5CDD505-2E9C-101B-9397-08002B2CF9AE}" pid="6" name="_AuthorEmailDisplayName">
    <vt:lpwstr>ZEIDLER Sylvia</vt:lpwstr>
  </property>
  <property fmtid="{D5CDD505-2E9C-101B-9397-08002B2CF9AE}" pid="7" name="_PreviousAdHocReviewCycleID">
    <vt:i4>-391693216</vt:i4>
  </property>
</Properties>
</file>