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58" r:id="rId5"/>
    <p:sldId id="269" r:id="rId6"/>
    <p:sldId id="259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101" autoAdjust="0"/>
  </p:normalViewPr>
  <p:slideViewPr>
    <p:cSldViewPr>
      <p:cViewPr varScale="1">
        <p:scale>
          <a:sx n="43" d="100"/>
          <a:sy n="43" d="100"/>
        </p:scale>
        <p:origin x="-21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porabniki\Ostrez\34_zadovoljstvo%202009\16_analize\2_analiza_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primerjava_konstrukti!$B$1</c:f>
              <c:strCache>
                <c:ptCount val="1"/>
                <c:pt idx="0">
                  <c:v>povprečna ocena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primerjava_konstrukti!$A$2:$A$7</c:f>
              <c:strCache>
                <c:ptCount val="6"/>
                <c:pt idx="0">
                  <c:v>Recommendations and complaints</c:v>
                </c:pt>
                <c:pt idx="1">
                  <c:v>Trust</c:v>
                </c:pt>
                <c:pt idx="2">
                  <c:v>Evaluation of cooperation with SORS</c:v>
                </c:pt>
                <c:pt idx="3">
                  <c:v>Satisfaction with SORS in general </c:v>
                </c:pt>
                <c:pt idx="4">
                  <c:v>Quality of SORS's statistical data</c:v>
                </c:pt>
                <c:pt idx="5">
                  <c:v>Evaluation of SORS's website</c:v>
                </c:pt>
              </c:strCache>
            </c:strRef>
          </c:cat>
          <c:val>
            <c:numRef>
              <c:f>primerjava_konstrukti!$B$2:$B$7</c:f>
              <c:numCache>
                <c:formatCode>General</c:formatCode>
                <c:ptCount val="6"/>
                <c:pt idx="0">
                  <c:v>5.72</c:v>
                </c:pt>
                <c:pt idx="1">
                  <c:v>5.63</c:v>
                </c:pt>
                <c:pt idx="2">
                  <c:v>5.61</c:v>
                </c:pt>
                <c:pt idx="3">
                  <c:v>5.13</c:v>
                </c:pt>
                <c:pt idx="4">
                  <c:v>4.8499999999999996</c:v>
                </c:pt>
                <c:pt idx="5">
                  <c:v>4.43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3493632"/>
        <c:axId val="103495168"/>
      </c:barChart>
      <c:catAx>
        <c:axId val="10349363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sl-SI"/>
          </a:p>
        </c:txPr>
        <c:crossAx val="103495168"/>
        <c:crosses val="autoZero"/>
        <c:auto val="1"/>
        <c:lblAlgn val="ctr"/>
        <c:lblOffset val="100"/>
        <c:noMultiLvlLbl val="0"/>
      </c:catAx>
      <c:valAx>
        <c:axId val="103495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3493632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DA579-9101-4C2B-A626-EEE5E06A8B09}" type="datetimeFigureOut">
              <a:rPr lang="sl-SI" smtClean="0"/>
              <a:t>4.6.2014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8F296-2806-453B-95A7-8B9640DE4A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205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AC76B-C2B5-48BA-AAF8-8DA02AEB9899}" type="datetimeFigureOut">
              <a:rPr lang="sl-SI" smtClean="0"/>
              <a:t>4.6.2014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777AF-CE79-42C0-AA08-3769F2A29E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86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7AF-CE79-42C0-AA08-3769F2A29ED0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449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7AF-CE79-42C0-AA08-3769F2A29ED0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6819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7AF-CE79-42C0-AA08-3769F2A29ED0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1065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7AF-CE79-42C0-AA08-3769F2A29ED0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681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7AF-CE79-42C0-AA08-3769F2A29ED0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689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7AF-CE79-42C0-AA08-3769F2A29ED0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9677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7AF-CE79-42C0-AA08-3769F2A29ED0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500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A2BC-FFA1-41CD-9312-5DF748EA952B}" type="datetimeFigureOut">
              <a:rPr lang="sl-SI" smtClean="0"/>
              <a:t>4.6.2014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77C-EDAC-4A64-8C10-894B372E31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511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A2BC-FFA1-41CD-9312-5DF748EA952B}" type="datetimeFigureOut">
              <a:rPr lang="sl-SI" smtClean="0"/>
              <a:t>4.6.2014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5A77C-EDAC-4A64-8C10-894B372E31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503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" name="Slik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3923928" y="249289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b="1" dirty="0"/>
              <a:t>Development of the Model for Measuring the Satisfaction of Official Statistics </a:t>
            </a:r>
            <a:r>
              <a:rPr lang="en-GB" sz="2800" b="1" dirty="0" smtClean="0"/>
              <a:t>Users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3948592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European Conference on Quality in </a:t>
            </a:r>
            <a:endParaRPr lang="sl-SI" dirty="0" smtClean="0"/>
          </a:p>
          <a:p>
            <a:pPr algn="ctr"/>
            <a:r>
              <a:rPr lang="en-US" dirty="0" smtClean="0"/>
              <a:t>Official Statistics Q2014  </a:t>
            </a:r>
            <a:endParaRPr lang="en-US" dirty="0"/>
          </a:p>
        </p:txBody>
      </p:sp>
      <p:sp>
        <p:nvSpPr>
          <p:cNvPr id="6" name="Pravokotnik 5"/>
          <p:cNvSpPr/>
          <p:nvPr/>
        </p:nvSpPr>
        <p:spPr>
          <a:xfrm>
            <a:off x="4066468" y="48691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sl-SI" sz="2000" b="1" dirty="0" smtClean="0"/>
              <a:t>Tina Steenvoorden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4786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Introduction</a:t>
            </a:r>
            <a:endParaRPr lang="sl-SI" sz="3200" b="1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755576" y="1700808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dirty="0" smtClean="0"/>
              <a:t>U</a:t>
            </a:r>
            <a:r>
              <a:rPr lang="en-GB" sz="2800" dirty="0" err="1" smtClean="0"/>
              <a:t>ser</a:t>
            </a:r>
            <a:r>
              <a:rPr lang="en-GB" sz="2800" dirty="0" smtClean="0"/>
              <a:t>-oriented approach</a:t>
            </a:r>
            <a:r>
              <a:rPr lang="sl-SI" sz="2800" dirty="0" smtClean="0"/>
              <a:t> </a:t>
            </a:r>
            <a:r>
              <a:rPr lang="sl-SI" sz="2800" dirty="0" err="1" smtClean="0"/>
              <a:t>of</a:t>
            </a:r>
            <a:r>
              <a:rPr lang="sl-SI" sz="2800" dirty="0" smtClean="0"/>
              <a:t> NSI‘s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European Statistics Code of Practice </a:t>
            </a:r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ESS Standard for Quality Reports (ESQRS</a:t>
            </a:r>
            <a:r>
              <a:rPr lang="en-GB" sz="2800" dirty="0" smtClean="0"/>
              <a:t>)</a:t>
            </a:r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Euro SDMX metadata structure for the exchange of reference metadata </a:t>
            </a:r>
            <a:r>
              <a:rPr lang="sl-SI" sz="2800" dirty="0" smtClean="0"/>
              <a:t> (ESMS)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dirty="0" smtClean="0"/>
              <a:t>D</a:t>
            </a:r>
            <a:r>
              <a:rPr lang="en-GB" sz="2800" dirty="0" err="1" smtClean="0"/>
              <a:t>evelopment</a:t>
            </a:r>
            <a:r>
              <a:rPr lang="en-GB" sz="2800" dirty="0" smtClean="0"/>
              <a:t> </a:t>
            </a:r>
            <a:r>
              <a:rPr lang="en-GB" sz="2800" dirty="0"/>
              <a:t>of the methodology in this field is slow and the exchange of knowledge is </a:t>
            </a:r>
            <a:r>
              <a:rPr lang="sl-SI" sz="2800" dirty="0" err="1" smtClean="0"/>
              <a:t>limited</a:t>
            </a:r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350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Development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of</a:t>
            </a:r>
            <a:r>
              <a:rPr lang="sl-SI" sz="3200" b="1" dirty="0" smtClean="0"/>
              <a:t> a model</a:t>
            </a:r>
            <a:endParaRPr lang="sl-SI" sz="3200" b="1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755576" y="170080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dirty="0" err="1" smtClean="0"/>
              <a:t>Review</a:t>
            </a:r>
            <a:r>
              <a:rPr lang="sl-SI" sz="2800" dirty="0" smtClean="0"/>
              <a:t> </a:t>
            </a:r>
            <a:r>
              <a:rPr lang="sl-SI" sz="2800" dirty="0" err="1" smtClean="0"/>
              <a:t>of</a:t>
            </a:r>
            <a:r>
              <a:rPr lang="sl-SI" sz="2800" dirty="0" smtClean="0"/>
              <a:t> </a:t>
            </a:r>
            <a:r>
              <a:rPr lang="sl-SI" sz="2800" dirty="0" err="1" smtClean="0"/>
              <a:t>relevant</a:t>
            </a:r>
            <a:r>
              <a:rPr lang="sl-SI" sz="2800" dirty="0" smtClean="0"/>
              <a:t> </a:t>
            </a:r>
            <a:r>
              <a:rPr lang="en-GB" sz="2800" dirty="0" smtClean="0"/>
              <a:t>theoretical </a:t>
            </a:r>
            <a:r>
              <a:rPr lang="en-GB" sz="2800" dirty="0"/>
              <a:t>basis for measuring users’ satisfaction from related fields of </a:t>
            </a:r>
            <a:r>
              <a:rPr lang="en-GB" sz="2800" dirty="0" smtClean="0"/>
              <a:t>research</a:t>
            </a:r>
            <a:r>
              <a:rPr lang="sl-SI" sz="28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national customer satisfaction indices </a:t>
            </a:r>
            <a:r>
              <a:rPr lang="sl-SI" sz="2800" dirty="0" smtClean="0"/>
              <a:t>(ACSI)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2800" dirty="0" err="1"/>
              <a:t>m</a:t>
            </a:r>
            <a:r>
              <a:rPr lang="sl-SI" sz="2800" dirty="0" err="1" smtClean="0"/>
              <a:t>easuring</a:t>
            </a:r>
            <a:r>
              <a:rPr lang="sl-SI" sz="2800" dirty="0" smtClean="0"/>
              <a:t> </a:t>
            </a:r>
            <a:r>
              <a:rPr lang="en-GB" sz="2800" dirty="0" smtClean="0"/>
              <a:t>the </a:t>
            </a:r>
            <a:r>
              <a:rPr lang="en-GB" sz="2800" dirty="0"/>
              <a:t>quality of </a:t>
            </a:r>
            <a:r>
              <a:rPr lang="en-GB" sz="2800" dirty="0" smtClean="0"/>
              <a:t>services,</a:t>
            </a:r>
            <a:endParaRPr lang="sl-SI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measuring </a:t>
            </a:r>
            <a:r>
              <a:rPr lang="en-GB" sz="2800" dirty="0"/>
              <a:t>satisfaction with websites </a:t>
            </a:r>
            <a:endParaRPr lang="sl-SI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measuring </a:t>
            </a:r>
            <a:r>
              <a:rPr lang="en-GB" sz="2800" dirty="0"/>
              <a:t>satisfaction in the public </a:t>
            </a:r>
            <a:r>
              <a:rPr lang="en-GB" sz="2800" dirty="0" smtClean="0"/>
              <a:t>sector</a:t>
            </a:r>
            <a:endParaRPr lang="sl-SI" sz="2800" dirty="0"/>
          </a:p>
          <a:p>
            <a:pPr lvl="1"/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dirty="0" smtClean="0"/>
              <a:t>Model </a:t>
            </a:r>
            <a:r>
              <a:rPr lang="sl-SI" sz="2800" dirty="0" err="1" smtClean="0"/>
              <a:t>for</a:t>
            </a:r>
            <a:r>
              <a:rPr lang="sl-SI" sz="2800" dirty="0" smtClean="0"/>
              <a:t> </a:t>
            </a:r>
            <a:r>
              <a:rPr lang="sl-SI" sz="2800" dirty="0" err="1" smtClean="0"/>
              <a:t>measuring</a:t>
            </a:r>
            <a:r>
              <a:rPr lang="sl-SI" sz="2800" dirty="0"/>
              <a:t> </a:t>
            </a:r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sl-SI" sz="2800" dirty="0" err="1" smtClean="0"/>
              <a:t>satisfaction</a:t>
            </a:r>
            <a:r>
              <a:rPr lang="sl-SI" sz="2800" dirty="0" smtClean="0"/>
              <a:t> </a:t>
            </a:r>
            <a:r>
              <a:rPr lang="sl-SI" sz="2800" dirty="0" err="1" smtClean="0"/>
              <a:t>of</a:t>
            </a:r>
            <a:r>
              <a:rPr lang="sl-SI" sz="2800" dirty="0" smtClean="0"/>
              <a:t> </a:t>
            </a:r>
            <a:r>
              <a:rPr lang="sl-SI" sz="2800" dirty="0" err="1"/>
              <a:t>o</a:t>
            </a:r>
            <a:r>
              <a:rPr lang="sl-SI" sz="2800" dirty="0" err="1" smtClean="0"/>
              <a:t>fficial</a:t>
            </a:r>
            <a:r>
              <a:rPr lang="sl-SI" sz="2800" dirty="0" smtClean="0"/>
              <a:t> </a:t>
            </a:r>
            <a:r>
              <a:rPr lang="sl-SI" sz="2800" dirty="0" err="1"/>
              <a:t>s</a:t>
            </a:r>
            <a:r>
              <a:rPr lang="sl-SI" sz="2800" dirty="0" err="1" smtClean="0"/>
              <a:t>tatistics</a:t>
            </a:r>
            <a:r>
              <a:rPr lang="sl-SI" sz="2800" dirty="0" smtClean="0"/>
              <a:t> </a:t>
            </a:r>
            <a:r>
              <a:rPr lang="sl-SI" sz="2800" dirty="0" err="1" smtClean="0"/>
              <a:t>users</a:t>
            </a:r>
            <a:r>
              <a:rPr lang="sl-SI" sz="2800" dirty="0" smtClean="0"/>
              <a:t> </a:t>
            </a:r>
            <a:r>
              <a:rPr lang="sl-SI" sz="2800" dirty="0" err="1" smtClean="0"/>
              <a:t>was</a:t>
            </a:r>
            <a:r>
              <a:rPr lang="sl-SI" sz="2800" dirty="0" smtClean="0"/>
              <a:t> </a:t>
            </a:r>
            <a:r>
              <a:rPr lang="sl-SI" sz="2800" dirty="0" err="1" smtClean="0"/>
              <a:t>defined</a:t>
            </a:r>
            <a:endParaRPr 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39796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336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6599" y="836712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Model for Measuring the Satisfaction of Official Statistics Users at SURS</a:t>
            </a:r>
            <a:endParaRPr lang="sl-SI" sz="3200" b="1" dirty="0"/>
          </a:p>
        </p:txBody>
      </p:sp>
      <p:grpSp>
        <p:nvGrpSpPr>
          <p:cNvPr id="5" name="Platno 102"/>
          <p:cNvGrpSpPr/>
          <p:nvPr/>
        </p:nvGrpSpPr>
        <p:grpSpPr>
          <a:xfrm>
            <a:off x="1331640" y="1772816"/>
            <a:ext cx="7452113" cy="4451476"/>
            <a:chOff x="0" y="0"/>
            <a:chExt cx="5972810" cy="3050540"/>
          </a:xfrm>
        </p:grpSpPr>
        <p:sp>
          <p:nvSpPr>
            <p:cNvPr id="6" name="Pravokotnik 5"/>
            <p:cNvSpPr/>
            <p:nvPr/>
          </p:nvSpPr>
          <p:spPr>
            <a:xfrm>
              <a:off x="0" y="0"/>
              <a:ext cx="5972810" cy="293624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Oval 30"/>
            <p:cNvSpPr>
              <a:spLocks noChangeArrowheads="1"/>
            </p:cNvSpPr>
            <p:nvPr/>
          </p:nvSpPr>
          <p:spPr bwMode="auto">
            <a:xfrm>
              <a:off x="816609" y="2139315"/>
              <a:ext cx="1717040" cy="9112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sl-SI" sz="4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sl-SI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sl-SI" sz="1400" b="1" dirty="0" err="1" smtClean="0">
                  <a:effectLst/>
                  <a:latin typeface="Calibri"/>
                  <a:ea typeface="Calibri"/>
                  <a:cs typeface="Times New Roman"/>
                </a:rPr>
                <a:t>Website</a:t>
              </a:r>
              <a:r>
                <a:rPr lang="sl-SI" sz="1400" b="1" dirty="0" smtClean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sl-SI" sz="1400" b="1" dirty="0" err="1">
                  <a:effectLst/>
                  <a:latin typeface="Calibri"/>
                  <a:ea typeface="Calibri"/>
                  <a:cs typeface="Times New Roman"/>
                </a:rPr>
                <a:t>Evaluation</a:t>
              </a:r>
              <a:endParaRPr lang="sl-SI" sz="11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680720" y="66675"/>
              <a:ext cx="5288915" cy="2896870"/>
              <a:chOff x="1417" y="4756"/>
              <a:chExt cx="8329" cy="4562"/>
            </a:xfrm>
          </p:grpSpPr>
          <p:sp>
            <p:nvSpPr>
              <p:cNvPr id="11" name="Oval 32"/>
              <p:cNvSpPr>
                <a:spLocks noChangeArrowheads="1"/>
              </p:cNvSpPr>
              <p:nvPr/>
            </p:nvSpPr>
            <p:spPr bwMode="auto">
              <a:xfrm>
                <a:off x="1631" y="4756"/>
                <a:ext cx="2704" cy="143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sl-SI" sz="1400" b="1" kern="1000" dirty="0" err="1">
                    <a:effectLst/>
                    <a:latin typeface="Calibri"/>
                    <a:ea typeface="Calibri"/>
                    <a:cs typeface="Times New Roman"/>
                  </a:rPr>
                  <a:t>Percieved</a:t>
                </a:r>
                <a:r>
                  <a:rPr lang="sl-SI" sz="1400" b="1" kern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sl-SI" sz="1400" b="1" kern="1000" dirty="0" err="1">
                    <a:effectLst/>
                    <a:latin typeface="Calibri"/>
                    <a:ea typeface="Calibri"/>
                    <a:cs typeface="Times New Roman"/>
                  </a:rPr>
                  <a:t>Quality</a:t>
                </a:r>
                <a:r>
                  <a:rPr lang="sl-SI" sz="1400" b="1" kern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sl-SI" sz="1400" b="1" kern="1000" dirty="0" err="1">
                    <a:effectLst/>
                    <a:latin typeface="Calibri"/>
                    <a:ea typeface="Calibri"/>
                    <a:cs typeface="Times New Roman"/>
                  </a:rPr>
                  <a:t>of</a:t>
                </a:r>
                <a:r>
                  <a:rPr lang="sl-SI" sz="1400" b="1" kern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sl-SI" sz="1400" b="1" kern="1000" dirty="0" err="1">
                    <a:effectLst/>
                    <a:latin typeface="Calibri"/>
                    <a:ea typeface="Calibri"/>
                    <a:cs typeface="Times New Roman"/>
                  </a:rPr>
                  <a:t>Official</a:t>
                </a:r>
                <a:r>
                  <a:rPr lang="sl-SI" sz="1400" b="1" kern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sl-SI" sz="1400" b="1" kern="1000" dirty="0" err="1">
                    <a:effectLst/>
                    <a:latin typeface="Calibri"/>
                    <a:ea typeface="Calibri"/>
                    <a:cs typeface="Times New Roman"/>
                  </a:rPr>
                  <a:t>Statistics</a:t>
                </a:r>
                <a:r>
                  <a:rPr lang="sl-SI" sz="1400" b="1" kern="10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sl-SI" sz="1400" b="1" kern="1000" dirty="0" err="1">
                    <a:effectLst/>
                    <a:latin typeface="Calibri"/>
                    <a:ea typeface="Calibri"/>
                    <a:cs typeface="Times New Roman"/>
                  </a:rPr>
                  <a:t>Data</a:t>
                </a:r>
                <a:endParaRPr lang="sl-SI" sz="1400" b="1" kern="1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Oval 33"/>
              <p:cNvSpPr>
                <a:spLocks noChangeArrowheads="1"/>
              </p:cNvSpPr>
              <p:nvPr/>
            </p:nvSpPr>
            <p:spPr bwMode="auto">
              <a:xfrm>
                <a:off x="4697" y="6363"/>
                <a:ext cx="2703" cy="15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endParaRPr lang="sl-SI" sz="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sl-SI" sz="4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1400" b="1" dirty="0" err="1">
                    <a:effectLst/>
                    <a:latin typeface="Calibri"/>
                    <a:ea typeface="Calibri"/>
                    <a:cs typeface="Times New Roman"/>
                  </a:rPr>
                  <a:t>Overall</a:t>
                </a:r>
                <a:r>
                  <a:rPr lang="sl-SI" sz="1400" b="1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sl-SI" sz="1400" b="1" dirty="0" err="1">
                    <a:effectLst/>
                    <a:latin typeface="Calibri"/>
                    <a:ea typeface="Calibri"/>
                    <a:cs typeface="Times New Roman"/>
                  </a:rPr>
                  <a:t>User</a:t>
                </a:r>
                <a:r>
                  <a:rPr lang="sl-SI" sz="1400" b="1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sl-SI" sz="1400" b="1" dirty="0" err="1">
                    <a:effectLst/>
                    <a:latin typeface="Calibri"/>
                    <a:ea typeface="Calibri"/>
                    <a:cs typeface="Times New Roman"/>
                  </a:rPr>
                  <a:t>Satisfaction</a:t>
                </a:r>
                <a:endParaRPr lang="sl-SI" sz="1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3" name="Oval 34"/>
              <p:cNvSpPr>
                <a:spLocks noChangeArrowheads="1"/>
              </p:cNvSpPr>
              <p:nvPr/>
            </p:nvSpPr>
            <p:spPr bwMode="auto">
              <a:xfrm>
                <a:off x="6934" y="7798"/>
                <a:ext cx="2812" cy="148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endParaRPr lang="sl-SI" sz="300" dirty="0"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endParaRPr lang="sl-SI" sz="3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400" b="1" dirty="0">
                    <a:effectLst/>
                    <a:latin typeface="Calibri"/>
                    <a:ea typeface="Calibri"/>
                    <a:cs typeface="Times New Roman"/>
                  </a:rPr>
                  <a:t>Trust</a:t>
                </a:r>
                <a:endParaRPr lang="sl-SI" sz="1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4" name="Oval 35"/>
              <p:cNvSpPr>
                <a:spLocks noChangeArrowheads="1"/>
              </p:cNvSpPr>
              <p:nvPr/>
            </p:nvSpPr>
            <p:spPr bwMode="auto">
              <a:xfrm>
                <a:off x="6934" y="4756"/>
                <a:ext cx="2812" cy="15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endParaRPr lang="sl-SI" sz="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4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400" b="1" dirty="0">
                    <a:effectLst/>
                    <a:latin typeface="Calibri"/>
                    <a:ea typeface="Calibri"/>
                    <a:cs typeface="Times New Roman"/>
                  </a:rPr>
                  <a:t>Recommendations and Complaints</a:t>
                </a:r>
                <a:endParaRPr lang="sl-SI" sz="1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15" name="AutoShape 36"/>
              <p:cNvCxnSpPr>
                <a:cxnSpLocks noChangeShapeType="1"/>
                <a:stCxn id="11" idx="5"/>
                <a:endCxn id="12" idx="1"/>
              </p:cNvCxnSpPr>
              <p:nvPr/>
            </p:nvCxnSpPr>
            <p:spPr bwMode="auto">
              <a:xfrm>
                <a:off x="3939" y="5981"/>
                <a:ext cx="1154" cy="6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AutoShape 37"/>
              <p:cNvCxnSpPr>
                <a:cxnSpLocks noChangeShapeType="1"/>
                <a:stCxn id="12" idx="7"/>
                <a:endCxn id="14" idx="3"/>
              </p:cNvCxnSpPr>
              <p:nvPr/>
            </p:nvCxnSpPr>
            <p:spPr bwMode="auto">
              <a:xfrm flipV="1">
                <a:off x="7004" y="6053"/>
                <a:ext cx="341" cy="53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AutoShape 38"/>
              <p:cNvCxnSpPr>
                <a:cxnSpLocks noChangeShapeType="1"/>
                <a:stCxn id="12" idx="5"/>
                <a:endCxn id="13" idx="1"/>
              </p:cNvCxnSpPr>
              <p:nvPr/>
            </p:nvCxnSpPr>
            <p:spPr bwMode="auto">
              <a:xfrm>
                <a:off x="7004" y="7660"/>
                <a:ext cx="342" cy="3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Oval 39"/>
              <p:cNvSpPr>
                <a:spLocks noChangeArrowheads="1"/>
              </p:cNvSpPr>
              <p:nvPr/>
            </p:nvSpPr>
            <p:spPr bwMode="auto">
              <a:xfrm>
                <a:off x="1620" y="6417"/>
                <a:ext cx="2704" cy="143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endParaRPr lang="sl-SI" sz="3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3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400" b="1" dirty="0">
                    <a:effectLst/>
                    <a:latin typeface="Calibri"/>
                    <a:ea typeface="Calibri"/>
                    <a:cs typeface="Times New Roman"/>
                  </a:rPr>
                  <a:t>Assessment of Direct Contact </a:t>
                </a:r>
                <a:endParaRPr lang="sl-SI" sz="14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8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19" name="AutoShape 40"/>
              <p:cNvCxnSpPr>
                <a:cxnSpLocks noChangeShapeType="1"/>
                <a:stCxn id="18" idx="6"/>
                <a:endCxn id="12" idx="2"/>
              </p:cNvCxnSpPr>
              <p:nvPr/>
            </p:nvCxnSpPr>
            <p:spPr bwMode="auto">
              <a:xfrm flipV="1">
                <a:off x="4324" y="7123"/>
                <a:ext cx="373" cy="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AutoShape 41"/>
              <p:cNvCxnSpPr>
                <a:cxnSpLocks noChangeShapeType="1"/>
                <a:stCxn id="7" idx="7"/>
                <a:endCxn id="12" idx="3"/>
              </p:cNvCxnSpPr>
              <p:nvPr/>
            </p:nvCxnSpPr>
            <p:spPr bwMode="auto">
              <a:xfrm flipV="1">
                <a:off x="3939" y="7660"/>
                <a:ext cx="1154" cy="5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AutoShape 42"/>
              <p:cNvSpPr>
                <a:spLocks/>
              </p:cNvSpPr>
              <p:nvPr/>
            </p:nvSpPr>
            <p:spPr bwMode="auto">
              <a:xfrm>
                <a:off x="1417" y="4756"/>
                <a:ext cx="203" cy="1435"/>
              </a:xfrm>
              <a:prstGeom prst="leftBrace">
                <a:avLst>
                  <a:gd name="adj1" fmla="val 5890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sl-SI"/>
              </a:p>
            </p:txBody>
          </p:sp>
          <p:sp>
            <p:nvSpPr>
              <p:cNvPr id="22" name="AutoShape 43"/>
              <p:cNvSpPr>
                <a:spLocks/>
              </p:cNvSpPr>
              <p:nvPr/>
            </p:nvSpPr>
            <p:spPr bwMode="auto">
              <a:xfrm>
                <a:off x="1417" y="6461"/>
                <a:ext cx="192" cy="2857"/>
              </a:xfrm>
              <a:prstGeom prst="leftBrace">
                <a:avLst>
                  <a:gd name="adj1" fmla="val 1240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sl-SI"/>
              </a:p>
            </p:txBody>
          </p:sp>
        </p:grpSp>
      </p:grpSp>
      <p:sp>
        <p:nvSpPr>
          <p:cNvPr id="23" name="Polje z besedilom 18"/>
          <p:cNvSpPr txBox="1"/>
          <p:nvPr/>
        </p:nvSpPr>
        <p:spPr>
          <a:xfrm>
            <a:off x="899592" y="2350534"/>
            <a:ext cx="1054735" cy="65468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sl-SI" sz="1400" b="1" i="1" dirty="0" err="1">
                <a:effectLst/>
                <a:ea typeface="Calibri"/>
                <a:cs typeface="Times New Roman"/>
              </a:rPr>
              <a:t>Percieved</a:t>
            </a:r>
            <a:r>
              <a:rPr lang="sl-SI" sz="1400" b="1" i="1" dirty="0">
                <a:effectLst/>
                <a:ea typeface="Calibri"/>
                <a:cs typeface="Times New Roman"/>
              </a:rPr>
              <a:t> </a:t>
            </a:r>
            <a:r>
              <a:rPr lang="sl-SI" sz="1400" b="1" i="1" dirty="0" err="1">
                <a:effectLst/>
                <a:ea typeface="Calibri"/>
                <a:cs typeface="Times New Roman"/>
              </a:rPr>
              <a:t>Quality</a:t>
            </a:r>
            <a:r>
              <a:rPr lang="sl-SI" sz="1400" b="1" i="1" dirty="0">
                <a:effectLst/>
                <a:ea typeface="Calibri"/>
                <a:cs typeface="Times New Roman"/>
              </a:rPr>
              <a:t> </a:t>
            </a:r>
            <a:r>
              <a:rPr lang="sl-SI" sz="1400" b="1" i="1" dirty="0" err="1">
                <a:effectLst/>
                <a:ea typeface="Calibri"/>
                <a:cs typeface="Times New Roman"/>
              </a:rPr>
              <a:t>of</a:t>
            </a:r>
            <a:r>
              <a:rPr lang="sl-SI" sz="1400" b="1" i="1" dirty="0">
                <a:effectLst/>
                <a:ea typeface="Calibri"/>
                <a:cs typeface="Times New Roman"/>
              </a:rPr>
              <a:t> </a:t>
            </a:r>
            <a:r>
              <a:rPr lang="sl-SI" sz="1400" b="1" i="1" dirty="0" err="1">
                <a:effectLst/>
                <a:ea typeface="Calibri"/>
                <a:cs typeface="Times New Roman"/>
              </a:rPr>
              <a:t>Goods</a:t>
            </a:r>
            <a:endParaRPr lang="sl-SI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24" name="Polje z besedilom 45"/>
          <p:cNvSpPr txBox="1"/>
          <p:nvPr/>
        </p:nvSpPr>
        <p:spPr>
          <a:xfrm>
            <a:off x="700972" y="4498072"/>
            <a:ext cx="1251009" cy="65405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sl-SI" sz="1400" b="1" i="1" dirty="0" err="1">
                <a:effectLst/>
                <a:ea typeface="Calibri"/>
              </a:rPr>
              <a:t>Percieved</a:t>
            </a:r>
            <a:r>
              <a:rPr lang="sl-SI" sz="1400" b="1" i="1" dirty="0">
                <a:effectLst/>
                <a:ea typeface="Calibri"/>
              </a:rPr>
              <a:t> </a:t>
            </a:r>
            <a:r>
              <a:rPr lang="sl-SI" sz="1400" b="1" i="1" dirty="0" err="1">
                <a:effectLst/>
                <a:ea typeface="Calibri"/>
              </a:rPr>
              <a:t>Quality</a:t>
            </a:r>
            <a:r>
              <a:rPr lang="sl-SI" sz="1400" b="1" i="1" dirty="0">
                <a:effectLst/>
                <a:ea typeface="Calibri"/>
              </a:rPr>
              <a:t> </a:t>
            </a:r>
            <a:r>
              <a:rPr lang="sl-SI" sz="1400" b="1" i="1" dirty="0" err="1">
                <a:effectLst/>
                <a:ea typeface="Calibri"/>
              </a:rPr>
              <a:t>of</a:t>
            </a:r>
            <a:r>
              <a:rPr lang="sl-SI" sz="1400" b="1" i="1" dirty="0">
                <a:effectLst/>
                <a:ea typeface="Calibri"/>
              </a:rPr>
              <a:t> </a:t>
            </a:r>
            <a:r>
              <a:rPr lang="sl-SI" sz="1400" b="1" i="1" dirty="0" err="1">
                <a:effectLst/>
                <a:ea typeface="Calibri"/>
              </a:rPr>
              <a:t>Services</a:t>
            </a:r>
            <a:endParaRPr lang="sl-SI" sz="16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64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User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satisfaction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survey</a:t>
            </a:r>
            <a:r>
              <a:rPr lang="sl-SI" sz="3200" b="1" dirty="0" smtClean="0"/>
              <a:t> at SURS</a:t>
            </a:r>
            <a:endParaRPr lang="sl-SI" sz="3200" b="1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755576" y="170080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800" dirty="0" err="1" smtClean="0"/>
              <a:t>Development</a:t>
            </a:r>
            <a:r>
              <a:rPr lang="sl-SI" sz="2800" dirty="0" smtClean="0"/>
              <a:t> </a:t>
            </a:r>
            <a:r>
              <a:rPr lang="sl-SI" sz="2800" dirty="0" err="1" smtClean="0"/>
              <a:t>of</a:t>
            </a:r>
            <a:r>
              <a:rPr lang="sl-SI" sz="2800" dirty="0" smtClean="0"/>
              <a:t> </a:t>
            </a:r>
            <a:r>
              <a:rPr lang="sl-SI" sz="2800" dirty="0" err="1" smtClean="0"/>
              <a:t>measurment</a:t>
            </a:r>
            <a:r>
              <a:rPr lang="sl-SI" sz="2800" dirty="0" smtClean="0"/>
              <a:t> </a:t>
            </a:r>
            <a:r>
              <a:rPr lang="sl-SI" sz="2800" dirty="0" err="1" smtClean="0"/>
              <a:t>scales</a:t>
            </a:r>
            <a:r>
              <a:rPr lang="sl-SI" sz="2800" dirty="0" smtClean="0"/>
              <a:t>, </a:t>
            </a:r>
            <a:r>
              <a:rPr lang="sl-SI" sz="2800" dirty="0" err="1" smtClean="0"/>
              <a:t>cognitive</a:t>
            </a:r>
            <a:r>
              <a:rPr lang="sl-SI" sz="2800" dirty="0" smtClean="0"/>
              <a:t> </a:t>
            </a:r>
            <a:r>
              <a:rPr lang="sl-SI" sz="2800" dirty="0" err="1" smtClean="0"/>
              <a:t>tests</a:t>
            </a:r>
            <a:r>
              <a:rPr lang="sl-SI" sz="2800" dirty="0" smtClean="0"/>
              <a:t>, pilot </a:t>
            </a:r>
            <a:r>
              <a:rPr lang="sl-SI" sz="2800" dirty="0" err="1" smtClean="0"/>
              <a:t>study</a:t>
            </a:r>
            <a:r>
              <a:rPr lang="sl-SI" sz="2800" dirty="0" smtClean="0"/>
              <a:t> </a:t>
            </a:r>
          </a:p>
          <a:p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dirty="0" smtClean="0"/>
              <a:t>On-line </a:t>
            </a:r>
            <a:r>
              <a:rPr lang="sl-SI" sz="2800" dirty="0" err="1" smtClean="0"/>
              <a:t>survey</a:t>
            </a:r>
            <a:endParaRPr lang="sl-SI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Out of 11 565 invited users, 2 680 took part in the survey. The overall </a:t>
            </a:r>
            <a:r>
              <a:rPr lang="en-US" sz="2800" dirty="0" smtClean="0"/>
              <a:t>response</a:t>
            </a:r>
            <a:r>
              <a:rPr lang="sl-SI" sz="2800" dirty="0" smtClean="0"/>
              <a:t> </a:t>
            </a:r>
            <a:r>
              <a:rPr lang="sl-SI" sz="2800" dirty="0" err="1" smtClean="0"/>
              <a:t>rate</a:t>
            </a:r>
            <a:r>
              <a:rPr lang="sl-SI" sz="2800" dirty="0" smtClean="0"/>
              <a:t> </a:t>
            </a:r>
            <a:r>
              <a:rPr lang="sl-SI" sz="2800" dirty="0" err="1"/>
              <a:t>was</a:t>
            </a:r>
            <a:r>
              <a:rPr lang="sl-SI" sz="2800" dirty="0"/>
              <a:t> 23</a:t>
            </a:r>
            <a:r>
              <a:rPr lang="sl-SI" sz="2800" dirty="0" smtClean="0"/>
              <a:t>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60% female and 40% male </a:t>
            </a:r>
            <a:r>
              <a:rPr lang="en-US" sz="2800" dirty="0" smtClean="0"/>
              <a:t>users</a:t>
            </a:r>
            <a:endParaRPr lang="sl-SI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4853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Main results of the latent </a:t>
            </a:r>
            <a:r>
              <a:rPr lang="en-GB" sz="3200" b="1" dirty="0" smtClean="0"/>
              <a:t>variables</a:t>
            </a:r>
            <a:endParaRPr lang="sl-SI" sz="3200" b="1" dirty="0"/>
          </a:p>
        </p:txBody>
      </p:sp>
      <p:graphicFrame>
        <p:nvGraphicFramePr>
          <p:cNvPr id="5" name="Chart 42"/>
          <p:cNvGraphicFramePr/>
          <p:nvPr>
            <p:extLst>
              <p:ext uri="{D42A27DB-BD31-4B8C-83A1-F6EECF244321}">
                <p14:modId xmlns:p14="http://schemas.microsoft.com/office/powerpoint/2010/main" val="1849463149"/>
              </p:ext>
            </p:extLst>
          </p:nvPr>
        </p:nvGraphicFramePr>
        <p:xfrm>
          <a:off x="1259632" y="1628800"/>
          <a:ext cx="6768752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9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11485" y="0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6599" y="836712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Parameter estimates (standardized coefficients)</a:t>
            </a:r>
            <a:endParaRPr lang="sl-SI" sz="3200" b="1" dirty="0"/>
          </a:p>
        </p:txBody>
      </p:sp>
      <p:grpSp>
        <p:nvGrpSpPr>
          <p:cNvPr id="56" name="Platno 77"/>
          <p:cNvGrpSpPr/>
          <p:nvPr/>
        </p:nvGrpSpPr>
        <p:grpSpPr>
          <a:xfrm>
            <a:off x="967586" y="1457074"/>
            <a:ext cx="6867922" cy="4313915"/>
            <a:chOff x="0" y="0"/>
            <a:chExt cx="5765800" cy="3801745"/>
          </a:xfrm>
        </p:grpSpPr>
        <p:sp>
          <p:nvSpPr>
            <p:cNvPr id="57" name="Pravokotnik 56"/>
            <p:cNvSpPr/>
            <p:nvPr/>
          </p:nvSpPr>
          <p:spPr>
            <a:xfrm>
              <a:off x="0" y="0"/>
              <a:ext cx="5765800" cy="3801745"/>
            </a:xfrm>
            <a:prstGeom prst="rect">
              <a:avLst/>
            </a:prstGeom>
            <a:noFill/>
          </p:spPr>
        </p:sp>
        <p:cxnSp>
          <p:nvCxnSpPr>
            <p:cNvPr id="58" name="AutoShape 46"/>
            <p:cNvCxnSpPr>
              <a:cxnSpLocks noChangeShapeType="1"/>
              <a:endCxn id="76" idx="0"/>
            </p:cNvCxnSpPr>
            <p:nvPr/>
          </p:nvCxnSpPr>
          <p:spPr bwMode="auto">
            <a:xfrm>
              <a:off x="5171440" y="48895"/>
              <a:ext cx="635" cy="6470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Text Box 47"/>
            <p:cNvSpPr txBox="1">
              <a:spLocks noChangeArrowheads="1"/>
            </p:cNvSpPr>
            <p:nvPr/>
          </p:nvSpPr>
          <p:spPr bwMode="auto">
            <a:xfrm>
              <a:off x="0" y="2002155"/>
              <a:ext cx="517525" cy="267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000">
                  <a:effectLst/>
                  <a:latin typeface="Calibri"/>
                  <a:ea typeface="Calibri"/>
                  <a:cs typeface="Times New Roman"/>
                </a:rPr>
                <a:t>0,67</a:t>
              </a:r>
              <a:endParaRPr lang="sl-SI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60" name="Group 48"/>
            <p:cNvGrpSpPr>
              <a:grpSpLocks/>
            </p:cNvGrpSpPr>
            <p:nvPr/>
          </p:nvGrpSpPr>
          <p:grpSpPr bwMode="auto">
            <a:xfrm>
              <a:off x="368300" y="264795"/>
              <a:ext cx="5289550" cy="3456305"/>
              <a:chOff x="1417" y="6762"/>
              <a:chExt cx="8330" cy="5443"/>
            </a:xfrm>
          </p:grpSpPr>
          <p:sp>
            <p:nvSpPr>
              <p:cNvPr id="61" name="Text Box 49"/>
              <p:cNvSpPr txBox="1">
                <a:spLocks noChangeArrowheads="1"/>
              </p:cNvSpPr>
              <p:nvPr/>
            </p:nvSpPr>
            <p:spPr bwMode="auto">
              <a:xfrm>
                <a:off x="8217" y="6762"/>
                <a:ext cx="721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0,36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" name="Text Box 50"/>
              <p:cNvSpPr txBox="1">
                <a:spLocks noChangeArrowheads="1"/>
              </p:cNvSpPr>
              <p:nvPr/>
            </p:nvSpPr>
            <p:spPr bwMode="auto">
              <a:xfrm>
                <a:off x="8385" y="11373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0,16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" name="Text Box 51"/>
              <p:cNvSpPr txBox="1">
                <a:spLocks noChangeArrowheads="1"/>
              </p:cNvSpPr>
              <p:nvPr/>
            </p:nvSpPr>
            <p:spPr bwMode="auto">
              <a:xfrm>
                <a:off x="5653" y="8186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0,14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" name="Text Box 52"/>
              <p:cNvSpPr txBox="1">
                <a:spLocks noChangeArrowheads="1"/>
              </p:cNvSpPr>
              <p:nvPr/>
            </p:nvSpPr>
            <p:spPr bwMode="auto">
              <a:xfrm>
                <a:off x="1638" y="10548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0,60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" name="Text Box 53"/>
              <p:cNvSpPr txBox="1">
                <a:spLocks noChangeArrowheads="1"/>
              </p:cNvSpPr>
              <p:nvPr/>
            </p:nvSpPr>
            <p:spPr bwMode="auto">
              <a:xfrm>
                <a:off x="1576" y="8806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0,72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" name="Text Box 54"/>
              <p:cNvSpPr txBox="1">
                <a:spLocks noChangeArrowheads="1"/>
              </p:cNvSpPr>
              <p:nvPr/>
            </p:nvSpPr>
            <p:spPr bwMode="auto">
              <a:xfrm>
                <a:off x="7197" y="9741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0,92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" name="Text Box 55"/>
              <p:cNvSpPr txBox="1">
                <a:spLocks noChangeArrowheads="1"/>
              </p:cNvSpPr>
              <p:nvPr/>
            </p:nvSpPr>
            <p:spPr bwMode="auto">
              <a:xfrm>
                <a:off x="7197" y="8385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0,80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" name="Text Box 56"/>
              <p:cNvSpPr txBox="1">
                <a:spLocks noChangeArrowheads="1"/>
              </p:cNvSpPr>
              <p:nvPr/>
            </p:nvSpPr>
            <p:spPr bwMode="auto">
              <a:xfrm>
                <a:off x="4137" y="10521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0,05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" name="Text Box 57"/>
              <p:cNvSpPr txBox="1">
                <a:spLocks noChangeArrowheads="1"/>
              </p:cNvSpPr>
              <p:nvPr/>
            </p:nvSpPr>
            <p:spPr bwMode="auto">
              <a:xfrm>
                <a:off x="4137" y="9482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0,22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" name="Text Box 58"/>
              <p:cNvSpPr txBox="1">
                <a:spLocks noChangeArrowheads="1"/>
              </p:cNvSpPr>
              <p:nvPr/>
            </p:nvSpPr>
            <p:spPr bwMode="auto">
              <a:xfrm>
                <a:off x="4307" y="8037"/>
                <a:ext cx="815" cy="4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000">
                    <a:effectLst/>
                    <a:latin typeface="Calibri"/>
                    <a:ea typeface="Calibri"/>
                    <a:cs typeface="Times New Roman"/>
                  </a:rPr>
                  <a:t>0,72</a:t>
                </a:r>
                <a:endParaRPr lang="sl-SI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" name="Oval 59"/>
              <p:cNvSpPr>
                <a:spLocks noChangeArrowheads="1"/>
              </p:cNvSpPr>
              <p:nvPr/>
            </p:nvSpPr>
            <p:spPr bwMode="auto">
              <a:xfrm>
                <a:off x="2267" y="7441"/>
                <a:ext cx="1582" cy="1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400" b="1" dirty="0" smtClean="0">
                    <a:effectLst/>
                    <a:latin typeface="Times New Roman"/>
                    <a:ea typeface="Calibri"/>
                    <a:cs typeface="Times New Roman"/>
                  </a:rPr>
                  <a:t>Data </a:t>
                </a:r>
                <a:r>
                  <a:rPr lang="en-GB" sz="1400" b="1" dirty="0">
                    <a:effectLst/>
                    <a:latin typeface="Times New Roman"/>
                    <a:ea typeface="Calibri"/>
                    <a:cs typeface="Times New Roman"/>
                  </a:rPr>
                  <a:t>quality</a:t>
                </a:r>
                <a:endParaRPr lang="sl-SI" sz="24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b="1" baseline="-250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" name="Oval 60"/>
              <p:cNvSpPr>
                <a:spLocks noChangeArrowheads="1"/>
              </p:cNvSpPr>
              <p:nvPr/>
            </p:nvSpPr>
            <p:spPr bwMode="auto">
              <a:xfrm>
                <a:off x="2267" y="9482"/>
                <a:ext cx="1582" cy="1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GB" sz="1400" b="1" dirty="0" smtClean="0">
                    <a:effectLst/>
                    <a:latin typeface="Times New Roman"/>
                    <a:ea typeface="Calibri"/>
                    <a:cs typeface="Times New Roman"/>
                  </a:rPr>
                  <a:t>Direct </a:t>
                </a:r>
                <a:r>
                  <a:rPr lang="en-GB" sz="1400" b="1" dirty="0">
                    <a:effectLst/>
                    <a:latin typeface="Times New Roman"/>
                    <a:ea typeface="Calibri"/>
                    <a:cs typeface="Times New Roman"/>
                  </a:rPr>
                  <a:t>contact</a:t>
                </a:r>
                <a:endParaRPr lang="sl-SI" sz="24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" name="Oval 61"/>
              <p:cNvSpPr>
                <a:spLocks noChangeArrowheads="1"/>
              </p:cNvSpPr>
              <p:nvPr/>
            </p:nvSpPr>
            <p:spPr bwMode="auto">
              <a:xfrm>
                <a:off x="2267" y="11014"/>
                <a:ext cx="1582" cy="1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3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r>
                  <a:rPr lang="sl-SI" sz="300" dirty="0">
                    <a:latin typeface="Calibri"/>
                    <a:ea typeface="Calibri"/>
                    <a:cs typeface="Times New Roman"/>
                  </a:rPr>
                  <a:t/>
                </a:r>
                <a:br>
                  <a:rPr lang="sl-SI" sz="300" dirty="0">
                    <a:latin typeface="Calibri"/>
                    <a:ea typeface="Calibri"/>
                    <a:cs typeface="Times New Roman"/>
                  </a:rPr>
                </a:br>
                <a:r>
                  <a:rPr lang="sl-SI" sz="300" dirty="0" smtClean="0">
                    <a:latin typeface="Calibri"/>
                    <a:ea typeface="Calibri"/>
                    <a:cs typeface="Times New Roman"/>
                  </a:rPr>
                  <a:t/>
                </a:r>
                <a:br>
                  <a:rPr lang="sl-SI" sz="300" dirty="0" smtClean="0">
                    <a:latin typeface="Calibri"/>
                    <a:ea typeface="Calibri"/>
                    <a:cs typeface="Times New Roman"/>
                  </a:rPr>
                </a:br>
                <a:r>
                  <a:rPr lang="en-GB" sz="1400" b="1" dirty="0" smtClean="0">
                    <a:effectLst/>
                    <a:latin typeface="Times New Roman"/>
                    <a:ea typeface="Calibri"/>
                    <a:cs typeface="Times New Roman"/>
                  </a:rPr>
                  <a:t>Website</a:t>
                </a:r>
                <a:endParaRPr lang="sl-SI" sz="2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" name="Oval 62"/>
              <p:cNvSpPr>
                <a:spLocks noChangeArrowheads="1"/>
              </p:cNvSpPr>
              <p:nvPr/>
            </p:nvSpPr>
            <p:spPr bwMode="auto">
              <a:xfrm>
                <a:off x="5462" y="8971"/>
                <a:ext cx="1599" cy="1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100" b="1" dirty="0" smtClean="0">
                    <a:effectLst/>
                    <a:latin typeface="Times New Roman"/>
                    <a:ea typeface="Calibri"/>
                    <a:cs typeface="Times New Roman"/>
                  </a:rPr>
                  <a:t>Overall </a:t>
                </a:r>
                <a:r>
                  <a:rPr lang="en-GB" sz="1100" b="1" dirty="0">
                    <a:effectLst/>
                    <a:latin typeface="Times New Roman"/>
                    <a:ea typeface="Calibri"/>
                    <a:cs typeface="Times New Roman"/>
                  </a:rPr>
                  <a:t/>
                </a:r>
                <a:br>
                  <a:rPr lang="en-GB" sz="1100" b="1" dirty="0">
                    <a:effectLst/>
                    <a:latin typeface="Times New Roman"/>
                    <a:ea typeface="Calibri"/>
                    <a:cs typeface="Times New Roman"/>
                  </a:rPr>
                </a:br>
                <a:r>
                  <a:rPr lang="en-GB" sz="1100" b="1" dirty="0">
                    <a:effectLst/>
                    <a:latin typeface="Times New Roman"/>
                    <a:ea typeface="Calibri"/>
                    <a:cs typeface="Times New Roman"/>
                  </a:rPr>
                  <a:t>satisfaction</a:t>
                </a:r>
                <a:endParaRPr lang="sl-SI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" name="Oval 63"/>
              <p:cNvSpPr>
                <a:spLocks noChangeArrowheads="1"/>
              </p:cNvSpPr>
              <p:nvPr/>
            </p:nvSpPr>
            <p:spPr bwMode="auto">
              <a:xfrm>
                <a:off x="8217" y="9823"/>
                <a:ext cx="1530" cy="1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100" b="1" dirty="0">
                    <a:effectLst/>
                    <a:latin typeface="Times New Roman"/>
                    <a:ea typeface="Calibri"/>
                    <a:cs typeface="Times New Roman"/>
                  </a:rPr>
                  <a:t>Recommendations/ complaints</a:t>
                </a:r>
                <a:endParaRPr lang="sl-SI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300" b="1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" name="Oval 64"/>
              <p:cNvSpPr>
                <a:spLocks noChangeArrowheads="1"/>
              </p:cNvSpPr>
              <p:nvPr/>
            </p:nvSpPr>
            <p:spPr bwMode="auto">
              <a:xfrm>
                <a:off x="8217" y="7441"/>
                <a:ext cx="1530" cy="1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800" dirty="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sl-SI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400" b="1" dirty="0">
                    <a:effectLst/>
                    <a:latin typeface="Times New Roman"/>
                    <a:ea typeface="Calibri"/>
                    <a:cs typeface="Times New Roman"/>
                  </a:rPr>
                  <a:t>Trust</a:t>
                </a:r>
                <a:endParaRPr lang="sl-SI" sz="2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77" name="AutoShape 65"/>
              <p:cNvCxnSpPr>
                <a:cxnSpLocks noChangeShapeType="1"/>
                <a:stCxn id="71" idx="6"/>
                <a:endCxn id="74" idx="1"/>
              </p:cNvCxnSpPr>
              <p:nvPr/>
            </p:nvCxnSpPr>
            <p:spPr bwMode="auto">
              <a:xfrm>
                <a:off x="3849" y="8036"/>
                <a:ext cx="1847" cy="110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" name="AutoShape 66"/>
              <p:cNvCxnSpPr>
                <a:cxnSpLocks noChangeShapeType="1"/>
                <a:stCxn id="72" idx="6"/>
                <a:endCxn id="74" idx="2"/>
              </p:cNvCxnSpPr>
              <p:nvPr/>
            </p:nvCxnSpPr>
            <p:spPr bwMode="auto">
              <a:xfrm flipV="1">
                <a:off x="3849" y="9567"/>
                <a:ext cx="1613" cy="5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AutoShape 67"/>
              <p:cNvCxnSpPr>
                <a:cxnSpLocks noChangeShapeType="1"/>
                <a:stCxn id="73" idx="6"/>
                <a:endCxn id="74" idx="3"/>
              </p:cNvCxnSpPr>
              <p:nvPr/>
            </p:nvCxnSpPr>
            <p:spPr bwMode="auto">
              <a:xfrm flipV="1">
                <a:off x="3849" y="9988"/>
                <a:ext cx="1847" cy="16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AutoShape 68"/>
              <p:cNvCxnSpPr>
                <a:cxnSpLocks noChangeShapeType="1"/>
                <a:stCxn id="74" idx="7"/>
                <a:endCxn id="76" idx="3"/>
              </p:cNvCxnSpPr>
              <p:nvPr/>
            </p:nvCxnSpPr>
            <p:spPr bwMode="auto">
              <a:xfrm flipV="1">
                <a:off x="6827" y="8458"/>
                <a:ext cx="1614" cy="68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1" name="AutoShape 69"/>
              <p:cNvCxnSpPr>
                <a:cxnSpLocks noChangeShapeType="1"/>
                <a:stCxn id="74" idx="5"/>
                <a:endCxn id="75" idx="2"/>
              </p:cNvCxnSpPr>
              <p:nvPr/>
            </p:nvCxnSpPr>
            <p:spPr bwMode="auto">
              <a:xfrm>
                <a:off x="6827" y="9988"/>
                <a:ext cx="1390" cy="43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" name="AutoShape 70"/>
              <p:cNvCxnSpPr>
                <a:cxnSpLocks noChangeShapeType="1"/>
                <a:endCxn id="74" idx="0"/>
              </p:cNvCxnSpPr>
              <p:nvPr/>
            </p:nvCxnSpPr>
            <p:spPr bwMode="auto">
              <a:xfrm>
                <a:off x="6226" y="7951"/>
                <a:ext cx="35" cy="10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3" name="AutoShape 71"/>
              <p:cNvCxnSpPr>
                <a:cxnSpLocks noChangeShapeType="1"/>
                <a:endCxn id="75" idx="4"/>
              </p:cNvCxnSpPr>
              <p:nvPr/>
            </p:nvCxnSpPr>
            <p:spPr bwMode="auto">
              <a:xfrm flipV="1">
                <a:off x="8981" y="11014"/>
                <a:ext cx="1" cy="10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4" name="Arc 72"/>
              <p:cNvSpPr>
                <a:spLocks/>
              </p:cNvSpPr>
              <p:nvPr/>
            </p:nvSpPr>
            <p:spPr bwMode="auto">
              <a:xfrm flipH="1">
                <a:off x="1417" y="7952"/>
                <a:ext cx="850" cy="365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9"/>
                  <a:gd name="T2" fmla="*/ 212 w 21600"/>
                  <a:gd name="T3" fmla="*/ 43199 h 43199"/>
                  <a:gd name="T4" fmla="*/ 0 w 21600"/>
                  <a:gd name="T5" fmla="*/ 21600 h 43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6"/>
                      <a:pt x="12058" y="43082"/>
                      <a:pt x="211" y="43198"/>
                    </a:cubicBezTo>
                  </a:path>
                  <a:path w="21600" h="4319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6"/>
                      <a:pt x="12058" y="43082"/>
                      <a:pt x="211" y="431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sl-SI"/>
              </a:p>
            </p:txBody>
          </p:sp>
          <p:sp>
            <p:nvSpPr>
              <p:cNvPr id="85" name="Arc 73"/>
              <p:cNvSpPr>
                <a:spLocks/>
              </p:cNvSpPr>
              <p:nvPr/>
            </p:nvSpPr>
            <p:spPr bwMode="auto">
              <a:xfrm flipH="1">
                <a:off x="2182" y="8458"/>
                <a:ext cx="311" cy="11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9"/>
                  <a:gd name="T2" fmla="*/ 212 w 21600"/>
                  <a:gd name="T3" fmla="*/ 43199 h 43199"/>
                  <a:gd name="T4" fmla="*/ 0 w 21600"/>
                  <a:gd name="T5" fmla="*/ 21600 h 43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6"/>
                      <a:pt x="12058" y="43082"/>
                      <a:pt x="211" y="43198"/>
                    </a:cubicBezTo>
                  </a:path>
                  <a:path w="21600" h="4319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6"/>
                      <a:pt x="12058" y="43082"/>
                      <a:pt x="211" y="431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sl-SI"/>
              </a:p>
            </p:txBody>
          </p:sp>
          <p:sp>
            <p:nvSpPr>
              <p:cNvPr id="86" name="Arc 74"/>
              <p:cNvSpPr>
                <a:spLocks/>
              </p:cNvSpPr>
              <p:nvPr/>
            </p:nvSpPr>
            <p:spPr bwMode="auto">
              <a:xfrm flipH="1">
                <a:off x="2197" y="10521"/>
                <a:ext cx="311" cy="6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9"/>
                  <a:gd name="T2" fmla="*/ 212 w 21600"/>
                  <a:gd name="T3" fmla="*/ 43199 h 43199"/>
                  <a:gd name="T4" fmla="*/ 0 w 21600"/>
                  <a:gd name="T5" fmla="*/ 21600 h 43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6"/>
                      <a:pt x="12058" y="43082"/>
                      <a:pt x="211" y="43198"/>
                    </a:cubicBezTo>
                  </a:path>
                  <a:path w="21600" h="4319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6"/>
                      <a:pt x="12058" y="43082"/>
                      <a:pt x="211" y="431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sl-SI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04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48293" y="836711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err="1"/>
              <a:t>Group</a:t>
            </a:r>
            <a:r>
              <a:rPr lang="sl-SI" sz="3600" b="1" dirty="0"/>
              <a:t> </a:t>
            </a:r>
            <a:r>
              <a:rPr lang="sl-SI" sz="3600" b="1" dirty="0" err="1"/>
              <a:t>comparison</a:t>
            </a:r>
            <a:endParaRPr lang="sl-SI" sz="3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68"/>
          <a:stretch/>
        </p:blipFill>
        <p:spPr bwMode="auto">
          <a:xfrm>
            <a:off x="179511" y="2132856"/>
            <a:ext cx="483637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5508104" y="1189103"/>
            <a:ext cx="3528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b="1" dirty="0" smtClean="0">
              <a:solidFill>
                <a:schemeClr val="tx2"/>
              </a:solidFill>
            </a:endParaRPr>
          </a:p>
          <a:p>
            <a:r>
              <a:rPr lang="sl-SI" b="1" dirty="0" err="1" smtClean="0">
                <a:solidFill>
                  <a:schemeClr val="tx2"/>
                </a:solidFill>
              </a:rPr>
              <a:t>Well</a:t>
            </a:r>
            <a:r>
              <a:rPr lang="sl-SI" b="1" dirty="0" smtClean="0">
                <a:solidFill>
                  <a:schemeClr val="tx2"/>
                </a:solidFill>
              </a:rPr>
              <a:t>-</a:t>
            </a:r>
            <a:r>
              <a:rPr lang="sl-SI" b="1" dirty="0" err="1" smtClean="0">
                <a:solidFill>
                  <a:schemeClr val="tx2"/>
                </a:solidFill>
              </a:rPr>
              <a:t>satisfied</a:t>
            </a:r>
            <a:r>
              <a:rPr lang="sl-SI" b="1" dirty="0" smtClean="0">
                <a:solidFill>
                  <a:schemeClr val="tx2"/>
                </a:solidFill>
              </a:rPr>
              <a:t> </a:t>
            </a:r>
            <a:r>
              <a:rPr lang="sl-SI" b="1" dirty="0" err="1" smtClean="0">
                <a:solidFill>
                  <a:schemeClr val="tx2"/>
                </a:solidFill>
              </a:rPr>
              <a:t>users</a:t>
            </a:r>
            <a:r>
              <a:rPr lang="sl-SI" b="1" dirty="0" smtClean="0">
                <a:solidFill>
                  <a:schemeClr val="tx2"/>
                </a:solidFill>
              </a:rPr>
              <a:t> </a:t>
            </a:r>
            <a:r>
              <a:rPr lang="sl-SI" b="1" dirty="0">
                <a:solidFill>
                  <a:schemeClr val="tx2"/>
                </a:solidFill>
              </a:rPr>
              <a:t>(36 </a:t>
            </a:r>
            <a:r>
              <a:rPr lang="sl-SI" b="1" dirty="0" smtClean="0">
                <a:solidFill>
                  <a:schemeClr val="tx2"/>
                </a:solidFill>
              </a:rPr>
              <a:t>%): </a:t>
            </a:r>
            <a:r>
              <a:rPr lang="sl-SI" dirty="0" smtClean="0"/>
              <a:t>more </a:t>
            </a:r>
            <a:r>
              <a:rPr lang="sl-SI" dirty="0" err="1" smtClean="0"/>
              <a:t>frequent</a:t>
            </a:r>
            <a:r>
              <a:rPr lang="sl-SI" dirty="0" smtClean="0"/>
              <a:t> </a:t>
            </a:r>
            <a:r>
              <a:rPr lang="sl-SI" dirty="0" err="1" smtClean="0"/>
              <a:t>users</a:t>
            </a:r>
            <a:r>
              <a:rPr lang="sl-SI" dirty="0" smtClean="0"/>
              <a:t>, more </a:t>
            </a:r>
            <a:r>
              <a:rPr lang="sl-SI" dirty="0" err="1" smtClean="0"/>
              <a:t>experienced</a:t>
            </a:r>
            <a:r>
              <a:rPr lang="sl-SI" dirty="0" smtClean="0"/>
              <a:t> </a:t>
            </a:r>
            <a:r>
              <a:rPr lang="sl-SI" dirty="0" err="1" smtClean="0"/>
              <a:t>users</a:t>
            </a:r>
            <a:r>
              <a:rPr lang="sl-SI" dirty="0" smtClean="0"/>
              <a:t>, more </a:t>
            </a:r>
            <a:r>
              <a:rPr lang="sl-SI" dirty="0" err="1" smtClean="0"/>
              <a:t>often</a:t>
            </a:r>
            <a:r>
              <a:rPr lang="sl-SI" dirty="0" smtClean="0"/>
              <a:t> </a:t>
            </a:r>
            <a:r>
              <a:rPr lang="sl-SI" dirty="0" err="1" smtClean="0"/>
              <a:t>visiting</a:t>
            </a:r>
            <a:r>
              <a:rPr lang="sl-SI" dirty="0" smtClean="0"/>
              <a:t> </a:t>
            </a:r>
            <a:r>
              <a:rPr lang="sl-SI" dirty="0" err="1" smtClean="0"/>
              <a:t>website</a:t>
            </a:r>
            <a:r>
              <a:rPr lang="sl-SI" dirty="0" smtClean="0"/>
              <a:t>; more </a:t>
            </a:r>
            <a:r>
              <a:rPr lang="sl-SI" dirty="0" err="1" smtClean="0"/>
              <a:t>often</a:t>
            </a:r>
            <a:r>
              <a:rPr lang="sl-SI" dirty="0" smtClean="0"/>
              <a:t> </a:t>
            </a:r>
            <a:r>
              <a:rPr lang="sl-SI" dirty="0" err="1" smtClean="0"/>
              <a:t>using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personal</a:t>
            </a:r>
            <a:r>
              <a:rPr lang="sl-SI" dirty="0" smtClean="0"/>
              <a:t> </a:t>
            </a:r>
            <a:r>
              <a:rPr lang="sl-SI" dirty="0" err="1" smtClean="0"/>
              <a:t>purposes</a:t>
            </a:r>
            <a:r>
              <a:rPr lang="sl-SI" dirty="0" smtClean="0"/>
              <a:t>.</a:t>
            </a:r>
            <a:br>
              <a:rPr lang="sl-SI" dirty="0" smtClean="0"/>
            </a:br>
            <a:endParaRPr lang="sl-SI" dirty="0" smtClean="0"/>
          </a:p>
          <a:p>
            <a:r>
              <a:rPr lang="sl-SI" b="1" dirty="0" err="1" smtClean="0">
                <a:solidFill>
                  <a:schemeClr val="accent2"/>
                </a:solidFill>
              </a:rPr>
              <a:t>Satisfied</a:t>
            </a:r>
            <a:r>
              <a:rPr lang="sl-SI" b="1" dirty="0" smtClean="0">
                <a:solidFill>
                  <a:schemeClr val="accent2"/>
                </a:solidFill>
              </a:rPr>
              <a:t> </a:t>
            </a:r>
            <a:r>
              <a:rPr lang="sl-SI" b="1" dirty="0" err="1" smtClean="0">
                <a:solidFill>
                  <a:schemeClr val="accent2"/>
                </a:solidFill>
              </a:rPr>
              <a:t>users</a:t>
            </a:r>
            <a:r>
              <a:rPr lang="sl-SI" b="1" dirty="0" smtClean="0">
                <a:solidFill>
                  <a:schemeClr val="accent2"/>
                </a:solidFill>
              </a:rPr>
              <a:t> (44 %): </a:t>
            </a:r>
            <a:r>
              <a:rPr lang="sl-SI" dirty="0" err="1" smtClean="0"/>
              <a:t>use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a </a:t>
            </a:r>
            <a:r>
              <a:rPr lang="sl-SI" dirty="0" err="1" smtClean="0"/>
              <a:t>longer</a:t>
            </a:r>
            <a:r>
              <a:rPr lang="sl-SI" dirty="0" smtClean="0"/>
              <a:t> time, more </a:t>
            </a:r>
            <a:r>
              <a:rPr lang="sl-SI" dirty="0" err="1" smtClean="0"/>
              <a:t>often</a:t>
            </a:r>
            <a:r>
              <a:rPr lang="sl-SI" dirty="0" smtClean="0"/>
              <a:t> </a:t>
            </a:r>
            <a:r>
              <a:rPr lang="sl-SI" dirty="0" err="1" smtClean="0"/>
              <a:t>using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study</a:t>
            </a:r>
            <a:r>
              <a:rPr lang="sl-SI" dirty="0" smtClean="0"/>
              <a:t> or </a:t>
            </a:r>
            <a:r>
              <a:rPr lang="sl-SI" dirty="0" err="1" smtClean="0"/>
              <a:t>research</a:t>
            </a:r>
            <a:r>
              <a:rPr lang="sl-SI" dirty="0" smtClean="0"/>
              <a:t> </a:t>
            </a:r>
            <a:r>
              <a:rPr lang="sl-SI" dirty="0" err="1" smtClean="0"/>
              <a:t>purposes</a:t>
            </a:r>
            <a:r>
              <a:rPr lang="sl-SI" dirty="0" smtClean="0"/>
              <a:t>.</a:t>
            </a:r>
            <a:br>
              <a:rPr lang="sl-SI" dirty="0" smtClean="0"/>
            </a:br>
            <a:endParaRPr lang="sl-SI" dirty="0" smtClean="0"/>
          </a:p>
          <a:p>
            <a:r>
              <a:rPr lang="sl-SI" b="1" dirty="0" err="1" smtClean="0">
                <a:solidFill>
                  <a:schemeClr val="accent3"/>
                </a:solidFill>
              </a:rPr>
              <a:t>Less</a:t>
            </a:r>
            <a:r>
              <a:rPr lang="sl-SI" b="1" dirty="0" smtClean="0">
                <a:solidFill>
                  <a:schemeClr val="accent3"/>
                </a:solidFill>
              </a:rPr>
              <a:t>-</a:t>
            </a:r>
            <a:r>
              <a:rPr lang="sl-SI" b="1" dirty="0" err="1" smtClean="0">
                <a:solidFill>
                  <a:schemeClr val="accent3"/>
                </a:solidFill>
              </a:rPr>
              <a:t>satisfied</a:t>
            </a:r>
            <a:r>
              <a:rPr lang="sl-SI" b="1" dirty="0" smtClean="0">
                <a:solidFill>
                  <a:schemeClr val="accent3"/>
                </a:solidFill>
              </a:rPr>
              <a:t> </a:t>
            </a:r>
            <a:r>
              <a:rPr lang="sl-SI" b="1" dirty="0" err="1" smtClean="0">
                <a:solidFill>
                  <a:schemeClr val="accent3"/>
                </a:solidFill>
              </a:rPr>
              <a:t>users</a:t>
            </a:r>
            <a:r>
              <a:rPr lang="sl-SI" b="1" dirty="0" smtClean="0">
                <a:solidFill>
                  <a:schemeClr val="accent3"/>
                </a:solidFill>
              </a:rPr>
              <a:t> (20 %): </a:t>
            </a:r>
            <a:r>
              <a:rPr lang="sl-SI" dirty="0" err="1" smtClean="0"/>
              <a:t>use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less</a:t>
            </a:r>
            <a:r>
              <a:rPr lang="sl-SI" dirty="0" smtClean="0"/>
              <a:t> </a:t>
            </a:r>
            <a:r>
              <a:rPr lang="sl-SI" dirty="0" err="1" smtClean="0"/>
              <a:t>often</a:t>
            </a:r>
            <a:r>
              <a:rPr lang="sl-SI" dirty="0" smtClean="0"/>
              <a:t>, </a:t>
            </a:r>
            <a:r>
              <a:rPr lang="sl-SI" dirty="0" err="1" smtClean="0"/>
              <a:t>new</a:t>
            </a:r>
            <a:r>
              <a:rPr lang="sl-SI" dirty="0" smtClean="0"/>
              <a:t>/</a:t>
            </a:r>
            <a:r>
              <a:rPr lang="sl-SI" dirty="0" err="1" smtClean="0"/>
              <a:t>fresh</a:t>
            </a:r>
            <a:r>
              <a:rPr lang="sl-SI" dirty="0" smtClean="0"/>
              <a:t> </a:t>
            </a:r>
            <a:r>
              <a:rPr lang="sl-SI" dirty="0" err="1" smtClean="0"/>
              <a:t>users</a:t>
            </a:r>
            <a:r>
              <a:rPr lang="sl-SI" dirty="0" smtClean="0"/>
              <a:t>, </a:t>
            </a:r>
            <a:r>
              <a:rPr lang="sl-SI" dirty="0" err="1" smtClean="0"/>
              <a:t>visiting</a:t>
            </a:r>
            <a:r>
              <a:rPr lang="sl-SI" dirty="0" smtClean="0"/>
              <a:t> </a:t>
            </a:r>
            <a:r>
              <a:rPr lang="sl-SI" dirty="0" err="1" smtClean="0"/>
              <a:t>website</a:t>
            </a:r>
            <a:r>
              <a:rPr lang="sl-SI" dirty="0" smtClean="0"/>
              <a:t> a </a:t>
            </a:r>
            <a:r>
              <a:rPr lang="sl-SI" dirty="0" err="1" smtClean="0"/>
              <a:t>couple</a:t>
            </a:r>
            <a:r>
              <a:rPr lang="sl-SI" dirty="0" smtClean="0"/>
              <a:t> </a:t>
            </a:r>
            <a:r>
              <a:rPr lang="sl-SI" dirty="0" err="1" smtClean="0"/>
              <a:t>times</a:t>
            </a:r>
            <a:r>
              <a:rPr lang="sl-SI" dirty="0" smtClean="0"/>
              <a:t> a </a:t>
            </a:r>
            <a:r>
              <a:rPr lang="sl-SI" dirty="0" err="1" smtClean="0"/>
              <a:t>year</a:t>
            </a:r>
            <a:r>
              <a:rPr lang="sl-SI" dirty="0" smtClean="0"/>
              <a:t>; more </a:t>
            </a:r>
            <a:r>
              <a:rPr lang="sl-SI" dirty="0" err="1" smtClean="0"/>
              <a:t>often</a:t>
            </a:r>
            <a:r>
              <a:rPr lang="sl-SI" dirty="0" smtClean="0"/>
              <a:t> </a:t>
            </a:r>
            <a:r>
              <a:rPr lang="sl-SI" dirty="0" err="1" smtClean="0"/>
              <a:t>using</a:t>
            </a:r>
            <a:r>
              <a:rPr lang="sl-SI" dirty="0" smtClean="0"/>
              <a:t>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bussiness</a:t>
            </a:r>
            <a:r>
              <a:rPr lang="sl-SI" dirty="0" smtClean="0"/>
              <a:t> </a:t>
            </a:r>
            <a:r>
              <a:rPr lang="sl-SI" dirty="0" err="1" smtClean="0"/>
              <a:t>purposes</a:t>
            </a:r>
            <a:r>
              <a:rPr lang="sl-SI" dirty="0" smtClean="0"/>
              <a:t>.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05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48293" y="836711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err="1" smtClean="0"/>
              <a:t>Conclusion</a:t>
            </a:r>
            <a:endParaRPr lang="sl-SI" sz="36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83568" y="1700808"/>
            <a:ext cx="7992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aggregated results of the survey were published on SURS’s website, along with a special release on the website to inform the users about the </a:t>
            </a:r>
            <a:r>
              <a:rPr lang="en-GB" sz="2000" dirty="0" smtClean="0"/>
              <a:t>results</a:t>
            </a:r>
            <a:r>
              <a:rPr lang="sl-SI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results have been presented at the management board meeting and the meeting of the Statistical Council, and a more detailed analysis is available on the intranet site for all employees. </a:t>
            </a:r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Based </a:t>
            </a:r>
            <a:r>
              <a:rPr lang="en-GB" sz="2000" dirty="0"/>
              <a:t>on the results, the main improvement action has been the thorough renovation of SURS’s website that is still under </a:t>
            </a:r>
            <a:r>
              <a:rPr lang="en-GB" sz="2000" dirty="0" smtClean="0"/>
              <a:t>construction.</a:t>
            </a:r>
            <a:endParaRPr lang="sl-SI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A</a:t>
            </a:r>
            <a:r>
              <a:rPr lang="en-GB" sz="2000" dirty="0" err="1" smtClean="0"/>
              <a:t>fter</a:t>
            </a:r>
            <a:r>
              <a:rPr lang="en-GB" sz="2000" dirty="0" smtClean="0"/>
              <a:t> </a:t>
            </a:r>
            <a:r>
              <a:rPr lang="en-GB" sz="2000" dirty="0"/>
              <a:t>the successful implementation of the new website, the survey will be repeated. </a:t>
            </a:r>
            <a:endParaRPr lang="sl-SI" sz="2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01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364</Words>
  <Application>Microsoft Office PowerPoint</Application>
  <PresentationFormat>Diaprojekcija na zaslonu (4:3)</PresentationFormat>
  <Paragraphs>87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 Steenvoorden</dc:creator>
  <cp:lastModifiedBy>Tina Steenvoorden</cp:lastModifiedBy>
  <cp:revision>23</cp:revision>
  <dcterms:created xsi:type="dcterms:W3CDTF">2014-05-14T10:02:17Z</dcterms:created>
  <dcterms:modified xsi:type="dcterms:W3CDTF">2014-06-04T06:01:02Z</dcterms:modified>
</cp:coreProperties>
</file>