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60" r:id="rId5"/>
    <p:sldId id="261" r:id="rId6"/>
    <p:sldId id="269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70769" autoAdjust="0"/>
  </p:normalViewPr>
  <p:slideViewPr>
    <p:cSldViewPr>
      <p:cViewPr varScale="1">
        <p:scale>
          <a:sx n="51" d="100"/>
          <a:sy n="51" d="100"/>
        </p:scale>
        <p:origin x="-19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DA579-9101-4C2B-A626-EEE5E06A8B09}" type="datetimeFigureOut">
              <a:rPr lang="sl-SI" smtClean="0"/>
              <a:t>2.6.2014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8F296-2806-453B-95A7-8B9640DE4A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1205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F81E2-52BE-4922-8D26-D65A39B9FFFC}" type="datetimeFigureOut">
              <a:rPr lang="sl-SI" smtClean="0"/>
              <a:t>2.6.2014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8FE84-43B8-4BC1-B8CD-A83F9FC930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664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FE84-43B8-4BC1-B8CD-A83F9FC93093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723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FE84-43B8-4BC1-B8CD-A83F9FC93093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0900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FE84-43B8-4BC1-B8CD-A83F9FC93093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0900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FE84-43B8-4BC1-B8CD-A83F9FC93093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1150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FE84-43B8-4BC1-B8CD-A83F9FC93093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2090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FE84-43B8-4BC1-B8CD-A83F9FC93093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2090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FE84-43B8-4BC1-B8CD-A83F9FC93093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2096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FE84-43B8-4BC1-B8CD-A83F9FC93093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9279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FE84-43B8-4BC1-B8CD-A83F9FC93093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113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A2BC-FFA1-41CD-9312-5DF748EA952B}" type="datetimeFigureOut">
              <a:rPr lang="sl-SI" smtClean="0"/>
              <a:t>2.6.2014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A77C-EDAC-4A64-8C10-894B372E31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511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A2BC-FFA1-41CD-9312-5DF748EA952B}" type="datetimeFigureOut">
              <a:rPr lang="sl-SI" smtClean="0"/>
              <a:t>2.6.2014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5A77C-EDAC-4A64-8C10-894B372E31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503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3923928" y="191683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b="1" dirty="0"/>
              <a:t>Process Description and Quality Guidelines – </a:t>
            </a:r>
            <a:endParaRPr lang="sl-SI" sz="2800" b="1" dirty="0" smtClean="0"/>
          </a:p>
          <a:p>
            <a:pPr algn="ctr"/>
            <a:r>
              <a:rPr lang="en-GB" sz="2800" b="1" dirty="0" smtClean="0"/>
              <a:t>Two </a:t>
            </a:r>
            <a:r>
              <a:rPr lang="en-GB" sz="2800" b="1" dirty="0"/>
              <a:t>Birds with One Stone</a:t>
            </a:r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3948592" y="1052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European Conference on Quality in </a:t>
            </a:r>
            <a:endParaRPr lang="sl-SI" dirty="0" smtClean="0"/>
          </a:p>
          <a:p>
            <a:pPr algn="ctr"/>
            <a:r>
              <a:rPr lang="en-US" dirty="0" smtClean="0"/>
              <a:t>Official Statistics Q2014  </a:t>
            </a:r>
            <a:endParaRPr lang="en-US" dirty="0"/>
          </a:p>
        </p:txBody>
      </p:sp>
      <p:sp>
        <p:nvSpPr>
          <p:cNvPr id="6" name="Pravokotnik 5"/>
          <p:cNvSpPr/>
          <p:nvPr/>
        </p:nvSpPr>
        <p:spPr>
          <a:xfrm>
            <a:off x="6372200" y="4869160"/>
            <a:ext cx="22662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l-SI" sz="2000" b="1" dirty="0" smtClean="0"/>
              <a:t>Rudi Seljak, </a:t>
            </a:r>
          </a:p>
          <a:p>
            <a:pPr algn="r"/>
            <a:r>
              <a:rPr lang="sl-SI" sz="2000" b="1" dirty="0" smtClean="0"/>
              <a:t>Tina Steenvoorden</a:t>
            </a:r>
            <a:endParaRPr lang="sl-SI" sz="2000" dirty="0"/>
          </a:p>
        </p:txBody>
      </p:sp>
      <p:pic>
        <p:nvPicPr>
          <p:cNvPr id="7" name="Picture 2" descr="Q:\Kakovost\Q2014\2birds1stone\2birdsTshi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73016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6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7584" y="83671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err="1" smtClean="0"/>
              <a:t>Introduction</a:t>
            </a:r>
            <a:endParaRPr lang="sl-SI" sz="3200" b="1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827584" y="1772816"/>
            <a:ext cx="6984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Release of the Generic Statistical Business Process </a:t>
            </a:r>
            <a:r>
              <a:rPr lang="en-GB" sz="2000" dirty="0" smtClean="0"/>
              <a:t>Model </a:t>
            </a:r>
            <a:r>
              <a:rPr lang="en-GB" sz="2000" dirty="0"/>
              <a:t>presented a huge step forward toward the harmonization of all activities that different institutions carry out in this area</a:t>
            </a:r>
            <a:r>
              <a:rPr lang="en-GB" sz="2000" dirty="0" smtClean="0"/>
              <a:t>.</a:t>
            </a:r>
            <a:endParaRPr lang="sl-SI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err="1" smtClean="0"/>
              <a:t>Statistics</a:t>
            </a:r>
            <a:r>
              <a:rPr lang="sl-SI" sz="2000" dirty="0" smtClean="0"/>
              <a:t> </a:t>
            </a:r>
            <a:r>
              <a:rPr lang="sl-SI" sz="2000" dirty="0" err="1" smtClean="0"/>
              <a:t>Slovenia</a:t>
            </a:r>
            <a:r>
              <a:rPr lang="sl-SI" sz="2000" dirty="0" smtClean="0"/>
              <a:t> (SURS) </a:t>
            </a:r>
            <a:r>
              <a:rPr lang="sl-SI" sz="2000" dirty="0" err="1" smtClean="0"/>
              <a:t>tried</a:t>
            </a:r>
            <a:r>
              <a:rPr lang="sl-SI" sz="2000" dirty="0" smtClean="0"/>
              <a:t> to </a:t>
            </a:r>
            <a:r>
              <a:rPr lang="en-GB" sz="2000" dirty="0" smtClean="0"/>
              <a:t>accomplish </a:t>
            </a:r>
            <a:r>
              <a:rPr lang="en-GB" sz="2000" dirty="0"/>
              <a:t>two </a:t>
            </a:r>
            <a:r>
              <a:rPr lang="en-GB" sz="2000" dirty="0" smtClean="0"/>
              <a:t>activities</a:t>
            </a:r>
            <a:r>
              <a:rPr lang="en-GB" sz="2000" dirty="0"/>
              <a:t>: general description of the survey implementation and creation of quality guidelines for proper implementation of the particular parts of the survey </a:t>
            </a:r>
            <a:r>
              <a:rPr lang="en-GB" sz="2000" dirty="0" smtClean="0"/>
              <a:t>implementation</a:t>
            </a:r>
            <a:r>
              <a:rPr lang="sl-SI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However, a description of the statistical process was still not considered as a key task and not enough attention was given to this activity. </a:t>
            </a:r>
            <a:endParaRPr lang="sl-SI" sz="2000" dirty="0" smtClean="0"/>
          </a:p>
        </p:txBody>
      </p:sp>
      <p:sp>
        <p:nvSpPr>
          <p:cNvPr id="6" name="PoljeZBesedilom 5"/>
          <p:cNvSpPr txBox="1"/>
          <p:nvPr/>
        </p:nvSpPr>
        <p:spPr>
          <a:xfrm>
            <a:off x="539552" y="551723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i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re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you killing two birds with one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stone</a:t>
            </a:r>
            <a:r>
              <a:rPr lang="sl-SI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if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you throw it more than once?</a:t>
            </a:r>
            <a:endParaRPr lang="sl-SI" sz="20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7584" y="83671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Organisation</a:t>
            </a:r>
            <a:r>
              <a:rPr lang="en-US" sz="3200" b="1" dirty="0"/>
              <a:t> of the project</a:t>
            </a:r>
            <a:endParaRPr lang="sl-SI" sz="3200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827584" y="1772816"/>
            <a:ext cx="6984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 smtClean="0"/>
              <a:t>Project </a:t>
            </a:r>
            <a:r>
              <a:rPr lang="sl-SI" sz="2000" b="1" dirty="0" err="1" smtClean="0"/>
              <a:t>group</a:t>
            </a:r>
            <a:r>
              <a:rPr lang="sl-SI" sz="2000" dirty="0" smtClean="0"/>
              <a:t>: </a:t>
            </a:r>
            <a:r>
              <a:rPr lang="sl-SI" sz="2000" dirty="0" err="1" smtClean="0"/>
              <a:t>review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sl-SI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/>
              <a:t>general scheme of the statistical process</a:t>
            </a:r>
            <a:r>
              <a:rPr lang="en-GB" sz="2000" dirty="0" smtClean="0"/>
              <a:t>, </a:t>
            </a:r>
            <a:r>
              <a:rPr lang="sl-SI" sz="2000" dirty="0" err="1" smtClean="0"/>
              <a:t>definition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sl-SI" sz="2000" dirty="0" smtClean="0"/>
              <a:t> </a:t>
            </a:r>
            <a:r>
              <a:rPr lang="sl-SI" sz="2000" dirty="0" err="1" smtClean="0"/>
              <a:t>the</a:t>
            </a:r>
            <a:r>
              <a:rPr lang="en-GB" sz="2000" dirty="0" smtClean="0"/>
              <a:t> </a:t>
            </a:r>
            <a:r>
              <a:rPr lang="en-GB" sz="2000" dirty="0"/>
              <a:t>structure of </a:t>
            </a:r>
            <a:r>
              <a:rPr lang="en-GB" sz="2000" dirty="0" smtClean="0"/>
              <a:t>quality guidelines</a:t>
            </a:r>
            <a:r>
              <a:rPr lang="sl-SI" sz="2000" dirty="0" smtClean="0"/>
              <a:t>,</a:t>
            </a:r>
            <a:r>
              <a:rPr lang="en-GB" sz="2000" dirty="0" smtClean="0"/>
              <a:t> </a:t>
            </a:r>
            <a:r>
              <a:rPr lang="en-GB" sz="2000" dirty="0" err="1" smtClean="0"/>
              <a:t>coordinat</a:t>
            </a:r>
            <a:r>
              <a:rPr lang="sl-SI" sz="2000" dirty="0" smtClean="0"/>
              <a:t>ion </a:t>
            </a:r>
            <a:r>
              <a:rPr lang="sl-SI" sz="2000" dirty="0" err="1" smtClean="0"/>
              <a:t>of</a:t>
            </a:r>
            <a:r>
              <a:rPr lang="sl-SI" sz="2000" dirty="0" smtClean="0"/>
              <a:t> </a:t>
            </a:r>
            <a:r>
              <a:rPr lang="en-GB" sz="2000" dirty="0" smtClean="0"/>
              <a:t>the </a:t>
            </a:r>
            <a:r>
              <a:rPr lang="en-GB" sz="2000" dirty="0"/>
              <a:t>work with other </a:t>
            </a:r>
            <a:r>
              <a:rPr lang="en-GB" sz="2000" dirty="0" smtClean="0"/>
              <a:t>employees</a:t>
            </a:r>
            <a:r>
              <a:rPr lang="sl-SI" sz="2000" dirty="0" smtClean="0"/>
              <a:t>.</a:t>
            </a:r>
          </a:p>
          <a:p>
            <a:endParaRPr lang="sl-SI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 err="1" smtClean="0"/>
              <a:t>Process</a:t>
            </a:r>
            <a:r>
              <a:rPr lang="sl-SI" sz="2000" b="1" dirty="0" smtClean="0"/>
              <a:t> </a:t>
            </a:r>
            <a:r>
              <a:rPr lang="sl-SI" sz="2000" b="1" dirty="0" err="1" smtClean="0"/>
              <a:t>owners</a:t>
            </a:r>
            <a:r>
              <a:rPr lang="sl-SI" sz="2000" b="1" dirty="0" smtClean="0"/>
              <a:t>:</a:t>
            </a:r>
            <a:r>
              <a:rPr lang="sl-SI" sz="2000" dirty="0" smtClean="0"/>
              <a:t> </a:t>
            </a:r>
            <a:r>
              <a:rPr lang="en-GB" sz="2000" dirty="0"/>
              <a:t>mainly heads of relevant sectors that </a:t>
            </a:r>
            <a:r>
              <a:rPr lang="sl-SI" sz="2000" dirty="0" smtClean="0"/>
              <a:t>c</a:t>
            </a:r>
            <a:r>
              <a:rPr lang="en-GB" sz="2000" dirty="0" smtClean="0"/>
              <a:t>over </a:t>
            </a:r>
            <a:r>
              <a:rPr lang="en-GB" sz="2000" dirty="0"/>
              <a:t>the topic; </a:t>
            </a:r>
            <a:r>
              <a:rPr lang="en-GB" sz="2000" dirty="0" smtClean="0"/>
              <a:t>to </a:t>
            </a:r>
            <a:r>
              <a:rPr lang="en-GB" sz="2000" dirty="0"/>
              <a:t>coordinate the content of the whole </a:t>
            </a:r>
            <a:r>
              <a:rPr lang="sl-SI" sz="2000" dirty="0" err="1" smtClean="0"/>
              <a:t>process</a:t>
            </a:r>
            <a:r>
              <a:rPr lang="en-GB" sz="2000" dirty="0" smtClean="0"/>
              <a:t> </a:t>
            </a:r>
            <a:r>
              <a:rPr lang="en-GB" sz="2000" dirty="0"/>
              <a:t>and to balance between different </a:t>
            </a:r>
            <a:r>
              <a:rPr lang="en-GB" sz="2000" dirty="0" smtClean="0"/>
              <a:t>sub-processes</a:t>
            </a:r>
            <a:r>
              <a:rPr lang="sl-SI" sz="2000" dirty="0" smtClean="0"/>
              <a:t>.</a:t>
            </a:r>
          </a:p>
          <a:p>
            <a:endParaRPr lang="sl-SI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 err="1" smtClean="0"/>
              <a:t>Sub</a:t>
            </a:r>
            <a:r>
              <a:rPr lang="sl-SI" sz="2000" b="1" dirty="0" smtClean="0"/>
              <a:t>-</a:t>
            </a:r>
            <a:r>
              <a:rPr lang="sl-SI" sz="2000" b="1" dirty="0" err="1" smtClean="0"/>
              <a:t>process</a:t>
            </a:r>
            <a:r>
              <a:rPr lang="sl-SI" sz="2000" b="1" dirty="0" smtClean="0"/>
              <a:t> </a:t>
            </a:r>
            <a:r>
              <a:rPr lang="sl-SI" sz="2000" b="1" dirty="0" err="1" smtClean="0"/>
              <a:t>owners</a:t>
            </a:r>
            <a:r>
              <a:rPr lang="sl-SI" sz="2000" b="1" dirty="0" smtClean="0"/>
              <a:t>: </a:t>
            </a:r>
            <a:r>
              <a:rPr lang="en-GB" sz="2000" dirty="0" smtClean="0"/>
              <a:t>employees </a:t>
            </a:r>
            <a:r>
              <a:rPr lang="sl-SI" sz="2000" dirty="0" err="1" smtClean="0"/>
              <a:t>with</a:t>
            </a:r>
            <a:r>
              <a:rPr lang="en-GB" sz="2000" dirty="0" smtClean="0"/>
              <a:t> </a:t>
            </a:r>
            <a:r>
              <a:rPr lang="en-GB" sz="2000" dirty="0"/>
              <a:t>good knowledge of the practices taking place within the particular </a:t>
            </a:r>
            <a:r>
              <a:rPr lang="en-GB" sz="2000" dirty="0" smtClean="0"/>
              <a:t>sub-process</a:t>
            </a:r>
            <a:r>
              <a:rPr lang="sl-SI" sz="2000" dirty="0" smtClean="0"/>
              <a:t>, </a:t>
            </a:r>
            <a:r>
              <a:rPr lang="sl-SI" sz="2000" dirty="0" err="1" smtClean="0"/>
              <a:t>preparation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en-GB" sz="2000" dirty="0" smtClean="0"/>
              <a:t> content </a:t>
            </a:r>
            <a:r>
              <a:rPr lang="sl-SI" sz="2000" dirty="0" err="1" smtClean="0"/>
              <a:t>for</a:t>
            </a:r>
            <a:r>
              <a:rPr lang="en-GB" sz="2000" dirty="0" smtClean="0"/>
              <a:t> </a:t>
            </a:r>
            <a:r>
              <a:rPr lang="sl-SI" sz="2000" dirty="0"/>
              <a:t>q</a:t>
            </a:r>
            <a:r>
              <a:rPr lang="en-GB" sz="2000" dirty="0" err="1" smtClean="0"/>
              <a:t>uality</a:t>
            </a:r>
            <a:r>
              <a:rPr lang="en-GB" sz="2000" dirty="0" smtClean="0"/>
              <a:t> </a:t>
            </a:r>
            <a:r>
              <a:rPr lang="sl-SI" sz="2000" dirty="0" smtClean="0"/>
              <a:t>g</a:t>
            </a:r>
            <a:r>
              <a:rPr lang="en-GB" sz="2000" dirty="0" err="1" smtClean="0"/>
              <a:t>uidelines</a:t>
            </a:r>
            <a:r>
              <a:rPr lang="en-GB" sz="2000" dirty="0" smtClean="0"/>
              <a:t> </a:t>
            </a:r>
            <a:r>
              <a:rPr lang="en-GB" sz="2000" dirty="0"/>
              <a:t>for their sub-process.</a:t>
            </a:r>
            <a:endParaRPr lang="sl-SI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54958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Slika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8050"/>
            <a:ext cx="8640960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34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7584" y="83671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err="1" smtClean="0"/>
              <a:t>Quality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Guidelines</a:t>
            </a:r>
            <a:endParaRPr lang="sl-SI" sz="3200" b="1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827584" y="1772816"/>
            <a:ext cx="44644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A short description of the sub-process</a:t>
            </a:r>
            <a:r>
              <a:rPr lang="en-GB" sz="2000" dirty="0"/>
              <a:t> in question that was prepared on the basis of the general process </a:t>
            </a:r>
            <a:r>
              <a:rPr lang="en-GB" sz="2000" dirty="0" smtClean="0"/>
              <a:t>model.</a:t>
            </a:r>
            <a:endParaRPr lang="sl-SI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A </a:t>
            </a:r>
            <a:r>
              <a:rPr lang="en-GB" sz="2000" b="1" dirty="0"/>
              <a:t>set of guidelines</a:t>
            </a:r>
            <a:r>
              <a:rPr lang="en-GB" sz="2000" dirty="0"/>
              <a:t> that should be followed, so that standardized and effective implementation of the sub-process can be </a:t>
            </a:r>
            <a:r>
              <a:rPr lang="en-GB" sz="2000" dirty="0" smtClean="0"/>
              <a:t>achieved.</a:t>
            </a:r>
            <a:endParaRPr lang="sl-SI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l-SI" sz="2000" dirty="0"/>
          </a:p>
          <a:p>
            <a:pPr lvl="0"/>
            <a:endParaRPr lang="sl-SI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A </a:t>
            </a:r>
            <a:r>
              <a:rPr lang="en-GB" sz="2000" b="1" dirty="0"/>
              <a:t>set of specific steps</a:t>
            </a:r>
            <a:r>
              <a:rPr lang="en-GB" sz="2000" dirty="0"/>
              <a:t> that describe how the individual part of the process is implemented at SURS</a:t>
            </a:r>
            <a:r>
              <a:rPr lang="en-GB" sz="2000" dirty="0" smtClean="0"/>
              <a:t>.</a:t>
            </a:r>
            <a:endParaRPr lang="sl-SI" sz="2000" dirty="0" smtClean="0"/>
          </a:p>
          <a:p>
            <a:pPr lvl="0"/>
            <a:endParaRPr lang="sl-SI" sz="20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372200" y="2132856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l-SI" sz="2000" dirty="0" smtClean="0"/>
          </a:p>
          <a:p>
            <a:pPr lvl="0"/>
            <a:endParaRPr lang="sl-SI" sz="2000" dirty="0"/>
          </a:p>
          <a:p>
            <a:pPr lvl="0"/>
            <a:r>
              <a:rPr lang="sl-SI" sz="2400" b="1" dirty="0" err="1" smtClean="0"/>
              <a:t>Available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for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users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and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employees</a:t>
            </a:r>
            <a:endParaRPr lang="sl-SI" sz="2400" b="1" dirty="0" smtClean="0"/>
          </a:p>
          <a:p>
            <a:pPr lvl="0"/>
            <a:endParaRPr lang="sl-SI" sz="2000" dirty="0"/>
          </a:p>
        </p:txBody>
      </p:sp>
      <p:sp>
        <p:nvSpPr>
          <p:cNvPr id="16" name="Desna puščica 15"/>
          <p:cNvSpPr/>
          <p:nvPr/>
        </p:nvSpPr>
        <p:spPr>
          <a:xfrm>
            <a:off x="5292080" y="2420888"/>
            <a:ext cx="1080120" cy="1178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Desna puščica 16"/>
          <p:cNvSpPr/>
          <p:nvPr/>
        </p:nvSpPr>
        <p:spPr>
          <a:xfrm>
            <a:off x="5326800" y="4947846"/>
            <a:ext cx="1080120" cy="589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oljeZBesedilom 17"/>
          <p:cNvSpPr txBox="1"/>
          <p:nvPr/>
        </p:nvSpPr>
        <p:spPr>
          <a:xfrm>
            <a:off x="6464121" y="4365393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l-SI" sz="2000" dirty="0" smtClean="0"/>
          </a:p>
          <a:p>
            <a:pPr lvl="0"/>
            <a:endParaRPr lang="sl-SI" sz="2000" dirty="0"/>
          </a:p>
          <a:p>
            <a:pPr lvl="0"/>
            <a:r>
              <a:rPr lang="sl-SI" sz="2400" b="1" dirty="0" err="1" smtClean="0"/>
              <a:t>Internal</a:t>
            </a:r>
            <a:endParaRPr lang="sl-SI" sz="2400" b="1" dirty="0" smtClean="0"/>
          </a:p>
          <a:p>
            <a:pPr lvl="0"/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9157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7584" y="83671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err="1" smtClean="0"/>
              <a:t>Methodological</a:t>
            </a:r>
            <a:r>
              <a:rPr lang="sl-SI" sz="3200" b="1" dirty="0" smtClean="0"/>
              <a:t> </a:t>
            </a:r>
            <a:r>
              <a:rPr lang="sl-SI" sz="3200" b="1" dirty="0" err="1"/>
              <a:t>Manuals</a:t>
            </a:r>
            <a:endParaRPr lang="sl-SI" sz="3200" b="1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827584" y="1772816"/>
            <a:ext cx="69847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M</a:t>
            </a:r>
            <a:r>
              <a:rPr lang="en-US" sz="2400" dirty="0" err="1" smtClean="0"/>
              <a:t>ethodological</a:t>
            </a:r>
            <a:r>
              <a:rPr lang="en-US" sz="2400" dirty="0" smtClean="0"/>
              <a:t> </a:t>
            </a:r>
            <a:r>
              <a:rPr lang="en-US" sz="2400" dirty="0"/>
              <a:t>manual is a detailed methodological description of a particular </a:t>
            </a:r>
            <a:r>
              <a:rPr lang="en-US" sz="2400" dirty="0" smtClean="0"/>
              <a:t>sub-process</a:t>
            </a:r>
            <a:r>
              <a:rPr lang="sl-SI" sz="24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err="1" smtClean="0"/>
              <a:t>For</a:t>
            </a:r>
            <a:r>
              <a:rPr lang="sl-SI" sz="2400" dirty="0" smtClean="0"/>
              <a:t> </a:t>
            </a:r>
            <a:r>
              <a:rPr lang="en-US" sz="2400" dirty="0" smtClean="0"/>
              <a:t>sub-processes</a:t>
            </a:r>
            <a:r>
              <a:rPr lang="sl-SI" sz="2400" dirty="0" smtClean="0"/>
              <a:t> </a:t>
            </a:r>
            <a:r>
              <a:rPr lang="sl-SI" sz="2400" dirty="0" err="1" smtClean="0"/>
              <a:t>that</a:t>
            </a:r>
            <a:r>
              <a:rPr lang="en-US" sz="2400" dirty="0" smtClean="0"/>
              <a:t> </a:t>
            </a:r>
            <a:r>
              <a:rPr lang="en-US" sz="2400" dirty="0"/>
              <a:t>are very complex and the implementation demands a lot of methodological </a:t>
            </a:r>
            <a:r>
              <a:rPr lang="en-US" sz="2400" dirty="0" smtClean="0"/>
              <a:t>knowledge</a:t>
            </a:r>
            <a:r>
              <a:rPr lang="sl-SI" sz="24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In </a:t>
            </a:r>
            <a:r>
              <a:rPr lang="sl-SI" sz="2400" dirty="0" err="1" smtClean="0"/>
              <a:t>order</a:t>
            </a:r>
            <a:r>
              <a:rPr lang="sl-SI" sz="2400" dirty="0" smtClean="0"/>
              <a:t> to </a:t>
            </a:r>
            <a:r>
              <a:rPr lang="sl-SI" sz="2400" dirty="0" err="1" smtClean="0"/>
              <a:t>keep</a:t>
            </a:r>
            <a:r>
              <a:rPr lang="sl-SI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Quality Guidelines </a:t>
            </a:r>
            <a:r>
              <a:rPr lang="en-US" sz="2400" dirty="0" smtClean="0"/>
              <a:t>balanced</a:t>
            </a:r>
            <a:r>
              <a:rPr lang="sl-SI" sz="24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l-SI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So far </a:t>
            </a:r>
            <a:r>
              <a:rPr lang="sl-SI" sz="2400" dirty="0" err="1" smtClean="0"/>
              <a:t>available</a:t>
            </a:r>
            <a:r>
              <a:rPr lang="sl-SI" sz="2400" dirty="0" smtClean="0"/>
              <a:t>: </a:t>
            </a:r>
            <a:r>
              <a:rPr lang="en-US" sz="2400" dirty="0" smtClean="0"/>
              <a:t>the </a:t>
            </a:r>
            <a:r>
              <a:rPr lang="en-US" sz="2400" dirty="0"/>
              <a:t>Style </a:t>
            </a:r>
            <a:r>
              <a:rPr lang="en-US" sz="2400" dirty="0" smtClean="0"/>
              <a:t>Guide, </a:t>
            </a:r>
            <a:r>
              <a:rPr lang="en-US" sz="2400" dirty="0"/>
              <a:t>the Quality </a:t>
            </a:r>
            <a:r>
              <a:rPr lang="en-US" sz="2400" dirty="0" smtClean="0"/>
              <a:t>Indicators, </a:t>
            </a:r>
            <a:r>
              <a:rPr lang="en-US" sz="2400" dirty="0"/>
              <a:t>the Statistical Data </a:t>
            </a:r>
            <a:r>
              <a:rPr lang="en-US" sz="2400" dirty="0" smtClean="0"/>
              <a:t>Editing </a:t>
            </a:r>
            <a:r>
              <a:rPr lang="en-US" sz="2400" dirty="0"/>
              <a:t>and the Time Series </a:t>
            </a:r>
            <a:r>
              <a:rPr lang="en-US" sz="2400" dirty="0" smtClean="0"/>
              <a:t>Analysis. </a:t>
            </a:r>
            <a:endParaRPr lang="sl-SI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l-SI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l-SI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3208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7584" y="836712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err="1" smtClean="0"/>
              <a:t>Functions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of</a:t>
            </a:r>
            <a:r>
              <a:rPr lang="sl-SI" sz="3200" b="1" dirty="0" smtClean="0"/>
              <a:t> General </a:t>
            </a:r>
            <a:r>
              <a:rPr lang="sl-SI" sz="3200" b="1" dirty="0" err="1" smtClean="0"/>
              <a:t>Process</a:t>
            </a:r>
            <a:r>
              <a:rPr lang="sl-SI" sz="3200" b="1" dirty="0" smtClean="0"/>
              <a:t> Model/ </a:t>
            </a:r>
            <a:r>
              <a:rPr lang="sl-SI" sz="3200" b="1" dirty="0" err="1" smtClean="0"/>
              <a:t>Quality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Guidelines</a:t>
            </a:r>
            <a:r>
              <a:rPr lang="sl-SI" sz="3200" b="1" dirty="0" smtClean="0"/>
              <a:t> </a:t>
            </a:r>
            <a:endParaRPr lang="sl-SI" sz="3200" b="1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798204" y="2276872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Educational purposes. </a:t>
            </a:r>
            <a:endParaRPr lang="sl-SI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l-SI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Standardisation </a:t>
            </a:r>
            <a:r>
              <a:rPr lang="en-GB" sz="2000" dirty="0"/>
              <a:t>of methods and procedures. </a:t>
            </a:r>
            <a:endParaRPr lang="sl-SI" sz="2000" dirty="0" smtClean="0"/>
          </a:p>
          <a:p>
            <a:pPr lvl="0"/>
            <a:endParaRPr lang="sl-SI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Development </a:t>
            </a:r>
            <a:r>
              <a:rPr lang="en-GB" sz="2000" dirty="0"/>
              <a:t>of generic software applications. </a:t>
            </a:r>
            <a:endParaRPr lang="sl-SI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l-SI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Survey </a:t>
            </a:r>
            <a:r>
              <a:rPr lang="en-GB" sz="2000" dirty="0"/>
              <a:t>documentation. </a:t>
            </a:r>
            <a:endParaRPr lang="sl-SI" sz="2000" dirty="0" smtClean="0"/>
          </a:p>
          <a:p>
            <a:pPr lvl="0"/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5943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7584" y="83671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err="1" smtClean="0"/>
              <a:t>Future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plans</a:t>
            </a:r>
            <a:endParaRPr lang="sl-SI" sz="3200" b="1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827584" y="1772816"/>
            <a:ext cx="6984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sz="2000" dirty="0"/>
              <a:t>P</a:t>
            </a:r>
            <a:r>
              <a:rPr lang="en-GB" sz="2000" dirty="0" err="1" smtClean="0"/>
              <a:t>ermanent</a:t>
            </a:r>
            <a:r>
              <a:rPr lang="en-GB" sz="2000" dirty="0" smtClean="0"/>
              <a:t> </a:t>
            </a:r>
            <a:r>
              <a:rPr lang="en-GB" sz="2000" dirty="0"/>
              <a:t>Working Group for </a:t>
            </a:r>
            <a:r>
              <a:rPr lang="en-GB" sz="2000" dirty="0" smtClean="0"/>
              <a:t>Processes</a:t>
            </a:r>
            <a:r>
              <a:rPr lang="sl-SI" sz="2000" dirty="0" smtClean="0"/>
              <a:t> (</a:t>
            </a:r>
            <a:r>
              <a:rPr lang="sl-SI" sz="2000" dirty="0" err="1" smtClean="0"/>
              <a:t>functions</a:t>
            </a:r>
            <a:r>
              <a:rPr lang="sl-SI" sz="2000" dirty="0" smtClean="0"/>
              <a:t>):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to follow the development of the international standards in the field of general statistical process and propose the </a:t>
            </a:r>
            <a:r>
              <a:rPr lang="en-GB" sz="2000" dirty="0" smtClean="0"/>
              <a:t>implementation;</a:t>
            </a:r>
            <a:endParaRPr lang="sl-SI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to </a:t>
            </a:r>
            <a:r>
              <a:rPr lang="en-GB" sz="2000" dirty="0"/>
              <a:t>coordinate the updating procedure of the Quality Guidelines, </a:t>
            </a:r>
            <a:endParaRPr lang="sl-SI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to </a:t>
            </a:r>
            <a:r>
              <a:rPr lang="en-GB" sz="2000" dirty="0"/>
              <a:t>further promote </a:t>
            </a:r>
            <a:r>
              <a:rPr lang="en-GB" sz="2000" dirty="0" err="1" smtClean="0"/>
              <a:t>th</a:t>
            </a:r>
            <a:r>
              <a:rPr lang="sl-SI" sz="2000" dirty="0" smtClean="0"/>
              <a:t>is </a:t>
            </a:r>
            <a:r>
              <a:rPr lang="en-GB" sz="2000" dirty="0" smtClean="0"/>
              <a:t>document</a:t>
            </a:r>
            <a:r>
              <a:rPr lang="sl-SI" sz="2000" dirty="0" smtClean="0"/>
              <a:t>s</a:t>
            </a:r>
            <a:r>
              <a:rPr lang="en-GB" sz="2000" dirty="0" smtClean="0"/>
              <a:t>, </a:t>
            </a:r>
            <a:endParaRPr lang="sl-SI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to </a:t>
            </a:r>
            <a:r>
              <a:rPr lang="en-GB" sz="2000" dirty="0"/>
              <a:t>take care that the presentation of the </a:t>
            </a:r>
            <a:r>
              <a:rPr lang="en-GB" sz="2000" dirty="0" smtClean="0"/>
              <a:t>document</a:t>
            </a:r>
            <a:r>
              <a:rPr lang="sl-SI" sz="2000" dirty="0" smtClean="0"/>
              <a:t>s</a:t>
            </a:r>
            <a:r>
              <a:rPr lang="en-GB" sz="2000" dirty="0" smtClean="0"/>
              <a:t> </a:t>
            </a:r>
            <a:r>
              <a:rPr lang="en-GB" sz="2000" dirty="0"/>
              <a:t>is user friendly for the </a:t>
            </a:r>
            <a:r>
              <a:rPr lang="en-GB" sz="2000" dirty="0" smtClean="0"/>
              <a:t>employees</a:t>
            </a:r>
            <a:r>
              <a:rPr lang="sl-SI" sz="2000" dirty="0" smtClean="0"/>
              <a:t>.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9930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057"/>
            <a:ext cx="9144000" cy="68580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827584" y="83671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l-SI" sz="3200" b="1" dirty="0"/>
          </a:p>
        </p:txBody>
      </p:sp>
      <p:pic>
        <p:nvPicPr>
          <p:cNvPr id="2050" name="Picture 2" descr="Q:\Kakovost\Q2014\2birds1stone\Kill 2 birds 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6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454</Words>
  <Application>Microsoft Office PowerPoint</Application>
  <PresentationFormat>Diaprojekcija na zaslonu (4:3)</PresentationFormat>
  <Paragraphs>59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Tina Steenvoorden</dc:creator>
  <cp:lastModifiedBy>Tina Steenvoorden</cp:lastModifiedBy>
  <cp:revision>20</cp:revision>
  <dcterms:created xsi:type="dcterms:W3CDTF">2014-05-14T10:02:17Z</dcterms:created>
  <dcterms:modified xsi:type="dcterms:W3CDTF">2014-06-02T20:32:10Z</dcterms:modified>
</cp:coreProperties>
</file>