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3" r:id="rId4"/>
    <p:sldId id="258" r:id="rId5"/>
    <p:sldId id="271" r:id="rId6"/>
    <p:sldId id="270" r:id="rId7"/>
    <p:sldId id="260" r:id="rId8"/>
    <p:sldId id="264" r:id="rId9"/>
    <p:sldId id="265" r:id="rId10"/>
    <p:sldId id="259" r:id="rId11"/>
    <p:sldId id="261" r:id="rId12"/>
    <p:sldId id="262" r:id="rId13"/>
    <p:sldId id="272" r:id="rId14"/>
    <p:sldId id="263" r:id="rId15"/>
    <p:sldId id="268" r:id="rId16"/>
    <p:sldId id="266" r:id="rId17"/>
    <p:sldId id="269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C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1" autoAdjust="0"/>
  </p:normalViewPr>
  <p:slideViewPr>
    <p:cSldViewPr snapToGrid="0" snapToObjects="1"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C6F795-F2FF-4DF0-892A-BFAAE71700F5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2AB5B6-AD40-456E-BC04-42A164B68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45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43E983-7E42-4B9D-90DF-1F94E24BE79C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DAB3B1-3CD8-4667-98EF-EA116D274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4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0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2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1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9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700"/>
            <a:ext cx="9144000" cy="622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A5C4-149D-4D66-BABE-E6DD2BE69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93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GPS To Detect and Prevent Falsification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RJ Marquette</a:t>
            </a:r>
          </a:p>
          <a:p>
            <a:r>
              <a:rPr lang="en-US" dirty="0" smtClean="0"/>
              <a:t>US Census Bureau</a:t>
            </a:r>
          </a:p>
          <a:p>
            <a:r>
              <a:rPr lang="en-US" dirty="0"/>
              <a:t>r</a:t>
            </a:r>
            <a:r>
              <a:rPr lang="en-US" dirty="0" smtClean="0"/>
              <a:t>odrick.j.marquette@census.gov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Curbstoning Clusters and Long Strands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Overlap:  0.81%</a:t>
            </a:r>
          </a:p>
          <a:p>
            <a:pPr lvl="1"/>
            <a:r>
              <a:rPr lang="en-US" dirty="0" smtClean="0"/>
              <a:t>Detect different assignments</a:t>
            </a:r>
          </a:p>
          <a:p>
            <a:pPr lvl="1"/>
            <a:r>
              <a:rPr lang="en-US" dirty="0" smtClean="0"/>
              <a:t>15.7% of assignments with both failed DQC</a:t>
            </a:r>
          </a:p>
          <a:p>
            <a:r>
              <a:rPr lang="en-US" dirty="0" smtClean="0"/>
              <a:t>Pursue both methods for the 2020 Census</a:t>
            </a:r>
          </a:p>
          <a:p>
            <a:pPr lvl="1"/>
            <a:r>
              <a:rPr lang="en-US" dirty="0" smtClean="0"/>
              <a:t>Improve interviewing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Census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Field operations use smartphones and tablets with GPS</a:t>
            </a:r>
          </a:p>
          <a:p>
            <a:r>
              <a:rPr lang="en-US" dirty="0" smtClean="0"/>
              <a:t>Use GPS in two ways:</a:t>
            </a:r>
          </a:p>
          <a:p>
            <a:pPr lvl="1"/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Prevention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4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Flag assignments with large strand lengths for further review</a:t>
            </a:r>
          </a:p>
          <a:p>
            <a:r>
              <a:rPr lang="en-US" dirty="0" smtClean="0"/>
              <a:t>Working on methods to detect curbstoning clusters quickly</a:t>
            </a:r>
          </a:p>
          <a:p>
            <a:r>
              <a:rPr lang="en-US" dirty="0" smtClean="0"/>
              <a:t>May be affected by Prevention steps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Faith Error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08" y="1600200"/>
            <a:ext cx="5409583" cy="4525963"/>
          </a:xfrm>
        </p:spPr>
      </p:pic>
      <p:sp>
        <p:nvSpPr>
          <p:cNvPr id="5" name="TextBox 4"/>
          <p:cNvSpPr txBox="1"/>
          <p:nvPr/>
        </p:nvSpPr>
        <p:spPr>
          <a:xfrm>
            <a:off x="3175056" y="6139782"/>
            <a:ext cx="280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All map spots are fictitious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159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6850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6850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Warn the user if they are “too far” from the housing unit</a:t>
            </a:r>
          </a:p>
          <a:p>
            <a:r>
              <a:rPr lang="en-US" dirty="0" smtClean="0"/>
              <a:t>User can override</a:t>
            </a:r>
          </a:p>
          <a:p>
            <a:r>
              <a:rPr lang="en-US" dirty="0" smtClean="0"/>
              <a:t>Warn user if they place 6</a:t>
            </a:r>
            <a:r>
              <a:rPr lang="en-US" baseline="30000" dirty="0" smtClean="0"/>
              <a:t>th</a:t>
            </a:r>
            <a:r>
              <a:rPr lang="en-US" dirty="0" smtClean="0"/>
              <a:t> housing unit within given radius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09" y="590526"/>
            <a:ext cx="2861091" cy="50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GPS accuracy may not meet Census standards</a:t>
            </a:r>
          </a:p>
          <a:p>
            <a:pPr lvl="1"/>
            <a:r>
              <a:rPr lang="en-US" dirty="0" smtClean="0"/>
              <a:t>Need to test for this purpose</a:t>
            </a:r>
          </a:p>
          <a:p>
            <a:r>
              <a:rPr lang="en-US" dirty="0" smtClean="0"/>
              <a:t>GPS has some error</a:t>
            </a:r>
          </a:p>
          <a:p>
            <a:pPr lvl="1"/>
            <a:r>
              <a:rPr lang="en-US" dirty="0" smtClean="0"/>
              <a:t>May only be able to detect large discrepancies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a way to detect curbstoning clusters in the field</a:t>
            </a:r>
          </a:p>
          <a:p>
            <a:r>
              <a:rPr lang="en-US" dirty="0" smtClean="0"/>
              <a:t>Refine strand length rules</a:t>
            </a:r>
          </a:p>
          <a:p>
            <a:pPr lvl="1"/>
            <a:r>
              <a:rPr lang="en-US" dirty="0" smtClean="0"/>
              <a:t>Urban versus rural</a:t>
            </a:r>
          </a:p>
          <a:p>
            <a:r>
              <a:rPr lang="en-US" dirty="0"/>
              <a:t>A</a:t>
            </a:r>
            <a:r>
              <a:rPr lang="en-US" dirty="0" smtClean="0"/>
              <a:t>void too many false warnings</a:t>
            </a:r>
          </a:p>
          <a:p>
            <a:r>
              <a:rPr lang="en-US" dirty="0" smtClean="0"/>
              <a:t>Test using multi-housing unit structures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RJ Marquette</a:t>
            </a:r>
          </a:p>
          <a:p>
            <a:pPr marL="0" indent="0" algn="ctr">
              <a:buNone/>
            </a:pPr>
            <a:r>
              <a:rPr lang="en-US" dirty="0" smtClean="0"/>
              <a:t>US Census Bureau</a:t>
            </a:r>
          </a:p>
          <a:p>
            <a:pPr marL="0" indent="0" algn="ctr">
              <a:buNone/>
            </a:pPr>
            <a:r>
              <a:rPr lang="en-US" dirty="0" smtClean="0"/>
              <a:t>rodrick.j.marquette@census.gov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2010 Census</a:t>
            </a:r>
            <a:br>
              <a:rPr lang="en-US" dirty="0" smtClean="0"/>
            </a:br>
            <a:r>
              <a:rPr lang="en-US" dirty="0" smtClean="0"/>
              <a:t>Address Canvassing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operation of the Census</a:t>
            </a:r>
          </a:p>
          <a:p>
            <a:r>
              <a:rPr lang="en-US" dirty="0" smtClean="0"/>
              <a:t>Updates our list of housing units</a:t>
            </a:r>
          </a:p>
          <a:p>
            <a:r>
              <a:rPr lang="en-US" dirty="0" smtClean="0"/>
              <a:t>Handheld computer</a:t>
            </a:r>
          </a:p>
          <a:p>
            <a:r>
              <a:rPr lang="en-US" dirty="0" smtClean="0"/>
              <a:t>Used Global Positioning System (GPS)</a:t>
            </a:r>
          </a:p>
          <a:p>
            <a:r>
              <a:rPr lang="en-US" dirty="0" smtClean="0"/>
              <a:t>Relative coordinates</a:t>
            </a:r>
          </a:p>
          <a:p>
            <a:r>
              <a:rPr lang="en-US" dirty="0" smtClean="0"/>
              <a:t>Dependent quality </a:t>
            </a:r>
            <a:r>
              <a:rPr lang="en-US" dirty="0" smtClean="0"/>
              <a:t>control – acceptance sampling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Curbstoning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Clusters of GPS coordinates at:</a:t>
            </a:r>
          </a:p>
          <a:p>
            <a:pPr lvl="1"/>
            <a:r>
              <a:rPr lang="en-US" dirty="0" smtClean="0"/>
              <a:t>Single houses</a:t>
            </a:r>
          </a:p>
          <a:p>
            <a:pPr lvl="1"/>
            <a:r>
              <a:rPr lang="en-US" dirty="0" smtClean="0"/>
              <a:t>Coffee shops</a:t>
            </a:r>
          </a:p>
          <a:p>
            <a:pPr lvl="1"/>
            <a:r>
              <a:rPr lang="en-US" dirty="0" smtClean="0"/>
              <a:t>One spot along the road</a:t>
            </a:r>
          </a:p>
          <a:p>
            <a:r>
              <a:rPr lang="en-US" dirty="0"/>
              <a:t>19,500 assignments </a:t>
            </a:r>
            <a:r>
              <a:rPr lang="en-US" dirty="0" smtClean="0"/>
              <a:t>had </a:t>
            </a:r>
            <a:r>
              <a:rPr lang="en-US" dirty="0"/>
              <a:t>at least one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Ideal Example</a:t>
            </a:r>
            <a:br>
              <a:rPr lang="en-US" dirty="0" smtClean="0"/>
            </a:br>
            <a:r>
              <a:rPr lang="en-US" sz="3600" dirty="0" smtClean="0"/>
              <a:t>Green – GPS; White – Manual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75056" y="6139782"/>
            <a:ext cx="280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All map spots are fictitious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750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Curbstoning Cluster Example</a:t>
            </a:r>
            <a:br>
              <a:rPr lang="en-US" dirty="0" smtClean="0"/>
            </a:br>
            <a:r>
              <a:rPr lang="en-US" sz="3600" dirty="0" smtClean="0">
                <a:solidFill>
                  <a:prstClr val="black"/>
                </a:solidFill>
              </a:rPr>
              <a:t>Green – </a:t>
            </a:r>
            <a:r>
              <a:rPr lang="en-US" sz="3600" dirty="0">
                <a:solidFill>
                  <a:prstClr val="black"/>
                </a:solidFill>
              </a:rPr>
              <a:t>GPS; </a:t>
            </a:r>
            <a:r>
              <a:rPr lang="en-US" sz="3600" dirty="0" smtClean="0">
                <a:solidFill>
                  <a:prstClr val="black"/>
                </a:solidFill>
              </a:rPr>
              <a:t>White – Manual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75056" y="6139782"/>
            <a:ext cx="280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All map spots are fictitious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357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Curbstoning Cluster Example</a:t>
            </a:r>
            <a:br>
              <a:rPr lang="en-US" dirty="0" smtClean="0"/>
            </a:br>
            <a:r>
              <a:rPr lang="en-US" sz="3600" dirty="0"/>
              <a:t>Green – GPS; White – Manual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75056" y="6139782"/>
            <a:ext cx="280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All map spots are fictitious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505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Curbstoning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Six or more housing units in 25 </a:t>
            </a:r>
            <a:r>
              <a:rPr lang="en-US" dirty="0" smtClean="0"/>
              <a:t>foot/7.6 meters </a:t>
            </a:r>
            <a:r>
              <a:rPr lang="en-US" dirty="0" smtClean="0"/>
              <a:t>radius</a:t>
            </a:r>
          </a:p>
          <a:p>
            <a:pPr lvl="1"/>
            <a:r>
              <a:rPr lang="en-US" dirty="0" smtClean="0"/>
              <a:t>Difficult to compute - duplicates</a:t>
            </a:r>
          </a:p>
          <a:p>
            <a:r>
              <a:rPr lang="en-US" dirty="0" smtClean="0"/>
              <a:t>Analysis:  </a:t>
            </a:r>
            <a:r>
              <a:rPr lang="en-US" dirty="0" smtClean="0"/>
              <a:t>Squares of about 40 </a:t>
            </a:r>
            <a:r>
              <a:rPr lang="en-US" dirty="0" err="1" smtClean="0"/>
              <a:t>ft</a:t>
            </a:r>
            <a:r>
              <a:rPr lang="en-US" dirty="0" smtClean="0"/>
              <a:t>/12.2 </a:t>
            </a:r>
            <a:r>
              <a:rPr lang="en-US" dirty="0" smtClean="0"/>
              <a:t>m</a:t>
            </a:r>
            <a:endParaRPr lang="en-US" dirty="0" smtClean="0"/>
          </a:p>
          <a:p>
            <a:pPr lvl="1"/>
            <a:r>
              <a:rPr lang="en-US" dirty="0" smtClean="0"/>
              <a:t>6 or more units in a square or adjacent squares counted as a curbstoning cluster</a:t>
            </a:r>
          </a:p>
          <a:p>
            <a:r>
              <a:rPr lang="en-US" dirty="0" smtClean="0"/>
              <a:t>Excluded multi-housing unit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Compared to Dependent 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Assignments with curbstoning clusters more likely to fail DQC:</a:t>
            </a:r>
          </a:p>
          <a:p>
            <a:pPr lvl="1"/>
            <a:r>
              <a:rPr lang="en-US" dirty="0" smtClean="0"/>
              <a:t>13.7% versus an overall 8.4% DQC failure rate</a:t>
            </a:r>
          </a:p>
          <a:p>
            <a:pPr marL="342900" lvl="1" indent="-342900"/>
            <a:r>
              <a:rPr lang="en-US" dirty="0" smtClean="0"/>
              <a:t>Assignments with “long </a:t>
            </a:r>
            <a:r>
              <a:rPr lang="en-US" dirty="0"/>
              <a:t>strands</a:t>
            </a:r>
            <a:r>
              <a:rPr lang="en-US" dirty="0" smtClean="0"/>
              <a:t>”:</a:t>
            </a:r>
            <a:endParaRPr lang="en-US" dirty="0" smtClean="0"/>
          </a:p>
          <a:p>
            <a:pPr lvl="1"/>
            <a:r>
              <a:rPr lang="en-US" dirty="0" smtClean="0"/>
              <a:t>14.6% of assignments with long strands failed DQC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 Strand Example</a:t>
            </a:r>
            <a:br>
              <a:rPr lang="en-US" dirty="0" smtClean="0"/>
            </a:br>
            <a:r>
              <a:rPr lang="en-US" sz="3600" dirty="0">
                <a:solidFill>
                  <a:prstClr val="black"/>
                </a:solidFill>
              </a:rPr>
              <a:t>Green – GPS; White – Manual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5B77-4519-43AE-B0BC-D3C0E1CB260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75056" y="6139782"/>
            <a:ext cx="280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All map spots are fictitious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145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375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Using GPS To Detect and Prevent Falsification</vt:lpstr>
      <vt:lpstr>2010 Census Address Canvassing</vt:lpstr>
      <vt:lpstr>Curbstoning Clusters</vt:lpstr>
      <vt:lpstr>Ideal Example Green – GPS; White – Manual</vt:lpstr>
      <vt:lpstr>Curbstoning Cluster Example Green – GPS; White – Manual</vt:lpstr>
      <vt:lpstr>Curbstoning Cluster Example Green – GPS; White – Manual</vt:lpstr>
      <vt:lpstr>Defining Curbstoning Clusters</vt:lpstr>
      <vt:lpstr>Compared to Dependent Quality Control</vt:lpstr>
      <vt:lpstr>Long Strand Example Green – GPS; White – Manual</vt:lpstr>
      <vt:lpstr>Comparing Curbstoning Clusters and Long Strands</vt:lpstr>
      <vt:lpstr>2020 Census Plans</vt:lpstr>
      <vt:lpstr>Detection</vt:lpstr>
      <vt:lpstr>Good Faith Error Example</vt:lpstr>
      <vt:lpstr>Prevention</vt:lpstr>
      <vt:lpstr>Limitations</vt:lpstr>
      <vt:lpstr>To Do</vt:lpstr>
      <vt:lpstr>Thanks!</vt:lpstr>
    </vt:vector>
  </TitlesOfParts>
  <Company>DraftFCB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Hall</dc:creator>
  <cp:lastModifiedBy>Rodrick J Marquette</cp:lastModifiedBy>
  <cp:revision>111</cp:revision>
  <cp:lastPrinted>2014-04-28T14:27:22Z</cp:lastPrinted>
  <dcterms:created xsi:type="dcterms:W3CDTF">2011-03-08T18:45:57Z</dcterms:created>
  <dcterms:modified xsi:type="dcterms:W3CDTF">2014-04-29T12:23:01Z</dcterms:modified>
</cp:coreProperties>
</file>