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slideMasters/slideMaster7.xml" ContentType="application/vnd.openxmlformats-officedocument.presentationml.slideMaster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1" r:id="rId2"/>
    <p:sldMasterId id="2147483660" r:id="rId3"/>
    <p:sldMasterId id="2147483648" r:id="rId4"/>
    <p:sldMasterId id="2147483812" r:id="rId5"/>
    <p:sldMasterId id="2147483814" r:id="rId6"/>
    <p:sldMasterId id="2147483818" r:id="rId7"/>
  </p:sldMasterIdLst>
  <p:notesMasterIdLst>
    <p:notesMasterId r:id="rId47"/>
  </p:notesMasterIdLst>
  <p:sldIdLst>
    <p:sldId id="319" r:id="rId8"/>
    <p:sldId id="419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32" r:id="rId24"/>
    <p:sldId id="357" r:id="rId25"/>
    <p:sldId id="358" r:id="rId26"/>
    <p:sldId id="362" r:id="rId27"/>
    <p:sldId id="363" r:id="rId28"/>
    <p:sldId id="364" r:id="rId29"/>
    <p:sldId id="409" r:id="rId30"/>
    <p:sldId id="415" r:id="rId31"/>
    <p:sldId id="416" r:id="rId32"/>
    <p:sldId id="417" r:id="rId33"/>
    <p:sldId id="418" r:id="rId34"/>
    <p:sldId id="400" r:id="rId35"/>
    <p:sldId id="434" r:id="rId36"/>
    <p:sldId id="412" r:id="rId37"/>
    <p:sldId id="413" r:id="rId38"/>
    <p:sldId id="414" r:id="rId39"/>
    <p:sldId id="349" r:id="rId40"/>
    <p:sldId id="303" r:id="rId41"/>
    <p:sldId id="302" r:id="rId42"/>
    <p:sldId id="304" r:id="rId43"/>
    <p:sldId id="371" r:id="rId44"/>
    <p:sldId id="373" r:id="rId45"/>
    <p:sldId id="365" r:id="rId4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6F96"/>
    <a:srgbClr val="4E96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 snapToGrid="0">
      <p:cViewPr>
        <p:scale>
          <a:sx n="100" d="100"/>
          <a:sy n="100" d="100"/>
        </p:scale>
        <p:origin x="-372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ropbox\not%20able\not%20abl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ropbox\not%20able\not%20abl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Dropbox\not%20able\not%20abl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Dropbox\not%20able\not%20ab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>
        <c:manualLayout>
          <c:layoutTarget val="inner"/>
          <c:xMode val="edge"/>
          <c:yMode val="edge"/>
          <c:x val="0.12709295706300103"/>
          <c:y val="2.8341186499613948E-2"/>
          <c:w val="0.83898508730180965"/>
          <c:h val="0.89795022419360093"/>
        </c:manualLayout>
      </c:layout>
      <c:barChart>
        <c:barDir val="bar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</c:dPt>
          <c:dPt>
            <c:idx val="5"/>
          </c:dPt>
          <c:dPt>
            <c:idx val="7"/>
            <c:spPr>
              <a:solidFill>
                <a:schemeClr val="accent2"/>
              </a:solidFill>
            </c:spPr>
          </c:dPt>
          <c:dPt>
            <c:idx val="8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</c:dPt>
          <c:dPt>
            <c:idx val="14"/>
            <c:spPr>
              <a:solidFill>
                <a:schemeClr val="accent2"/>
              </a:solidFill>
            </c:spPr>
          </c:dPt>
          <c:dPt>
            <c:idx val="17"/>
          </c:dPt>
          <c:dPt>
            <c:idx val="35"/>
            <c:spPr>
              <a:solidFill>
                <a:schemeClr val="accent2"/>
              </a:solidFill>
            </c:spPr>
          </c:dPt>
          <c:dPt>
            <c:idx val="39"/>
          </c:dPt>
          <c:cat>
            <c:strRef>
              <c:f>Blad1!$A$2:$A$43</c:f>
              <c:strCache>
                <c:ptCount val="42"/>
                <c:pt idx="0">
                  <c:v>Luxembourg</c:v>
                </c:pt>
                <c:pt idx="1">
                  <c:v>Iran</c:v>
                </c:pt>
                <c:pt idx="2">
                  <c:v>Korea, Republic of</c:v>
                </c:pt>
                <c:pt idx="3">
                  <c:v>Japan</c:v>
                </c:pt>
                <c:pt idx="4">
                  <c:v>Croatia</c:v>
                </c:pt>
                <c:pt idx="5">
                  <c:v>Iceland</c:v>
                </c:pt>
                <c:pt idx="6">
                  <c:v>Cyprus</c:v>
                </c:pt>
                <c:pt idx="7">
                  <c:v>China</c:v>
                </c:pt>
                <c:pt idx="8">
                  <c:v>Australia</c:v>
                </c:pt>
                <c:pt idx="9">
                  <c:v>Latvia</c:v>
                </c:pt>
                <c:pt idx="10">
                  <c:v>Philippines</c:v>
                </c:pt>
                <c:pt idx="11">
                  <c:v>Bulgaria</c:v>
                </c:pt>
                <c:pt idx="12">
                  <c:v>Slovakia</c:v>
                </c:pt>
                <c:pt idx="13">
                  <c:v>Lithuania</c:v>
                </c:pt>
                <c:pt idx="14">
                  <c:v>Canada</c:v>
                </c:pt>
                <c:pt idx="15">
                  <c:v>Turkey</c:v>
                </c:pt>
                <c:pt idx="16">
                  <c:v>Romania</c:v>
                </c:pt>
                <c:pt idx="17">
                  <c:v>Czech</c:v>
                </c:pt>
                <c:pt idx="18">
                  <c:v>Israel</c:v>
                </c:pt>
                <c:pt idx="19">
                  <c:v>Ukraine</c:v>
                </c:pt>
                <c:pt idx="20">
                  <c:v>Greece</c:v>
                </c:pt>
                <c:pt idx="21">
                  <c:v>Estonia</c:v>
                </c:pt>
                <c:pt idx="22">
                  <c:v>Russian</c:v>
                </c:pt>
                <c:pt idx="23">
                  <c:v>Hungary</c:v>
                </c:pt>
                <c:pt idx="24">
                  <c:v>Ireland</c:v>
                </c:pt>
                <c:pt idx="25">
                  <c:v>Sweden</c:v>
                </c:pt>
                <c:pt idx="26">
                  <c:v>Finland</c:v>
                </c:pt>
                <c:pt idx="27">
                  <c:v>Portugal</c:v>
                </c:pt>
                <c:pt idx="28">
                  <c:v>Austria</c:v>
                </c:pt>
                <c:pt idx="29">
                  <c:v>Denmark</c:v>
                </c:pt>
                <c:pt idx="30">
                  <c:v>Switzerland</c:v>
                </c:pt>
                <c:pt idx="31">
                  <c:v>France</c:v>
                </c:pt>
                <c:pt idx="32">
                  <c:v>Italy</c:v>
                </c:pt>
                <c:pt idx="33">
                  <c:v>Poland</c:v>
                </c:pt>
                <c:pt idx="34">
                  <c:v>Spain</c:v>
                </c:pt>
                <c:pt idx="35">
                  <c:v>US</c:v>
                </c:pt>
                <c:pt idx="36">
                  <c:v>Norway</c:v>
                </c:pt>
                <c:pt idx="37">
                  <c:v>Slovenia</c:v>
                </c:pt>
                <c:pt idx="38">
                  <c:v>Netherlands</c:v>
                </c:pt>
                <c:pt idx="39">
                  <c:v>UK</c:v>
                </c:pt>
                <c:pt idx="40">
                  <c:v>Belgium</c:v>
                </c:pt>
                <c:pt idx="41">
                  <c:v>Germany</c:v>
                </c:pt>
              </c:strCache>
            </c:strRef>
          </c:cat>
          <c:val>
            <c:numRef>
              <c:f>Blad1!$B$2:$B$43</c:f>
              <c:numCache>
                <c:formatCode>General</c:formatCode>
                <c:ptCount val="42"/>
                <c:pt idx="0">
                  <c:v>113</c:v>
                </c:pt>
                <c:pt idx="1">
                  <c:v>114</c:v>
                </c:pt>
                <c:pt idx="2">
                  <c:v>126</c:v>
                </c:pt>
                <c:pt idx="3">
                  <c:v>127</c:v>
                </c:pt>
                <c:pt idx="4">
                  <c:v>157</c:v>
                </c:pt>
                <c:pt idx="5">
                  <c:v>164</c:v>
                </c:pt>
                <c:pt idx="6">
                  <c:v>165</c:v>
                </c:pt>
                <c:pt idx="7">
                  <c:v>207</c:v>
                </c:pt>
                <c:pt idx="8">
                  <c:v>213</c:v>
                </c:pt>
                <c:pt idx="9">
                  <c:v>230</c:v>
                </c:pt>
                <c:pt idx="10">
                  <c:v>240</c:v>
                </c:pt>
                <c:pt idx="11">
                  <c:v>253</c:v>
                </c:pt>
                <c:pt idx="12">
                  <c:v>300</c:v>
                </c:pt>
                <c:pt idx="13">
                  <c:v>331</c:v>
                </c:pt>
                <c:pt idx="14">
                  <c:v>392</c:v>
                </c:pt>
                <c:pt idx="15">
                  <c:v>482</c:v>
                </c:pt>
                <c:pt idx="16">
                  <c:v>535</c:v>
                </c:pt>
                <c:pt idx="17">
                  <c:v>640</c:v>
                </c:pt>
                <c:pt idx="18">
                  <c:v>751</c:v>
                </c:pt>
                <c:pt idx="19">
                  <c:v>823</c:v>
                </c:pt>
                <c:pt idx="20">
                  <c:v>833</c:v>
                </c:pt>
                <c:pt idx="21">
                  <c:v>983</c:v>
                </c:pt>
                <c:pt idx="22">
                  <c:v>983</c:v>
                </c:pt>
                <c:pt idx="23">
                  <c:v>1157</c:v>
                </c:pt>
                <c:pt idx="24">
                  <c:v>1231</c:v>
                </c:pt>
                <c:pt idx="25">
                  <c:v>1469</c:v>
                </c:pt>
                <c:pt idx="26">
                  <c:v>1592</c:v>
                </c:pt>
                <c:pt idx="27">
                  <c:v>1740</c:v>
                </c:pt>
                <c:pt idx="28">
                  <c:v>1777</c:v>
                </c:pt>
                <c:pt idx="29">
                  <c:v>1876</c:v>
                </c:pt>
                <c:pt idx="30">
                  <c:v>2128</c:v>
                </c:pt>
                <c:pt idx="31">
                  <c:v>2353</c:v>
                </c:pt>
                <c:pt idx="32">
                  <c:v>2478</c:v>
                </c:pt>
                <c:pt idx="33">
                  <c:v>2957</c:v>
                </c:pt>
                <c:pt idx="34">
                  <c:v>3482</c:v>
                </c:pt>
                <c:pt idx="35">
                  <c:v>3603</c:v>
                </c:pt>
                <c:pt idx="36">
                  <c:v>3608</c:v>
                </c:pt>
                <c:pt idx="37">
                  <c:v>3615</c:v>
                </c:pt>
                <c:pt idx="38">
                  <c:v>3988</c:v>
                </c:pt>
                <c:pt idx="39">
                  <c:v>5211</c:v>
                </c:pt>
                <c:pt idx="40">
                  <c:v>6099</c:v>
                </c:pt>
                <c:pt idx="41">
                  <c:v>6547</c:v>
                </c:pt>
              </c:numCache>
            </c:numRef>
          </c:val>
        </c:ser>
        <c:dLbls/>
        <c:gapWidth val="50"/>
        <c:axId val="44197760"/>
        <c:axId val="44199296"/>
      </c:barChart>
      <c:catAx>
        <c:axId val="44197760"/>
        <c:scaling>
          <c:orientation val="minMax"/>
        </c:scaling>
        <c:axPos val="l"/>
        <c:numFmt formatCode="General" sourceLinked="1"/>
        <c:tickLblPos val="nextTo"/>
        <c:crossAx val="44199296"/>
        <c:crosses val="autoZero"/>
        <c:auto val="1"/>
        <c:lblAlgn val="ctr"/>
        <c:lblOffset val="100"/>
        <c:tickLblSkip val="1"/>
      </c:catAx>
      <c:valAx>
        <c:axId val="44199296"/>
        <c:scaling>
          <c:orientation val="minMax"/>
          <c:min val="0"/>
        </c:scaling>
        <c:axPos val="b"/>
        <c:majorGridlines/>
        <c:numFmt formatCode="General" sourceLinked="1"/>
        <c:tickLblPos val="nextTo"/>
        <c:crossAx val="44197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 baseline="0"/>
      </a:pPr>
      <a:endParaRPr lang="nl-N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Subgroups</a:t>
            </a:r>
            <a:endParaRPr lang="en-US" sz="18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'Blad1'!$B$1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1"/>
            <c:spPr>
              <a:solidFill>
                <a:srgbClr val="002060"/>
              </a:solidFill>
            </c:spPr>
          </c:dPt>
          <c:cat>
            <c:strRef>
              <c:f>'Blad1'!$A$2:$A$5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'Blad1'!$B$2:$B$5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nl-N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Minority group</a:t>
            </a:r>
            <a:endParaRPr lang="en-US" sz="18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explosion val="25"/>
          <c:dPt>
            <c:idx val="1"/>
            <c:spPr>
              <a:solidFill>
                <a:srgbClr val="002060"/>
              </a:solidFill>
            </c:spPr>
          </c:dPt>
          <c:cat>
            <c:strRef>
              <c:f>Blad1!$A$2:$A$5</c:f>
              <c:strCache>
                <c:ptCount val="2"/>
                <c:pt idx="0">
                  <c:v>1e kwrt</c:v>
                </c:pt>
                <c:pt idx="1">
                  <c:v>2e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nl-N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General population</a:t>
            </a:r>
            <a:endParaRPr lang="en-US" sz="18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cat>
            <c:strRef>
              <c:f>Blad1!$A$2:$A$5</c:f>
              <c:strCache>
                <c:ptCount val="1"/>
                <c:pt idx="0">
                  <c:v>1e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nl-N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Subgroups</a:t>
            </a:r>
            <a:endParaRPr lang="en-US" sz="18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'Blad1'!$B$1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1"/>
            <c:spPr>
              <a:solidFill>
                <a:srgbClr val="002060"/>
              </a:solidFill>
            </c:spPr>
          </c:dPt>
          <c:cat>
            <c:strRef>
              <c:f>'Blad1'!$A$2:$A$5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'Blad1'!$B$2:$B$5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nl-N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Minority group</a:t>
            </a:r>
            <a:endParaRPr lang="en-US" sz="18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explosion val="25"/>
          <c:dPt>
            <c:idx val="1"/>
            <c:spPr>
              <a:solidFill>
                <a:srgbClr val="002060"/>
              </a:solidFill>
            </c:spPr>
          </c:dPt>
          <c:cat>
            <c:strRef>
              <c:f>Blad1!$A$2:$A$5</c:f>
              <c:strCache>
                <c:ptCount val="2"/>
                <c:pt idx="0">
                  <c:v>1e kwrt</c:v>
                </c:pt>
                <c:pt idx="1">
                  <c:v>2e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nl-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plotArea>
      <c:layout>
        <c:manualLayout>
          <c:layoutTarget val="inner"/>
          <c:xMode val="edge"/>
          <c:yMode val="edge"/>
          <c:x val="9.8089579080392744E-2"/>
          <c:y val="1.6862722499755935E-2"/>
          <c:w val="0.79976580796252961"/>
          <c:h val="0.82222495498369563"/>
        </c:manualLayout>
      </c:layout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cat>
            <c:strRef>
              <c:f>Blad1!$A$2:$A$14</c:f>
              <c:strCache>
                <c:ptCount val="13"/>
                <c:pt idx="0">
                  <c:v>Switzerland</c:v>
                </c:pt>
                <c:pt idx="1">
                  <c:v>Spain</c:v>
                </c:pt>
                <c:pt idx="2">
                  <c:v>UK</c:v>
                </c:pt>
                <c:pt idx="3">
                  <c:v>Germany</c:v>
                </c:pt>
                <c:pt idx="4">
                  <c:v>Belgium</c:v>
                </c:pt>
                <c:pt idx="5">
                  <c:v>Norway</c:v>
                </c:pt>
                <c:pt idx="6">
                  <c:v>Denmark</c:v>
                </c:pt>
                <c:pt idx="7">
                  <c:v>Netherlands</c:v>
                </c:pt>
                <c:pt idx="8">
                  <c:v>Portugal</c:v>
                </c:pt>
                <c:pt idx="9">
                  <c:v>Sweden</c:v>
                </c:pt>
                <c:pt idx="10">
                  <c:v>Slovenia</c:v>
                </c:pt>
                <c:pt idx="11">
                  <c:v>Finland</c:v>
                </c:pt>
                <c:pt idx="12">
                  <c:v>Poland</c:v>
                </c:pt>
              </c:strCache>
            </c:strRef>
          </c:cat>
          <c:val>
            <c:numRef>
              <c:f>Blad1!$B$2:$B$14</c:f>
              <c:numCache>
                <c:formatCode>General</c:formatCode>
                <c:ptCount val="13"/>
                <c:pt idx="0">
                  <c:v>33.5</c:v>
                </c:pt>
                <c:pt idx="1">
                  <c:v>53.2</c:v>
                </c:pt>
                <c:pt idx="2">
                  <c:v>55.5</c:v>
                </c:pt>
                <c:pt idx="3">
                  <c:v>55.7</c:v>
                </c:pt>
                <c:pt idx="4">
                  <c:v>59.2</c:v>
                </c:pt>
                <c:pt idx="5">
                  <c:v>65</c:v>
                </c:pt>
                <c:pt idx="6">
                  <c:v>67.599999999999994</c:v>
                </c:pt>
                <c:pt idx="7">
                  <c:v>67.900000000000006</c:v>
                </c:pt>
                <c:pt idx="8">
                  <c:v>68.8</c:v>
                </c:pt>
                <c:pt idx="9">
                  <c:v>69.5</c:v>
                </c:pt>
                <c:pt idx="10">
                  <c:v>70.5</c:v>
                </c:pt>
                <c:pt idx="11">
                  <c:v>73.2</c:v>
                </c:pt>
                <c:pt idx="12">
                  <c:v>73.2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1"/>
              </a:solidFill>
            </a:ln>
          </c:spPr>
          <c:cat>
            <c:strRef>
              <c:f>Blad1!$A$2:$A$14</c:f>
              <c:strCache>
                <c:ptCount val="13"/>
                <c:pt idx="0">
                  <c:v>Switzerland</c:v>
                </c:pt>
                <c:pt idx="1">
                  <c:v>Spain</c:v>
                </c:pt>
                <c:pt idx="2">
                  <c:v>UK</c:v>
                </c:pt>
                <c:pt idx="3">
                  <c:v>Germany</c:v>
                </c:pt>
                <c:pt idx="4">
                  <c:v>Belgium</c:v>
                </c:pt>
                <c:pt idx="5">
                  <c:v>Norway</c:v>
                </c:pt>
                <c:pt idx="6">
                  <c:v>Denmark</c:v>
                </c:pt>
                <c:pt idx="7">
                  <c:v>Netherlands</c:v>
                </c:pt>
                <c:pt idx="8">
                  <c:v>Portugal</c:v>
                </c:pt>
                <c:pt idx="9">
                  <c:v>Sweden</c:v>
                </c:pt>
                <c:pt idx="10">
                  <c:v>Slovenia</c:v>
                </c:pt>
                <c:pt idx="11">
                  <c:v>Finland</c:v>
                </c:pt>
                <c:pt idx="12">
                  <c:v>Poland</c:v>
                </c:pt>
              </c:strCache>
            </c:strRef>
          </c:cat>
          <c:val>
            <c:numRef>
              <c:f>Blad1!$C$2:$C$14</c:f>
              <c:numCache>
                <c:formatCode>General</c:formatCode>
                <c:ptCount val="13"/>
                <c:pt idx="0">
                  <c:v>48.6</c:v>
                </c:pt>
                <c:pt idx="1">
                  <c:v>54.9</c:v>
                </c:pt>
                <c:pt idx="2">
                  <c:v>50.6</c:v>
                </c:pt>
                <c:pt idx="3">
                  <c:v>51</c:v>
                </c:pt>
                <c:pt idx="4">
                  <c:v>61.2</c:v>
                </c:pt>
                <c:pt idx="5">
                  <c:v>66.2</c:v>
                </c:pt>
                <c:pt idx="6">
                  <c:v>64.2</c:v>
                </c:pt>
                <c:pt idx="7">
                  <c:v>64.3</c:v>
                </c:pt>
                <c:pt idx="8">
                  <c:v>71.2</c:v>
                </c:pt>
                <c:pt idx="9">
                  <c:v>65.400000000000006</c:v>
                </c:pt>
                <c:pt idx="10">
                  <c:v>70.2</c:v>
                </c:pt>
                <c:pt idx="11">
                  <c:v>70.7</c:v>
                </c:pt>
                <c:pt idx="12">
                  <c:v>73.7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Blad1!$A$2:$A$14</c:f>
              <c:strCache>
                <c:ptCount val="13"/>
                <c:pt idx="0">
                  <c:v>Switzerland</c:v>
                </c:pt>
                <c:pt idx="1">
                  <c:v>Spain</c:v>
                </c:pt>
                <c:pt idx="2">
                  <c:v>UK</c:v>
                </c:pt>
                <c:pt idx="3">
                  <c:v>Germany</c:v>
                </c:pt>
                <c:pt idx="4">
                  <c:v>Belgium</c:v>
                </c:pt>
                <c:pt idx="5">
                  <c:v>Norway</c:v>
                </c:pt>
                <c:pt idx="6">
                  <c:v>Denmark</c:v>
                </c:pt>
                <c:pt idx="7">
                  <c:v>Netherlands</c:v>
                </c:pt>
                <c:pt idx="8">
                  <c:v>Portugal</c:v>
                </c:pt>
                <c:pt idx="9">
                  <c:v>Sweden</c:v>
                </c:pt>
                <c:pt idx="10">
                  <c:v>Slovenia</c:v>
                </c:pt>
                <c:pt idx="11">
                  <c:v>Finland</c:v>
                </c:pt>
                <c:pt idx="12">
                  <c:v>Poland</c:v>
                </c:pt>
              </c:strCache>
            </c:strRef>
          </c:cat>
          <c:val>
            <c:numRef>
              <c:f>Blad1!$D$2:$D$14</c:f>
              <c:numCache>
                <c:formatCode>General</c:formatCode>
                <c:ptCount val="13"/>
                <c:pt idx="0">
                  <c:v>51.5</c:v>
                </c:pt>
                <c:pt idx="1">
                  <c:v>65.900000000000006</c:v>
                </c:pt>
                <c:pt idx="2">
                  <c:v>54.6</c:v>
                </c:pt>
                <c:pt idx="3">
                  <c:v>54.5</c:v>
                </c:pt>
                <c:pt idx="4">
                  <c:v>61</c:v>
                </c:pt>
                <c:pt idx="5">
                  <c:v>65.5</c:v>
                </c:pt>
                <c:pt idx="6">
                  <c:v>50.8</c:v>
                </c:pt>
                <c:pt idx="7">
                  <c:v>59.8</c:v>
                </c:pt>
                <c:pt idx="8">
                  <c:v>72.8</c:v>
                </c:pt>
                <c:pt idx="9">
                  <c:v>65.900000000000006</c:v>
                </c:pt>
                <c:pt idx="10">
                  <c:v>65.099999999999994</c:v>
                </c:pt>
                <c:pt idx="11">
                  <c:v>64.400000000000006</c:v>
                </c:pt>
                <c:pt idx="12">
                  <c:v>70.2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strRef>
              <c:f>Blad1!$A$2:$A$14</c:f>
              <c:strCache>
                <c:ptCount val="13"/>
                <c:pt idx="0">
                  <c:v>Switzerland</c:v>
                </c:pt>
                <c:pt idx="1">
                  <c:v>Spain</c:v>
                </c:pt>
                <c:pt idx="2">
                  <c:v>UK</c:v>
                </c:pt>
                <c:pt idx="3">
                  <c:v>Germany</c:v>
                </c:pt>
                <c:pt idx="4">
                  <c:v>Belgium</c:v>
                </c:pt>
                <c:pt idx="5">
                  <c:v>Norway</c:v>
                </c:pt>
                <c:pt idx="6">
                  <c:v>Denmark</c:v>
                </c:pt>
                <c:pt idx="7">
                  <c:v>Netherlands</c:v>
                </c:pt>
                <c:pt idx="8">
                  <c:v>Portugal</c:v>
                </c:pt>
                <c:pt idx="9">
                  <c:v>Sweden</c:v>
                </c:pt>
                <c:pt idx="10">
                  <c:v>Slovenia</c:v>
                </c:pt>
                <c:pt idx="11">
                  <c:v>Finland</c:v>
                </c:pt>
                <c:pt idx="12">
                  <c:v>Poland</c:v>
                </c:pt>
              </c:strCache>
            </c:strRef>
          </c:cat>
          <c:val>
            <c:numRef>
              <c:f>Blad1!$E$2:$E$14</c:f>
              <c:numCache>
                <c:formatCode>General</c:formatCode>
                <c:ptCount val="13"/>
                <c:pt idx="0">
                  <c:v>49.9</c:v>
                </c:pt>
                <c:pt idx="1">
                  <c:v>66.8</c:v>
                </c:pt>
                <c:pt idx="2">
                  <c:v>55.8</c:v>
                </c:pt>
                <c:pt idx="3">
                  <c:v>48</c:v>
                </c:pt>
                <c:pt idx="4">
                  <c:v>58.9</c:v>
                </c:pt>
                <c:pt idx="5">
                  <c:v>60.4</c:v>
                </c:pt>
                <c:pt idx="6">
                  <c:v>53.9</c:v>
                </c:pt>
                <c:pt idx="7">
                  <c:v>49.8</c:v>
                </c:pt>
                <c:pt idx="8">
                  <c:v>75.7</c:v>
                </c:pt>
                <c:pt idx="9">
                  <c:v>62.2</c:v>
                </c:pt>
                <c:pt idx="10">
                  <c:v>59.1</c:v>
                </c:pt>
                <c:pt idx="11">
                  <c:v>68.400000000000006</c:v>
                </c:pt>
                <c:pt idx="12">
                  <c:v>71.2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cat>
            <c:strRef>
              <c:f>Blad1!$A$2:$A$14</c:f>
              <c:strCache>
                <c:ptCount val="13"/>
                <c:pt idx="0">
                  <c:v>Switzerland</c:v>
                </c:pt>
                <c:pt idx="1">
                  <c:v>Spain</c:v>
                </c:pt>
                <c:pt idx="2">
                  <c:v>UK</c:v>
                </c:pt>
                <c:pt idx="3">
                  <c:v>Germany</c:v>
                </c:pt>
                <c:pt idx="4">
                  <c:v>Belgium</c:v>
                </c:pt>
                <c:pt idx="5">
                  <c:v>Norway</c:v>
                </c:pt>
                <c:pt idx="6">
                  <c:v>Denmark</c:v>
                </c:pt>
                <c:pt idx="7">
                  <c:v>Netherlands</c:v>
                </c:pt>
                <c:pt idx="8">
                  <c:v>Portugal</c:v>
                </c:pt>
                <c:pt idx="9">
                  <c:v>Sweden</c:v>
                </c:pt>
                <c:pt idx="10">
                  <c:v>Slovenia</c:v>
                </c:pt>
                <c:pt idx="11">
                  <c:v>Finland</c:v>
                </c:pt>
                <c:pt idx="12">
                  <c:v>Poland</c:v>
                </c:pt>
              </c:strCache>
            </c:strRef>
          </c:cat>
          <c:val>
            <c:numRef>
              <c:f>Blad1!$F$2:$F$14</c:f>
              <c:numCache>
                <c:formatCode>0.0</c:formatCode>
                <c:ptCount val="13"/>
                <c:pt idx="0">
                  <c:v>53.309999999999995</c:v>
                </c:pt>
                <c:pt idx="1">
                  <c:v>68.52</c:v>
                </c:pt>
                <c:pt idx="2">
                  <c:v>56.3</c:v>
                </c:pt>
                <c:pt idx="3">
                  <c:v>30.52</c:v>
                </c:pt>
                <c:pt idx="4">
                  <c:v>53.43</c:v>
                </c:pt>
                <c:pt idx="5">
                  <c:v>58.04</c:v>
                </c:pt>
                <c:pt idx="6">
                  <c:v>55.4</c:v>
                </c:pt>
                <c:pt idx="7">
                  <c:v>60.03</c:v>
                </c:pt>
                <c:pt idx="8">
                  <c:v>67.08</c:v>
                </c:pt>
                <c:pt idx="9">
                  <c:v>50.99</c:v>
                </c:pt>
                <c:pt idx="10">
                  <c:v>64.39</c:v>
                </c:pt>
                <c:pt idx="11">
                  <c:v>59.449999999999996</c:v>
                </c:pt>
                <c:pt idx="12">
                  <c:v>70.260000000000005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Blad1!$A$2:$A$14</c:f>
              <c:strCache>
                <c:ptCount val="13"/>
                <c:pt idx="0">
                  <c:v>Switzerland</c:v>
                </c:pt>
                <c:pt idx="1">
                  <c:v>Spain</c:v>
                </c:pt>
                <c:pt idx="2">
                  <c:v>UK</c:v>
                </c:pt>
                <c:pt idx="3">
                  <c:v>Germany</c:v>
                </c:pt>
                <c:pt idx="4">
                  <c:v>Belgium</c:v>
                </c:pt>
                <c:pt idx="5">
                  <c:v>Norway</c:v>
                </c:pt>
                <c:pt idx="6">
                  <c:v>Denmark</c:v>
                </c:pt>
                <c:pt idx="7">
                  <c:v>Netherlands</c:v>
                </c:pt>
                <c:pt idx="8">
                  <c:v>Portugal</c:v>
                </c:pt>
                <c:pt idx="9">
                  <c:v>Sweden</c:v>
                </c:pt>
                <c:pt idx="10">
                  <c:v>Slovenia</c:v>
                </c:pt>
                <c:pt idx="11">
                  <c:v>Finland</c:v>
                </c:pt>
                <c:pt idx="12">
                  <c:v>Poland</c:v>
                </c:pt>
              </c:strCache>
            </c:strRef>
          </c:cat>
          <c:val>
            <c:numRef>
              <c:f>Blad1!$G$2:$G$14</c:f>
              <c:numCache>
                <c:formatCode>0.0</c:formatCode>
                <c:ptCount val="13"/>
                <c:pt idx="0">
                  <c:v>51.730000000000004</c:v>
                </c:pt>
                <c:pt idx="1">
                  <c:v>70.28</c:v>
                </c:pt>
                <c:pt idx="2">
                  <c:v>53.06</c:v>
                </c:pt>
                <c:pt idx="3">
                  <c:v>33.760000000000005</c:v>
                </c:pt>
                <c:pt idx="4">
                  <c:v>58.74</c:v>
                </c:pt>
                <c:pt idx="5">
                  <c:v>54.92</c:v>
                </c:pt>
                <c:pt idx="6">
                  <c:v>56.74</c:v>
                </c:pt>
                <c:pt idx="7">
                  <c:v>55.09</c:v>
                </c:pt>
                <c:pt idx="8">
                  <c:v>77.11999999999999</c:v>
                </c:pt>
                <c:pt idx="9">
                  <c:v>52.44</c:v>
                </c:pt>
                <c:pt idx="10">
                  <c:v>57.74</c:v>
                </c:pt>
                <c:pt idx="11">
                  <c:v>67.27</c:v>
                </c:pt>
                <c:pt idx="12">
                  <c:v>74.86999999999999</c:v>
                </c:pt>
              </c:numCache>
            </c:numRef>
          </c:val>
        </c:ser>
        <c:dLbls/>
        <c:axId val="44304256"/>
        <c:axId val="44305792"/>
      </c:barChart>
      <c:catAx>
        <c:axId val="44304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nl-NL"/>
          </a:p>
        </c:txPr>
        <c:crossAx val="44305792"/>
        <c:crosses val="autoZero"/>
        <c:auto val="1"/>
        <c:lblAlgn val="ctr"/>
        <c:lblOffset val="100"/>
      </c:catAx>
      <c:valAx>
        <c:axId val="44305792"/>
        <c:scaling>
          <c:orientation val="minMax"/>
          <c:max val="8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aseline="0"/>
            </a:pPr>
            <a:endParaRPr lang="nl-NL"/>
          </a:p>
        </c:txPr>
        <c:crossAx val="44304256"/>
        <c:crosses val="autoZero"/>
        <c:crossBetween val="between"/>
      </c:valAx>
      <c:spPr>
        <a:solidFill>
          <a:schemeClr val="bg1">
            <a:lumMod val="85000"/>
          </a:schemeClr>
        </a:solidFill>
        <a:ln w="25398">
          <a:noFill/>
        </a:ln>
      </c:spPr>
    </c:plotArea>
    <c:legend>
      <c:legendPos val="b"/>
      <c:layout>
        <c:manualLayout>
          <c:xMode val="edge"/>
          <c:yMode val="edge"/>
          <c:x val="0.28461553416933993"/>
          <c:y val="0.95152239567336527"/>
          <c:w val="0.43076893166132019"/>
          <c:h val="4.8477604326634713E-2"/>
        </c:manualLayout>
      </c:layout>
      <c:txPr>
        <a:bodyPr/>
        <a:lstStyle/>
        <a:p>
          <a:pPr>
            <a:defRPr sz="1200" baseline="0"/>
          </a:pPr>
          <a:endParaRPr lang="nl-NL"/>
        </a:p>
      </c:txPr>
    </c:legend>
    <c:plotVisOnly val="1"/>
    <c:dispBlanksAs val="gap"/>
  </c:chart>
  <c:txPr>
    <a:bodyPr/>
    <a:lstStyle/>
    <a:p>
      <a:pPr>
        <a:defRPr sz="1800"/>
      </a:pPr>
      <a:endParaRPr lang="nl-N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>
        <c:manualLayout>
          <c:layoutTarget val="inner"/>
          <c:xMode val="edge"/>
          <c:yMode val="edge"/>
          <c:x val="6.8987921648682823E-2"/>
          <c:y val="9.9911253821771018E-2"/>
          <c:w val="0.92020960921551487"/>
          <c:h val="0.80478966612138436"/>
        </c:manualLayout>
      </c:layout>
      <c:barChart>
        <c:barDir val="col"/>
        <c:grouping val="stacked"/>
        <c:ser>
          <c:idx val="0"/>
          <c:order val="0"/>
          <c:tx>
            <c:strRef>
              <c:f>Blad1!$B$1</c:f>
              <c:strCache>
                <c:ptCount val="1"/>
                <c:pt idx="0">
                  <c:v>interview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Blad1!$A$2:$A$28</c:f>
              <c:strCache>
                <c:ptCount val="27"/>
                <c:pt idx="0">
                  <c:v>BE</c:v>
                </c:pt>
                <c:pt idx="1">
                  <c:v>BG</c:v>
                </c:pt>
                <c:pt idx="2">
                  <c:v>CH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GB</c:v>
                </c:pt>
                <c:pt idx="12">
                  <c:v>GR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IL</c:v>
                </c:pt>
                <c:pt idx="17">
                  <c:v>LT</c:v>
                </c:pt>
                <c:pt idx="18">
                  <c:v>NL</c:v>
                </c:pt>
                <c:pt idx="19">
                  <c:v>NO</c:v>
                </c:pt>
                <c:pt idx="20">
                  <c:v>PL</c:v>
                </c:pt>
                <c:pt idx="21">
                  <c:v>PT</c:v>
                </c:pt>
                <c:pt idx="22">
                  <c:v>RU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UA</c:v>
                </c:pt>
              </c:strCache>
            </c:strRef>
          </c:cat>
          <c:val>
            <c:numRef>
              <c:f>Blad1!$B$2:$B$28</c:f>
              <c:numCache>
                <c:formatCode>General</c:formatCode>
                <c:ptCount val="27"/>
                <c:pt idx="0">
                  <c:v>53.43</c:v>
                </c:pt>
                <c:pt idx="1">
                  <c:v>76.06</c:v>
                </c:pt>
                <c:pt idx="2">
                  <c:v>53.24</c:v>
                </c:pt>
                <c:pt idx="3">
                  <c:v>71.86</c:v>
                </c:pt>
                <c:pt idx="4">
                  <c:v>70.19</c:v>
                </c:pt>
                <c:pt idx="5">
                  <c:v>29.71</c:v>
                </c:pt>
                <c:pt idx="6">
                  <c:v>54.879999999999995</c:v>
                </c:pt>
                <c:pt idx="7">
                  <c:v>56.190000000000005</c:v>
                </c:pt>
                <c:pt idx="8">
                  <c:v>68.569999999999993</c:v>
                </c:pt>
                <c:pt idx="9">
                  <c:v>59.43</c:v>
                </c:pt>
                <c:pt idx="10">
                  <c:v>47.05</c:v>
                </c:pt>
                <c:pt idx="11">
                  <c:v>56.260000000000005</c:v>
                </c:pt>
                <c:pt idx="12">
                  <c:v>65.599999999999994</c:v>
                </c:pt>
                <c:pt idx="13">
                  <c:v>54.230000000000004</c:v>
                </c:pt>
                <c:pt idx="14">
                  <c:v>60.67</c:v>
                </c:pt>
                <c:pt idx="15">
                  <c:v>59.790000000000006</c:v>
                </c:pt>
                <c:pt idx="16">
                  <c:v>72.25</c:v>
                </c:pt>
                <c:pt idx="17">
                  <c:v>39.42</c:v>
                </c:pt>
                <c:pt idx="18">
                  <c:v>60.01</c:v>
                </c:pt>
                <c:pt idx="19">
                  <c:v>58.5</c:v>
                </c:pt>
                <c:pt idx="20">
                  <c:v>69.98</c:v>
                </c:pt>
                <c:pt idx="21">
                  <c:v>67.08</c:v>
                </c:pt>
                <c:pt idx="22">
                  <c:v>66.64</c:v>
                </c:pt>
                <c:pt idx="23">
                  <c:v>51.809999999999995</c:v>
                </c:pt>
                <c:pt idx="24">
                  <c:v>64.39</c:v>
                </c:pt>
                <c:pt idx="25">
                  <c:v>74.66</c:v>
                </c:pt>
                <c:pt idx="26">
                  <c:v>64.45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noncontact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strRef>
              <c:f>Blad1!$A$2:$A$28</c:f>
              <c:strCache>
                <c:ptCount val="27"/>
                <c:pt idx="0">
                  <c:v>BE</c:v>
                </c:pt>
                <c:pt idx="1">
                  <c:v>BG</c:v>
                </c:pt>
                <c:pt idx="2">
                  <c:v>CH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GB</c:v>
                </c:pt>
                <c:pt idx="12">
                  <c:v>GR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IL</c:v>
                </c:pt>
                <c:pt idx="17">
                  <c:v>LT</c:v>
                </c:pt>
                <c:pt idx="18">
                  <c:v>NL</c:v>
                </c:pt>
                <c:pt idx="19">
                  <c:v>NO</c:v>
                </c:pt>
                <c:pt idx="20">
                  <c:v>PL</c:v>
                </c:pt>
                <c:pt idx="21">
                  <c:v>PT</c:v>
                </c:pt>
                <c:pt idx="22">
                  <c:v>RU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UA</c:v>
                </c:pt>
              </c:strCache>
            </c:strRef>
          </c:cat>
          <c:val>
            <c:numRef>
              <c:f>Blad1!$C$2:$C$28</c:f>
              <c:numCache>
                <c:formatCode>General</c:formatCode>
                <c:ptCount val="27"/>
                <c:pt idx="0">
                  <c:v>1.32</c:v>
                </c:pt>
                <c:pt idx="1">
                  <c:v>0</c:v>
                </c:pt>
                <c:pt idx="2">
                  <c:v>7.29</c:v>
                </c:pt>
                <c:pt idx="3">
                  <c:v>6.9700000000000006</c:v>
                </c:pt>
                <c:pt idx="4">
                  <c:v>0</c:v>
                </c:pt>
                <c:pt idx="5">
                  <c:v>7.4300000000000006</c:v>
                </c:pt>
                <c:pt idx="6">
                  <c:v>3.7</c:v>
                </c:pt>
                <c:pt idx="7">
                  <c:v>10.030000000000001</c:v>
                </c:pt>
                <c:pt idx="8">
                  <c:v>1.6</c:v>
                </c:pt>
                <c:pt idx="9">
                  <c:v>1.71</c:v>
                </c:pt>
                <c:pt idx="10">
                  <c:v>9.26</c:v>
                </c:pt>
                <c:pt idx="11">
                  <c:v>5.9</c:v>
                </c:pt>
                <c:pt idx="12">
                  <c:v>2.63</c:v>
                </c:pt>
                <c:pt idx="13">
                  <c:v>6.9</c:v>
                </c:pt>
                <c:pt idx="14">
                  <c:v>2.57</c:v>
                </c:pt>
                <c:pt idx="15">
                  <c:v>21.57</c:v>
                </c:pt>
                <c:pt idx="16">
                  <c:v>13.1</c:v>
                </c:pt>
                <c:pt idx="17">
                  <c:v>11.28</c:v>
                </c:pt>
                <c:pt idx="18">
                  <c:v>2.66</c:v>
                </c:pt>
                <c:pt idx="19">
                  <c:v>1.36</c:v>
                </c:pt>
                <c:pt idx="20">
                  <c:v>1.1200000000000001</c:v>
                </c:pt>
                <c:pt idx="21">
                  <c:v>3.24</c:v>
                </c:pt>
                <c:pt idx="22">
                  <c:v>7.78</c:v>
                </c:pt>
                <c:pt idx="23">
                  <c:v>0.69000000000000006</c:v>
                </c:pt>
                <c:pt idx="24">
                  <c:v>3.4</c:v>
                </c:pt>
                <c:pt idx="25">
                  <c:v>6.1499999999999995</c:v>
                </c:pt>
                <c:pt idx="26">
                  <c:v>7.41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refusal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Blad1!$A$2:$A$28</c:f>
              <c:strCache>
                <c:ptCount val="27"/>
                <c:pt idx="0">
                  <c:v>BE</c:v>
                </c:pt>
                <c:pt idx="1">
                  <c:v>BG</c:v>
                </c:pt>
                <c:pt idx="2">
                  <c:v>CH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GB</c:v>
                </c:pt>
                <c:pt idx="12">
                  <c:v>GR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IL</c:v>
                </c:pt>
                <c:pt idx="17">
                  <c:v>LT</c:v>
                </c:pt>
                <c:pt idx="18">
                  <c:v>NL</c:v>
                </c:pt>
                <c:pt idx="19">
                  <c:v>NO</c:v>
                </c:pt>
                <c:pt idx="20">
                  <c:v>PL</c:v>
                </c:pt>
                <c:pt idx="21">
                  <c:v>PT</c:v>
                </c:pt>
                <c:pt idx="22">
                  <c:v>RU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UA</c:v>
                </c:pt>
              </c:strCache>
            </c:strRef>
          </c:cat>
          <c:val>
            <c:numRef>
              <c:f>Blad1!$D$2:$D$28</c:f>
              <c:numCache>
                <c:formatCode>General</c:formatCode>
                <c:ptCount val="27"/>
                <c:pt idx="0">
                  <c:v>32.46</c:v>
                </c:pt>
                <c:pt idx="1">
                  <c:v>11.03</c:v>
                </c:pt>
                <c:pt idx="2">
                  <c:v>29.43</c:v>
                </c:pt>
                <c:pt idx="3">
                  <c:v>11.209999999999999</c:v>
                </c:pt>
                <c:pt idx="4">
                  <c:v>27.08</c:v>
                </c:pt>
                <c:pt idx="5">
                  <c:v>39.56</c:v>
                </c:pt>
                <c:pt idx="6">
                  <c:v>29.479999999999997</c:v>
                </c:pt>
                <c:pt idx="7">
                  <c:v>16.86</c:v>
                </c:pt>
                <c:pt idx="8">
                  <c:v>15.350000000000001</c:v>
                </c:pt>
                <c:pt idx="9">
                  <c:v>27.150000000000002</c:v>
                </c:pt>
                <c:pt idx="10">
                  <c:v>35.339999999999996</c:v>
                </c:pt>
                <c:pt idx="11">
                  <c:v>29.38</c:v>
                </c:pt>
                <c:pt idx="12">
                  <c:v>25.66</c:v>
                </c:pt>
                <c:pt idx="13">
                  <c:v>34.379999999999995</c:v>
                </c:pt>
                <c:pt idx="14">
                  <c:v>26.51</c:v>
                </c:pt>
                <c:pt idx="15">
                  <c:v>13.2</c:v>
                </c:pt>
                <c:pt idx="16">
                  <c:v>12.09</c:v>
                </c:pt>
                <c:pt idx="17">
                  <c:v>31.57</c:v>
                </c:pt>
                <c:pt idx="18">
                  <c:v>32.68</c:v>
                </c:pt>
                <c:pt idx="19">
                  <c:v>31.650000000000002</c:v>
                </c:pt>
                <c:pt idx="20">
                  <c:v>19.059999999999999</c:v>
                </c:pt>
                <c:pt idx="21">
                  <c:v>21</c:v>
                </c:pt>
                <c:pt idx="22">
                  <c:v>23.88</c:v>
                </c:pt>
                <c:pt idx="23">
                  <c:v>35.720000000000006</c:v>
                </c:pt>
                <c:pt idx="24">
                  <c:v>22.53</c:v>
                </c:pt>
                <c:pt idx="25">
                  <c:v>17.02</c:v>
                </c:pt>
                <c:pt idx="26">
                  <c:v>24.17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not able/other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Blad1!$A$2:$A$28</c:f>
              <c:strCache>
                <c:ptCount val="27"/>
                <c:pt idx="0">
                  <c:v>BE</c:v>
                </c:pt>
                <c:pt idx="1">
                  <c:v>BG</c:v>
                </c:pt>
                <c:pt idx="2">
                  <c:v>CH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GB</c:v>
                </c:pt>
                <c:pt idx="12">
                  <c:v>GR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IL</c:v>
                </c:pt>
                <c:pt idx="17">
                  <c:v>LT</c:v>
                </c:pt>
                <c:pt idx="18">
                  <c:v>NL</c:v>
                </c:pt>
                <c:pt idx="19">
                  <c:v>NO</c:v>
                </c:pt>
                <c:pt idx="20">
                  <c:v>PL</c:v>
                </c:pt>
                <c:pt idx="21">
                  <c:v>PT</c:v>
                </c:pt>
                <c:pt idx="22">
                  <c:v>RU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UA</c:v>
                </c:pt>
              </c:strCache>
            </c:strRef>
          </c:cat>
          <c:val>
            <c:numRef>
              <c:f>Blad1!$E$2:$E$28</c:f>
              <c:numCache>
                <c:formatCode>General</c:formatCode>
                <c:ptCount val="27"/>
                <c:pt idx="0">
                  <c:v>12.79</c:v>
                </c:pt>
                <c:pt idx="1">
                  <c:v>12.91</c:v>
                </c:pt>
                <c:pt idx="2">
                  <c:v>10.050000000000002</c:v>
                </c:pt>
                <c:pt idx="3">
                  <c:v>9.9500000000000011</c:v>
                </c:pt>
                <c:pt idx="4">
                  <c:v>2.73</c:v>
                </c:pt>
                <c:pt idx="5">
                  <c:v>23.3</c:v>
                </c:pt>
                <c:pt idx="6">
                  <c:v>11.93</c:v>
                </c:pt>
                <c:pt idx="7">
                  <c:v>16.920000000000002</c:v>
                </c:pt>
                <c:pt idx="8">
                  <c:v>14.48</c:v>
                </c:pt>
                <c:pt idx="9">
                  <c:v>11.709999999999999</c:v>
                </c:pt>
                <c:pt idx="10">
                  <c:v>8.3600000000000012</c:v>
                </c:pt>
                <c:pt idx="11">
                  <c:v>8.3600000000000012</c:v>
                </c:pt>
                <c:pt idx="12">
                  <c:v>6.1099999999999994</c:v>
                </c:pt>
                <c:pt idx="13">
                  <c:v>4.49</c:v>
                </c:pt>
                <c:pt idx="14">
                  <c:v>10.26</c:v>
                </c:pt>
                <c:pt idx="15">
                  <c:v>5.44</c:v>
                </c:pt>
                <c:pt idx="16">
                  <c:v>2.5499999999999998</c:v>
                </c:pt>
                <c:pt idx="17">
                  <c:v>17.72</c:v>
                </c:pt>
                <c:pt idx="18">
                  <c:v>4.6599999999999993</c:v>
                </c:pt>
                <c:pt idx="19">
                  <c:v>8.48</c:v>
                </c:pt>
                <c:pt idx="20">
                  <c:v>9.83</c:v>
                </c:pt>
                <c:pt idx="21">
                  <c:v>8.67</c:v>
                </c:pt>
                <c:pt idx="22">
                  <c:v>1.6900000000000002</c:v>
                </c:pt>
                <c:pt idx="23">
                  <c:v>11.78</c:v>
                </c:pt>
                <c:pt idx="24">
                  <c:v>9.68</c:v>
                </c:pt>
                <c:pt idx="25">
                  <c:v>2.17</c:v>
                </c:pt>
                <c:pt idx="26">
                  <c:v>3.9699999999999998</c:v>
                </c:pt>
              </c:numCache>
            </c:numRef>
          </c:val>
        </c:ser>
        <c:dLbls/>
        <c:overlap val="100"/>
        <c:axId val="44406272"/>
        <c:axId val="44407808"/>
      </c:barChart>
      <c:catAx>
        <c:axId val="44406272"/>
        <c:scaling>
          <c:orientation val="minMax"/>
        </c:scaling>
        <c:axPos val="b"/>
        <c:tickLblPos val="nextTo"/>
        <c:crossAx val="44407808"/>
        <c:crosses val="autoZero"/>
        <c:auto val="1"/>
        <c:lblAlgn val="ctr"/>
        <c:lblOffset val="100"/>
      </c:catAx>
      <c:valAx>
        <c:axId val="4440780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4440627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200" baseline="0"/>
      </a:pPr>
      <a:endParaRPr lang="nl-N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>
        <c:manualLayout>
          <c:layoutTarget val="inner"/>
          <c:xMode val="edge"/>
          <c:yMode val="edge"/>
          <c:x val="8.9052269490204561E-2"/>
          <c:y val="2.5279414485722018E-2"/>
          <c:w val="0.7124494369944373"/>
          <c:h val="0.88018963425916474"/>
        </c:manualLayout>
      </c:layout>
      <c:scatterChart>
        <c:scatterStyle val="lineMarker"/>
        <c:ser>
          <c:idx val="0"/>
          <c:order val="0"/>
          <c:tx>
            <c:strRef>
              <c:f>'R4-R5'!$C$29</c:f>
              <c:strCache>
                <c:ptCount val="1"/>
                <c:pt idx="0">
                  <c:v>R5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B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B</a:t>
                    </a:r>
                    <a:r>
                      <a:rPr lang="en-US"/>
                      <a:t>G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H</a:t>
                    </a:r>
                    <a:r>
                      <a:rPr lang="en-US"/>
                      <a:t>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C</a:t>
                    </a:r>
                    <a:r>
                      <a:rPr lang="en-US"/>
                      <a:t>Y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C</a:t>
                    </a:r>
                    <a:r>
                      <a:rPr lang="en-US"/>
                      <a:t>Z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D</a:t>
                    </a:r>
                    <a:r>
                      <a:rPr lang="en-US"/>
                      <a:t>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E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F</a:t>
                    </a:r>
                    <a:r>
                      <a:rPr lang="en-US"/>
                      <a:t>I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F</a:t>
                    </a:r>
                    <a:r>
                      <a:rPr lang="en-US"/>
                      <a:t>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D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G</a:t>
                    </a:r>
                    <a:r>
                      <a:rPr lang="en-US"/>
                      <a:t>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H</a:t>
                    </a:r>
                    <a:r>
                      <a:rPr lang="en-US"/>
                      <a:t>U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I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I</a:t>
                    </a:r>
                    <a:r>
                      <a:rPr lang="en-US"/>
                      <a:t>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N</a:t>
                    </a:r>
                    <a:r>
                      <a:rPr lang="en-US"/>
                      <a:t>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N</a:t>
                    </a:r>
                    <a:r>
                      <a:rPr lang="en-US"/>
                      <a:t>O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P</a:t>
                    </a:r>
                    <a:r>
                      <a:rPr lang="en-US"/>
                      <a:t>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P</a:t>
                    </a:r>
                    <a:r>
                      <a:rPr lang="en-US"/>
                      <a:t>T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R</a:t>
                    </a:r>
                    <a:r>
                      <a:rPr lang="en-US"/>
                      <a:t>U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S</a:t>
                    </a:r>
                    <a:r>
                      <a:rPr lang="en-US"/>
                      <a:t>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S</a:t>
                    </a:r>
                    <a:r>
                      <a:rPr lang="en-US"/>
                      <a:t>I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E</a:t>
                    </a:r>
                    <a:r>
                      <a:rPr lang="en-US"/>
                      <a:t>S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S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C</a:t>
                    </a:r>
                    <a:r>
                      <a:rPr lang="en-US"/>
                      <a:t>H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U</a:t>
                    </a:r>
                    <a:r>
                      <a:rPr lang="en-US"/>
                      <a:t>A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U</a:t>
                    </a:r>
                    <a:r>
                      <a:rPr lang="en-US"/>
                      <a:t>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nl-N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'R4-R5'!$B$30:$B$55</c:f>
              <c:numCache>
                <c:formatCode>0.00</c:formatCode>
                <c:ptCount val="26"/>
                <c:pt idx="0">
                  <c:v>58.862876254180605</c:v>
                </c:pt>
                <c:pt idx="1">
                  <c:v>74.9831876260928</c:v>
                </c:pt>
                <c:pt idx="2">
                  <c:v>45.703726516784741</c:v>
                </c:pt>
                <c:pt idx="3">
                  <c:v>78.742709008425152</c:v>
                </c:pt>
                <c:pt idx="4">
                  <c:v>69.490358126721716</c:v>
                </c:pt>
                <c:pt idx="5">
                  <c:v>53.882195448460507</c:v>
                </c:pt>
                <c:pt idx="6">
                  <c:v>57.374784110535394</c:v>
                </c:pt>
                <c:pt idx="7">
                  <c:v>68.4440286872467</c:v>
                </c:pt>
                <c:pt idx="8">
                  <c:v>49.38065745593137</c:v>
                </c:pt>
                <c:pt idx="9">
                  <c:v>47.993719469644091</c:v>
                </c:pt>
                <c:pt idx="10">
                  <c:v>74.26523297491039</c:v>
                </c:pt>
                <c:pt idx="11">
                  <c:v>61.29416435093291</c:v>
                </c:pt>
                <c:pt idx="12">
                  <c:v>51.548801870251303</c:v>
                </c:pt>
                <c:pt idx="13">
                  <c:v>77.691107644305816</c:v>
                </c:pt>
                <c:pt idx="14">
                  <c:v>49.831838565022395</c:v>
                </c:pt>
                <c:pt idx="15">
                  <c:v>60.436987904799054</c:v>
                </c:pt>
                <c:pt idx="16">
                  <c:v>71.196130167106418</c:v>
                </c:pt>
                <c:pt idx="17">
                  <c:v>75.744000000000028</c:v>
                </c:pt>
                <c:pt idx="18">
                  <c:v>67.928610059491618</c:v>
                </c:pt>
                <c:pt idx="19">
                  <c:v>72.545090180360717</c:v>
                </c:pt>
                <c:pt idx="20">
                  <c:v>59.099264705882341</c:v>
                </c:pt>
                <c:pt idx="21">
                  <c:v>66.787658802177873</c:v>
                </c:pt>
                <c:pt idx="22">
                  <c:v>62.160326086956523</c:v>
                </c:pt>
                <c:pt idx="23">
                  <c:v>49.876610913079254</c:v>
                </c:pt>
                <c:pt idx="24">
                  <c:v>61.5</c:v>
                </c:pt>
                <c:pt idx="25">
                  <c:v>55.774247095091283</c:v>
                </c:pt>
              </c:numCache>
            </c:numRef>
          </c:xVal>
          <c:yVal>
            <c:numRef>
              <c:f>'R4-R5'!$C$30:$C$55</c:f>
              <c:numCache>
                <c:formatCode>0.00</c:formatCode>
                <c:ptCount val="26"/>
                <c:pt idx="0">
                  <c:v>53.433678269049857</c:v>
                </c:pt>
                <c:pt idx="1">
                  <c:v>81.431917029106756</c:v>
                </c:pt>
                <c:pt idx="2">
                  <c:v>54.494382022471925</c:v>
                </c:pt>
                <c:pt idx="3">
                  <c:v>69.735994848679979</c:v>
                </c:pt>
                <c:pt idx="4">
                  <c:v>70.155836518670924</c:v>
                </c:pt>
                <c:pt idx="5">
                  <c:v>55.395430579964852</c:v>
                </c:pt>
                <c:pt idx="6">
                  <c:v>56.206896551724121</c:v>
                </c:pt>
                <c:pt idx="7">
                  <c:v>59.449192782526119</c:v>
                </c:pt>
                <c:pt idx="8">
                  <c:v>47.046011434794444</c:v>
                </c:pt>
                <c:pt idx="9">
                  <c:v>30.523665659617325</c:v>
                </c:pt>
                <c:pt idx="10">
                  <c:v>65.595554481758896</c:v>
                </c:pt>
                <c:pt idx="11">
                  <c:v>49.149874055415587</c:v>
                </c:pt>
                <c:pt idx="12">
                  <c:v>65.165696939033651</c:v>
                </c:pt>
                <c:pt idx="13">
                  <c:v>72.848523340743128</c:v>
                </c:pt>
                <c:pt idx="14">
                  <c:v>60.026255333114555</c:v>
                </c:pt>
                <c:pt idx="15">
                  <c:v>58.042744656917876</c:v>
                </c:pt>
                <c:pt idx="16">
                  <c:v>70.2648475120385</c:v>
                </c:pt>
                <c:pt idx="17">
                  <c:v>67.082683307332303</c:v>
                </c:pt>
                <c:pt idx="18">
                  <c:v>66.6409861325115</c:v>
                </c:pt>
                <c:pt idx="19">
                  <c:v>74.658085277554221</c:v>
                </c:pt>
                <c:pt idx="20">
                  <c:v>64.38733363928408</c:v>
                </c:pt>
                <c:pt idx="21">
                  <c:v>68.520537986186795</c:v>
                </c:pt>
                <c:pt idx="22">
                  <c:v>50.987738419618502</c:v>
                </c:pt>
                <c:pt idx="23">
                  <c:v>53.309734513274321</c:v>
                </c:pt>
                <c:pt idx="24">
                  <c:v>64.409606404269525</c:v>
                </c:pt>
                <c:pt idx="25">
                  <c:v>56.299395629939575</c:v>
                </c:pt>
              </c:numCache>
            </c:numRef>
          </c:yVal>
        </c:ser>
        <c:dLbls/>
        <c:axId val="39762560"/>
        <c:axId val="42145664"/>
      </c:scatterChart>
      <c:valAx>
        <c:axId val="39762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Response R4 %</a:t>
                </a:r>
              </a:p>
            </c:rich>
          </c:tx>
          <c:layout>
            <c:manualLayout>
              <c:xMode val="edge"/>
              <c:yMode val="edge"/>
              <c:x val="0.87534857972105029"/>
              <c:y val="0.95152994387450962"/>
            </c:manualLayout>
          </c:layout>
        </c:title>
        <c:numFmt formatCode="0.00" sourceLinked="1"/>
        <c:tickLblPos val="nextTo"/>
        <c:crossAx val="42145664"/>
        <c:crosses val="autoZero"/>
        <c:crossBetween val="midCat"/>
      </c:valAx>
      <c:valAx>
        <c:axId val="4214566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nl-NL" b="0"/>
                  <a:t>R5%</a:t>
                </a:r>
              </a:p>
            </c:rich>
          </c:tx>
          <c:layout>
            <c:manualLayout>
              <c:xMode val="edge"/>
              <c:yMode val="edge"/>
              <c:x val="4.2320819112627993E-2"/>
              <c:y val="5.2627371970148752E-2"/>
            </c:manualLayout>
          </c:layout>
        </c:title>
        <c:numFmt formatCode="0.00" sourceLinked="1"/>
        <c:tickLblPos val="nextTo"/>
        <c:crossAx val="39762560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>
        <c:manualLayout>
          <c:layoutTarget val="inner"/>
          <c:xMode val="edge"/>
          <c:yMode val="edge"/>
          <c:x val="8.9052269490204547E-2"/>
          <c:y val="2.5279414485722025E-2"/>
          <c:w val="0.68924124586815738"/>
          <c:h val="0.88018963425916463"/>
        </c:manualLayout>
      </c:layout>
      <c:scatterChart>
        <c:scatterStyle val="lineMarker"/>
        <c:ser>
          <c:idx val="0"/>
          <c:order val="0"/>
          <c:tx>
            <c:strRef>
              <c:f>'R4-R5'!$G$29</c:f>
              <c:strCache>
                <c:ptCount val="1"/>
                <c:pt idx="0">
                  <c:v>R5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BE</a:t>
                    </a:r>
                  </a:p>
                </c:rich>
              </c:tx>
              <c:spPr>
                <a:solidFill>
                  <a:srgbClr val="00FF00"/>
                </a:solidFill>
              </c:spPr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BG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HR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CY</a:t>
                    </a:r>
                  </a:p>
                </c:rich>
              </c:tx>
              <c:spPr>
                <a:solidFill>
                  <a:srgbClr val="00FF00"/>
                </a:solidFill>
              </c:spPr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CZ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DK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EE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FI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FR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GR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HU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IE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IL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NL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NO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PL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PT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RU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SK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SI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/>
                      <a:t>ES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/>
                      <a:t>SE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CH</a:t>
                    </a:r>
                  </a:p>
                </c:rich>
              </c:tx>
              <c:spPr>
                <a:solidFill>
                  <a:srgbClr val="00FF00"/>
                </a:solidFill>
              </c:spPr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/>
                      <a:t>UA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'R4-R5'!$F$30:$F$55</c:f>
              <c:numCache>
                <c:formatCode>0.00</c:formatCode>
                <c:ptCount val="26"/>
                <c:pt idx="0">
                  <c:v>2.7424749163879607</c:v>
                </c:pt>
                <c:pt idx="1">
                  <c:v>0.16812373907195691</c:v>
                </c:pt>
                <c:pt idx="2">
                  <c:v>0</c:v>
                </c:pt>
                <c:pt idx="3">
                  <c:v>4.9902786779001964</c:v>
                </c:pt>
                <c:pt idx="4">
                  <c:v>3.4435261707988982E-2</c:v>
                </c:pt>
                <c:pt idx="5">
                  <c:v>1.5729585006693441</c:v>
                </c:pt>
                <c:pt idx="6">
                  <c:v>0</c:v>
                </c:pt>
                <c:pt idx="7">
                  <c:v>0.90427190520735867</c:v>
                </c:pt>
                <c:pt idx="8">
                  <c:v>1.0004764173415912</c:v>
                </c:pt>
                <c:pt idx="9">
                  <c:v>2.1284019539427783</c:v>
                </c:pt>
                <c:pt idx="10">
                  <c:v>0.46594982078853037</c:v>
                </c:pt>
                <c:pt idx="11">
                  <c:v>0.39698292973402177</c:v>
                </c:pt>
                <c:pt idx="12">
                  <c:v>1.7825832846288721</c:v>
                </c:pt>
                <c:pt idx="13">
                  <c:v>0.31201248049922015</c:v>
                </c:pt>
                <c:pt idx="14">
                  <c:v>2.1300448430493275</c:v>
                </c:pt>
                <c:pt idx="15">
                  <c:v>1.8728053062817021</c:v>
                </c:pt>
                <c:pt idx="16">
                  <c:v>0</c:v>
                </c:pt>
                <c:pt idx="17">
                  <c:v>0.192</c:v>
                </c:pt>
                <c:pt idx="18">
                  <c:v>2.7041644131963236E-2</c:v>
                </c:pt>
                <c:pt idx="19">
                  <c:v>0</c:v>
                </c:pt>
                <c:pt idx="20">
                  <c:v>1.6544117647058827</c:v>
                </c:pt>
                <c:pt idx="21">
                  <c:v>0.3111226341716361</c:v>
                </c:pt>
                <c:pt idx="22">
                  <c:v>1.3247282608695652</c:v>
                </c:pt>
                <c:pt idx="23">
                  <c:v>2.056484782012614</c:v>
                </c:pt>
                <c:pt idx="24">
                  <c:v>3.333333333333334E-2</c:v>
                </c:pt>
                <c:pt idx="25">
                  <c:v>1.0908228598529759</c:v>
                </c:pt>
              </c:numCache>
            </c:numRef>
          </c:xVal>
          <c:yVal>
            <c:numRef>
              <c:f>'R4-R5'!$G$30:$G$55</c:f>
              <c:numCache>
                <c:formatCode>0.00</c:formatCode>
                <c:ptCount val="26"/>
                <c:pt idx="0">
                  <c:v>2.790843524615866</c:v>
                </c:pt>
                <c:pt idx="1">
                  <c:v>0.23419203747072606</c:v>
                </c:pt>
                <c:pt idx="2">
                  <c:v>6.6093853271645769E-2</c:v>
                </c:pt>
                <c:pt idx="3">
                  <c:v>6.2459755312298775</c:v>
                </c:pt>
                <c:pt idx="4">
                  <c:v>0</c:v>
                </c:pt>
                <c:pt idx="5">
                  <c:v>1.4059753954305794</c:v>
                </c:pt>
                <c:pt idx="6">
                  <c:v>9.4043887147335414E-2</c:v>
                </c:pt>
                <c:pt idx="7">
                  <c:v>1.0129787907565686</c:v>
                </c:pt>
                <c:pt idx="8">
                  <c:v>1.7424448679553499</c:v>
                </c:pt>
                <c:pt idx="9">
                  <c:v>1.3293051359516621</c:v>
                </c:pt>
                <c:pt idx="10">
                  <c:v>1.1113795602802614</c:v>
                </c:pt>
                <c:pt idx="11">
                  <c:v>0.15743073047858941</c:v>
                </c:pt>
                <c:pt idx="12">
                  <c:v>1.2901593726283835</c:v>
                </c:pt>
                <c:pt idx="13">
                  <c:v>1.1432200698634487</c:v>
                </c:pt>
                <c:pt idx="14">
                  <c:v>1.6081391532655076</c:v>
                </c:pt>
                <c:pt idx="15">
                  <c:v>1.5748031496062997</c:v>
                </c:pt>
                <c:pt idx="16">
                  <c:v>0</c:v>
                </c:pt>
                <c:pt idx="17">
                  <c:v>6.2402496099844038E-2</c:v>
                </c:pt>
                <c:pt idx="18">
                  <c:v>7.7041602465331274E-2</c:v>
                </c:pt>
                <c:pt idx="19">
                  <c:v>0</c:v>
                </c:pt>
                <c:pt idx="20">
                  <c:v>1.6062413951353827</c:v>
                </c:pt>
                <c:pt idx="21">
                  <c:v>0.47255543438749548</c:v>
                </c:pt>
                <c:pt idx="22">
                  <c:v>1.7029972752043592</c:v>
                </c:pt>
                <c:pt idx="23">
                  <c:v>2.3716814159292023</c:v>
                </c:pt>
                <c:pt idx="24">
                  <c:v>3.335557038025351E-2</c:v>
                </c:pt>
                <c:pt idx="25">
                  <c:v>0.62761506276150658</c:v>
                </c:pt>
              </c:numCache>
            </c:numRef>
          </c:yVal>
        </c:ser>
        <c:dLbls/>
        <c:axId val="42839040"/>
        <c:axId val="43353216"/>
      </c:scatterChart>
      <c:valAx>
        <c:axId val="42839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Language R4 %</a:t>
                </a:r>
              </a:p>
            </c:rich>
          </c:tx>
          <c:layout>
            <c:manualLayout>
              <c:xMode val="edge"/>
              <c:yMode val="edge"/>
              <c:x val="0.87534857972105029"/>
              <c:y val="0.95152994387450962"/>
            </c:manualLayout>
          </c:layout>
        </c:title>
        <c:numFmt formatCode="0.00" sourceLinked="1"/>
        <c:tickLblPos val="nextTo"/>
        <c:crossAx val="43353216"/>
        <c:crosses val="autoZero"/>
        <c:crossBetween val="midCat"/>
      </c:valAx>
      <c:valAx>
        <c:axId val="4335321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nl-NL"/>
                  <a:t>R5%</a:t>
                </a:r>
              </a:p>
            </c:rich>
          </c:tx>
          <c:layout>
            <c:manualLayout>
              <c:xMode val="edge"/>
              <c:yMode val="edge"/>
              <c:x val="4.2320819112627993E-2"/>
              <c:y val="5.2627371970148766E-2"/>
            </c:manualLayout>
          </c:layout>
        </c:title>
        <c:numFmt formatCode="0.00" sourceLinked="1"/>
        <c:tickLblPos val="nextTo"/>
        <c:crossAx val="42839040"/>
        <c:crosses val="autoZero"/>
        <c:crossBetween val="midCat"/>
      </c:valAx>
    </c:plotArea>
    <c:plotVisOnly val="1"/>
    <c:dispBlanksAs val="gap"/>
  </c:chart>
  <c:txPr>
    <a:bodyPr/>
    <a:lstStyle/>
    <a:p>
      <a:pPr>
        <a:defRPr b="1"/>
      </a:pPr>
      <a:endParaRPr lang="nl-NL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>
        <c:manualLayout>
          <c:layoutTarget val="inner"/>
          <c:xMode val="edge"/>
          <c:yMode val="edge"/>
          <c:x val="8.9052269490204547E-2"/>
          <c:y val="2.5279414485722025E-2"/>
          <c:w val="0.77524807180672384"/>
          <c:h val="0.88018963425916463"/>
        </c:manualLayout>
      </c:layout>
      <c:scatterChart>
        <c:scatterStyle val="lineMarker"/>
        <c:ser>
          <c:idx val="0"/>
          <c:order val="0"/>
          <c:tx>
            <c:strRef>
              <c:f>'R4-R5'!$K$29</c:f>
              <c:strCache>
                <c:ptCount val="1"/>
                <c:pt idx="0">
                  <c:v>R5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B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B</a:t>
                    </a:r>
                    <a:r>
                      <a:rPr lang="en-US"/>
                      <a:t>G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H</a:t>
                    </a:r>
                    <a:r>
                      <a:rPr lang="en-US"/>
                      <a:t>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C</a:t>
                    </a:r>
                    <a:r>
                      <a:rPr lang="en-US"/>
                      <a:t>Y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C</a:t>
                    </a:r>
                    <a:r>
                      <a:rPr lang="en-US"/>
                      <a:t>Z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D</a:t>
                    </a:r>
                    <a:r>
                      <a:rPr lang="en-US"/>
                      <a:t>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E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F</a:t>
                    </a:r>
                    <a:r>
                      <a:rPr lang="en-US"/>
                      <a:t>I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F</a:t>
                    </a:r>
                    <a:r>
                      <a:rPr lang="en-US"/>
                      <a:t>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D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G</a:t>
                    </a:r>
                    <a:r>
                      <a:rPr lang="en-US"/>
                      <a:t>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H</a:t>
                    </a:r>
                    <a:r>
                      <a:rPr lang="en-US"/>
                      <a:t>U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I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I</a:t>
                    </a:r>
                    <a:r>
                      <a:rPr lang="en-US"/>
                      <a:t>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N</a:t>
                    </a:r>
                    <a:r>
                      <a:rPr lang="en-US"/>
                      <a:t>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N</a:t>
                    </a:r>
                    <a:r>
                      <a:rPr lang="en-US"/>
                      <a:t>O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P</a:t>
                    </a:r>
                    <a:r>
                      <a:rPr lang="en-US"/>
                      <a:t>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P</a:t>
                    </a:r>
                    <a:r>
                      <a:rPr lang="en-US"/>
                      <a:t>T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R</a:t>
                    </a:r>
                    <a:r>
                      <a:rPr lang="en-US"/>
                      <a:t>U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S</a:t>
                    </a:r>
                    <a:r>
                      <a:rPr lang="en-US"/>
                      <a:t>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S</a:t>
                    </a:r>
                    <a:r>
                      <a:rPr lang="en-US"/>
                      <a:t>I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E</a:t>
                    </a:r>
                    <a:r>
                      <a:rPr lang="en-US"/>
                      <a:t>S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S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C</a:t>
                    </a:r>
                    <a:r>
                      <a:rPr lang="en-US"/>
                      <a:t>H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U</a:t>
                    </a:r>
                    <a:r>
                      <a:rPr lang="en-US"/>
                      <a:t>A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U</a:t>
                    </a:r>
                    <a:r>
                      <a:rPr lang="en-US"/>
                      <a:t>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nl-N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'R4-R5'!$J$30:$J$55</c:f>
              <c:numCache>
                <c:formatCode>0.00</c:formatCode>
                <c:ptCount val="26"/>
                <c:pt idx="0">
                  <c:v>4.3478260869565215</c:v>
                </c:pt>
                <c:pt idx="1">
                  <c:v>0.77336919973100182</c:v>
                </c:pt>
                <c:pt idx="2">
                  <c:v>0</c:v>
                </c:pt>
                <c:pt idx="3">
                  <c:v>0.25923525599481528</c:v>
                </c:pt>
                <c:pt idx="4">
                  <c:v>0.48209366391184594</c:v>
                </c:pt>
                <c:pt idx="5">
                  <c:v>3.0120481927710827</c:v>
                </c:pt>
                <c:pt idx="6">
                  <c:v>3.3160621761658011</c:v>
                </c:pt>
                <c:pt idx="7">
                  <c:v>2.8687246647957592</c:v>
                </c:pt>
                <c:pt idx="8">
                  <c:v>1.5007146260123865</c:v>
                </c:pt>
                <c:pt idx="9">
                  <c:v>3.401953942777391</c:v>
                </c:pt>
                <c:pt idx="10">
                  <c:v>0.21505376344086027</c:v>
                </c:pt>
                <c:pt idx="11">
                  <c:v>1.8261214767764986</c:v>
                </c:pt>
                <c:pt idx="12">
                  <c:v>1.5780245470485097</c:v>
                </c:pt>
                <c:pt idx="13">
                  <c:v>0.15600624024960999</c:v>
                </c:pt>
                <c:pt idx="14">
                  <c:v>1.7376681614349776</c:v>
                </c:pt>
                <c:pt idx="15">
                  <c:v>2.4970737417089359</c:v>
                </c:pt>
                <c:pt idx="16">
                  <c:v>2.7264731750219875</c:v>
                </c:pt>
                <c:pt idx="17">
                  <c:v>6.4000000000000029E-2</c:v>
                </c:pt>
                <c:pt idx="18">
                  <c:v>0.59491617090319071</c:v>
                </c:pt>
                <c:pt idx="19">
                  <c:v>0.24048096192384769</c:v>
                </c:pt>
                <c:pt idx="20">
                  <c:v>1.2408088235294117</c:v>
                </c:pt>
                <c:pt idx="21">
                  <c:v>1.9445164635727259</c:v>
                </c:pt>
                <c:pt idx="22">
                  <c:v>4.2459239130434794</c:v>
                </c:pt>
                <c:pt idx="23">
                  <c:v>0.3016177680285167</c:v>
                </c:pt>
                <c:pt idx="24">
                  <c:v>0.96666666666666667</c:v>
                </c:pt>
                <c:pt idx="25">
                  <c:v>1.73108845150581</c:v>
                </c:pt>
              </c:numCache>
            </c:numRef>
          </c:xVal>
          <c:yVal>
            <c:numRef>
              <c:f>'R4-R5'!$K$30:$K$55</c:f>
              <c:numCache>
                <c:formatCode>0.00</c:formatCode>
                <c:ptCount val="26"/>
                <c:pt idx="0">
                  <c:v>3.6688617121354672</c:v>
                </c:pt>
                <c:pt idx="1">
                  <c:v>0.46838407494145223</c:v>
                </c:pt>
                <c:pt idx="2">
                  <c:v>0.72703238598810316</c:v>
                </c:pt>
                <c:pt idx="3">
                  <c:v>0.45074050225370249</c:v>
                </c:pt>
                <c:pt idx="4">
                  <c:v>0.44104675095560131</c:v>
                </c:pt>
                <c:pt idx="5">
                  <c:v>5.5536028119507908</c:v>
                </c:pt>
                <c:pt idx="6">
                  <c:v>1.9749216300940438</c:v>
                </c:pt>
                <c:pt idx="7">
                  <c:v>3.1022475466919919</c:v>
                </c:pt>
                <c:pt idx="8">
                  <c:v>1.7696705690171519</c:v>
                </c:pt>
                <c:pt idx="9">
                  <c:v>4.2195367573011078</c:v>
                </c:pt>
                <c:pt idx="10">
                  <c:v>9.6641700893935673E-2</c:v>
                </c:pt>
                <c:pt idx="11">
                  <c:v>1.4483627204030227</c:v>
                </c:pt>
                <c:pt idx="12">
                  <c:v>0.78421452061725239</c:v>
                </c:pt>
                <c:pt idx="13">
                  <c:v>1.0797078437599237</c:v>
                </c:pt>
                <c:pt idx="14">
                  <c:v>1.411224154906465</c:v>
                </c:pt>
                <c:pt idx="15">
                  <c:v>2.3622047244094477</c:v>
                </c:pt>
                <c:pt idx="16">
                  <c:v>1.8860353130016057</c:v>
                </c:pt>
                <c:pt idx="17">
                  <c:v>6.2402496099844038E-2</c:v>
                </c:pt>
                <c:pt idx="18">
                  <c:v>0.43656908063687738</c:v>
                </c:pt>
                <c:pt idx="19">
                  <c:v>0.32180209171359636</c:v>
                </c:pt>
                <c:pt idx="20">
                  <c:v>2.3864157870582829</c:v>
                </c:pt>
                <c:pt idx="21">
                  <c:v>2.5081788440567072</c:v>
                </c:pt>
                <c:pt idx="22">
                  <c:v>5.2792915531335183</c:v>
                </c:pt>
                <c:pt idx="23">
                  <c:v>2.2654867256637172</c:v>
                </c:pt>
                <c:pt idx="24">
                  <c:v>0.56704469646430999</c:v>
                </c:pt>
                <c:pt idx="25">
                  <c:v>0.92980009298000954</c:v>
                </c:pt>
              </c:numCache>
            </c:numRef>
          </c:yVal>
        </c:ser>
        <c:dLbls/>
        <c:axId val="43406464"/>
        <c:axId val="43408384"/>
      </c:scatterChart>
      <c:valAx>
        <c:axId val="43406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Not able R4 %</a:t>
                </a:r>
              </a:p>
            </c:rich>
          </c:tx>
          <c:layout>
            <c:manualLayout>
              <c:xMode val="edge"/>
              <c:yMode val="edge"/>
              <c:x val="0.87534857972105029"/>
              <c:y val="0.95152994387450962"/>
            </c:manualLayout>
          </c:layout>
        </c:title>
        <c:numFmt formatCode="0.00" sourceLinked="1"/>
        <c:tickLblPos val="nextTo"/>
        <c:crossAx val="43408384"/>
        <c:crosses val="autoZero"/>
        <c:crossBetween val="midCat"/>
      </c:valAx>
      <c:valAx>
        <c:axId val="4340838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nl-NL" b="0"/>
                  <a:t>R5%</a:t>
                </a:r>
              </a:p>
            </c:rich>
          </c:tx>
          <c:layout>
            <c:manualLayout>
              <c:xMode val="edge"/>
              <c:yMode val="edge"/>
              <c:x val="4.2320819112627993E-2"/>
              <c:y val="5.2627371970148766E-2"/>
            </c:manualLayout>
          </c:layout>
        </c:title>
        <c:numFmt formatCode="0.00" sourceLinked="1"/>
        <c:tickLblPos val="nextTo"/>
        <c:crossAx val="43406464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>
        <c:manualLayout>
          <c:layoutTarget val="inner"/>
          <c:xMode val="edge"/>
          <c:yMode val="edge"/>
          <c:x val="8.9052269490204547E-2"/>
          <c:y val="2.5279414485722025E-2"/>
          <c:w val="0.74384875440058085"/>
          <c:h val="0.88018963425916463"/>
        </c:manualLayout>
      </c:layout>
      <c:scatterChart>
        <c:scatterStyle val="lineMarker"/>
        <c:ser>
          <c:idx val="0"/>
          <c:order val="0"/>
          <c:tx>
            <c:strRef>
              <c:f>'R4-R5'!$O$29</c:f>
              <c:strCache>
                <c:ptCount val="1"/>
                <c:pt idx="0">
                  <c:v>R5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B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B</a:t>
                    </a:r>
                    <a:r>
                      <a:rPr lang="en-US"/>
                      <a:t>G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H</a:t>
                    </a:r>
                    <a:r>
                      <a:rPr lang="en-US"/>
                      <a:t>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C</a:t>
                    </a:r>
                    <a:r>
                      <a:rPr lang="en-US"/>
                      <a:t>Y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C</a:t>
                    </a:r>
                    <a:r>
                      <a:rPr lang="en-US"/>
                      <a:t>Z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D</a:t>
                    </a:r>
                    <a:r>
                      <a:rPr lang="en-US"/>
                      <a:t>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E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F</a:t>
                    </a:r>
                    <a:r>
                      <a:rPr lang="en-US"/>
                      <a:t>I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F</a:t>
                    </a:r>
                    <a:r>
                      <a:rPr lang="en-US"/>
                      <a:t>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D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G</a:t>
                    </a:r>
                    <a:r>
                      <a:rPr lang="en-US"/>
                      <a:t>R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H</a:t>
                    </a:r>
                    <a:r>
                      <a:rPr lang="en-US"/>
                      <a:t>U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I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I</a:t>
                    </a:r>
                    <a:r>
                      <a:rPr lang="en-US"/>
                      <a:t>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N</a:t>
                    </a:r>
                    <a:r>
                      <a:rPr lang="en-US"/>
                      <a:t>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N</a:t>
                    </a:r>
                    <a:r>
                      <a:rPr lang="en-US"/>
                      <a:t>O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P</a:t>
                    </a:r>
                    <a:r>
                      <a:rPr lang="en-US"/>
                      <a:t>L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P</a:t>
                    </a:r>
                    <a:r>
                      <a:rPr lang="en-US"/>
                      <a:t>T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R</a:t>
                    </a:r>
                    <a:r>
                      <a:rPr lang="en-US"/>
                      <a:t>U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S</a:t>
                    </a:r>
                    <a:r>
                      <a:rPr lang="en-US"/>
                      <a:t>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S</a:t>
                    </a:r>
                    <a:r>
                      <a:rPr lang="en-US"/>
                      <a:t>I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E</a:t>
                    </a:r>
                    <a:r>
                      <a:rPr lang="en-US"/>
                      <a:t>S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S</a:t>
                    </a:r>
                    <a:r>
                      <a:rPr lang="en-US"/>
                      <a:t>E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C</a:t>
                    </a:r>
                    <a:r>
                      <a:rPr lang="en-US"/>
                      <a:t>H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U</a:t>
                    </a:r>
                    <a:r>
                      <a:rPr lang="en-US"/>
                      <a:t>A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U</a:t>
                    </a:r>
                    <a:r>
                      <a:rPr lang="en-US"/>
                      <a:t>K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nl-N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'R4-R5'!$N$30:$N$55</c:f>
              <c:numCache>
                <c:formatCode>0.00</c:formatCode>
                <c:ptCount val="26"/>
                <c:pt idx="0">
                  <c:v>0.23411371237458189</c:v>
                </c:pt>
                <c:pt idx="1">
                  <c:v>0.30262273032952275</c:v>
                </c:pt>
                <c:pt idx="2">
                  <c:v>0.4927625500461964</c:v>
                </c:pt>
                <c:pt idx="3">
                  <c:v>0.97213220998055738</c:v>
                </c:pt>
                <c:pt idx="4">
                  <c:v>0.51652892561983466</c:v>
                </c:pt>
                <c:pt idx="5">
                  <c:v>0.87014725568942475</c:v>
                </c:pt>
                <c:pt idx="6">
                  <c:v>1.9689119170984455</c:v>
                </c:pt>
                <c:pt idx="7">
                  <c:v>4.8331774243841625</c:v>
                </c:pt>
                <c:pt idx="8">
                  <c:v>2.8108623153882779</c:v>
                </c:pt>
                <c:pt idx="9">
                  <c:v>3.4717376133984637</c:v>
                </c:pt>
                <c:pt idx="10">
                  <c:v>1.1827956989247312</c:v>
                </c:pt>
                <c:pt idx="11">
                  <c:v>2.1437078205637166</c:v>
                </c:pt>
                <c:pt idx="12">
                  <c:v>0.81823495032144944</c:v>
                </c:pt>
                <c:pt idx="13">
                  <c:v>4.6489859594383747</c:v>
                </c:pt>
                <c:pt idx="14">
                  <c:v>0.476457399103139</c:v>
                </c:pt>
                <c:pt idx="15">
                  <c:v>1.9508388607101057</c:v>
                </c:pt>
                <c:pt idx="16">
                  <c:v>2.0228671943711523</c:v>
                </c:pt>
                <c:pt idx="17">
                  <c:v>1.0880000000000001</c:v>
                </c:pt>
                <c:pt idx="18">
                  <c:v>0.27041644131963244</c:v>
                </c:pt>
                <c:pt idx="19">
                  <c:v>2.0841683366733466</c:v>
                </c:pt>
                <c:pt idx="20">
                  <c:v>9.6966911764705852</c:v>
                </c:pt>
                <c:pt idx="21">
                  <c:v>1.7630282603059368</c:v>
                </c:pt>
                <c:pt idx="22">
                  <c:v>1.8342391304347827</c:v>
                </c:pt>
                <c:pt idx="23">
                  <c:v>9.5146695914450241</c:v>
                </c:pt>
                <c:pt idx="24">
                  <c:v>0.7333333333333335</c:v>
                </c:pt>
                <c:pt idx="25">
                  <c:v>5.7149632440123312</c:v>
                </c:pt>
              </c:numCache>
            </c:numRef>
          </c:xVal>
          <c:yVal>
            <c:numRef>
              <c:f>'R4-R5'!$O$30:$O$55</c:f>
              <c:numCache>
                <c:formatCode>0.00</c:formatCode>
                <c:ptCount val="26"/>
                <c:pt idx="0">
                  <c:v>2.6026967701473827</c:v>
                </c:pt>
                <c:pt idx="1">
                  <c:v>0.70257611241217821</c:v>
                </c:pt>
                <c:pt idx="2">
                  <c:v>3.205551883674818</c:v>
                </c:pt>
                <c:pt idx="3">
                  <c:v>6.3747585318737912</c:v>
                </c:pt>
                <c:pt idx="4">
                  <c:v>5.8806233460746871E-2</c:v>
                </c:pt>
                <c:pt idx="5">
                  <c:v>0</c:v>
                </c:pt>
                <c:pt idx="6">
                  <c:v>3.3228840125391841</c:v>
                </c:pt>
                <c:pt idx="7">
                  <c:v>4.4001266223488464</c:v>
                </c:pt>
                <c:pt idx="8">
                  <c:v>1.1707051456575011</c:v>
                </c:pt>
                <c:pt idx="9">
                  <c:v>4.8539778449143993</c:v>
                </c:pt>
                <c:pt idx="10">
                  <c:v>9.6641700893935673E-2</c:v>
                </c:pt>
                <c:pt idx="11">
                  <c:v>3.1801007556675085</c:v>
                </c:pt>
                <c:pt idx="12">
                  <c:v>3.8704781178851491</c:v>
                </c:pt>
                <c:pt idx="13">
                  <c:v>6.7005398539218799</c:v>
                </c:pt>
                <c:pt idx="14">
                  <c:v>0.7548408270429936</c:v>
                </c:pt>
                <c:pt idx="15">
                  <c:v>3.9745031871016132</c:v>
                </c:pt>
                <c:pt idx="16">
                  <c:v>3.2504012841091487</c:v>
                </c:pt>
                <c:pt idx="17">
                  <c:v>1.2480499219968808</c:v>
                </c:pt>
                <c:pt idx="18">
                  <c:v>0.87313816127375454</c:v>
                </c:pt>
                <c:pt idx="19">
                  <c:v>0.96540627514078858</c:v>
                </c:pt>
                <c:pt idx="20">
                  <c:v>2.9371271225332722</c:v>
                </c:pt>
                <c:pt idx="21">
                  <c:v>1.9265721555797897</c:v>
                </c:pt>
                <c:pt idx="22">
                  <c:v>5.4155313351498657</c:v>
                </c:pt>
                <c:pt idx="23">
                  <c:v>3.8584070796460175</c:v>
                </c:pt>
                <c:pt idx="24">
                  <c:v>8.7391594396264178</c:v>
                </c:pt>
                <c:pt idx="25">
                  <c:v>2.2082752208275229</c:v>
                </c:pt>
              </c:numCache>
            </c:numRef>
          </c:yVal>
        </c:ser>
        <c:dLbls/>
        <c:axId val="43314176"/>
        <c:axId val="43521152"/>
      </c:scatterChart>
      <c:valAx>
        <c:axId val="43314176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Unavailable R4 %</a:t>
                </a:r>
              </a:p>
            </c:rich>
          </c:tx>
          <c:layout>
            <c:manualLayout>
              <c:xMode val="edge"/>
              <c:yMode val="edge"/>
              <c:x val="0.87534857972105029"/>
              <c:y val="0.95152994387450962"/>
            </c:manualLayout>
          </c:layout>
        </c:title>
        <c:numFmt formatCode="0.00" sourceLinked="1"/>
        <c:tickLblPos val="nextTo"/>
        <c:crossAx val="43521152"/>
        <c:crosses val="autoZero"/>
        <c:crossBetween val="midCat"/>
      </c:valAx>
      <c:valAx>
        <c:axId val="4352115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nl-NL" b="0"/>
                  <a:t>R5%</a:t>
                </a:r>
              </a:p>
            </c:rich>
          </c:tx>
          <c:layout>
            <c:manualLayout>
              <c:xMode val="edge"/>
              <c:yMode val="edge"/>
              <c:x val="4.2320819112627993E-2"/>
              <c:y val="5.2627371970148766E-2"/>
            </c:manualLayout>
          </c:layout>
        </c:title>
        <c:numFmt formatCode="0.00" sourceLinked="1"/>
        <c:tickLblPos val="nextTo"/>
        <c:crossAx val="43314176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>
        <c:manualLayout>
          <c:layoutTarget val="inner"/>
          <c:xMode val="edge"/>
          <c:yMode val="edge"/>
          <c:x val="6.8987921648682823E-2"/>
          <c:y val="9.9911253821771018E-2"/>
          <c:w val="0.92020960921551487"/>
          <c:h val="0.80478966612138436"/>
        </c:manualLayout>
      </c:layout>
      <c:barChart>
        <c:barDir val="col"/>
        <c:grouping val="stacked"/>
        <c:ser>
          <c:idx val="0"/>
          <c:order val="0"/>
          <c:tx>
            <c:strRef>
              <c:f>Blad1!$B$1</c:f>
              <c:strCache>
                <c:ptCount val="1"/>
                <c:pt idx="0">
                  <c:v>interview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Blad1!$A$2:$A$32</c:f>
              <c:strCache>
                <c:ptCount val="3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CY</c:v>
                </c:pt>
                <c:pt idx="5">
                  <c:v>CZ</c:v>
                </c:pt>
                <c:pt idx="6">
                  <c:v>DE</c:v>
                </c:pt>
                <c:pt idx="7">
                  <c:v>DK</c:v>
                </c:pt>
                <c:pt idx="8">
                  <c:v>EE</c:v>
                </c:pt>
                <c:pt idx="9">
                  <c:v>EL</c:v>
                </c:pt>
                <c:pt idx="10">
                  <c:v>ES</c:v>
                </c:pt>
                <c:pt idx="11">
                  <c:v>FI</c:v>
                </c:pt>
                <c:pt idx="12">
                  <c:v>FR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IS</c:v>
                </c:pt>
                <c:pt idx="17">
                  <c:v>IT</c:v>
                </c:pt>
                <c:pt idx="18">
                  <c:v>LT</c:v>
                </c:pt>
                <c:pt idx="19">
                  <c:v>LU</c:v>
                </c:pt>
                <c:pt idx="20">
                  <c:v>LV</c:v>
                </c:pt>
                <c:pt idx="21">
                  <c:v>MT</c:v>
                </c:pt>
                <c:pt idx="22">
                  <c:v>NL</c:v>
                </c:pt>
                <c:pt idx="23">
                  <c:v>NO</c:v>
                </c:pt>
                <c:pt idx="24">
                  <c:v>PL</c:v>
                </c:pt>
                <c:pt idx="25">
                  <c:v>PT</c:v>
                </c:pt>
                <c:pt idx="26">
                  <c:v>RO</c:v>
                </c:pt>
                <c:pt idx="27">
                  <c:v>SE</c:v>
                </c:pt>
                <c:pt idx="28">
                  <c:v>SI</c:v>
                </c:pt>
                <c:pt idx="29">
                  <c:v>SK</c:v>
                </c:pt>
                <c:pt idx="30">
                  <c:v>UK</c:v>
                </c:pt>
              </c:strCache>
            </c:strRef>
          </c:cat>
          <c:val>
            <c:numRef>
              <c:f>Blad1!$B$2:$B$32</c:f>
              <c:numCache>
                <c:formatCode>General</c:formatCode>
                <c:ptCount val="31"/>
                <c:pt idx="0">
                  <c:v>74.455540849476577</c:v>
                </c:pt>
                <c:pt idx="1">
                  <c:v>62.386814528436247</c:v>
                </c:pt>
                <c:pt idx="2">
                  <c:v>86.054943522521256</c:v>
                </c:pt>
                <c:pt idx="3">
                  <c:v>71.233526121171892</c:v>
                </c:pt>
                <c:pt idx="4">
                  <c:v>82.550775278445059</c:v>
                </c:pt>
                <c:pt idx="5">
                  <c:v>80.698953343977294</c:v>
                </c:pt>
                <c:pt idx="6">
                  <c:v>78.345513358092731</c:v>
                </c:pt>
                <c:pt idx="7">
                  <c:v>51.714411635081525</c:v>
                </c:pt>
                <c:pt idx="8">
                  <c:v>78.770595690747797</c:v>
                </c:pt>
                <c:pt idx="9">
                  <c:v>81.207975886853689</c:v>
                </c:pt>
                <c:pt idx="10">
                  <c:v>77.919770773638959</c:v>
                </c:pt>
                <c:pt idx="11">
                  <c:v>82.296113232981355</c:v>
                </c:pt>
                <c:pt idx="12">
                  <c:v>82.238605898123311</c:v>
                </c:pt>
                <c:pt idx="13">
                  <c:v>52.945381755790663</c:v>
                </c:pt>
                <c:pt idx="14">
                  <c:v>85.330434782608677</c:v>
                </c:pt>
                <c:pt idx="15">
                  <c:v>80.135088326982981</c:v>
                </c:pt>
                <c:pt idx="16">
                  <c:v>71.621621621621628</c:v>
                </c:pt>
                <c:pt idx="17">
                  <c:v>77.461768751517127</c:v>
                </c:pt>
                <c:pt idx="18">
                  <c:v>83.396107972379156</c:v>
                </c:pt>
                <c:pt idx="19">
                  <c:v>54.280307247022151</c:v>
                </c:pt>
                <c:pt idx="20">
                  <c:v>76.739050423260963</c:v>
                </c:pt>
                <c:pt idx="21">
                  <c:v>79.818450496094556</c:v>
                </c:pt>
                <c:pt idx="22">
                  <c:v>79.770151133501244</c:v>
                </c:pt>
                <c:pt idx="23">
                  <c:v>56.168063614872132</c:v>
                </c:pt>
                <c:pt idx="24">
                  <c:v>79.569230769230785</c:v>
                </c:pt>
                <c:pt idx="25">
                  <c:v>78.515151515151501</c:v>
                </c:pt>
                <c:pt idx="26">
                  <c:v>94.57174365886533</c:v>
                </c:pt>
                <c:pt idx="27">
                  <c:v>65.904079382579923</c:v>
                </c:pt>
                <c:pt idx="28">
                  <c:v>73.709068010075569</c:v>
                </c:pt>
                <c:pt idx="29">
                  <c:v>88.595912986156875</c:v>
                </c:pt>
                <c:pt idx="30">
                  <c:v>66.136530462441868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Interview rejected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strRef>
              <c:f>Blad1!$A$2:$A$32</c:f>
              <c:strCache>
                <c:ptCount val="3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CY</c:v>
                </c:pt>
                <c:pt idx="5">
                  <c:v>CZ</c:v>
                </c:pt>
                <c:pt idx="6">
                  <c:v>DE</c:v>
                </c:pt>
                <c:pt idx="7">
                  <c:v>DK</c:v>
                </c:pt>
                <c:pt idx="8">
                  <c:v>EE</c:v>
                </c:pt>
                <c:pt idx="9">
                  <c:v>EL</c:v>
                </c:pt>
                <c:pt idx="10">
                  <c:v>ES</c:v>
                </c:pt>
                <c:pt idx="11">
                  <c:v>FI</c:v>
                </c:pt>
                <c:pt idx="12">
                  <c:v>FR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IS</c:v>
                </c:pt>
                <c:pt idx="17">
                  <c:v>IT</c:v>
                </c:pt>
                <c:pt idx="18">
                  <c:v>LT</c:v>
                </c:pt>
                <c:pt idx="19">
                  <c:v>LU</c:v>
                </c:pt>
                <c:pt idx="20">
                  <c:v>LV</c:v>
                </c:pt>
                <c:pt idx="21">
                  <c:v>MT</c:v>
                </c:pt>
                <c:pt idx="22">
                  <c:v>NL</c:v>
                </c:pt>
                <c:pt idx="23">
                  <c:v>NO</c:v>
                </c:pt>
                <c:pt idx="24">
                  <c:v>PL</c:v>
                </c:pt>
                <c:pt idx="25">
                  <c:v>PT</c:v>
                </c:pt>
                <c:pt idx="26">
                  <c:v>RO</c:v>
                </c:pt>
                <c:pt idx="27">
                  <c:v>SE</c:v>
                </c:pt>
                <c:pt idx="28">
                  <c:v>SI</c:v>
                </c:pt>
                <c:pt idx="29">
                  <c:v>SK</c:v>
                </c:pt>
                <c:pt idx="30">
                  <c:v>UK</c:v>
                </c:pt>
              </c:strCache>
            </c:strRef>
          </c:cat>
          <c:val>
            <c:numRef>
              <c:f>Blad1!$C$2:$C$32</c:f>
              <c:numCache>
                <c:formatCode>General</c:formatCode>
                <c:ptCount val="31"/>
                <c:pt idx="0">
                  <c:v>0</c:v>
                </c:pt>
                <c:pt idx="1">
                  <c:v>0.26329229830094619</c:v>
                </c:pt>
                <c:pt idx="2">
                  <c:v>0</c:v>
                </c:pt>
                <c:pt idx="3">
                  <c:v>6.875187257039916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4.2458808618504436E-2</c:v>
                </c:pt>
                <c:pt idx="9">
                  <c:v>0</c:v>
                </c:pt>
                <c:pt idx="10">
                  <c:v>0</c:v>
                </c:pt>
                <c:pt idx="11">
                  <c:v>0.15933498090316783</c:v>
                </c:pt>
                <c:pt idx="12">
                  <c:v>0.1598525469168901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2.3260949576739055E-2</c:v>
                </c:pt>
                <c:pt idx="21">
                  <c:v>0</c:v>
                </c:pt>
                <c:pt idx="22">
                  <c:v>1.2947103274559195</c:v>
                </c:pt>
                <c:pt idx="23">
                  <c:v>8.7663872770255766E-2</c:v>
                </c:pt>
                <c:pt idx="24">
                  <c:v>0</c:v>
                </c:pt>
                <c:pt idx="25">
                  <c:v>0</c:v>
                </c:pt>
                <c:pt idx="26">
                  <c:v>0.48854307070212033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Refusal to cooperate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Blad1!$A$2:$A$32</c:f>
              <c:strCache>
                <c:ptCount val="3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CY</c:v>
                </c:pt>
                <c:pt idx="5">
                  <c:v>CZ</c:v>
                </c:pt>
                <c:pt idx="6">
                  <c:v>DE</c:v>
                </c:pt>
                <c:pt idx="7">
                  <c:v>DK</c:v>
                </c:pt>
                <c:pt idx="8">
                  <c:v>EE</c:v>
                </c:pt>
                <c:pt idx="9">
                  <c:v>EL</c:v>
                </c:pt>
                <c:pt idx="10">
                  <c:v>ES</c:v>
                </c:pt>
                <c:pt idx="11">
                  <c:v>FI</c:v>
                </c:pt>
                <c:pt idx="12">
                  <c:v>FR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IS</c:v>
                </c:pt>
                <c:pt idx="17">
                  <c:v>IT</c:v>
                </c:pt>
                <c:pt idx="18">
                  <c:v>LT</c:v>
                </c:pt>
                <c:pt idx="19">
                  <c:v>LU</c:v>
                </c:pt>
                <c:pt idx="20">
                  <c:v>LV</c:v>
                </c:pt>
                <c:pt idx="21">
                  <c:v>MT</c:v>
                </c:pt>
                <c:pt idx="22">
                  <c:v>NL</c:v>
                </c:pt>
                <c:pt idx="23">
                  <c:v>NO</c:v>
                </c:pt>
                <c:pt idx="24">
                  <c:v>PL</c:v>
                </c:pt>
                <c:pt idx="25">
                  <c:v>PT</c:v>
                </c:pt>
                <c:pt idx="26">
                  <c:v>RO</c:v>
                </c:pt>
                <c:pt idx="27">
                  <c:v>SE</c:v>
                </c:pt>
                <c:pt idx="28">
                  <c:v>SI</c:v>
                </c:pt>
                <c:pt idx="29">
                  <c:v>SK</c:v>
                </c:pt>
                <c:pt idx="30">
                  <c:v>UK</c:v>
                </c:pt>
              </c:strCache>
            </c:strRef>
          </c:cat>
          <c:val>
            <c:numRef>
              <c:f>Blad1!$D$2:$D$32</c:f>
              <c:numCache>
                <c:formatCode>General</c:formatCode>
                <c:ptCount val="31"/>
                <c:pt idx="0">
                  <c:v>16.80825412104441</c:v>
                </c:pt>
                <c:pt idx="1">
                  <c:v>20.235893783701286</c:v>
                </c:pt>
                <c:pt idx="2">
                  <c:v>4.4205829033607564</c:v>
                </c:pt>
                <c:pt idx="3">
                  <c:v>12.65724850668437</c:v>
                </c:pt>
                <c:pt idx="4">
                  <c:v>6.6830530683555365</c:v>
                </c:pt>
                <c:pt idx="5">
                  <c:v>11.310413340429308</c:v>
                </c:pt>
                <c:pt idx="6">
                  <c:v>9.3763927159458493</c:v>
                </c:pt>
                <c:pt idx="7">
                  <c:v>7.1462670780079343</c:v>
                </c:pt>
                <c:pt idx="8">
                  <c:v>9.6169201520912519</c:v>
                </c:pt>
                <c:pt idx="9">
                  <c:v>9.3020519360074214</c:v>
                </c:pt>
                <c:pt idx="10">
                  <c:v>9.2957765042979954</c:v>
                </c:pt>
                <c:pt idx="11">
                  <c:v>11.419006964727027</c:v>
                </c:pt>
                <c:pt idx="12">
                  <c:v>8.1880026809651483</c:v>
                </c:pt>
                <c:pt idx="13">
                  <c:v>16.280897912496428</c:v>
                </c:pt>
                <c:pt idx="14">
                  <c:v>8.1122695652173942</c:v>
                </c:pt>
                <c:pt idx="15">
                  <c:v>14.541115344648425</c:v>
                </c:pt>
                <c:pt idx="16">
                  <c:v>11.294594594594592</c:v>
                </c:pt>
                <c:pt idx="17">
                  <c:v>7.5052310057448013</c:v>
                </c:pt>
                <c:pt idx="18">
                  <c:v>9.2317639673571854</c:v>
                </c:pt>
                <c:pt idx="19">
                  <c:v>30.357875987977295</c:v>
                </c:pt>
                <c:pt idx="20">
                  <c:v>9.5369893264630097</c:v>
                </c:pt>
                <c:pt idx="21">
                  <c:v>10.332953345999581</c:v>
                </c:pt>
                <c:pt idx="22">
                  <c:v>5.0776920654911866</c:v>
                </c:pt>
                <c:pt idx="23">
                  <c:v>26.956640876853637</c:v>
                </c:pt>
                <c:pt idx="24">
                  <c:v>9.8476307692307685</c:v>
                </c:pt>
                <c:pt idx="25">
                  <c:v>3.3946060606060606</c:v>
                </c:pt>
                <c:pt idx="26">
                  <c:v>1.4113466486950137</c:v>
                </c:pt>
                <c:pt idx="27">
                  <c:v>18.207221609702312</c:v>
                </c:pt>
                <c:pt idx="28">
                  <c:v>17.194269521410586</c:v>
                </c:pt>
                <c:pt idx="29">
                  <c:v>3.1019116677653269</c:v>
                </c:pt>
                <c:pt idx="30">
                  <c:v>17.067188646929289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Away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Blad1!$A$2:$A$32</c:f>
              <c:strCache>
                <c:ptCount val="3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CY</c:v>
                </c:pt>
                <c:pt idx="5">
                  <c:v>CZ</c:v>
                </c:pt>
                <c:pt idx="6">
                  <c:v>DE</c:v>
                </c:pt>
                <c:pt idx="7">
                  <c:v>DK</c:v>
                </c:pt>
                <c:pt idx="8">
                  <c:v>EE</c:v>
                </c:pt>
                <c:pt idx="9">
                  <c:v>EL</c:v>
                </c:pt>
                <c:pt idx="10">
                  <c:v>ES</c:v>
                </c:pt>
                <c:pt idx="11">
                  <c:v>FI</c:v>
                </c:pt>
                <c:pt idx="12">
                  <c:v>FR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IS</c:v>
                </c:pt>
                <c:pt idx="17">
                  <c:v>IT</c:v>
                </c:pt>
                <c:pt idx="18">
                  <c:v>LT</c:v>
                </c:pt>
                <c:pt idx="19">
                  <c:v>LU</c:v>
                </c:pt>
                <c:pt idx="20">
                  <c:v>LV</c:v>
                </c:pt>
                <c:pt idx="21">
                  <c:v>MT</c:v>
                </c:pt>
                <c:pt idx="22">
                  <c:v>NL</c:v>
                </c:pt>
                <c:pt idx="23">
                  <c:v>NO</c:v>
                </c:pt>
                <c:pt idx="24">
                  <c:v>PL</c:v>
                </c:pt>
                <c:pt idx="25">
                  <c:v>PT</c:v>
                </c:pt>
                <c:pt idx="26">
                  <c:v>RO</c:v>
                </c:pt>
                <c:pt idx="27">
                  <c:v>SE</c:v>
                </c:pt>
                <c:pt idx="28">
                  <c:v>SI</c:v>
                </c:pt>
                <c:pt idx="29">
                  <c:v>SK</c:v>
                </c:pt>
                <c:pt idx="30">
                  <c:v>UK</c:v>
                </c:pt>
              </c:strCache>
            </c:strRef>
          </c:cat>
          <c:val>
            <c:numRef>
              <c:f>Blad1!$E$2:$E$32</c:f>
              <c:numCache>
                <c:formatCode>General</c:formatCode>
                <c:ptCount val="31"/>
                <c:pt idx="0">
                  <c:v>2.7843460474070523</c:v>
                </c:pt>
                <c:pt idx="1">
                  <c:v>1.2788483060331672</c:v>
                </c:pt>
                <c:pt idx="2">
                  <c:v>4.0859015479012673</c:v>
                </c:pt>
                <c:pt idx="3">
                  <c:v>0</c:v>
                </c:pt>
                <c:pt idx="4">
                  <c:v>0.48857829220353799</c:v>
                </c:pt>
                <c:pt idx="5">
                  <c:v>2.200319318786589</c:v>
                </c:pt>
                <c:pt idx="6">
                  <c:v>0</c:v>
                </c:pt>
                <c:pt idx="7">
                  <c:v>1.1105685323931247</c:v>
                </c:pt>
                <c:pt idx="8">
                  <c:v>0.55196451204055774</c:v>
                </c:pt>
                <c:pt idx="9">
                  <c:v>5.1490146070020844</c:v>
                </c:pt>
                <c:pt idx="10">
                  <c:v>5.8512607449856722</c:v>
                </c:pt>
                <c:pt idx="11">
                  <c:v>0.33637384857335434</c:v>
                </c:pt>
                <c:pt idx="12">
                  <c:v>3.2325737265415548</c:v>
                </c:pt>
                <c:pt idx="13">
                  <c:v>7.5287389190734908</c:v>
                </c:pt>
                <c:pt idx="14">
                  <c:v>3.1686260869565235</c:v>
                </c:pt>
                <c:pt idx="15">
                  <c:v>2.2248701073779018</c:v>
                </c:pt>
                <c:pt idx="16">
                  <c:v>9.7621621621621575</c:v>
                </c:pt>
                <c:pt idx="17">
                  <c:v>5.0711020309086505</c:v>
                </c:pt>
                <c:pt idx="18">
                  <c:v>0.63094789704959242</c:v>
                </c:pt>
                <c:pt idx="19">
                  <c:v>8.0466659245241008</c:v>
                </c:pt>
                <c:pt idx="20">
                  <c:v>4.6754508649245485</c:v>
                </c:pt>
                <c:pt idx="21">
                  <c:v>0.34308634156639228</c:v>
                </c:pt>
                <c:pt idx="22">
                  <c:v>0</c:v>
                </c:pt>
                <c:pt idx="23">
                  <c:v>8.1089082312486571</c:v>
                </c:pt>
                <c:pt idx="24">
                  <c:v>2.3086769230769226</c:v>
                </c:pt>
                <c:pt idx="25">
                  <c:v>7.7989999999999995</c:v>
                </c:pt>
                <c:pt idx="26">
                  <c:v>0.51568435240779364</c:v>
                </c:pt>
                <c:pt idx="27">
                  <c:v>0.4432469680264608</c:v>
                </c:pt>
                <c:pt idx="28">
                  <c:v>1.4197103274559193</c:v>
                </c:pt>
                <c:pt idx="29">
                  <c:v>1.0035596572181933</c:v>
                </c:pt>
                <c:pt idx="30">
                  <c:v>0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Unable to respond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Blad1!$A$2:$A$32</c:f>
              <c:strCache>
                <c:ptCount val="3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CY</c:v>
                </c:pt>
                <c:pt idx="5">
                  <c:v>CZ</c:v>
                </c:pt>
                <c:pt idx="6">
                  <c:v>DE</c:v>
                </c:pt>
                <c:pt idx="7">
                  <c:v>DK</c:v>
                </c:pt>
                <c:pt idx="8">
                  <c:v>EE</c:v>
                </c:pt>
                <c:pt idx="9">
                  <c:v>EL</c:v>
                </c:pt>
                <c:pt idx="10">
                  <c:v>ES</c:v>
                </c:pt>
                <c:pt idx="11">
                  <c:v>FI</c:v>
                </c:pt>
                <c:pt idx="12">
                  <c:v>FR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IS</c:v>
                </c:pt>
                <c:pt idx="17">
                  <c:v>IT</c:v>
                </c:pt>
                <c:pt idx="18">
                  <c:v>LT</c:v>
                </c:pt>
                <c:pt idx="19">
                  <c:v>LU</c:v>
                </c:pt>
                <c:pt idx="20">
                  <c:v>LV</c:v>
                </c:pt>
                <c:pt idx="21">
                  <c:v>MT</c:v>
                </c:pt>
                <c:pt idx="22">
                  <c:v>NL</c:v>
                </c:pt>
                <c:pt idx="23">
                  <c:v>NO</c:v>
                </c:pt>
                <c:pt idx="24">
                  <c:v>PL</c:v>
                </c:pt>
                <c:pt idx="25">
                  <c:v>PT</c:v>
                </c:pt>
                <c:pt idx="26">
                  <c:v>RO</c:v>
                </c:pt>
                <c:pt idx="27">
                  <c:v>SE</c:v>
                </c:pt>
                <c:pt idx="28">
                  <c:v>SI</c:v>
                </c:pt>
                <c:pt idx="29">
                  <c:v>SK</c:v>
                </c:pt>
                <c:pt idx="30">
                  <c:v>UK</c:v>
                </c:pt>
              </c:strCache>
            </c:strRef>
          </c:cat>
          <c:val>
            <c:numRef>
              <c:f>Blad1!$F$2:$F$32</c:f>
              <c:numCache>
                <c:formatCode>General</c:formatCode>
                <c:ptCount val="31"/>
                <c:pt idx="0">
                  <c:v>1.4049452532787876</c:v>
                </c:pt>
                <c:pt idx="1">
                  <c:v>0.63942415301658373</c:v>
                </c:pt>
                <c:pt idx="2">
                  <c:v>0.96220889694603251</c:v>
                </c:pt>
                <c:pt idx="3">
                  <c:v>2.1574855409121088</c:v>
                </c:pt>
                <c:pt idx="4">
                  <c:v>1.5704302249399433</c:v>
                </c:pt>
                <c:pt idx="5">
                  <c:v>0.77204186624090843</c:v>
                </c:pt>
                <c:pt idx="6">
                  <c:v>0</c:v>
                </c:pt>
                <c:pt idx="7">
                  <c:v>1.9314235345967392</c:v>
                </c:pt>
                <c:pt idx="8">
                  <c:v>1.0190114068441061</c:v>
                </c:pt>
                <c:pt idx="9">
                  <c:v>0.99597727799675362</c:v>
                </c:pt>
                <c:pt idx="10">
                  <c:v>0.41952435530085963</c:v>
                </c:pt>
                <c:pt idx="11">
                  <c:v>1.2392720736913054</c:v>
                </c:pt>
                <c:pt idx="12">
                  <c:v>2.4155495978552275</c:v>
                </c:pt>
                <c:pt idx="13">
                  <c:v>0.98814698312839577</c:v>
                </c:pt>
                <c:pt idx="14">
                  <c:v>0.46942608695652188</c:v>
                </c:pt>
                <c:pt idx="15">
                  <c:v>1.2912192587461033</c:v>
                </c:pt>
                <c:pt idx="16">
                  <c:v>1.305405405405405</c:v>
                </c:pt>
                <c:pt idx="17">
                  <c:v>0.94660571243628144</c:v>
                </c:pt>
                <c:pt idx="18">
                  <c:v>9.9623352165725099E-2</c:v>
                </c:pt>
                <c:pt idx="19">
                  <c:v>0.73151508404764543</c:v>
                </c:pt>
                <c:pt idx="20">
                  <c:v>0.93043798306956194</c:v>
                </c:pt>
                <c:pt idx="21">
                  <c:v>1.6145239603124344</c:v>
                </c:pt>
                <c:pt idx="22">
                  <c:v>1.8206863979848866</c:v>
                </c:pt>
                <c:pt idx="23">
                  <c:v>4.9091768751343228</c:v>
                </c:pt>
                <c:pt idx="24">
                  <c:v>1.4301538461538461</c:v>
                </c:pt>
                <c:pt idx="25">
                  <c:v>1.246121212121212</c:v>
                </c:pt>
                <c:pt idx="26">
                  <c:v>0.88480578360495132</c:v>
                </c:pt>
                <c:pt idx="27">
                  <c:v>2.7958654906284441</c:v>
                </c:pt>
                <c:pt idx="28">
                  <c:v>1.1830919395465997</c:v>
                </c:pt>
                <c:pt idx="29">
                  <c:v>0.92373104812129181</c:v>
                </c:pt>
                <c:pt idx="30">
                  <c:v>2.7429410325422072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Other reasons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Blad1!$A$2:$A$32</c:f>
              <c:strCache>
                <c:ptCount val="3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CY</c:v>
                </c:pt>
                <c:pt idx="5">
                  <c:v>CZ</c:v>
                </c:pt>
                <c:pt idx="6">
                  <c:v>DE</c:v>
                </c:pt>
                <c:pt idx="7">
                  <c:v>DK</c:v>
                </c:pt>
                <c:pt idx="8">
                  <c:v>EE</c:v>
                </c:pt>
                <c:pt idx="9">
                  <c:v>EL</c:v>
                </c:pt>
                <c:pt idx="10">
                  <c:v>ES</c:v>
                </c:pt>
                <c:pt idx="11">
                  <c:v>FI</c:v>
                </c:pt>
                <c:pt idx="12">
                  <c:v>FR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IS</c:v>
                </c:pt>
                <c:pt idx="17">
                  <c:v>IT</c:v>
                </c:pt>
                <c:pt idx="18">
                  <c:v>LT</c:v>
                </c:pt>
                <c:pt idx="19">
                  <c:v>LU</c:v>
                </c:pt>
                <c:pt idx="20">
                  <c:v>LV</c:v>
                </c:pt>
                <c:pt idx="21">
                  <c:v>MT</c:v>
                </c:pt>
                <c:pt idx="22">
                  <c:v>NL</c:v>
                </c:pt>
                <c:pt idx="23">
                  <c:v>NO</c:v>
                </c:pt>
                <c:pt idx="24">
                  <c:v>PL</c:v>
                </c:pt>
                <c:pt idx="25">
                  <c:v>PT</c:v>
                </c:pt>
                <c:pt idx="26">
                  <c:v>RO</c:v>
                </c:pt>
                <c:pt idx="27">
                  <c:v>SE</c:v>
                </c:pt>
                <c:pt idx="28">
                  <c:v>SI</c:v>
                </c:pt>
                <c:pt idx="29">
                  <c:v>SK</c:v>
                </c:pt>
                <c:pt idx="30">
                  <c:v>UK</c:v>
                </c:pt>
              </c:strCache>
            </c:strRef>
          </c:cat>
          <c:val>
            <c:numRef>
              <c:f>Blad1!$G$2:$G$32</c:f>
              <c:numCache>
                <c:formatCode>General</c:formatCode>
                <c:ptCount val="31"/>
                <c:pt idx="0">
                  <c:v>1.4304897124293106</c:v>
                </c:pt>
                <c:pt idx="1">
                  <c:v>12.37473802014447</c:v>
                </c:pt>
                <c:pt idx="2">
                  <c:v>1.0877144052433405</c:v>
                </c:pt>
                <c:pt idx="3">
                  <c:v>0</c:v>
                </c:pt>
                <c:pt idx="4">
                  <c:v>0.24428914610176902</c:v>
                </c:pt>
                <c:pt idx="5">
                  <c:v>0.11580627993613626</c:v>
                </c:pt>
                <c:pt idx="6">
                  <c:v>0.25985383970288728</c:v>
                </c:pt>
                <c:pt idx="7">
                  <c:v>16.320528867342443</c:v>
                </c:pt>
                <c:pt idx="8">
                  <c:v>0.1061470215462611</c:v>
                </c:pt>
                <c:pt idx="9">
                  <c:v>0.37584048226292605</c:v>
                </c:pt>
                <c:pt idx="10">
                  <c:v>0.2428825214899713</c:v>
                </c:pt>
                <c:pt idx="11">
                  <c:v>4.567602785890811</c:v>
                </c:pt>
                <c:pt idx="12">
                  <c:v>1.9537533512064342</c:v>
                </c:pt>
                <c:pt idx="13">
                  <c:v>7.9051758650271662</c:v>
                </c:pt>
                <c:pt idx="14">
                  <c:v>0.29339130434782623</c:v>
                </c:pt>
                <c:pt idx="15">
                  <c:v>1.8275718739175617</c:v>
                </c:pt>
                <c:pt idx="16">
                  <c:v>8.5135135135135098E-2</c:v>
                </c:pt>
                <c:pt idx="17">
                  <c:v>5.544404887126789</c:v>
                </c:pt>
                <c:pt idx="18">
                  <c:v>1.6603892027620845E-2</c:v>
                </c:pt>
                <c:pt idx="19">
                  <c:v>1.2801513970833798</c:v>
                </c:pt>
                <c:pt idx="20">
                  <c:v>2.0237026131762974</c:v>
                </c:pt>
                <c:pt idx="21">
                  <c:v>3.7739497572303158</c:v>
                </c:pt>
                <c:pt idx="22">
                  <c:v>4.3089578085642311</c:v>
                </c:pt>
                <c:pt idx="23">
                  <c:v>0.78897485493230179</c:v>
                </c:pt>
                <c:pt idx="24">
                  <c:v>0.16344615384615391</c:v>
                </c:pt>
                <c:pt idx="25">
                  <c:v>0.34375757575757582</c:v>
                </c:pt>
                <c:pt idx="26">
                  <c:v>2.7141281705673356E-2</c:v>
                </c:pt>
                <c:pt idx="27">
                  <c:v>0.40915104740904085</c:v>
                </c:pt>
                <c:pt idx="28">
                  <c:v>0</c:v>
                </c:pt>
                <c:pt idx="29">
                  <c:v>0.49037574159525382</c:v>
                </c:pt>
                <c:pt idx="30">
                  <c:v>4.8424761438708108</c:v>
                </c:pt>
              </c:numCache>
            </c:numRef>
          </c:val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Noncontacted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Blad1!$A$2:$A$32</c:f>
              <c:strCache>
                <c:ptCount val="3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CY</c:v>
                </c:pt>
                <c:pt idx="5">
                  <c:v>CZ</c:v>
                </c:pt>
                <c:pt idx="6">
                  <c:v>DE</c:v>
                </c:pt>
                <c:pt idx="7">
                  <c:v>DK</c:v>
                </c:pt>
                <c:pt idx="8">
                  <c:v>EE</c:v>
                </c:pt>
                <c:pt idx="9">
                  <c:v>EL</c:v>
                </c:pt>
                <c:pt idx="10">
                  <c:v>ES</c:v>
                </c:pt>
                <c:pt idx="11">
                  <c:v>FI</c:v>
                </c:pt>
                <c:pt idx="12">
                  <c:v>FR</c:v>
                </c:pt>
                <c:pt idx="13">
                  <c:v>HR</c:v>
                </c:pt>
                <c:pt idx="14">
                  <c:v>HU</c:v>
                </c:pt>
                <c:pt idx="15">
                  <c:v>IE</c:v>
                </c:pt>
                <c:pt idx="16">
                  <c:v>IS</c:v>
                </c:pt>
                <c:pt idx="17">
                  <c:v>IT</c:v>
                </c:pt>
                <c:pt idx="18">
                  <c:v>LT</c:v>
                </c:pt>
                <c:pt idx="19">
                  <c:v>LU</c:v>
                </c:pt>
                <c:pt idx="20">
                  <c:v>LV</c:v>
                </c:pt>
                <c:pt idx="21">
                  <c:v>MT</c:v>
                </c:pt>
                <c:pt idx="22">
                  <c:v>NL</c:v>
                </c:pt>
                <c:pt idx="23">
                  <c:v>NO</c:v>
                </c:pt>
                <c:pt idx="24">
                  <c:v>PL</c:v>
                </c:pt>
                <c:pt idx="25">
                  <c:v>PT</c:v>
                </c:pt>
                <c:pt idx="26">
                  <c:v>RO</c:v>
                </c:pt>
                <c:pt idx="27">
                  <c:v>SE</c:v>
                </c:pt>
                <c:pt idx="28">
                  <c:v>SI</c:v>
                </c:pt>
                <c:pt idx="29">
                  <c:v>SK</c:v>
                </c:pt>
                <c:pt idx="30">
                  <c:v>UK</c:v>
                </c:pt>
              </c:strCache>
            </c:strRef>
          </c:cat>
          <c:val>
            <c:numRef>
              <c:f>Blad1!$H$2:$H$32</c:f>
              <c:numCache>
                <c:formatCode>General</c:formatCode>
                <c:ptCount val="31"/>
                <c:pt idx="0">
                  <c:v>3.1419684755143793</c:v>
                </c:pt>
                <c:pt idx="1">
                  <c:v>2.8586020958388429</c:v>
                </c:pt>
                <c:pt idx="2">
                  <c:v>3.3886487240273313</c:v>
                </c:pt>
                <c:pt idx="3">
                  <c:v>7.1053190480705419</c:v>
                </c:pt>
                <c:pt idx="4">
                  <c:v>8.4803232146756944</c:v>
                </c:pt>
                <c:pt idx="5">
                  <c:v>4.9217668972857895</c:v>
                </c:pt>
                <c:pt idx="6">
                  <c:v>12.018240086258531</c:v>
                </c:pt>
                <c:pt idx="7">
                  <c:v>21.825085940943147</c:v>
                </c:pt>
                <c:pt idx="8">
                  <c:v>9.8929024081115333</c:v>
                </c:pt>
                <c:pt idx="9">
                  <c:v>2.9503477857639684</c:v>
                </c:pt>
                <c:pt idx="10">
                  <c:v>6.2487048710601707</c:v>
                </c:pt>
                <c:pt idx="11">
                  <c:v>0</c:v>
                </c:pt>
                <c:pt idx="12">
                  <c:v>1.811662198391421</c:v>
                </c:pt>
                <c:pt idx="13">
                  <c:v>14.351658564483845</c:v>
                </c:pt>
                <c:pt idx="14">
                  <c:v>2.640521739130437</c:v>
                </c:pt>
                <c:pt idx="15">
                  <c:v>0</c:v>
                </c:pt>
                <c:pt idx="16">
                  <c:v>5.9310810810810803</c:v>
                </c:pt>
                <c:pt idx="17">
                  <c:v>3.4708876122663646</c:v>
                </c:pt>
                <c:pt idx="18">
                  <c:v>6.6415568110483365</c:v>
                </c:pt>
                <c:pt idx="19">
                  <c:v>5.3492040520984085</c:v>
                </c:pt>
                <c:pt idx="20">
                  <c:v>6.0943687891056317</c:v>
                </c:pt>
                <c:pt idx="21">
                  <c:v>4.137217648300612</c:v>
                </c:pt>
                <c:pt idx="22">
                  <c:v>7.7480321158690186</c:v>
                </c:pt>
                <c:pt idx="23">
                  <c:v>2.9367397378035678</c:v>
                </c:pt>
                <c:pt idx="24">
                  <c:v>6.6808615384615386</c:v>
                </c:pt>
                <c:pt idx="25">
                  <c:v>8.7228484848484822</c:v>
                </c:pt>
                <c:pt idx="26">
                  <c:v>2.1061634603602517</c:v>
                </c:pt>
                <c:pt idx="27">
                  <c:v>12.206339581036382</c:v>
                </c:pt>
                <c:pt idx="28">
                  <c:v>6.5201511335012583</c:v>
                </c:pt>
                <c:pt idx="29">
                  <c:v>5.8845088991430456</c:v>
                </c:pt>
                <c:pt idx="30">
                  <c:v>9.2108637142158063</c:v>
                </c:pt>
              </c:numCache>
            </c:numRef>
          </c:val>
        </c:ser>
        <c:dLbls/>
        <c:overlap val="100"/>
        <c:axId val="44613632"/>
        <c:axId val="44615168"/>
      </c:barChart>
      <c:catAx>
        <c:axId val="44613632"/>
        <c:scaling>
          <c:orientation val="minMax"/>
        </c:scaling>
        <c:axPos val="b"/>
        <c:tickLblPos val="nextTo"/>
        <c:crossAx val="44615168"/>
        <c:crosses val="autoZero"/>
        <c:auto val="1"/>
        <c:lblAlgn val="ctr"/>
        <c:lblOffset val="100"/>
      </c:catAx>
      <c:valAx>
        <c:axId val="4461516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446136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000" baseline="0"/>
          </a:pPr>
          <a:endParaRPr lang="nl-NL"/>
        </a:p>
      </c:txPr>
    </c:legend>
    <c:plotVisOnly val="1"/>
    <c:dispBlanksAs val="gap"/>
  </c:chart>
  <c:txPr>
    <a:bodyPr/>
    <a:lstStyle/>
    <a:p>
      <a:pPr>
        <a:defRPr sz="1200" baseline="0"/>
      </a:pPr>
      <a:endParaRPr lang="nl-N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General population</a:t>
            </a:r>
            <a:endParaRPr lang="en-US" sz="18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cat>
            <c:strRef>
              <c:f>Blad1!$A$2:$A$5</c:f>
              <c:strCache>
                <c:ptCount val="1"/>
                <c:pt idx="0">
                  <c:v>1e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nl-NL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0.08874</cdr:x>
      <cdr:y>0.02627</cdr:y>
    </cdr:from>
    <cdr:to>
      <cdr:x>0.80188</cdr:x>
      <cdr:y>0.90339</cdr:y>
    </cdr:to>
    <cdr:sp macro="" textlink="">
      <cdr:nvSpPr>
        <cdr:cNvPr id="3" name="Rechte verbindingslijn 2"/>
        <cdr:cNvSpPr/>
      </cdr:nvSpPr>
      <cdr:spPr>
        <a:xfrm xmlns:a="http://schemas.openxmlformats.org/drawingml/2006/main" flipV="1">
          <a:off x="825526" y="159742"/>
          <a:ext cx="6634161" cy="533298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0.08975</cdr:x>
      <cdr:y>0.1447</cdr:y>
    </cdr:from>
    <cdr:to>
      <cdr:x>0.77866</cdr:x>
      <cdr:y>0.90267</cdr:y>
    </cdr:to>
    <cdr:sp macro="" textlink="">
      <cdr:nvSpPr>
        <cdr:cNvPr id="3" name="Rechte verbindingslijn 2"/>
        <cdr:cNvSpPr/>
      </cdr:nvSpPr>
      <cdr:spPr>
        <a:xfrm xmlns:a="http://schemas.openxmlformats.org/drawingml/2006/main" flipV="1">
          <a:off x="834952" y="879823"/>
          <a:ext cx="6408712" cy="460851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0.08874</cdr:x>
      <cdr:y>0.16839</cdr:y>
    </cdr:from>
    <cdr:to>
      <cdr:x>0.8638</cdr:x>
      <cdr:y>0.90601</cdr:y>
    </cdr:to>
    <cdr:sp macro="" textlink="">
      <cdr:nvSpPr>
        <cdr:cNvPr id="3" name="Rechte verbindingslijn 2"/>
        <cdr:cNvSpPr/>
      </cdr:nvSpPr>
      <cdr:spPr>
        <a:xfrm xmlns:a="http://schemas.openxmlformats.org/drawingml/2006/main" flipV="1">
          <a:off x="825526" y="1023838"/>
          <a:ext cx="7210225" cy="448481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0.08959</cdr:x>
      <cdr:y>0.02627</cdr:y>
    </cdr:from>
    <cdr:to>
      <cdr:x>0.83284</cdr:x>
      <cdr:y>0.9047</cdr:y>
    </cdr:to>
    <cdr:sp macro="" textlink="">
      <cdr:nvSpPr>
        <cdr:cNvPr id="3" name="Rechte verbindingslijn 2"/>
        <cdr:cNvSpPr/>
      </cdr:nvSpPr>
      <cdr:spPr>
        <a:xfrm xmlns:a="http://schemas.openxmlformats.org/drawingml/2006/main" flipV="1">
          <a:off x="833434" y="159742"/>
          <a:ext cx="6914286" cy="534094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C54709-2062-48F9-8E08-D49D17261984}" type="datetimeFigureOut">
              <a:rPr lang="nl-NL"/>
              <a:pPr>
                <a:defRPr/>
              </a:pPr>
              <a:t>31-5-2014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051CA7-A65E-49A7-9906-4555616C87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57349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51CA7-A65E-49A7-9906-4555616C8771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FD256-9801-42E4-B351-AB319DF753A9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5D21F-600B-4129-9380-A1D8E4527128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B65F3-51DE-46B4-945C-D218C8470C5A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51CA7-A65E-49A7-9906-4555616C8771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5200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458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6288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6691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1268760"/>
            <a:ext cx="8229600" cy="504948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9656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96952"/>
            <a:ext cx="7772400" cy="360040"/>
          </a:xfr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214531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268760"/>
            <a:ext cx="4031679" cy="4968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2" y="1268760"/>
            <a:ext cx="4089151" cy="4968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70168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57546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2539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53482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92404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16892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20145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40513" y="1196975"/>
            <a:ext cx="2057400" cy="50403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1196975"/>
            <a:ext cx="6019800" cy="50403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49618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135938" cy="6477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68313" y="2133600"/>
            <a:ext cx="8229600" cy="4103688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xmlns="" val="988036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62911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135938" cy="6477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2133600"/>
            <a:ext cx="4038600" cy="41036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59313" y="2133600"/>
            <a:ext cx="4038600" cy="4103688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xmlns="" val="282988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/>
          </p:cNvSpPr>
          <p:nvPr>
            <p:ph type="title"/>
          </p:nvPr>
        </p:nvSpPr>
        <p:spPr>
          <a:xfrm>
            <a:off x="4924425" y="2447925"/>
            <a:ext cx="3600450" cy="94297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3484563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135938" cy="6477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468313" y="2133600"/>
            <a:ext cx="4038600" cy="4103688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2133600"/>
            <a:ext cx="4038600" cy="41036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711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Titel"/>
          <p:cNvSpPr>
            <a:spLocks noGrp="1"/>
          </p:cNvSpPr>
          <p:nvPr>
            <p:ph type="title"/>
          </p:nvPr>
        </p:nvSpPr>
        <p:spPr>
          <a:xfrm>
            <a:off x="4910138" y="2505075"/>
            <a:ext cx="3600450" cy="94297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shpTekst"/>
          <p:cNvSpPr>
            <a:spLocks noGrp="1"/>
          </p:cNvSpPr>
          <p:nvPr>
            <p:ph idx="1"/>
          </p:nvPr>
        </p:nvSpPr>
        <p:spPr bwMode="auto">
          <a:xfrm>
            <a:off x="4924425" y="3541713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790700"/>
            <a:ext cx="8229600" cy="4414838"/>
          </a:xfr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Courier New" pitchFamily="49" charset="0"/>
              <a:buChar char="o"/>
              <a:defRPr sz="1600"/>
            </a:lvl4pPr>
            <a:lvl5pPr>
              <a:buFont typeface="Arial" pitchFamily="34" charset="0"/>
              <a:buChar char="•"/>
              <a:defRPr sz="1200"/>
            </a:lvl5pPr>
          </a:lstStyle>
          <a:p>
            <a:pPr lvl="1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71545"/>
            <a:ext cx="4572000" cy="525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326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14400"/>
            <a:ext cx="4129200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71544"/>
            <a:ext cx="4572000" cy="525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Kleurvlak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pic>
        <p:nvPicPr>
          <p:cNvPr id="3075" name="Afbeelding 6" descr="www.scp.nl engels PPT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711200"/>
            <a:ext cx="4176713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Afbeelding 5" descr="RO_SCP_Logo_1_RGB_pos_en.png"/>
          <p:cNvPicPr>
            <a:picLocks noChangeAspect="1"/>
          </p:cNvPicPr>
          <p:nvPr/>
        </p:nvPicPr>
        <p:blipFill>
          <a:blip r:embed="rId5" cstate="print"/>
          <a:srcRect t="12988"/>
          <a:stretch>
            <a:fillRect/>
          </a:stretch>
        </p:blipFill>
        <p:spPr bwMode="auto">
          <a:xfrm>
            <a:off x="949325" y="0"/>
            <a:ext cx="726281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shpDatum"/>
          <p:cNvSpPr>
            <a:spLocks noGrp="1"/>
          </p:cNvSpPr>
          <p:nvPr>
            <p:ph type="title"/>
          </p:nvPr>
        </p:nvSpPr>
        <p:spPr>
          <a:xfrm>
            <a:off x="4924425" y="2447925"/>
            <a:ext cx="360045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100" name="shpTitel"/>
          <p:cNvSpPr>
            <a:spLocks noGrp="1"/>
          </p:cNvSpPr>
          <p:nvPr>
            <p:ph type="body" idx="1"/>
          </p:nvPr>
        </p:nvSpPr>
        <p:spPr bwMode="auto">
          <a:xfrm>
            <a:off x="4910138" y="3484563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101" name="Afbeelding 6" descr="RO_SCP_Logo_1_RGB_pos_en.png"/>
          <p:cNvPicPr>
            <a:picLocks noChangeAspect="1"/>
          </p:cNvPicPr>
          <p:nvPr/>
        </p:nvPicPr>
        <p:blipFill>
          <a:blip r:embed="rId3" cstate="print"/>
          <a:srcRect t="12988"/>
          <a:stretch>
            <a:fillRect/>
          </a:stretch>
        </p:blipFill>
        <p:spPr bwMode="auto">
          <a:xfrm>
            <a:off x="949325" y="0"/>
            <a:ext cx="726281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1778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3556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5334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7112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Kleurvlak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shpDatum"/>
          <p:cNvSpPr>
            <a:spLocks noGrp="1"/>
          </p:cNvSpPr>
          <p:nvPr>
            <p:ph type="title"/>
          </p:nvPr>
        </p:nvSpPr>
        <p:spPr>
          <a:xfrm>
            <a:off x="4910138" y="2505075"/>
            <a:ext cx="360045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124" name="shpTitel"/>
          <p:cNvSpPr>
            <a:spLocks noGrp="1"/>
          </p:cNvSpPr>
          <p:nvPr>
            <p:ph type="body" idx="1"/>
          </p:nvPr>
        </p:nvSpPr>
        <p:spPr bwMode="auto">
          <a:xfrm>
            <a:off x="4924425" y="3541713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5125" name="Afbeelding 7" descr="RO_SCP_Logo_1_RGB_pos_en.png"/>
          <p:cNvPicPr>
            <a:picLocks noChangeAspect="1"/>
          </p:cNvPicPr>
          <p:nvPr/>
        </p:nvPicPr>
        <p:blipFill>
          <a:blip r:embed="rId3" cstate="print"/>
          <a:srcRect t="12988"/>
          <a:stretch>
            <a:fillRect/>
          </a:stretch>
        </p:blipFill>
        <p:spPr bwMode="auto">
          <a:xfrm>
            <a:off x="949325" y="0"/>
            <a:ext cx="726281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147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150" name="shpBeeldmerk" descr="RO__vervolgpagina~L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7267575" y="6350169"/>
            <a:ext cx="1876426" cy="23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900" noProof="0" dirty="0" smtClean="0"/>
              <a:t>Vienna, Q2014, </a:t>
            </a:r>
            <a:r>
              <a:rPr lang="nl-NL" sz="900" noProof="0" dirty="0" err="1" smtClean="0"/>
              <a:t>June</a:t>
            </a:r>
            <a:r>
              <a:rPr lang="nl-NL" sz="900" noProof="0" dirty="0" smtClean="0"/>
              <a:t> 2014</a:t>
            </a:r>
            <a:endParaRPr lang="nl-NL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11" r:id="rId3"/>
    <p:sldLayoutId id="2147483808" r:id="rId4"/>
    <p:sldLayoutId id="2147483809" r:id="rId5"/>
    <p:sldLayoutId id="2147483834" r:id="rId6"/>
    <p:sldLayoutId id="2147483835" r:id="rId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Kleurvlak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Picture 19" descr="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771525"/>
            <a:ext cx="4148138" cy="5856288"/>
          </a:xfrm>
          <a:prstGeom prst="rect">
            <a:avLst/>
          </a:prstGeom>
          <a:noFill/>
        </p:spPr>
      </p:pic>
      <p:pic>
        <p:nvPicPr>
          <p:cNvPr id="11" name="Afbeelding 10" descr="RO_SCP_Logo_1_RGB_pos_nl.png"/>
          <p:cNvPicPr>
            <a:picLocks noChangeAspect="1"/>
          </p:cNvPicPr>
          <p:nvPr/>
        </p:nvPicPr>
        <p:blipFill>
          <a:blip r:embed="rId4" cstate="print"/>
          <a:srcRect t="12983"/>
          <a:stretch>
            <a:fillRect/>
          </a:stretch>
        </p:blipFill>
        <p:spPr>
          <a:xfrm>
            <a:off x="956733" y="0"/>
            <a:ext cx="7236000" cy="2184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Kleurvlak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3075" name="Afbeelding 6" descr="www.scp.nl engels PPT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25" y="711200"/>
            <a:ext cx="4176713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Afbeelding 5" descr="RO_SCP_Logo_1_RGB_pos_en.png"/>
          <p:cNvPicPr>
            <a:picLocks noChangeAspect="1"/>
          </p:cNvPicPr>
          <p:nvPr/>
        </p:nvPicPr>
        <p:blipFill>
          <a:blip r:embed="rId6" cstate="print"/>
          <a:srcRect t="12988"/>
          <a:stretch>
            <a:fillRect/>
          </a:stretch>
        </p:blipFill>
        <p:spPr bwMode="auto">
          <a:xfrm>
            <a:off x="949325" y="0"/>
            <a:ext cx="726281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404664"/>
            <a:ext cx="554528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 descr="EES curves top left 75%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43529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ES curves bottom right 75%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91075" y="5695950"/>
            <a:ext cx="43529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ESS_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92950" y="188913"/>
            <a:ext cx="16922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611188" y="6308725"/>
            <a:ext cx="3240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000000"/>
                </a:solidFill>
                <a:cs typeface="+mn-cs"/>
              </a:rPr>
              <a:t>www.europeansocialsurvey.org</a:t>
            </a:r>
            <a:endParaRPr lang="en-US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62050"/>
            <a:ext cx="8229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7380312" y="6461125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>
                <a:solidFill>
                  <a:srgbClr val="FFFFFF"/>
                </a:solidFill>
              </a:rPr>
              <a:t>Vienna, Q2014, </a:t>
            </a:r>
            <a:r>
              <a:rPr lang="nl-NL" sz="800" dirty="0" err="1" smtClean="0">
                <a:solidFill>
                  <a:srgbClr val="FFFFFF"/>
                </a:solidFill>
              </a:rPr>
              <a:t>June</a:t>
            </a:r>
            <a:r>
              <a:rPr lang="nl-NL" sz="800" dirty="0" smtClean="0">
                <a:solidFill>
                  <a:srgbClr val="FFFFFF"/>
                </a:solidFill>
              </a:rPr>
              <a:t> 2014</a:t>
            </a:r>
            <a:endParaRPr lang="nl-NL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73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781550" y="1581151"/>
            <a:ext cx="3600450" cy="13144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/>
              <a:t>Whom are we talking about?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Exclusion, noncoverage </a:t>
            </a:r>
            <a:r>
              <a:rPr lang="en-US" sz="2400" dirty="0"/>
              <a:t>and nonresponse in </a:t>
            </a:r>
            <a:r>
              <a:rPr lang="en-US" sz="2400" dirty="0" smtClean="0"/>
              <a:t>social s</a:t>
            </a:r>
            <a:r>
              <a:rPr lang="nl-NL" sz="2400" dirty="0" err="1" smtClean="0"/>
              <a:t>tatistics</a:t>
            </a:r>
            <a:r>
              <a:rPr lang="nl-NL" sz="2400" dirty="0" smtClean="0"/>
              <a:t> </a:t>
            </a:r>
          </a:p>
          <a:p>
            <a:pPr algn="ctr"/>
            <a:r>
              <a:rPr lang="nl-NL" sz="2400" dirty="0" smtClean="0"/>
              <a:t>(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social</a:t>
            </a:r>
            <a:r>
              <a:rPr lang="nl-NL" sz="2400" dirty="0" smtClean="0"/>
              <a:t> surveys)</a:t>
            </a:r>
            <a:endParaRPr lang="nl-NL" sz="2400" spc="-6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3" name="Tijdelijke aanduiding voor inhoud 2"/>
          <p:cNvSpPr txBox="1">
            <a:spLocks/>
          </p:cNvSpPr>
          <p:nvPr/>
        </p:nvSpPr>
        <p:spPr bwMode="auto">
          <a:xfrm>
            <a:off x="4910138" y="5210175"/>
            <a:ext cx="3600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nl-NL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nl-NL" dirty="0" smtClean="0">
                <a:solidFill>
                  <a:prstClr val="black"/>
                </a:solidFill>
                <a:latin typeface="Verdana" pitchFamily="34" charset="0"/>
              </a:rPr>
              <a:t>Ineke Stoop</a:t>
            </a:r>
            <a:endParaRPr lang="nl-NL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Health </a:t>
            </a:r>
            <a:r>
              <a:rPr lang="nl-NL" dirty="0" err="1" smtClean="0"/>
              <a:t>problems</a:t>
            </a:r>
            <a:endParaRPr lang="nl-NL" dirty="0"/>
          </a:p>
        </p:txBody>
      </p:sp>
      <p:sp>
        <p:nvSpPr>
          <p:cNvPr id="10" name="Parallellogram 9"/>
          <p:cNvSpPr/>
          <p:nvPr/>
        </p:nvSpPr>
        <p:spPr>
          <a:xfrm rot="18343452">
            <a:off x="51508" y="2737278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/>
          </a:p>
        </p:txBody>
      </p:sp>
      <p:sp>
        <p:nvSpPr>
          <p:cNvPr id="11" name="Parallellogram 10"/>
          <p:cNvSpPr/>
          <p:nvPr/>
        </p:nvSpPr>
        <p:spPr>
          <a:xfrm>
            <a:off x="1834036" y="2664446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</a:t>
            </a:r>
            <a:r>
              <a:rPr lang="nl-NL" dirty="0" err="1" smtClean="0"/>
              <a:t>landline</a:t>
            </a:r>
            <a:r>
              <a:rPr lang="nl-NL" dirty="0" smtClean="0"/>
              <a:t> </a:t>
            </a:r>
            <a:r>
              <a:rPr lang="nl-NL" dirty="0" err="1" smtClean="0"/>
              <a:t>phone</a:t>
            </a:r>
            <a:endParaRPr lang="nl-NL" dirty="0"/>
          </a:p>
        </p:txBody>
      </p:sp>
      <p:sp>
        <p:nvSpPr>
          <p:cNvPr id="12" name="Parallellogram 11"/>
          <p:cNvSpPr/>
          <p:nvPr/>
        </p:nvSpPr>
        <p:spPr>
          <a:xfrm rot="18598349">
            <a:off x="2824638" y="3930714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internet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600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endParaRPr lang="nl-NL" dirty="0"/>
          </a:p>
        </p:txBody>
      </p:sp>
      <p:sp>
        <p:nvSpPr>
          <p:cNvPr id="10" name="Parallellogram 9"/>
          <p:cNvSpPr/>
          <p:nvPr/>
        </p:nvSpPr>
        <p:spPr>
          <a:xfrm rot="18343452">
            <a:off x="51508" y="2737278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/>
          </a:p>
        </p:txBody>
      </p:sp>
      <p:sp>
        <p:nvSpPr>
          <p:cNvPr id="11" name="Parallellogram 10"/>
          <p:cNvSpPr/>
          <p:nvPr/>
        </p:nvSpPr>
        <p:spPr>
          <a:xfrm>
            <a:off x="1834036" y="2664446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</a:t>
            </a:r>
            <a:r>
              <a:rPr lang="nl-NL" dirty="0" err="1" smtClean="0"/>
              <a:t>landline</a:t>
            </a:r>
            <a:r>
              <a:rPr lang="nl-NL" dirty="0" smtClean="0"/>
              <a:t> </a:t>
            </a:r>
            <a:r>
              <a:rPr lang="nl-NL" dirty="0" err="1" smtClean="0"/>
              <a:t>phone</a:t>
            </a:r>
            <a:endParaRPr lang="nl-NL" dirty="0"/>
          </a:p>
        </p:txBody>
      </p:sp>
      <p:sp>
        <p:nvSpPr>
          <p:cNvPr id="12" name="Parallellogram 11"/>
          <p:cNvSpPr/>
          <p:nvPr/>
        </p:nvSpPr>
        <p:spPr>
          <a:xfrm rot="18598349">
            <a:off x="2824638" y="3930714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internet</a:t>
            </a:r>
            <a:endParaRPr lang="nl-NL" dirty="0"/>
          </a:p>
        </p:txBody>
      </p:sp>
      <p:sp>
        <p:nvSpPr>
          <p:cNvPr id="13" name="Parallellogram 12"/>
          <p:cNvSpPr/>
          <p:nvPr/>
        </p:nvSpPr>
        <p:spPr>
          <a:xfrm rot="2684634">
            <a:off x="640037" y="3935308"/>
            <a:ext cx="4451873" cy="727776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Not</a:t>
            </a:r>
            <a:r>
              <a:rPr lang="nl-NL" dirty="0" smtClean="0"/>
              <a:t> in </a:t>
            </a:r>
            <a:r>
              <a:rPr lang="nl-NL" dirty="0" err="1" smtClean="0"/>
              <a:t>population</a:t>
            </a:r>
            <a:r>
              <a:rPr lang="nl-NL" dirty="0" smtClean="0"/>
              <a:t> register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endParaRPr lang="nl-NL" dirty="0"/>
          </a:p>
        </p:txBody>
      </p:sp>
      <p:sp>
        <p:nvSpPr>
          <p:cNvPr id="10" name="Parallellogram 9"/>
          <p:cNvSpPr/>
          <p:nvPr/>
        </p:nvSpPr>
        <p:spPr>
          <a:xfrm rot="18343452">
            <a:off x="51508" y="2737278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/>
          </a:p>
        </p:txBody>
      </p:sp>
      <p:sp>
        <p:nvSpPr>
          <p:cNvPr id="11" name="Parallellogram 10"/>
          <p:cNvSpPr/>
          <p:nvPr/>
        </p:nvSpPr>
        <p:spPr>
          <a:xfrm>
            <a:off x="1834036" y="2664446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</a:t>
            </a:r>
            <a:r>
              <a:rPr lang="nl-NL" dirty="0" err="1" smtClean="0"/>
              <a:t>landline</a:t>
            </a:r>
            <a:r>
              <a:rPr lang="nl-NL" dirty="0" smtClean="0"/>
              <a:t> </a:t>
            </a:r>
            <a:r>
              <a:rPr lang="nl-NL" dirty="0" err="1" smtClean="0"/>
              <a:t>phone</a:t>
            </a:r>
            <a:endParaRPr lang="nl-NL" dirty="0"/>
          </a:p>
        </p:txBody>
      </p:sp>
      <p:sp>
        <p:nvSpPr>
          <p:cNvPr id="12" name="Parallellogram 11"/>
          <p:cNvSpPr/>
          <p:nvPr/>
        </p:nvSpPr>
        <p:spPr>
          <a:xfrm rot="18598349">
            <a:off x="2824638" y="3930714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internet</a:t>
            </a:r>
            <a:endParaRPr lang="nl-NL" dirty="0"/>
          </a:p>
        </p:txBody>
      </p:sp>
      <p:sp>
        <p:nvSpPr>
          <p:cNvPr id="13" name="Parallellogram 12"/>
          <p:cNvSpPr/>
          <p:nvPr/>
        </p:nvSpPr>
        <p:spPr>
          <a:xfrm rot="2684634">
            <a:off x="640037" y="3935308"/>
            <a:ext cx="4451873" cy="727776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Not</a:t>
            </a:r>
            <a:r>
              <a:rPr lang="nl-NL" dirty="0" smtClean="0"/>
              <a:t> in </a:t>
            </a:r>
            <a:r>
              <a:rPr lang="nl-NL" dirty="0" err="1" smtClean="0"/>
              <a:t>population</a:t>
            </a:r>
            <a:r>
              <a:rPr lang="nl-NL" dirty="0" smtClean="0"/>
              <a:t> register</a:t>
            </a:r>
            <a:endParaRPr lang="nl-NL" dirty="0"/>
          </a:p>
        </p:txBody>
      </p:sp>
      <p:sp>
        <p:nvSpPr>
          <p:cNvPr id="14" name="Parallellogram 13"/>
          <p:cNvSpPr/>
          <p:nvPr/>
        </p:nvSpPr>
        <p:spPr>
          <a:xfrm rot="18598349">
            <a:off x="786288" y="3110930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No-go area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00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endParaRPr lang="nl-NL" dirty="0"/>
          </a:p>
        </p:txBody>
      </p:sp>
      <p:sp>
        <p:nvSpPr>
          <p:cNvPr id="10" name="Parallellogram 9"/>
          <p:cNvSpPr/>
          <p:nvPr/>
        </p:nvSpPr>
        <p:spPr>
          <a:xfrm rot="18343452">
            <a:off x="51508" y="2737278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/>
          </a:p>
        </p:txBody>
      </p:sp>
      <p:sp>
        <p:nvSpPr>
          <p:cNvPr id="11" name="Parallellogram 10"/>
          <p:cNvSpPr/>
          <p:nvPr/>
        </p:nvSpPr>
        <p:spPr>
          <a:xfrm>
            <a:off x="1834036" y="2664446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</a:t>
            </a:r>
            <a:r>
              <a:rPr lang="nl-NL" dirty="0" err="1" smtClean="0"/>
              <a:t>landline</a:t>
            </a:r>
            <a:r>
              <a:rPr lang="nl-NL" dirty="0" smtClean="0"/>
              <a:t> </a:t>
            </a:r>
            <a:r>
              <a:rPr lang="nl-NL" dirty="0" err="1" smtClean="0"/>
              <a:t>phone</a:t>
            </a:r>
            <a:endParaRPr lang="nl-NL" dirty="0"/>
          </a:p>
        </p:txBody>
      </p:sp>
      <p:sp>
        <p:nvSpPr>
          <p:cNvPr id="12" name="Parallellogram 11"/>
          <p:cNvSpPr/>
          <p:nvPr/>
        </p:nvSpPr>
        <p:spPr>
          <a:xfrm rot="18598349">
            <a:off x="2824638" y="3930714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internet</a:t>
            </a:r>
            <a:endParaRPr lang="nl-NL" dirty="0"/>
          </a:p>
        </p:txBody>
      </p:sp>
      <p:sp>
        <p:nvSpPr>
          <p:cNvPr id="13" name="Parallellogram 12"/>
          <p:cNvSpPr/>
          <p:nvPr/>
        </p:nvSpPr>
        <p:spPr>
          <a:xfrm rot="2684634">
            <a:off x="640037" y="3935308"/>
            <a:ext cx="4451873" cy="727776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Not</a:t>
            </a:r>
            <a:r>
              <a:rPr lang="nl-NL" dirty="0" smtClean="0"/>
              <a:t> in </a:t>
            </a:r>
            <a:r>
              <a:rPr lang="nl-NL" dirty="0" err="1" smtClean="0"/>
              <a:t>population</a:t>
            </a:r>
            <a:r>
              <a:rPr lang="nl-NL" dirty="0" smtClean="0"/>
              <a:t> register</a:t>
            </a:r>
            <a:endParaRPr lang="nl-NL" dirty="0"/>
          </a:p>
        </p:txBody>
      </p:sp>
      <p:sp>
        <p:nvSpPr>
          <p:cNvPr id="14" name="Parallellogram 13"/>
          <p:cNvSpPr/>
          <p:nvPr/>
        </p:nvSpPr>
        <p:spPr>
          <a:xfrm rot="18598349">
            <a:off x="786288" y="3110930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No-go area</a:t>
            </a:r>
            <a:endParaRPr lang="nl-NL" dirty="0"/>
          </a:p>
        </p:txBody>
      </p:sp>
      <p:sp>
        <p:nvSpPr>
          <p:cNvPr id="15" name="Parallellogram 14"/>
          <p:cNvSpPr/>
          <p:nvPr/>
        </p:nvSpPr>
        <p:spPr>
          <a:xfrm rot="1777948">
            <a:off x="2477188" y="2996462"/>
            <a:ext cx="4451873" cy="727776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Noncontact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45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endParaRPr lang="nl-NL" dirty="0"/>
          </a:p>
        </p:txBody>
      </p:sp>
      <p:sp>
        <p:nvSpPr>
          <p:cNvPr id="10" name="Parallellogram 9"/>
          <p:cNvSpPr/>
          <p:nvPr/>
        </p:nvSpPr>
        <p:spPr>
          <a:xfrm rot="18343452">
            <a:off x="51508" y="2737278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/>
          </a:p>
        </p:txBody>
      </p:sp>
      <p:sp>
        <p:nvSpPr>
          <p:cNvPr id="11" name="Parallellogram 10"/>
          <p:cNvSpPr/>
          <p:nvPr/>
        </p:nvSpPr>
        <p:spPr>
          <a:xfrm>
            <a:off x="1834036" y="2664446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</a:t>
            </a:r>
            <a:r>
              <a:rPr lang="nl-NL" dirty="0" err="1" smtClean="0"/>
              <a:t>landline</a:t>
            </a:r>
            <a:r>
              <a:rPr lang="nl-NL" dirty="0" smtClean="0"/>
              <a:t> </a:t>
            </a:r>
            <a:r>
              <a:rPr lang="nl-NL" dirty="0" err="1" smtClean="0"/>
              <a:t>phone</a:t>
            </a:r>
            <a:endParaRPr lang="nl-NL" dirty="0"/>
          </a:p>
        </p:txBody>
      </p:sp>
      <p:sp>
        <p:nvSpPr>
          <p:cNvPr id="12" name="Parallellogram 11"/>
          <p:cNvSpPr/>
          <p:nvPr/>
        </p:nvSpPr>
        <p:spPr>
          <a:xfrm rot="18598349">
            <a:off x="2824638" y="3930714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internet</a:t>
            </a:r>
            <a:endParaRPr lang="nl-NL" dirty="0"/>
          </a:p>
        </p:txBody>
      </p:sp>
      <p:sp>
        <p:nvSpPr>
          <p:cNvPr id="13" name="Parallellogram 12"/>
          <p:cNvSpPr/>
          <p:nvPr/>
        </p:nvSpPr>
        <p:spPr>
          <a:xfrm rot="2684634">
            <a:off x="640037" y="3935308"/>
            <a:ext cx="4451873" cy="727776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Not</a:t>
            </a:r>
            <a:r>
              <a:rPr lang="nl-NL" dirty="0" smtClean="0"/>
              <a:t> in </a:t>
            </a:r>
            <a:r>
              <a:rPr lang="nl-NL" dirty="0" err="1" smtClean="0"/>
              <a:t>population</a:t>
            </a:r>
            <a:r>
              <a:rPr lang="nl-NL" dirty="0" smtClean="0"/>
              <a:t> register</a:t>
            </a:r>
            <a:endParaRPr lang="nl-NL" dirty="0"/>
          </a:p>
        </p:txBody>
      </p:sp>
      <p:sp>
        <p:nvSpPr>
          <p:cNvPr id="14" name="Parallellogram 13"/>
          <p:cNvSpPr/>
          <p:nvPr/>
        </p:nvSpPr>
        <p:spPr>
          <a:xfrm rot="18598349">
            <a:off x="786288" y="3110930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No-go area</a:t>
            </a:r>
            <a:endParaRPr lang="nl-NL" dirty="0"/>
          </a:p>
        </p:txBody>
      </p:sp>
      <p:sp>
        <p:nvSpPr>
          <p:cNvPr id="15" name="Parallellogram 14"/>
          <p:cNvSpPr/>
          <p:nvPr/>
        </p:nvSpPr>
        <p:spPr>
          <a:xfrm rot="1777948">
            <a:off x="2477188" y="2986937"/>
            <a:ext cx="4451873" cy="727776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Noncontact</a:t>
            </a:r>
            <a:endParaRPr lang="nl-NL" dirty="0"/>
          </a:p>
        </p:txBody>
      </p:sp>
      <p:sp>
        <p:nvSpPr>
          <p:cNvPr id="16" name="Parallellogram 15"/>
          <p:cNvSpPr/>
          <p:nvPr/>
        </p:nvSpPr>
        <p:spPr>
          <a:xfrm rot="19580912">
            <a:off x="2244079" y="3832532"/>
            <a:ext cx="4451873" cy="727776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Mentally</a:t>
            </a:r>
            <a:r>
              <a:rPr lang="nl-NL" dirty="0" smtClean="0"/>
              <a:t> or </a:t>
            </a:r>
            <a:r>
              <a:rPr lang="nl-NL" dirty="0" err="1" smtClean="0"/>
              <a:t>physically</a:t>
            </a:r>
            <a:r>
              <a:rPr lang="nl-NL" dirty="0" smtClean="0"/>
              <a:t> </a:t>
            </a:r>
            <a:r>
              <a:rPr lang="nl-NL" dirty="0" err="1" smtClean="0"/>
              <a:t>unable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525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endParaRPr lang="nl-NL" dirty="0"/>
          </a:p>
        </p:txBody>
      </p:sp>
      <p:sp>
        <p:nvSpPr>
          <p:cNvPr id="10" name="Parallellogram 9"/>
          <p:cNvSpPr/>
          <p:nvPr/>
        </p:nvSpPr>
        <p:spPr>
          <a:xfrm rot="18343452">
            <a:off x="51508" y="2737278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/>
          </a:p>
        </p:txBody>
      </p:sp>
      <p:sp>
        <p:nvSpPr>
          <p:cNvPr id="11" name="Parallellogram 10"/>
          <p:cNvSpPr/>
          <p:nvPr/>
        </p:nvSpPr>
        <p:spPr>
          <a:xfrm>
            <a:off x="1834036" y="2664446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</a:t>
            </a:r>
            <a:r>
              <a:rPr lang="nl-NL" dirty="0" err="1" smtClean="0"/>
              <a:t>landline</a:t>
            </a:r>
            <a:r>
              <a:rPr lang="nl-NL" dirty="0" smtClean="0"/>
              <a:t> </a:t>
            </a:r>
            <a:r>
              <a:rPr lang="nl-NL" dirty="0" err="1" smtClean="0"/>
              <a:t>phone</a:t>
            </a:r>
            <a:endParaRPr lang="nl-NL" dirty="0"/>
          </a:p>
        </p:txBody>
      </p:sp>
      <p:sp>
        <p:nvSpPr>
          <p:cNvPr id="12" name="Parallellogram 11"/>
          <p:cNvSpPr/>
          <p:nvPr/>
        </p:nvSpPr>
        <p:spPr>
          <a:xfrm rot="18598349">
            <a:off x="2824638" y="3930714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internet</a:t>
            </a:r>
            <a:endParaRPr lang="nl-NL" dirty="0"/>
          </a:p>
        </p:txBody>
      </p:sp>
      <p:sp>
        <p:nvSpPr>
          <p:cNvPr id="13" name="Parallellogram 12"/>
          <p:cNvSpPr/>
          <p:nvPr/>
        </p:nvSpPr>
        <p:spPr>
          <a:xfrm rot="2684634">
            <a:off x="640037" y="3935308"/>
            <a:ext cx="4451873" cy="727776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Not</a:t>
            </a:r>
            <a:r>
              <a:rPr lang="nl-NL" dirty="0" smtClean="0"/>
              <a:t> in </a:t>
            </a:r>
            <a:r>
              <a:rPr lang="nl-NL" dirty="0" err="1" smtClean="0"/>
              <a:t>population</a:t>
            </a:r>
            <a:r>
              <a:rPr lang="nl-NL" dirty="0" smtClean="0"/>
              <a:t> register</a:t>
            </a:r>
            <a:endParaRPr lang="nl-NL" dirty="0"/>
          </a:p>
        </p:txBody>
      </p:sp>
      <p:sp>
        <p:nvSpPr>
          <p:cNvPr id="17" name="Parallellogram 16"/>
          <p:cNvSpPr/>
          <p:nvPr/>
        </p:nvSpPr>
        <p:spPr>
          <a:xfrm rot="18598349">
            <a:off x="786288" y="3110930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No-go area</a:t>
            </a:r>
            <a:endParaRPr lang="nl-NL" dirty="0"/>
          </a:p>
        </p:txBody>
      </p:sp>
      <p:sp>
        <p:nvSpPr>
          <p:cNvPr id="19" name="Parallellogram 18"/>
          <p:cNvSpPr/>
          <p:nvPr/>
        </p:nvSpPr>
        <p:spPr>
          <a:xfrm rot="1777948">
            <a:off x="2477188" y="2986937"/>
            <a:ext cx="4451873" cy="727776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Noncontact</a:t>
            </a:r>
            <a:endParaRPr lang="nl-NL" dirty="0"/>
          </a:p>
        </p:txBody>
      </p:sp>
      <p:sp>
        <p:nvSpPr>
          <p:cNvPr id="15" name="Parallellogram 14"/>
          <p:cNvSpPr/>
          <p:nvPr/>
        </p:nvSpPr>
        <p:spPr>
          <a:xfrm rot="19580912">
            <a:off x="2244079" y="3832532"/>
            <a:ext cx="4451873" cy="727776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Mentally</a:t>
            </a:r>
            <a:r>
              <a:rPr lang="nl-NL" dirty="0" smtClean="0"/>
              <a:t> or </a:t>
            </a:r>
            <a:r>
              <a:rPr lang="nl-NL" dirty="0" err="1" smtClean="0"/>
              <a:t>physically</a:t>
            </a:r>
            <a:r>
              <a:rPr lang="nl-NL" dirty="0" smtClean="0"/>
              <a:t> </a:t>
            </a:r>
            <a:r>
              <a:rPr lang="nl-NL" dirty="0" err="1" smtClean="0"/>
              <a:t>unable</a:t>
            </a:r>
            <a:endParaRPr lang="nl-NL" dirty="0"/>
          </a:p>
        </p:txBody>
      </p:sp>
      <p:sp>
        <p:nvSpPr>
          <p:cNvPr id="16" name="Parallellogram 15"/>
          <p:cNvSpPr/>
          <p:nvPr/>
        </p:nvSpPr>
        <p:spPr>
          <a:xfrm rot="17400394">
            <a:off x="961592" y="3058925"/>
            <a:ext cx="4451873" cy="727776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Refusal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59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endParaRPr lang="nl-NL" dirty="0"/>
          </a:p>
        </p:txBody>
      </p:sp>
      <p:sp>
        <p:nvSpPr>
          <p:cNvPr id="10" name="Parallellogram 9"/>
          <p:cNvSpPr/>
          <p:nvPr/>
        </p:nvSpPr>
        <p:spPr>
          <a:xfrm rot="18343452">
            <a:off x="51508" y="2737278"/>
            <a:ext cx="4399597" cy="122709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/>
          </a:p>
        </p:txBody>
      </p:sp>
      <p:sp>
        <p:nvSpPr>
          <p:cNvPr id="11" name="Parallellogram 10"/>
          <p:cNvSpPr/>
          <p:nvPr/>
        </p:nvSpPr>
        <p:spPr>
          <a:xfrm>
            <a:off x="1834036" y="2664446"/>
            <a:ext cx="4399597" cy="572254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</a:t>
            </a:r>
            <a:r>
              <a:rPr lang="nl-NL" dirty="0" err="1" smtClean="0"/>
              <a:t>landline</a:t>
            </a:r>
            <a:r>
              <a:rPr lang="nl-NL" dirty="0" smtClean="0"/>
              <a:t> </a:t>
            </a:r>
            <a:r>
              <a:rPr lang="nl-NL" dirty="0" err="1" smtClean="0"/>
              <a:t>phone</a:t>
            </a:r>
            <a:endParaRPr lang="nl-NL" dirty="0"/>
          </a:p>
        </p:txBody>
      </p:sp>
      <p:sp>
        <p:nvSpPr>
          <p:cNvPr id="12" name="Parallellogram 11"/>
          <p:cNvSpPr/>
          <p:nvPr/>
        </p:nvSpPr>
        <p:spPr>
          <a:xfrm rot="18598349">
            <a:off x="2824638" y="3930714"/>
            <a:ext cx="4399597" cy="572254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internet</a:t>
            </a:r>
            <a:endParaRPr lang="nl-NL" dirty="0"/>
          </a:p>
        </p:txBody>
      </p:sp>
      <p:sp>
        <p:nvSpPr>
          <p:cNvPr id="13" name="Parallellogram 12"/>
          <p:cNvSpPr/>
          <p:nvPr/>
        </p:nvSpPr>
        <p:spPr>
          <a:xfrm rot="2684634">
            <a:off x="640036" y="3935308"/>
            <a:ext cx="4451873" cy="727776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Not</a:t>
            </a:r>
            <a:r>
              <a:rPr lang="nl-NL" dirty="0" smtClean="0"/>
              <a:t> in </a:t>
            </a:r>
            <a:r>
              <a:rPr lang="nl-NL" dirty="0" err="1" smtClean="0"/>
              <a:t>population</a:t>
            </a:r>
            <a:r>
              <a:rPr lang="nl-NL" dirty="0" smtClean="0"/>
              <a:t> register</a:t>
            </a:r>
            <a:endParaRPr lang="nl-NL" dirty="0"/>
          </a:p>
        </p:txBody>
      </p:sp>
      <p:sp>
        <p:nvSpPr>
          <p:cNvPr id="14" name="Parallellogram 13"/>
          <p:cNvSpPr/>
          <p:nvPr/>
        </p:nvSpPr>
        <p:spPr>
          <a:xfrm rot="1777948">
            <a:off x="2469660" y="2986564"/>
            <a:ext cx="4451873" cy="727776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Noncontact</a:t>
            </a:r>
            <a:endParaRPr lang="nl-NL" dirty="0"/>
          </a:p>
        </p:txBody>
      </p:sp>
      <p:sp>
        <p:nvSpPr>
          <p:cNvPr id="15" name="Parallellogram 14"/>
          <p:cNvSpPr/>
          <p:nvPr/>
        </p:nvSpPr>
        <p:spPr>
          <a:xfrm rot="19580912">
            <a:off x="2244079" y="3832532"/>
            <a:ext cx="4451873" cy="727776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Mentally</a:t>
            </a:r>
            <a:r>
              <a:rPr lang="nl-NL" dirty="0" smtClean="0"/>
              <a:t> or </a:t>
            </a:r>
            <a:r>
              <a:rPr lang="nl-NL" dirty="0" err="1" smtClean="0"/>
              <a:t>physically</a:t>
            </a:r>
            <a:r>
              <a:rPr lang="nl-NL" dirty="0" smtClean="0"/>
              <a:t> </a:t>
            </a:r>
            <a:r>
              <a:rPr lang="nl-NL" dirty="0" err="1" smtClean="0"/>
              <a:t>unable</a:t>
            </a:r>
            <a:endParaRPr lang="nl-NL" dirty="0"/>
          </a:p>
        </p:txBody>
      </p:sp>
      <p:sp>
        <p:nvSpPr>
          <p:cNvPr id="16" name="Parallellogram 15"/>
          <p:cNvSpPr/>
          <p:nvPr/>
        </p:nvSpPr>
        <p:spPr>
          <a:xfrm rot="17400394">
            <a:off x="961592" y="3058925"/>
            <a:ext cx="4451873" cy="727776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Refusal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4" name="Tekstvak 3"/>
          <p:cNvSpPr txBox="1"/>
          <p:nvPr/>
        </p:nvSpPr>
        <p:spPr>
          <a:xfrm>
            <a:off x="5438775" y="234720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Conduct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interview</a:t>
            </a:r>
            <a:endParaRPr lang="nl-NL" dirty="0"/>
          </a:p>
        </p:txBody>
      </p:sp>
      <p:cxnSp>
        <p:nvCxnSpPr>
          <p:cNvPr id="17" name="Gekromde verbindingslijn 16"/>
          <p:cNvCxnSpPr>
            <a:endCxn id="14" idx="3"/>
          </p:cNvCxnSpPr>
          <p:nvPr/>
        </p:nvCxnSpPr>
        <p:spPr>
          <a:xfrm rot="10800000" flipV="1">
            <a:off x="4436605" y="2716537"/>
            <a:ext cx="2220301" cy="905232"/>
          </a:xfrm>
          <a:prstGeom prst="curvedConnector4">
            <a:avLst>
              <a:gd name="adj1" fmla="val -13039"/>
              <a:gd name="adj2" fmla="val 13547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01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err="1" smtClean="0"/>
              <a:t>What</a:t>
            </a:r>
            <a:r>
              <a:rPr lang="nl-NL" dirty="0" smtClean="0"/>
              <a:t> do we want?</a:t>
            </a:r>
          </a:p>
          <a:p>
            <a:pPr lvl="2"/>
            <a:r>
              <a:rPr lang="nl-NL" dirty="0" err="1" smtClean="0"/>
              <a:t>Allow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members of the target </a:t>
            </a:r>
            <a:r>
              <a:rPr lang="nl-NL" dirty="0" err="1" smtClean="0"/>
              <a:t>population</a:t>
            </a:r>
            <a:r>
              <a:rPr lang="nl-NL" dirty="0" smtClean="0"/>
              <a:t> to </a:t>
            </a:r>
            <a:r>
              <a:rPr lang="nl-NL" dirty="0" err="1" smtClean="0"/>
              <a:t>participate</a:t>
            </a:r>
            <a:r>
              <a:rPr lang="nl-NL" dirty="0" smtClean="0"/>
              <a:t> in </a:t>
            </a:r>
            <a:r>
              <a:rPr lang="nl-NL" dirty="0" err="1" smtClean="0"/>
              <a:t>our</a:t>
            </a:r>
            <a:r>
              <a:rPr lang="nl-NL" dirty="0" smtClean="0"/>
              <a:t> survey</a:t>
            </a:r>
          </a:p>
          <a:p>
            <a:pPr lvl="1"/>
            <a:r>
              <a:rPr lang="nl-NL" dirty="0" smtClean="0"/>
              <a:t>Do we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is happening?</a:t>
            </a:r>
          </a:p>
          <a:p>
            <a:pPr lvl="2"/>
            <a:r>
              <a:rPr lang="nl-NL" dirty="0" err="1" smtClean="0"/>
              <a:t>Exclusion</a:t>
            </a:r>
            <a:r>
              <a:rPr lang="nl-NL" dirty="0" smtClean="0"/>
              <a:t> </a:t>
            </a:r>
            <a:r>
              <a:rPr lang="nl-NL" dirty="0" err="1" smtClean="0"/>
              <a:t>mechanisms</a:t>
            </a:r>
            <a:endParaRPr lang="nl-NL" dirty="0" smtClean="0"/>
          </a:p>
          <a:p>
            <a:pPr lvl="2"/>
            <a:r>
              <a:rPr lang="nl-NL" dirty="0" smtClean="0"/>
              <a:t>Availability of information on survey data </a:t>
            </a:r>
            <a:r>
              <a:rPr lang="nl-NL" dirty="0" err="1" smtClean="0"/>
              <a:t>collection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endParaRPr lang="nl-NL" dirty="0" smtClean="0"/>
          </a:p>
          <a:p>
            <a:pPr lvl="1"/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we do?</a:t>
            </a:r>
          </a:p>
          <a:p>
            <a:pPr lvl="2"/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documention</a:t>
            </a:r>
            <a:endParaRPr lang="nl-NL" dirty="0" smtClean="0"/>
          </a:p>
          <a:p>
            <a:pPr lvl="2"/>
            <a:r>
              <a:rPr lang="nl-NL" dirty="0" err="1" smtClean="0"/>
              <a:t>Become</a:t>
            </a:r>
            <a:r>
              <a:rPr lang="nl-NL" dirty="0" smtClean="0"/>
              <a:t> more </a:t>
            </a:r>
            <a:r>
              <a:rPr lang="nl-NL" dirty="0" err="1" smtClean="0"/>
              <a:t>inclusive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42801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Aims ESS</a:t>
            </a:r>
          </a:p>
        </p:txBody>
      </p:sp>
      <p:sp>
        <p:nvSpPr>
          <p:cNvPr id="4099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214282" y="1268760"/>
            <a:ext cx="3610940" cy="5049482"/>
          </a:xfrm>
        </p:spPr>
        <p:txBody>
          <a:bodyPr/>
          <a:lstStyle/>
          <a:p>
            <a:pPr lvl="1"/>
            <a:r>
              <a:rPr lang="en-GB" sz="2000" dirty="0" smtClean="0"/>
              <a:t>To monitor and interpret </a:t>
            </a:r>
            <a:r>
              <a:rPr lang="en-GB" sz="2000" dirty="0" smtClean="0">
                <a:solidFill>
                  <a:srgbClr val="FF0000"/>
                </a:solidFill>
              </a:rPr>
              <a:t>public attitudes and values </a:t>
            </a:r>
            <a:r>
              <a:rPr lang="en-GB" sz="2000" dirty="0" smtClean="0"/>
              <a:t>within Europe and to investigate how they interact with Europe’s changing institutions</a:t>
            </a:r>
          </a:p>
          <a:p>
            <a:pPr lvl="1"/>
            <a:r>
              <a:rPr lang="en-GB" sz="2000" dirty="0" smtClean="0"/>
              <a:t>To advance and consolidate </a:t>
            </a:r>
            <a:r>
              <a:rPr lang="en-GB" sz="2000" dirty="0" smtClean="0">
                <a:solidFill>
                  <a:srgbClr val="FF0000"/>
                </a:solidFill>
              </a:rPr>
              <a:t>improved methods</a:t>
            </a:r>
            <a:r>
              <a:rPr lang="en-GB" sz="2000" dirty="0" smtClean="0"/>
              <a:t> of cross-national survey measurement in Europe and beyond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222" y="1242542"/>
            <a:ext cx="4871103" cy="502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24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ESS top data user countries </a:t>
            </a:r>
            <a:r>
              <a:rPr lang="en-GB" sz="1400" dirty="0" smtClean="0"/>
              <a:t>(&gt;100) (March 2014) (N=68,204)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471670"/>
              </p:ext>
            </p:extLst>
          </p:nvPr>
        </p:nvGraphicFramePr>
        <p:xfrm>
          <a:off x="214313" y="1268413"/>
          <a:ext cx="8229600" cy="504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677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00125" y="2749550"/>
            <a:ext cx="7429500" cy="571500"/>
          </a:xfrm>
        </p:spPr>
        <p:txBody>
          <a:bodyPr/>
          <a:lstStyle/>
          <a:p>
            <a:pPr algn="ctr"/>
            <a:r>
              <a:rPr lang="nl-NL" sz="6000" dirty="0" err="1" smtClean="0"/>
              <a:t>Whom</a:t>
            </a:r>
            <a:r>
              <a:rPr lang="nl-NL" sz="6000" dirty="0" smtClean="0"/>
              <a:t> are we </a:t>
            </a:r>
            <a:r>
              <a:rPr lang="nl-NL" sz="6000" dirty="0" err="1" smtClean="0"/>
              <a:t>talking</a:t>
            </a:r>
            <a:r>
              <a:rPr lang="nl-NL" sz="6000" dirty="0" smtClean="0"/>
              <a:t> </a:t>
            </a:r>
            <a:r>
              <a:rPr lang="nl-NL" sz="6000" dirty="0" err="1" smtClean="0"/>
              <a:t>about</a:t>
            </a:r>
            <a:r>
              <a:rPr lang="nl-NL" sz="6000" dirty="0" smtClean="0"/>
              <a:t>?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xmlns="" val="23322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490663"/>
            <a:ext cx="32670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6825" y="404664"/>
            <a:ext cx="5826125" cy="647700"/>
          </a:xfrm>
        </p:spPr>
        <p:txBody>
          <a:bodyPr/>
          <a:lstStyle/>
          <a:p>
            <a:r>
              <a:rPr lang="en-GB" dirty="0" smtClean="0"/>
              <a:t>Strategy European Social Survey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Face-to-face interviewing</a:t>
            </a:r>
          </a:p>
          <a:p>
            <a:pPr lvl="2"/>
            <a:r>
              <a:rPr lang="en-GB" sz="1800" dirty="0" smtClean="0"/>
              <a:t>CAPI/PAPI</a:t>
            </a:r>
          </a:p>
          <a:p>
            <a:pPr lvl="1"/>
            <a:r>
              <a:rPr lang="en-GB" dirty="0" smtClean="0"/>
              <a:t>Random sampling</a:t>
            </a:r>
          </a:p>
          <a:p>
            <a:pPr lvl="2"/>
            <a:r>
              <a:rPr lang="en-GB" dirty="0" smtClean="0"/>
              <a:t>Different sampling frames</a:t>
            </a:r>
          </a:p>
          <a:p>
            <a:pPr lvl="1"/>
            <a:r>
              <a:rPr lang="en-GB" dirty="0" smtClean="0"/>
              <a:t>High coverage</a:t>
            </a:r>
          </a:p>
          <a:p>
            <a:pPr lvl="2"/>
            <a:r>
              <a:rPr lang="en-GB" sz="1800" dirty="0" smtClean="0"/>
              <a:t>Translation +5% language minorities</a:t>
            </a:r>
          </a:p>
          <a:p>
            <a:pPr lvl="2"/>
            <a:r>
              <a:rPr lang="en-GB" sz="1800" dirty="0" smtClean="0"/>
              <a:t>But</a:t>
            </a:r>
          </a:p>
          <a:p>
            <a:pPr lvl="3"/>
            <a:r>
              <a:rPr lang="en-GB" sz="1800" dirty="0"/>
              <a:t>E</a:t>
            </a:r>
            <a:r>
              <a:rPr lang="en-GB" sz="1800" dirty="0" smtClean="0"/>
              <a:t>xclusion non-residential population</a:t>
            </a:r>
          </a:p>
          <a:p>
            <a:pPr lvl="3"/>
            <a:r>
              <a:rPr lang="en-GB" sz="1800" dirty="0" smtClean="0"/>
              <a:t>Exclusion far away areas (Caribbean islands)</a:t>
            </a:r>
          </a:p>
          <a:p>
            <a:pPr lvl="1"/>
            <a:r>
              <a:rPr lang="en-GB" sz="2200" dirty="0" smtClean="0"/>
              <a:t>Nonresponse</a:t>
            </a:r>
          </a:p>
          <a:p>
            <a:pPr lvl="2"/>
            <a:r>
              <a:rPr lang="en-GB" sz="1800" dirty="0" smtClean="0"/>
              <a:t>High target response rates: 70%</a:t>
            </a:r>
          </a:p>
          <a:p>
            <a:pPr lvl="2"/>
            <a:r>
              <a:rPr lang="en-GB" sz="1800" dirty="0" smtClean="0"/>
              <a:t>Specification of efforts, guidelines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15050" y="16478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CAPI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8029575" y="27527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  <a:r>
              <a:rPr lang="nl-NL" dirty="0" smtClean="0"/>
              <a:t>API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9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 dirty="0" smtClean="0"/>
              <a:t>Response </a:t>
            </a:r>
            <a:r>
              <a:rPr lang="nl-NL" sz="1600" dirty="0" err="1" smtClean="0"/>
              <a:t>rates</a:t>
            </a:r>
            <a:r>
              <a:rPr lang="nl-NL" sz="1600" dirty="0" smtClean="0"/>
              <a:t> ESS (</a:t>
            </a:r>
            <a:r>
              <a:rPr lang="nl-NL" sz="1600" dirty="0" err="1" smtClean="0"/>
              <a:t>selection</a:t>
            </a:r>
            <a:r>
              <a:rPr lang="nl-NL" sz="1600" dirty="0" smtClean="0"/>
              <a:t> </a:t>
            </a:r>
            <a:r>
              <a:rPr lang="nl-NL" sz="1600" dirty="0" err="1" smtClean="0"/>
              <a:t>all</a:t>
            </a:r>
            <a:r>
              <a:rPr lang="nl-NL" sz="1600" dirty="0" smtClean="0"/>
              <a:t> </a:t>
            </a:r>
            <a:r>
              <a:rPr lang="nl-NL" sz="1600" dirty="0" err="1" smtClean="0"/>
              <a:t>rounds</a:t>
            </a:r>
            <a:r>
              <a:rPr lang="nl-NL" sz="1600" dirty="0" smtClean="0"/>
              <a:t>)</a:t>
            </a:r>
          </a:p>
        </p:txBody>
      </p:sp>
      <p:graphicFrame>
        <p:nvGraphicFramePr>
          <p:cNvPr id="4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8436788"/>
              </p:ext>
            </p:extLst>
          </p:nvPr>
        </p:nvGraphicFramePr>
        <p:xfrm>
          <a:off x="214313" y="1268413"/>
          <a:ext cx="8229600" cy="504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157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Exclusion</a:t>
            </a:r>
            <a:r>
              <a:rPr lang="nl-NL" sz="2400" dirty="0" smtClean="0"/>
              <a:t>, noncoverage, nonresponse, </a:t>
            </a:r>
            <a:r>
              <a:rPr lang="nl-NL" sz="2400" dirty="0" err="1" smtClean="0"/>
              <a:t>cultural</a:t>
            </a:r>
            <a:r>
              <a:rPr lang="nl-NL" sz="2400" dirty="0" smtClean="0"/>
              <a:t> bias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1800" dirty="0" smtClean="0"/>
              <a:t>Different sampling frames</a:t>
            </a:r>
            <a:endParaRPr lang="nl-NL" sz="1800" dirty="0"/>
          </a:p>
          <a:p>
            <a:pPr lvl="2"/>
            <a:r>
              <a:rPr lang="nl-NL" sz="1800" dirty="0" err="1"/>
              <a:t>Homeless</a:t>
            </a:r>
            <a:endParaRPr lang="nl-NL" sz="1800" dirty="0"/>
          </a:p>
          <a:p>
            <a:pPr lvl="2"/>
            <a:r>
              <a:rPr lang="nl-NL" sz="1800" dirty="0" err="1"/>
              <a:t>Illegal</a:t>
            </a:r>
            <a:r>
              <a:rPr lang="nl-NL" sz="1800" dirty="0"/>
              <a:t> </a:t>
            </a:r>
            <a:r>
              <a:rPr lang="nl-NL" sz="1800" dirty="0" err="1"/>
              <a:t>aliens</a:t>
            </a:r>
            <a:endParaRPr lang="nl-NL" sz="1800" dirty="0"/>
          </a:p>
          <a:p>
            <a:pPr lvl="2"/>
            <a:r>
              <a:rPr lang="nl-NL" sz="1800" dirty="0" err="1"/>
              <a:t>Opt</a:t>
            </a:r>
            <a:r>
              <a:rPr lang="nl-NL" sz="1800" dirty="0"/>
              <a:t>-out register</a:t>
            </a:r>
          </a:p>
          <a:p>
            <a:pPr lvl="1"/>
            <a:r>
              <a:rPr lang="nl-NL" sz="1800" dirty="0" smtClean="0"/>
              <a:t>Small </a:t>
            </a:r>
            <a:r>
              <a:rPr lang="nl-NL" sz="1800" dirty="0" err="1" smtClean="0"/>
              <a:t>language</a:t>
            </a:r>
            <a:r>
              <a:rPr lang="nl-NL" sz="1800" dirty="0" smtClean="0"/>
              <a:t> </a:t>
            </a:r>
            <a:r>
              <a:rPr lang="nl-NL" sz="1800" dirty="0" err="1" smtClean="0"/>
              <a:t>minority</a:t>
            </a:r>
            <a:r>
              <a:rPr lang="nl-NL" sz="1800" dirty="0" smtClean="0"/>
              <a:t> </a:t>
            </a:r>
            <a:r>
              <a:rPr lang="nl-NL" sz="1800" dirty="0" err="1" smtClean="0"/>
              <a:t>groups</a:t>
            </a:r>
            <a:endParaRPr lang="nl-NL" sz="1800" dirty="0" smtClean="0"/>
          </a:p>
          <a:p>
            <a:pPr lvl="2"/>
            <a:r>
              <a:rPr lang="nl-NL" sz="1800" dirty="0" smtClean="0"/>
              <a:t>No on-the-</a:t>
            </a:r>
            <a:r>
              <a:rPr lang="nl-NL" sz="1800" dirty="0" err="1" smtClean="0"/>
              <a:t>fly</a:t>
            </a:r>
            <a:r>
              <a:rPr lang="nl-NL" sz="1800" dirty="0" smtClean="0"/>
              <a:t> </a:t>
            </a:r>
            <a:r>
              <a:rPr lang="nl-NL" sz="1800" dirty="0" err="1" smtClean="0"/>
              <a:t>translation</a:t>
            </a:r>
            <a:endParaRPr lang="nl-NL" sz="1800" dirty="0" smtClean="0"/>
          </a:p>
          <a:p>
            <a:pPr lvl="1"/>
            <a:r>
              <a:rPr lang="nl-NL" sz="1800" dirty="0" smtClean="0"/>
              <a:t>Non-</a:t>
            </a:r>
            <a:r>
              <a:rPr lang="nl-NL" sz="1800" dirty="0" err="1" smtClean="0"/>
              <a:t>residential</a:t>
            </a:r>
            <a:r>
              <a:rPr lang="nl-NL" sz="1800" dirty="0" smtClean="0"/>
              <a:t> </a:t>
            </a:r>
            <a:r>
              <a:rPr lang="nl-NL" sz="1800" dirty="0" err="1" smtClean="0"/>
              <a:t>population</a:t>
            </a:r>
            <a:endParaRPr lang="nl-NL" sz="1800" dirty="0" smtClean="0"/>
          </a:p>
          <a:p>
            <a:pPr lvl="2"/>
            <a:r>
              <a:rPr lang="nl-NL" sz="1800" dirty="0" smtClean="0"/>
              <a:t>No </a:t>
            </a:r>
            <a:r>
              <a:rPr lang="nl-NL" sz="1800" dirty="0" err="1" smtClean="0"/>
              <a:t>upper</a:t>
            </a:r>
            <a:r>
              <a:rPr lang="nl-NL" sz="1800" dirty="0" smtClean="0"/>
              <a:t> </a:t>
            </a:r>
            <a:r>
              <a:rPr lang="nl-NL" sz="1800" dirty="0" err="1" smtClean="0"/>
              <a:t>age</a:t>
            </a:r>
            <a:r>
              <a:rPr lang="nl-NL" sz="1800" dirty="0" smtClean="0"/>
              <a:t> limit, but </a:t>
            </a:r>
            <a:r>
              <a:rPr lang="nl-NL" sz="1800" dirty="0" err="1" smtClean="0"/>
              <a:t>exclusion</a:t>
            </a:r>
            <a:r>
              <a:rPr lang="nl-NL" sz="1800" dirty="0" smtClean="0"/>
              <a:t> senior </a:t>
            </a:r>
            <a:r>
              <a:rPr lang="nl-NL" sz="1800" dirty="0" err="1" smtClean="0"/>
              <a:t>housing</a:t>
            </a:r>
            <a:r>
              <a:rPr lang="nl-NL" sz="1800" dirty="0" smtClean="0"/>
              <a:t> </a:t>
            </a:r>
            <a:r>
              <a:rPr lang="nl-NL" sz="1800" dirty="0" err="1" smtClean="0"/>
              <a:t>facilities</a:t>
            </a:r>
            <a:endParaRPr lang="nl-NL" sz="1800" dirty="0" smtClean="0"/>
          </a:p>
          <a:p>
            <a:pPr lvl="2"/>
            <a:r>
              <a:rPr lang="nl-NL" sz="1800" dirty="0" smtClean="0"/>
              <a:t>Cross-</a:t>
            </a:r>
            <a:r>
              <a:rPr lang="nl-NL" sz="1800" dirty="0" err="1" smtClean="0"/>
              <a:t>national</a:t>
            </a:r>
            <a:r>
              <a:rPr lang="nl-NL" sz="1800" dirty="0" smtClean="0"/>
              <a:t> </a:t>
            </a:r>
            <a:r>
              <a:rPr lang="nl-NL" sz="1800" dirty="0" err="1" smtClean="0"/>
              <a:t>differences</a:t>
            </a:r>
            <a:endParaRPr lang="nl-NL" sz="1800" dirty="0" smtClean="0"/>
          </a:p>
          <a:p>
            <a:pPr lvl="1"/>
            <a:r>
              <a:rPr lang="nl-NL" sz="1800" dirty="0" err="1" smtClean="0"/>
              <a:t>Not</a:t>
            </a:r>
            <a:r>
              <a:rPr lang="nl-NL" sz="1800" dirty="0" smtClean="0"/>
              <a:t> </a:t>
            </a:r>
            <a:r>
              <a:rPr lang="nl-NL" sz="1800" dirty="0" err="1" smtClean="0"/>
              <a:t>able</a:t>
            </a:r>
            <a:r>
              <a:rPr lang="nl-NL" sz="1800" dirty="0" smtClean="0"/>
              <a:t> </a:t>
            </a:r>
            <a:r>
              <a:rPr lang="nl-NL" sz="1800" dirty="0" err="1" smtClean="0"/>
              <a:t>due</a:t>
            </a:r>
            <a:r>
              <a:rPr lang="nl-NL" sz="1800" dirty="0" smtClean="0"/>
              <a:t> to </a:t>
            </a:r>
            <a:r>
              <a:rPr lang="nl-NL" sz="1800" dirty="0" err="1" smtClean="0"/>
              <a:t>mental</a:t>
            </a:r>
            <a:r>
              <a:rPr lang="nl-NL" sz="1800" dirty="0" smtClean="0"/>
              <a:t> or </a:t>
            </a:r>
            <a:r>
              <a:rPr lang="nl-NL" sz="1800" dirty="0" err="1" smtClean="0"/>
              <a:t>physical</a:t>
            </a:r>
            <a:r>
              <a:rPr lang="nl-NL" sz="1800" dirty="0" smtClean="0"/>
              <a:t> </a:t>
            </a:r>
            <a:r>
              <a:rPr lang="nl-NL" sz="1800" dirty="0" err="1" smtClean="0"/>
              <a:t>incapability</a:t>
            </a:r>
            <a:endParaRPr lang="nl-NL" sz="1800" dirty="0" smtClean="0"/>
          </a:p>
          <a:p>
            <a:pPr lvl="2"/>
            <a:r>
              <a:rPr lang="nl-NL" sz="1800" dirty="0" smtClean="0"/>
              <a:t>Survey mode</a:t>
            </a:r>
            <a:endParaRPr lang="nl-NL" sz="1800" dirty="0"/>
          </a:p>
          <a:p>
            <a:pPr lvl="1"/>
            <a:r>
              <a:rPr lang="nl-NL" sz="1800" dirty="0" err="1" smtClean="0"/>
              <a:t>Cultural</a:t>
            </a:r>
            <a:r>
              <a:rPr lang="nl-NL" sz="1800" dirty="0" smtClean="0"/>
              <a:t> background</a:t>
            </a:r>
          </a:p>
          <a:p>
            <a:pPr lvl="2"/>
            <a:r>
              <a:rPr lang="nl-NL" sz="1800" dirty="0" smtClean="0"/>
              <a:t>How important is </a:t>
            </a:r>
            <a:r>
              <a:rPr lang="nl-NL" sz="1800" dirty="0" err="1" smtClean="0"/>
              <a:t>it</a:t>
            </a:r>
            <a:r>
              <a:rPr lang="nl-NL" sz="1800" dirty="0" smtClean="0"/>
              <a:t> </a:t>
            </a:r>
            <a:r>
              <a:rPr lang="nl-NL" sz="1800" dirty="0" err="1" smtClean="0"/>
              <a:t>that</a:t>
            </a:r>
            <a:r>
              <a:rPr lang="nl-NL" sz="1800" dirty="0" smtClean="0"/>
              <a:t> </a:t>
            </a:r>
            <a:r>
              <a:rPr lang="nl-NL" sz="1800" dirty="0" err="1" smtClean="0"/>
              <a:t>immigrants</a:t>
            </a:r>
            <a:r>
              <a:rPr lang="nl-NL" sz="1800" dirty="0" smtClean="0"/>
              <a:t> have a Christian background?</a:t>
            </a:r>
          </a:p>
        </p:txBody>
      </p:sp>
    </p:spTree>
    <p:extLst>
      <p:ext uri="{BB962C8B-B14F-4D97-AF65-F5344CB8AC3E}">
        <p14:creationId xmlns:p14="http://schemas.microsoft.com/office/powerpoint/2010/main" xmlns="" val="23238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Response </a:t>
            </a:r>
            <a:r>
              <a:rPr lang="nl-NL" dirty="0" err="1" smtClean="0"/>
              <a:t>outcomes</a:t>
            </a:r>
            <a:r>
              <a:rPr lang="nl-NL" dirty="0" smtClean="0"/>
              <a:t> European Social Survey, R5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7965519"/>
              </p:ext>
            </p:extLst>
          </p:nvPr>
        </p:nvGraphicFramePr>
        <p:xfrm>
          <a:off x="323850" y="1790700"/>
          <a:ext cx="8229600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704850" y="6304002"/>
            <a:ext cx="6238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Report on quality assessment of contact data files in Round 5: Final report 27 countries</a:t>
            </a:r>
            <a:endParaRPr lang="nl-NL" sz="1000" dirty="0"/>
          </a:p>
          <a:p>
            <a:r>
              <a:rPr lang="en-GB" sz="1000" dirty="0"/>
              <a:t>Hideko Matsuo and Geert Loosveldt</a:t>
            </a:r>
            <a:endParaRPr lang="nl-NL" sz="1000" dirty="0"/>
          </a:p>
          <a:p>
            <a:r>
              <a:rPr lang="en-GB" sz="1000" dirty="0"/>
              <a:t>Working paper Centre for Sociological Research (</a:t>
            </a:r>
            <a:r>
              <a:rPr lang="en-GB" sz="1000" dirty="0" err="1"/>
              <a:t>CeSO</a:t>
            </a:r>
            <a:r>
              <a:rPr lang="en-GB" sz="1000" dirty="0"/>
              <a:t>) Survey Methodology </a:t>
            </a:r>
            <a:r>
              <a:rPr lang="en-GB" sz="1000" dirty="0" err="1"/>
              <a:t>CeSO</a:t>
            </a:r>
            <a:r>
              <a:rPr lang="en-GB" sz="1000" dirty="0"/>
              <a:t>/SM/2013-3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xmlns="" val="26053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>
            <a:graphicFrameLocks noGrp="1"/>
          </p:cNvGraphicFramePr>
          <p:nvPr/>
        </p:nvGraphicFramePr>
        <p:xfrm>
          <a:off x="-79375" y="388937"/>
          <a:ext cx="9302750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85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7434309"/>
              </p:ext>
            </p:extLst>
          </p:nvPr>
        </p:nvGraphicFramePr>
        <p:xfrm>
          <a:off x="-79375" y="388937"/>
          <a:ext cx="9302750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538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>
            <a:graphicFrameLocks noGrp="1"/>
          </p:cNvGraphicFramePr>
          <p:nvPr/>
        </p:nvGraphicFramePr>
        <p:xfrm>
          <a:off x="-79375" y="388937"/>
          <a:ext cx="9302750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142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>
            <a:graphicFrameLocks noGrp="1"/>
          </p:cNvGraphicFramePr>
          <p:nvPr/>
        </p:nvGraphicFramePr>
        <p:xfrm>
          <a:off x="-79375" y="388937"/>
          <a:ext cx="9302750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699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Comparison</a:t>
            </a:r>
            <a:r>
              <a:rPr lang="nl-NL" dirty="0" smtClean="0"/>
              <a:t> </a:t>
            </a:r>
            <a:r>
              <a:rPr lang="nl-NL" dirty="0" smtClean="0"/>
              <a:t>official </a:t>
            </a:r>
            <a:r>
              <a:rPr lang="nl-NL" dirty="0" err="1" smtClean="0"/>
              <a:t>statistics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smtClean="0"/>
              <a:t>Health surveys, LFS, EU-SILC</a:t>
            </a:r>
          </a:p>
          <a:p>
            <a:pPr lvl="1"/>
            <a:r>
              <a:rPr lang="nl-NL" dirty="0" err="1" smtClean="0"/>
              <a:t>Methodological</a:t>
            </a:r>
            <a:r>
              <a:rPr lang="nl-NL" dirty="0" smtClean="0"/>
              <a:t> information hard to </a:t>
            </a:r>
            <a:r>
              <a:rPr lang="nl-NL" dirty="0" err="1" smtClean="0"/>
              <a:t>find</a:t>
            </a:r>
            <a:endParaRPr lang="nl-NL" dirty="0" smtClean="0"/>
          </a:p>
          <a:p>
            <a:pPr lvl="1"/>
            <a:r>
              <a:rPr lang="nl-NL" dirty="0" err="1" smtClean="0"/>
              <a:t>Comparable</a:t>
            </a:r>
            <a:r>
              <a:rPr lang="nl-NL" dirty="0" smtClean="0"/>
              <a:t> response </a:t>
            </a:r>
            <a:r>
              <a:rPr lang="nl-NL" dirty="0" err="1" smtClean="0"/>
              <a:t>rates</a:t>
            </a:r>
            <a:r>
              <a:rPr lang="nl-NL" dirty="0" smtClean="0"/>
              <a:t>, </a:t>
            </a:r>
            <a:r>
              <a:rPr lang="nl-NL" dirty="0" err="1" smtClean="0"/>
              <a:t>effective</a:t>
            </a:r>
            <a:r>
              <a:rPr lang="nl-NL" dirty="0" smtClean="0"/>
              <a:t> sample </a:t>
            </a:r>
            <a:r>
              <a:rPr lang="nl-NL" dirty="0" err="1" smtClean="0"/>
              <a:t>size</a:t>
            </a:r>
            <a:r>
              <a:rPr lang="nl-NL" dirty="0" smtClean="0"/>
              <a:t>?</a:t>
            </a:r>
          </a:p>
          <a:p>
            <a:pPr lvl="2"/>
            <a:r>
              <a:rPr lang="nl-NL" dirty="0" smtClean="0"/>
              <a:t>(EU-SILC 2010): “</a:t>
            </a:r>
            <a:r>
              <a:rPr lang="en-US" dirty="0" smtClean="0"/>
              <a:t>The </a:t>
            </a:r>
            <a:r>
              <a:rPr lang="en-US" dirty="0"/>
              <a:t>effective </a:t>
            </a:r>
            <a:r>
              <a:rPr lang="en-US" dirty="0" smtClean="0"/>
              <a:t>sample size </a:t>
            </a:r>
            <a:r>
              <a:rPr lang="en-US" dirty="0"/>
              <a:t>is not included in the following table due to a lack of comparability among </a:t>
            </a:r>
            <a:r>
              <a:rPr lang="en-US" dirty="0" smtClean="0"/>
              <a:t>the methodologies </a:t>
            </a:r>
            <a:r>
              <a:rPr lang="en-US" dirty="0"/>
              <a:t>used by countries for computing the design </a:t>
            </a:r>
            <a:r>
              <a:rPr lang="en-US" dirty="0" smtClean="0"/>
              <a:t>effect”.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947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Response outcomes EU SILC 2010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6073143"/>
              </p:ext>
            </p:extLst>
          </p:nvPr>
        </p:nvGraphicFramePr>
        <p:xfrm>
          <a:off x="323850" y="1790700"/>
          <a:ext cx="8229600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704850" y="6391275"/>
            <a:ext cx="5667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2010 COMPARATIVE EU INTERMEDIATE QUALITY REPORT Version 3 – October </a:t>
            </a:r>
            <a:r>
              <a:rPr lang="en-GB" sz="1000" dirty="0" smtClean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xmlns="" val="3262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7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Undercoverage LFS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04850" y="6391275"/>
            <a:ext cx="5667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Eurostat, Quality report of the LFS 2012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1400" dirty="0" smtClean="0"/>
              <a:t>People living in new </a:t>
            </a:r>
            <a:r>
              <a:rPr lang="nl-NL" sz="1400" dirty="0" err="1" smtClean="0"/>
              <a:t>dwellings</a:t>
            </a:r>
            <a:endParaRPr lang="nl-NL" sz="1400" dirty="0" smtClean="0"/>
          </a:p>
          <a:p>
            <a:pPr lvl="1"/>
            <a:r>
              <a:rPr lang="nl-NL" sz="1400" dirty="0" smtClean="0"/>
              <a:t>Recent </a:t>
            </a:r>
            <a:r>
              <a:rPr lang="nl-NL" sz="1400" dirty="0" err="1" smtClean="0"/>
              <a:t>immigrants</a:t>
            </a:r>
            <a:endParaRPr lang="nl-NL" sz="1400" dirty="0" smtClean="0"/>
          </a:p>
          <a:p>
            <a:pPr lvl="1"/>
            <a:r>
              <a:rPr lang="nl-NL" sz="1400" dirty="0" smtClean="0"/>
              <a:t>People without a </a:t>
            </a:r>
            <a:r>
              <a:rPr lang="nl-NL" sz="1400" dirty="0" err="1" smtClean="0"/>
              <a:t>fixed</a:t>
            </a:r>
            <a:r>
              <a:rPr lang="nl-NL" sz="1400" dirty="0" smtClean="0"/>
              <a:t> </a:t>
            </a:r>
            <a:r>
              <a:rPr lang="nl-NL" sz="1400" dirty="0" err="1" smtClean="0"/>
              <a:t>phone</a:t>
            </a:r>
            <a:r>
              <a:rPr lang="nl-NL" sz="1400" dirty="0" smtClean="0"/>
              <a:t> (LU, CH)</a:t>
            </a:r>
          </a:p>
          <a:p>
            <a:pPr lvl="1"/>
            <a:r>
              <a:rPr lang="nl-NL" sz="1400" dirty="0" err="1" smtClean="0"/>
              <a:t>Students</a:t>
            </a:r>
            <a:r>
              <a:rPr lang="nl-NL" sz="1400" dirty="0" smtClean="0"/>
              <a:t> in student halls</a:t>
            </a:r>
          </a:p>
          <a:p>
            <a:pPr lvl="1"/>
            <a:r>
              <a:rPr lang="nl-NL" sz="1400" dirty="0" smtClean="0"/>
              <a:t>People in non-private </a:t>
            </a:r>
            <a:r>
              <a:rPr lang="nl-NL" sz="1400" dirty="0" err="1" smtClean="0"/>
              <a:t>households</a:t>
            </a:r>
            <a:endParaRPr lang="nl-NL" sz="1400" dirty="0" smtClean="0"/>
          </a:p>
          <a:p>
            <a:pPr lvl="1"/>
            <a:r>
              <a:rPr lang="en-GB" sz="1400" dirty="0"/>
              <a:t>Homeless people and other people without registered residence (e.g. people living in huts, caravans) </a:t>
            </a:r>
            <a:r>
              <a:rPr lang="en-GB" sz="1400" dirty="0" smtClean="0"/>
              <a:t>(DE).</a:t>
            </a:r>
          </a:p>
          <a:p>
            <a:pPr lvl="1"/>
            <a:r>
              <a:rPr lang="en-GB" sz="1400" dirty="0"/>
              <a:t>Hard-to-access groups are characterized either by extremely bad traffic conditions to get to their place or by collective reluctance </a:t>
            </a:r>
            <a:r>
              <a:rPr lang="en-GB" sz="1400" dirty="0" smtClean="0"/>
              <a:t>– usually </a:t>
            </a:r>
            <a:r>
              <a:rPr lang="en-GB" sz="1400" dirty="0"/>
              <a:t>within a small community </a:t>
            </a:r>
            <a:r>
              <a:rPr lang="en-GB" sz="1400" dirty="0" smtClean="0"/>
              <a:t>– towards </a:t>
            </a:r>
            <a:r>
              <a:rPr lang="en-GB" sz="1400" dirty="0"/>
              <a:t>being </a:t>
            </a:r>
            <a:r>
              <a:rPr lang="en-GB" sz="1400" dirty="0" smtClean="0"/>
              <a:t>interviewed (HU).</a:t>
            </a:r>
          </a:p>
          <a:p>
            <a:pPr lvl="1"/>
            <a:r>
              <a:rPr lang="en-GB" sz="1400" dirty="0"/>
              <a:t>Population living in collective households or in dwellings outside the borders of built areas is not </a:t>
            </a:r>
            <a:r>
              <a:rPr lang="en-GB" sz="1400" dirty="0" smtClean="0"/>
              <a:t>covered (EL).</a:t>
            </a:r>
            <a:endParaRPr lang="nl-NL" sz="1400" dirty="0"/>
          </a:p>
          <a:p>
            <a:pPr lvl="1"/>
            <a:r>
              <a:rPr lang="en-GB" sz="1400" dirty="0" smtClean="0"/>
              <a:t>New </a:t>
            </a:r>
            <a:r>
              <a:rPr lang="en-GB" sz="1400" dirty="0"/>
              <a:t>dwellings underrepresented in the sample, also population living in collective (institutional) households staying/or planning to stay in this places for over a year, homeless people and other people without registered residence (e.g. people living in huts, caravans) are out of the frame, emigrants staying abroad for more than one </a:t>
            </a:r>
            <a:r>
              <a:rPr lang="en-GB" sz="1400" dirty="0" smtClean="0"/>
              <a:t>year (PL).</a:t>
            </a:r>
          </a:p>
          <a:p>
            <a:pPr lvl="1"/>
            <a:r>
              <a:rPr lang="en-GB" sz="1400" dirty="0" smtClean="0"/>
              <a:t>Substitution (IT)</a:t>
            </a:r>
          </a:p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In many cases no or little information provided</a:t>
            </a:r>
            <a:endParaRPr lang="nl-NL" sz="1400" dirty="0">
              <a:solidFill>
                <a:srgbClr val="FF0000"/>
              </a:solidFill>
            </a:endParaRPr>
          </a:p>
          <a:p>
            <a:pPr lvl="1"/>
            <a:endParaRPr lang="nl-NL" sz="1400" dirty="0"/>
          </a:p>
          <a:p>
            <a:pPr lvl="1"/>
            <a:endParaRPr lang="nl-NL" sz="1400" dirty="0"/>
          </a:p>
          <a:p>
            <a:pPr lvl="1"/>
            <a:endParaRPr lang="nl-NL" sz="1400" dirty="0" smtClean="0"/>
          </a:p>
          <a:p>
            <a:pPr lvl="1"/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xmlns="" val="41709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Exclusion</a:t>
            </a:r>
            <a:r>
              <a:rPr lang="nl-NL" dirty="0" smtClean="0"/>
              <a:t> </a:t>
            </a:r>
            <a:r>
              <a:rPr lang="nl-NL" dirty="0" err="1" smtClean="0"/>
              <a:t>mechanisms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err="1" smtClean="0"/>
              <a:t>Outdated</a:t>
            </a:r>
            <a:r>
              <a:rPr lang="nl-NL" dirty="0" smtClean="0"/>
              <a:t> or incomplete sampling frames</a:t>
            </a:r>
          </a:p>
          <a:p>
            <a:pPr lvl="1"/>
            <a:r>
              <a:rPr lang="nl-NL" dirty="0" err="1" smtClean="0"/>
              <a:t>Exclusion</a:t>
            </a:r>
            <a:r>
              <a:rPr lang="nl-NL" dirty="0" smtClean="0"/>
              <a:t> </a:t>
            </a:r>
            <a:r>
              <a:rPr lang="nl-NL" dirty="0" err="1" smtClean="0"/>
              <a:t>particular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endParaRPr lang="nl-NL" dirty="0" smtClean="0"/>
          </a:p>
          <a:p>
            <a:pPr lvl="2"/>
            <a:r>
              <a:rPr lang="nl-NL" dirty="0" smtClean="0"/>
              <a:t>Non-private </a:t>
            </a:r>
            <a:r>
              <a:rPr lang="nl-NL" dirty="0" err="1" smtClean="0"/>
              <a:t>households</a:t>
            </a:r>
            <a:endParaRPr lang="nl-NL" dirty="0" smtClean="0"/>
          </a:p>
          <a:p>
            <a:pPr lvl="2"/>
            <a:r>
              <a:rPr lang="nl-NL" dirty="0" smtClean="0"/>
              <a:t>Far </a:t>
            </a:r>
            <a:r>
              <a:rPr lang="nl-NL" dirty="0" err="1" smtClean="0"/>
              <a:t>away</a:t>
            </a:r>
            <a:r>
              <a:rPr lang="nl-NL" dirty="0" smtClean="0"/>
              <a:t>, no-go </a:t>
            </a:r>
            <a:r>
              <a:rPr lang="nl-NL" dirty="0" err="1" smtClean="0"/>
              <a:t>areas</a:t>
            </a:r>
            <a:endParaRPr lang="nl-NL" dirty="0" smtClean="0"/>
          </a:p>
          <a:p>
            <a:pPr lvl="2"/>
            <a:r>
              <a:rPr lang="nl-NL" dirty="0" err="1" smtClean="0"/>
              <a:t>Difficult</a:t>
            </a:r>
            <a:endParaRPr lang="nl-NL" dirty="0" smtClean="0"/>
          </a:p>
          <a:p>
            <a:pPr lvl="1"/>
            <a:r>
              <a:rPr lang="nl-NL" dirty="0" err="1" smtClean="0"/>
              <a:t>Nonparticipation</a:t>
            </a:r>
            <a:endParaRPr lang="nl-NL" dirty="0" smtClean="0"/>
          </a:p>
          <a:p>
            <a:pPr lvl="2"/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mental</a:t>
            </a:r>
            <a:r>
              <a:rPr lang="nl-NL" dirty="0" smtClean="0"/>
              <a:t> or </a:t>
            </a:r>
            <a:r>
              <a:rPr lang="nl-NL" dirty="0" err="1" smtClean="0"/>
              <a:t>physical</a:t>
            </a:r>
            <a:r>
              <a:rPr lang="nl-NL" dirty="0" smtClean="0"/>
              <a:t> </a:t>
            </a:r>
            <a:r>
              <a:rPr lang="nl-NL" dirty="0" err="1" smtClean="0"/>
              <a:t>reasons</a:t>
            </a:r>
            <a:endParaRPr lang="nl-NL" dirty="0" smtClean="0"/>
          </a:p>
          <a:p>
            <a:pPr lvl="2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 smtClean="0"/>
          </a:p>
          <a:p>
            <a:pPr lvl="1"/>
            <a:r>
              <a:rPr lang="nl-NL" dirty="0" smtClean="0"/>
              <a:t>Survey mode</a:t>
            </a:r>
          </a:p>
          <a:p>
            <a:pPr lvl="2"/>
            <a:r>
              <a:rPr lang="nl-NL" dirty="0" err="1" smtClean="0"/>
              <a:t>Functional</a:t>
            </a:r>
            <a:r>
              <a:rPr lang="nl-NL" dirty="0" smtClean="0"/>
              <a:t> </a:t>
            </a:r>
            <a:r>
              <a:rPr lang="nl-NL" dirty="0" err="1" smtClean="0"/>
              <a:t>illiteracy</a:t>
            </a:r>
            <a:endParaRPr lang="nl-NL" dirty="0" smtClean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526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 we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is happening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really</a:t>
            </a:r>
            <a:endParaRPr lang="nl-NL" dirty="0" smtClean="0"/>
          </a:p>
          <a:p>
            <a:pPr lvl="1"/>
            <a:r>
              <a:rPr lang="nl-NL" dirty="0" smtClean="0"/>
              <a:t>Non-</a:t>
            </a:r>
            <a:r>
              <a:rPr lang="nl-NL" dirty="0" err="1" smtClean="0"/>
              <a:t>standardised</a:t>
            </a:r>
            <a:r>
              <a:rPr lang="nl-NL" dirty="0" smtClean="0"/>
              <a:t> information</a:t>
            </a:r>
          </a:p>
          <a:p>
            <a:pPr lvl="1"/>
            <a:r>
              <a:rPr lang="nl-NL" dirty="0" err="1" smtClean="0"/>
              <a:t>Unavailable</a:t>
            </a:r>
            <a:r>
              <a:rPr lang="nl-NL" dirty="0" smtClean="0"/>
              <a:t> information</a:t>
            </a:r>
          </a:p>
          <a:p>
            <a:pPr lvl="1"/>
            <a:r>
              <a:rPr lang="nl-NL" dirty="0" err="1" smtClean="0"/>
              <a:t>Many</a:t>
            </a:r>
            <a:r>
              <a:rPr lang="nl-NL" dirty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> drop out </a:t>
            </a:r>
            <a:r>
              <a:rPr lang="nl-NL" dirty="0" err="1" smtClean="0"/>
              <a:t>for</a:t>
            </a:r>
            <a:r>
              <a:rPr lang="nl-NL" dirty="0" smtClean="0"/>
              <a:t> different </a:t>
            </a:r>
            <a:r>
              <a:rPr lang="nl-NL" dirty="0" err="1" smtClean="0"/>
              <a:t>reason</a:t>
            </a:r>
            <a:endParaRPr lang="nl-NL" dirty="0" smtClean="0"/>
          </a:p>
          <a:p>
            <a:pPr lvl="1"/>
            <a:r>
              <a:rPr lang="nl-NL" dirty="0" smtClean="0"/>
              <a:t>Effect on </a:t>
            </a:r>
            <a:r>
              <a:rPr lang="nl-NL" dirty="0" err="1" smtClean="0"/>
              <a:t>statistics</a:t>
            </a:r>
            <a:endParaRPr lang="nl-NL" dirty="0" smtClean="0"/>
          </a:p>
          <a:p>
            <a:pPr lvl="2"/>
            <a:r>
              <a:rPr lang="nl-NL" dirty="0" smtClean="0"/>
              <a:t>The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elderly</a:t>
            </a:r>
            <a:r>
              <a:rPr lang="nl-NL" dirty="0" smtClean="0"/>
              <a:t> in the LFS</a:t>
            </a:r>
          </a:p>
          <a:p>
            <a:pPr lvl="2"/>
            <a:r>
              <a:rPr lang="nl-NL" dirty="0" smtClean="0"/>
              <a:t>The </a:t>
            </a:r>
            <a:r>
              <a:rPr lang="nl-NL" dirty="0" err="1" smtClean="0"/>
              <a:t>illiterate</a:t>
            </a:r>
            <a:r>
              <a:rPr lang="nl-NL" dirty="0" smtClean="0"/>
              <a:t> in the LFS</a:t>
            </a:r>
          </a:p>
          <a:p>
            <a:pPr lvl="2"/>
            <a:r>
              <a:rPr lang="nl-NL" dirty="0" smtClean="0"/>
              <a:t>The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elderly</a:t>
            </a:r>
            <a:r>
              <a:rPr lang="nl-NL" dirty="0" smtClean="0"/>
              <a:t> in health surveys</a:t>
            </a:r>
          </a:p>
          <a:p>
            <a:pPr marL="127000" lvl="2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417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38125" y="1971674"/>
          <a:ext cx="3590925" cy="286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ijdelijke aanduiding voor inhoud 3"/>
          <p:cNvGraphicFramePr>
            <a:graphicFrameLocks/>
          </p:cNvGraphicFramePr>
          <p:nvPr/>
        </p:nvGraphicFramePr>
        <p:xfrm>
          <a:off x="2943225" y="1962149"/>
          <a:ext cx="3429000" cy="287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ijdelijke aanduiding voor inhoud 3"/>
          <p:cNvGraphicFramePr>
            <a:graphicFrameLocks/>
          </p:cNvGraphicFramePr>
          <p:nvPr/>
        </p:nvGraphicFramePr>
        <p:xfrm>
          <a:off x="5953125" y="1997868"/>
          <a:ext cx="3190875" cy="286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al 6"/>
          <p:cNvSpPr/>
          <p:nvPr/>
        </p:nvSpPr>
        <p:spPr>
          <a:xfrm>
            <a:off x="1419225" y="3228975"/>
            <a:ext cx="219075" cy="200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al 7"/>
          <p:cNvSpPr/>
          <p:nvPr/>
        </p:nvSpPr>
        <p:spPr>
          <a:xfrm>
            <a:off x="2000250" y="3800475"/>
            <a:ext cx="219075" cy="200025"/>
          </a:xfrm>
          <a:prstGeom prst="ellipse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al 8"/>
          <p:cNvSpPr/>
          <p:nvPr/>
        </p:nvSpPr>
        <p:spPr>
          <a:xfrm>
            <a:off x="2085976" y="2876551"/>
            <a:ext cx="114300" cy="133350"/>
          </a:xfrm>
          <a:prstGeom prst="ellipse">
            <a:avLst/>
          </a:prstGeom>
          <a:solidFill>
            <a:srgbClr val="04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al 9"/>
          <p:cNvSpPr/>
          <p:nvPr/>
        </p:nvSpPr>
        <p:spPr>
          <a:xfrm flipH="1" flipV="1">
            <a:off x="1619251" y="4067176"/>
            <a:ext cx="78106" cy="1238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10"/>
          <p:cNvSpPr txBox="1"/>
          <p:nvPr/>
        </p:nvSpPr>
        <p:spPr>
          <a:xfrm>
            <a:off x="1304925" y="4876800"/>
            <a:ext cx="138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Precision and bias</a:t>
            </a:r>
            <a:endParaRPr lang="en-GB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3409950" y="4895850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Comparing groups</a:t>
            </a:r>
            <a:endParaRPr lang="en-GB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6877050" y="4943475"/>
            <a:ext cx="138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Specific survey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General </a:t>
            </a:r>
            <a:r>
              <a:rPr lang="nl-NL" dirty="0" err="1" smtClean="0"/>
              <a:t>population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smtClean="0"/>
              <a:t>Complete </a:t>
            </a:r>
            <a:r>
              <a:rPr lang="nl-NL" dirty="0" err="1" smtClean="0"/>
              <a:t>population</a:t>
            </a:r>
            <a:endParaRPr lang="nl-NL" dirty="0" smtClean="0"/>
          </a:p>
          <a:p>
            <a:pPr lvl="2"/>
            <a:r>
              <a:rPr lang="nl-NL" dirty="0" err="1" smtClean="0"/>
              <a:t>Unemployment</a:t>
            </a:r>
            <a:endParaRPr lang="nl-NL" dirty="0" smtClean="0"/>
          </a:p>
          <a:p>
            <a:pPr lvl="2"/>
            <a:r>
              <a:rPr lang="nl-NL" dirty="0" smtClean="0"/>
              <a:t>Health</a:t>
            </a:r>
          </a:p>
          <a:p>
            <a:pPr lvl="2"/>
            <a:r>
              <a:rPr lang="nl-NL" dirty="0" err="1" smtClean="0"/>
              <a:t>Political</a:t>
            </a:r>
            <a:r>
              <a:rPr lang="nl-NL" dirty="0" smtClean="0"/>
              <a:t> </a:t>
            </a:r>
            <a:r>
              <a:rPr lang="nl-NL" dirty="0" err="1" smtClean="0"/>
              <a:t>efficacy</a:t>
            </a:r>
            <a:endParaRPr lang="nl-NL" dirty="0" smtClean="0"/>
          </a:p>
          <a:p>
            <a:pPr lvl="2"/>
            <a:r>
              <a:rPr lang="nl-NL" dirty="0" smtClean="0"/>
              <a:t>Social </a:t>
            </a:r>
            <a:r>
              <a:rPr lang="nl-NL" dirty="0" err="1" smtClean="0"/>
              <a:t>participation</a:t>
            </a:r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Survey </a:t>
            </a:r>
            <a:r>
              <a:rPr lang="nl-NL" dirty="0" err="1" smtClean="0"/>
              <a:t>problem</a:t>
            </a:r>
            <a:endParaRPr lang="nl-NL" dirty="0" smtClean="0"/>
          </a:p>
          <a:p>
            <a:pPr lvl="2"/>
            <a:r>
              <a:rPr lang="nl-NL" dirty="0" smtClean="0"/>
              <a:t>No </a:t>
            </a:r>
            <a:r>
              <a:rPr lang="nl-NL" dirty="0" err="1" smtClean="0"/>
              <a:t>identification</a:t>
            </a:r>
            <a:r>
              <a:rPr lang="nl-NL" dirty="0" smtClean="0"/>
              <a:t> </a:t>
            </a:r>
            <a:r>
              <a:rPr lang="nl-NL" dirty="0" err="1" smtClean="0"/>
              <a:t>necessary</a:t>
            </a:r>
            <a:r>
              <a:rPr lang="nl-NL" dirty="0" smtClean="0"/>
              <a:t>, as long as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take</a:t>
            </a:r>
            <a:r>
              <a:rPr lang="nl-NL" dirty="0" smtClean="0"/>
              <a:t> part</a:t>
            </a:r>
          </a:p>
          <a:p>
            <a:pPr lvl="2"/>
            <a:r>
              <a:rPr lang="nl-NL" dirty="0" err="1" smtClean="0"/>
              <a:t>Precision</a:t>
            </a:r>
            <a:r>
              <a:rPr lang="nl-NL" dirty="0" smtClean="0"/>
              <a:t>: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endParaRPr lang="nl-NL" dirty="0" smtClean="0"/>
          </a:p>
          <a:p>
            <a:pPr lvl="2"/>
            <a:r>
              <a:rPr lang="nl-NL" dirty="0" smtClean="0"/>
              <a:t>Bias: Survey </a:t>
            </a:r>
            <a:r>
              <a:rPr lang="nl-NL" dirty="0" err="1" smtClean="0"/>
              <a:t>participation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to output </a:t>
            </a:r>
            <a:r>
              <a:rPr lang="nl-NL" dirty="0" err="1" smtClean="0"/>
              <a:t>variable</a:t>
            </a:r>
            <a:r>
              <a:rPr lang="nl-NL" dirty="0" smtClean="0"/>
              <a:t> (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subgroup</a:t>
            </a:r>
            <a:r>
              <a:rPr lang="nl-NL" dirty="0" smtClean="0"/>
              <a:t> </a:t>
            </a:r>
            <a:r>
              <a:rPr lang="nl-NL" dirty="0" err="1" smtClean="0"/>
              <a:t>membership</a:t>
            </a:r>
            <a:r>
              <a:rPr lang="nl-NL" dirty="0" smtClean="0"/>
              <a:t>)</a:t>
            </a:r>
          </a:p>
          <a:p>
            <a:pPr lvl="2"/>
            <a:endParaRPr lang="nl-NL" dirty="0" smtClean="0"/>
          </a:p>
        </p:txBody>
      </p:sp>
      <p:graphicFrame>
        <p:nvGraphicFramePr>
          <p:cNvPr id="5" name="Tijdelijke aanduiding voor inhoud 3"/>
          <p:cNvGraphicFramePr>
            <a:graphicFrameLocks/>
          </p:cNvGraphicFramePr>
          <p:nvPr/>
        </p:nvGraphicFramePr>
        <p:xfrm>
          <a:off x="4448175" y="1447799"/>
          <a:ext cx="3590925" cy="286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al 5"/>
          <p:cNvSpPr/>
          <p:nvPr/>
        </p:nvSpPr>
        <p:spPr>
          <a:xfrm>
            <a:off x="5629275" y="2705100"/>
            <a:ext cx="219075" cy="200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al 6"/>
          <p:cNvSpPr/>
          <p:nvPr/>
        </p:nvSpPr>
        <p:spPr>
          <a:xfrm>
            <a:off x="6210300" y="3276600"/>
            <a:ext cx="219075" cy="200025"/>
          </a:xfrm>
          <a:prstGeom prst="ellipse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al 7"/>
          <p:cNvSpPr/>
          <p:nvPr/>
        </p:nvSpPr>
        <p:spPr>
          <a:xfrm>
            <a:off x="6296026" y="2352676"/>
            <a:ext cx="114300" cy="133350"/>
          </a:xfrm>
          <a:prstGeom prst="ellipse">
            <a:avLst/>
          </a:prstGeom>
          <a:solidFill>
            <a:srgbClr val="04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al 8"/>
          <p:cNvSpPr/>
          <p:nvPr/>
        </p:nvSpPr>
        <p:spPr>
          <a:xfrm flipH="1" flipV="1">
            <a:off x="5829301" y="3543301"/>
            <a:ext cx="78106" cy="1238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General </a:t>
            </a:r>
            <a:r>
              <a:rPr lang="nl-NL" dirty="0" err="1" smtClean="0"/>
              <a:t>population</a:t>
            </a:r>
            <a:r>
              <a:rPr lang="nl-NL" dirty="0" smtClean="0"/>
              <a:t>: </a:t>
            </a:r>
            <a:r>
              <a:rPr lang="nl-NL" dirty="0" err="1" smtClean="0"/>
              <a:t>subgroups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err="1" smtClean="0"/>
              <a:t>Distinctions</a:t>
            </a:r>
            <a:endParaRPr lang="nl-NL" dirty="0" smtClean="0"/>
          </a:p>
          <a:p>
            <a:pPr lvl="2"/>
            <a:r>
              <a:rPr lang="nl-NL" dirty="0" err="1" smtClean="0"/>
              <a:t>Socio-demographic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>, deviant </a:t>
            </a:r>
            <a:r>
              <a:rPr lang="nl-NL" dirty="0" err="1" smtClean="0"/>
              <a:t>groups</a:t>
            </a:r>
            <a:r>
              <a:rPr lang="nl-NL" dirty="0" smtClean="0"/>
              <a:t>, </a:t>
            </a:r>
            <a:r>
              <a:rPr lang="nl-NL" dirty="0" err="1" smtClean="0"/>
              <a:t>analysis</a:t>
            </a:r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Survey </a:t>
            </a:r>
            <a:r>
              <a:rPr lang="nl-NL" dirty="0" err="1" smtClean="0"/>
              <a:t>problems</a:t>
            </a:r>
            <a:endParaRPr lang="nl-NL" dirty="0" smtClean="0"/>
          </a:p>
          <a:p>
            <a:pPr lvl="2"/>
            <a:r>
              <a:rPr lang="nl-NL" dirty="0" smtClean="0"/>
              <a:t>In surveys, </a:t>
            </a:r>
            <a:r>
              <a:rPr lang="nl-NL" dirty="0" err="1" smtClean="0"/>
              <a:t>registrations</a:t>
            </a:r>
            <a:endParaRPr lang="nl-NL" dirty="0" smtClean="0"/>
          </a:p>
          <a:p>
            <a:pPr lvl="2"/>
            <a:r>
              <a:rPr lang="nl-NL" dirty="0" smtClean="0"/>
              <a:t>Have to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identified</a:t>
            </a:r>
            <a:endParaRPr lang="nl-NL" dirty="0" smtClean="0"/>
          </a:p>
          <a:p>
            <a:pPr lvl="2"/>
            <a:r>
              <a:rPr lang="nl-NL" dirty="0" err="1" smtClean="0"/>
              <a:t>Comparing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endParaRPr lang="nl-NL" dirty="0" smtClean="0"/>
          </a:p>
          <a:p>
            <a:pPr lvl="3">
              <a:buFont typeface="Wingdings" pitchFamily="2" charset="2"/>
              <a:buChar char="§"/>
            </a:pPr>
            <a:r>
              <a:rPr lang="nl-NL" dirty="0" err="1" smtClean="0"/>
              <a:t>Standardised</a:t>
            </a:r>
            <a:r>
              <a:rPr lang="nl-NL" dirty="0" smtClean="0"/>
              <a:t> design</a:t>
            </a:r>
          </a:p>
        </p:txBody>
      </p:sp>
      <p:graphicFrame>
        <p:nvGraphicFramePr>
          <p:cNvPr id="4" name="Tijdelijke aanduiding voor inhoud 3"/>
          <p:cNvGraphicFramePr>
            <a:graphicFrameLocks/>
          </p:cNvGraphicFramePr>
          <p:nvPr/>
        </p:nvGraphicFramePr>
        <p:xfrm>
          <a:off x="5029200" y="2800349"/>
          <a:ext cx="3429000" cy="287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smtClean="0"/>
              <a:t>Target </a:t>
            </a:r>
            <a:r>
              <a:rPr lang="nl-NL" dirty="0" err="1" smtClean="0"/>
              <a:t>groups</a:t>
            </a:r>
            <a:endParaRPr lang="nl-NL" dirty="0" smtClean="0"/>
          </a:p>
          <a:p>
            <a:pPr lvl="1"/>
            <a:r>
              <a:rPr lang="nl-NL" dirty="0" err="1" smtClean="0"/>
              <a:t>Specific</a:t>
            </a:r>
            <a:r>
              <a:rPr lang="nl-NL" dirty="0" smtClean="0"/>
              <a:t> topics</a:t>
            </a:r>
          </a:p>
          <a:p>
            <a:pPr lvl="1"/>
            <a:r>
              <a:rPr lang="nl-NL" dirty="0" err="1" smtClean="0"/>
              <a:t>Adapted</a:t>
            </a:r>
            <a:r>
              <a:rPr lang="nl-NL" dirty="0" smtClean="0"/>
              <a:t> questionnaire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Survey </a:t>
            </a:r>
            <a:r>
              <a:rPr lang="nl-NL" dirty="0" err="1" smtClean="0"/>
              <a:t>problems</a:t>
            </a:r>
            <a:endParaRPr lang="nl-NL" dirty="0" smtClean="0"/>
          </a:p>
          <a:p>
            <a:pPr lvl="2"/>
            <a:r>
              <a:rPr lang="nl-NL" dirty="0" smtClean="0"/>
              <a:t>Sampling frame</a:t>
            </a:r>
          </a:p>
          <a:p>
            <a:pPr lvl="2"/>
            <a:r>
              <a:rPr lang="nl-NL" dirty="0" err="1" smtClean="0"/>
              <a:t>Cooperation</a:t>
            </a:r>
            <a:endParaRPr lang="nl-NL" dirty="0" smtClean="0"/>
          </a:p>
          <a:p>
            <a:pPr lvl="2"/>
            <a:r>
              <a:rPr lang="nl-NL" dirty="0" err="1" smtClean="0"/>
              <a:t>Language</a:t>
            </a:r>
            <a:endParaRPr lang="nl-NL" dirty="0" smtClean="0"/>
          </a:p>
          <a:p>
            <a:pPr lvl="2"/>
            <a:r>
              <a:rPr lang="nl-NL" dirty="0" smtClean="0"/>
              <a:t>Culture</a:t>
            </a:r>
          </a:p>
          <a:p>
            <a:pPr lvl="2"/>
            <a:r>
              <a:rPr lang="nl-NL" dirty="0" err="1" smtClean="0"/>
              <a:t>Measurement</a:t>
            </a:r>
            <a:r>
              <a:rPr lang="nl-NL" dirty="0" smtClean="0"/>
              <a:t> issues</a:t>
            </a:r>
          </a:p>
        </p:txBody>
      </p:sp>
      <p:graphicFrame>
        <p:nvGraphicFramePr>
          <p:cNvPr id="4" name="Tijdelijke aanduiding voor inhoud 3"/>
          <p:cNvGraphicFramePr>
            <a:graphicFrameLocks/>
          </p:cNvGraphicFramePr>
          <p:nvPr/>
        </p:nvGraphicFramePr>
        <p:xfrm>
          <a:off x="4791075" y="2140743"/>
          <a:ext cx="3609975" cy="315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23850" y="3076575"/>
            <a:ext cx="8229600" cy="1390650"/>
          </a:xfrm>
        </p:spPr>
        <p:txBody>
          <a:bodyPr/>
          <a:lstStyle/>
          <a:p>
            <a:pPr marL="0" lvl="1" indent="0" algn="ctr">
              <a:buNone/>
            </a:pPr>
            <a:r>
              <a:rPr lang="nl-NL" sz="3600" dirty="0" err="1" smtClean="0"/>
              <a:t>Paying</a:t>
            </a:r>
            <a:r>
              <a:rPr lang="nl-NL" sz="3600" dirty="0" smtClean="0"/>
              <a:t> more </a:t>
            </a:r>
            <a:r>
              <a:rPr lang="nl-NL" sz="3600" dirty="0" err="1" smtClean="0"/>
              <a:t>efforts</a:t>
            </a:r>
            <a:r>
              <a:rPr lang="nl-NL" sz="3600" dirty="0" smtClean="0"/>
              <a:t> to make </a:t>
            </a:r>
            <a:r>
              <a:rPr lang="nl-NL" sz="3600" dirty="0" err="1" smtClean="0"/>
              <a:t>it</a:t>
            </a:r>
            <a:r>
              <a:rPr lang="nl-NL" sz="3600" dirty="0" smtClean="0"/>
              <a:t> </a:t>
            </a:r>
            <a:r>
              <a:rPr lang="nl-NL" sz="3600" dirty="0" err="1" smtClean="0"/>
              <a:t>possible</a:t>
            </a:r>
            <a:r>
              <a:rPr lang="nl-NL" sz="3600" dirty="0" smtClean="0"/>
              <a:t> </a:t>
            </a:r>
            <a:r>
              <a:rPr lang="nl-NL" sz="3600" dirty="0" err="1" smtClean="0"/>
              <a:t>that</a:t>
            </a:r>
            <a:r>
              <a:rPr lang="nl-NL" sz="3600" dirty="0" smtClean="0"/>
              <a:t> </a:t>
            </a:r>
            <a:r>
              <a:rPr lang="nl-NL" sz="3600" dirty="0" err="1" smtClean="0"/>
              <a:t>everybody</a:t>
            </a:r>
            <a:r>
              <a:rPr lang="nl-NL" sz="3600" dirty="0" smtClean="0"/>
              <a:t> </a:t>
            </a:r>
            <a:r>
              <a:rPr lang="nl-NL" sz="3600" dirty="0" err="1" smtClean="0"/>
              <a:t>can</a:t>
            </a:r>
            <a:r>
              <a:rPr lang="nl-NL" sz="3600" dirty="0" smtClean="0"/>
              <a:t> </a:t>
            </a:r>
            <a:r>
              <a:rPr lang="nl-NL" sz="3600" dirty="0" err="1" smtClean="0"/>
              <a:t>participate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xmlns="" val="29704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799" y="1263600"/>
            <a:ext cx="8000625" cy="450900"/>
          </a:xfrm>
        </p:spPr>
        <p:txBody>
          <a:bodyPr/>
          <a:lstStyle/>
          <a:p>
            <a:r>
              <a:rPr lang="nl-NL" dirty="0" err="1" smtClean="0"/>
              <a:t>Cons</a:t>
            </a:r>
            <a:r>
              <a:rPr lang="nl-NL" dirty="0" smtClean="0"/>
              <a:t>				      	Pros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752600"/>
            <a:ext cx="4129200" cy="4457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Efforts</a:t>
            </a:r>
            <a:r>
              <a:rPr lang="nl-NL" dirty="0"/>
              <a:t> to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groups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going</a:t>
            </a:r>
            <a:r>
              <a:rPr lang="nl-NL" dirty="0"/>
              <a:t> to </a:t>
            </a:r>
            <a:r>
              <a:rPr lang="nl-NL" dirty="0" err="1"/>
              <a:t>respond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Questionnaire </a:t>
            </a:r>
            <a:r>
              <a:rPr lang="nl-NL" dirty="0" err="1"/>
              <a:t>not</a:t>
            </a:r>
            <a:r>
              <a:rPr lang="nl-NL" dirty="0"/>
              <a:t>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Costs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Small effect on </a:t>
            </a:r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Responsibility</a:t>
            </a:r>
            <a:r>
              <a:rPr lang="nl-NL" dirty="0"/>
              <a:t> respondent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752601"/>
            <a:ext cx="3996900" cy="45749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Completeness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Data </a:t>
            </a:r>
            <a:r>
              <a:rPr lang="nl-NL" dirty="0" err="1" smtClean="0"/>
              <a:t>quality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Cross-</a:t>
            </a:r>
            <a:r>
              <a:rPr lang="nl-NL" dirty="0" err="1" smtClean="0"/>
              <a:t>national</a:t>
            </a:r>
            <a:r>
              <a:rPr lang="nl-NL" dirty="0" smtClean="0"/>
              <a:t> </a:t>
            </a:r>
            <a:r>
              <a:rPr lang="nl-NL" dirty="0" err="1" smtClean="0"/>
              <a:t>comparability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Reporting on small </a:t>
            </a:r>
            <a:r>
              <a:rPr lang="nl-NL" dirty="0" err="1"/>
              <a:t>subgroups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Fairness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Responsibility</a:t>
            </a:r>
            <a:r>
              <a:rPr lang="nl-NL" dirty="0"/>
              <a:t> </a:t>
            </a:r>
            <a:r>
              <a:rPr lang="nl-NL" dirty="0" err="1"/>
              <a:t>statistician</a:t>
            </a:r>
            <a:r>
              <a:rPr lang="nl-NL" dirty="0"/>
              <a:t>, 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626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037" y="2771775"/>
            <a:ext cx="5495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nl-NL" dirty="0" smtClean="0"/>
              <a:t>i.stoop@scp.nl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60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421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9937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852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096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endParaRPr lang="nl-NL" dirty="0"/>
          </a:p>
        </p:txBody>
      </p:sp>
      <p:sp>
        <p:nvSpPr>
          <p:cNvPr id="10" name="Parallellogram 9"/>
          <p:cNvSpPr/>
          <p:nvPr/>
        </p:nvSpPr>
        <p:spPr>
          <a:xfrm rot="18343452">
            <a:off x="51508" y="2737278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104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Whom are we talking about?</a:t>
            </a:r>
            <a:endParaRPr lang="en-GB" dirty="0"/>
          </a:p>
        </p:txBody>
      </p:sp>
      <p:sp>
        <p:nvSpPr>
          <p:cNvPr id="2" name="Ovaal 1"/>
          <p:cNvSpPr/>
          <p:nvPr/>
        </p:nvSpPr>
        <p:spPr>
          <a:xfrm>
            <a:off x="1943098" y="1933575"/>
            <a:ext cx="4181475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People living in The Netherlands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Parallellogram 5"/>
          <p:cNvSpPr/>
          <p:nvPr/>
        </p:nvSpPr>
        <p:spPr>
          <a:xfrm>
            <a:off x="2247901" y="1724025"/>
            <a:ext cx="4086224" cy="9906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citizens</a:t>
            </a:r>
            <a:endParaRPr lang="nl-NL" dirty="0"/>
          </a:p>
        </p:txBody>
      </p:sp>
      <p:sp>
        <p:nvSpPr>
          <p:cNvPr id="7" name="Parallellogram 6"/>
          <p:cNvSpPr/>
          <p:nvPr/>
        </p:nvSpPr>
        <p:spPr>
          <a:xfrm rot="2869483">
            <a:off x="3482977" y="2641328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Age </a:t>
            </a:r>
            <a:r>
              <a:rPr lang="nl-NL" dirty="0" err="1" smtClean="0"/>
              <a:t>limits</a:t>
            </a:r>
            <a:endParaRPr lang="nl-NL" dirty="0"/>
          </a:p>
        </p:txBody>
      </p:sp>
      <p:sp>
        <p:nvSpPr>
          <p:cNvPr id="8" name="Parallellogram 7"/>
          <p:cNvSpPr/>
          <p:nvPr/>
        </p:nvSpPr>
        <p:spPr>
          <a:xfrm rot="18914551">
            <a:off x="3092452" y="4484000"/>
            <a:ext cx="4399597" cy="119074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</a:t>
            </a:r>
            <a:r>
              <a:rPr lang="nl-NL" dirty="0" err="1" smtClean="0"/>
              <a:t>residential</a:t>
            </a:r>
            <a:r>
              <a:rPr lang="nl-NL" dirty="0" smtClean="0"/>
              <a:t> </a:t>
            </a:r>
            <a:r>
              <a:rPr lang="nl-NL" dirty="0" err="1" smtClean="0"/>
              <a:t>households</a:t>
            </a:r>
            <a:endParaRPr lang="nl-NL" dirty="0"/>
          </a:p>
        </p:txBody>
      </p:sp>
      <p:sp>
        <p:nvSpPr>
          <p:cNvPr id="9" name="Parallellogram 8"/>
          <p:cNvSpPr/>
          <p:nvPr/>
        </p:nvSpPr>
        <p:spPr>
          <a:xfrm rot="1809785">
            <a:off x="882223" y="4801701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endParaRPr lang="nl-NL" dirty="0"/>
          </a:p>
        </p:txBody>
      </p:sp>
      <p:sp>
        <p:nvSpPr>
          <p:cNvPr id="10" name="Parallellogram 9"/>
          <p:cNvSpPr/>
          <p:nvPr/>
        </p:nvSpPr>
        <p:spPr>
          <a:xfrm rot="18343452">
            <a:off x="51508" y="2737278"/>
            <a:ext cx="4399597" cy="122709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Language </a:t>
            </a:r>
            <a:r>
              <a:rPr lang="nl-NL" dirty="0" err="1" smtClean="0"/>
              <a:t>problems</a:t>
            </a:r>
            <a:endParaRPr lang="nl-NL" dirty="0"/>
          </a:p>
        </p:txBody>
      </p:sp>
      <p:sp>
        <p:nvSpPr>
          <p:cNvPr id="11" name="Parallellogram 10"/>
          <p:cNvSpPr/>
          <p:nvPr/>
        </p:nvSpPr>
        <p:spPr>
          <a:xfrm>
            <a:off x="1834036" y="2664446"/>
            <a:ext cx="4399597" cy="572254"/>
          </a:xfrm>
          <a:prstGeom prst="parallelogram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 </a:t>
            </a:r>
            <a:r>
              <a:rPr lang="nl-NL" dirty="0" err="1" smtClean="0"/>
              <a:t>landline</a:t>
            </a:r>
            <a:r>
              <a:rPr lang="nl-NL" dirty="0" smtClean="0"/>
              <a:t> </a:t>
            </a:r>
            <a:r>
              <a:rPr lang="nl-NL" dirty="0" err="1" smtClean="0"/>
              <a:t>phone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252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ke sjabloon eng4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9B249"/>
      </a:accent1>
      <a:accent2>
        <a:srgbClr val="FF9560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ke sjabloon 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7145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AA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ke sjabloon e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pagina met afbeeld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9B249"/>
      </a:accent1>
      <a:accent2>
        <a:srgbClr val="FF9560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elpagina zonder afbeeld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9B249"/>
      </a:accent1>
      <a:accent2>
        <a:srgbClr val="FF9560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F9B249"/>
      </a:accent1>
      <a:accent2>
        <a:srgbClr val="FF9560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jabloon SCP NL 2007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7145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neke sjabloon eng4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9B249"/>
      </a:accent1>
      <a:accent2>
        <a:srgbClr val="FF9560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ke sjabloon 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7145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AA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ke sjabloon e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SS-template">
  <a:themeElements>
    <a:clrScheme name="ESS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ineke sjabloon eng4</Template>
  <TotalTime>2526</TotalTime>
  <Words>1246</Words>
  <Application>Microsoft Office PowerPoint</Application>
  <PresentationFormat>Diavoorstelling (4:3)</PresentationFormat>
  <Paragraphs>389</Paragraphs>
  <Slides>39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39</vt:i4>
      </vt:variant>
    </vt:vector>
  </HeadingPairs>
  <TitlesOfParts>
    <vt:vector size="46" baseType="lpstr">
      <vt:lpstr>ineke sjabloon eng4</vt:lpstr>
      <vt:lpstr>Titelpagina met afbeelding</vt:lpstr>
      <vt:lpstr>Titelpagina zonder afbeelding</vt:lpstr>
      <vt:lpstr>Standaardontwerp</vt:lpstr>
      <vt:lpstr>Sjabloon SCP NL 2007</vt:lpstr>
      <vt:lpstr>1_ineke sjabloon eng4</vt:lpstr>
      <vt:lpstr>ESS-template</vt:lpstr>
      <vt:lpstr>Dia 1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Whom are we talking about?</vt:lpstr>
      <vt:lpstr>Content</vt:lpstr>
      <vt:lpstr>Aims ESS</vt:lpstr>
      <vt:lpstr>ESS top data user countries (&gt;100) (March 2014) (N=68,204)</vt:lpstr>
      <vt:lpstr>Strategy European Social Survey</vt:lpstr>
      <vt:lpstr>Response rates ESS (selection all rounds)</vt:lpstr>
      <vt:lpstr>Exclusion, noncoverage, nonresponse, cultural bias</vt:lpstr>
      <vt:lpstr>Response outcomes European Social Survey, R5</vt:lpstr>
      <vt:lpstr>Dia 24</vt:lpstr>
      <vt:lpstr>Dia 25</vt:lpstr>
      <vt:lpstr>Dia 26</vt:lpstr>
      <vt:lpstr>Dia 27</vt:lpstr>
      <vt:lpstr>Comparison official statistics</vt:lpstr>
      <vt:lpstr>Response outcomes EU SILC 2010</vt:lpstr>
      <vt:lpstr>Undercoverage LFS</vt:lpstr>
      <vt:lpstr>Exclusion mechanisms</vt:lpstr>
      <vt:lpstr>Do we know what is happening</vt:lpstr>
      <vt:lpstr>Dia 33</vt:lpstr>
      <vt:lpstr>1. General population</vt:lpstr>
      <vt:lpstr>2. General population: subgroups</vt:lpstr>
      <vt:lpstr>3. Specific group</vt:lpstr>
      <vt:lpstr>Dia 37</vt:lpstr>
      <vt:lpstr>Cons           Pros</vt:lpstr>
      <vt:lpstr>Thank you for your attention</vt:lpstr>
    </vt:vector>
  </TitlesOfParts>
  <Company>Sociaal en Cultureel Planbureau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i.stoop</dc:creator>
  <cp:lastModifiedBy>Windows-gebruiker</cp:lastModifiedBy>
  <cp:revision>194</cp:revision>
  <dcterms:created xsi:type="dcterms:W3CDTF">2010-08-24T09:10:39Z</dcterms:created>
  <dcterms:modified xsi:type="dcterms:W3CDTF">2014-05-31T11:30:13Z</dcterms:modified>
  <cp:category>DonkerGeel</cp:category>
</cp:coreProperties>
</file>