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0" r:id="rId4"/>
    <p:sldId id="273" r:id="rId5"/>
    <p:sldId id="271" r:id="rId6"/>
    <p:sldId id="283" r:id="rId7"/>
    <p:sldId id="289" r:id="rId8"/>
    <p:sldId id="285" r:id="rId9"/>
    <p:sldId id="284" r:id="rId10"/>
    <p:sldId id="287" r:id="rId11"/>
    <p:sldId id="286" r:id="rId12"/>
    <p:sldId id="288" r:id="rId13"/>
    <p:sldId id="278" r:id="rId14"/>
    <p:sldId id="279" r:id="rId15"/>
  </p:sldIdLst>
  <p:sldSz cx="9144000" cy="6858000" type="screen4x3"/>
  <p:notesSz cx="6807200" cy="9906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AE0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10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25" d="100"/>
          <a:sy n="125" d="100"/>
        </p:scale>
        <p:origin x="-2076" y="-72"/>
      </p:cViewPr>
      <p:guideLst>
        <p:guide orient="horz" pos="312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tenB\B_SILC\Konferenzen,%20Kurse\2014\Q2014%206-2014\r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AT"/>
              <a:t>Median</a:t>
            </a:r>
            <a:r>
              <a:rPr lang="de-AT" baseline="0"/>
              <a:t> of the difference between questionnaire and register income</a:t>
            </a:r>
            <a:endParaRPr lang="de-AT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Tabelle5!$A$26:$A$27</c:f>
              <c:strCache>
                <c:ptCount val="1"/>
              </c:strCache>
            </c:strRef>
          </c:tx>
          <c:marker>
            <c:symbol val="none"/>
          </c:marker>
          <c:val>
            <c:numRef>
              <c:f>Tabelle5!$A$28:$A$37</c:f>
              <c:numCache>
                <c:formatCode>General</c:formatCode>
                <c:ptCount val="10"/>
                <c:pt idx="0">
                  <c:v>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Tabelle5!$C$26:$C$27</c:f>
              <c:strCache>
                <c:ptCount val="1"/>
                <c:pt idx="0">
                  <c:v>Median of the difference between survey and register income</c:v>
                </c:pt>
              </c:strCache>
            </c:strRef>
          </c:tx>
          <c:marker>
            <c:symbol val="none"/>
          </c:marker>
          <c:val>
            <c:numRef>
              <c:f>Tabelle5!$C$28:$C$37</c:f>
              <c:numCache>
                <c:formatCode>#,##0</c:formatCode>
                <c:ptCount val="10"/>
                <c:pt idx="0">
                  <c:v>-1079.3999999999996</c:v>
                </c:pt>
                <c:pt idx="1">
                  <c:v>-65.83333333333303</c:v>
                </c:pt>
                <c:pt idx="2">
                  <c:v>-0.19000000000050932</c:v>
                </c:pt>
                <c:pt idx="3">
                  <c:v>102.59476190476016</c:v>
                </c:pt>
                <c:pt idx="4">
                  <c:v>236.77333333333445</c:v>
                </c:pt>
                <c:pt idx="5">
                  <c:v>501.77916666666715</c:v>
                </c:pt>
                <c:pt idx="6">
                  <c:v>477.07250000000022</c:v>
                </c:pt>
                <c:pt idx="7">
                  <c:v>757.39999999999964</c:v>
                </c:pt>
                <c:pt idx="8">
                  <c:v>1713.860999999999</c:v>
                </c:pt>
                <c:pt idx="9">
                  <c:v>3720.2044444444437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963904"/>
        <c:axId val="299965824"/>
      </c:lineChart>
      <c:catAx>
        <c:axId val="299963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Decile groups of the equivalised</a:t>
                </a:r>
                <a:r>
                  <a:rPr lang="en-US" baseline="0"/>
                  <a:t> household income from register</a:t>
                </a:r>
                <a:endParaRPr lang="en-US"/>
              </a:p>
            </c:rich>
          </c:tx>
          <c:layout/>
          <c:overlay val="0"/>
        </c:title>
        <c:majorTickMark val="out"/>
        <c:minorTickMark val="none"/>
        <c:tickLblPos val="nextTo"/>
        <c:crossAx val="299965824"/>
        <c:crosses val="autoZero"/>
        <c:auto val="1"/>
        <c:lblAlgn val="ctr"/>
        <c:lblOffset val="100"/>
        <c:noMultiLvlLbl val="0"/>
      </c:catAx>
      <c:valAx>
        <c:axId val="29996582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2999639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990" cy="494762"/>
          </a:xfrm>
          <a:prstGeom prst="rect">
            <a:avLst/>
          </a:prstGeom>
        </p:spPr>
        <p:txBody>
          <a:bodyPr vert="horz" lIns="87554" tIns="43777" rIns="87554" bIns="43777" rtlCol="0"/>
          <a:lstStyle>
            <a:lvl1pPr algn="l">
              <a:defRPr sz="11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5690" y="1"/>
            <a:ext cx="2949990" cy="494762"/>
          </a:xfrm>
          <a:prstGeom prst="rect">
            <a:avLst/>
          </a:prstGeom>
        </p:spPr>
        <p:txBody>
          <a:bodyPr vert="horz" lIns="87554" tIns="43777" rIns="87554" bIns="43777" rtlCol="0"/>
          <a:lstStyle>
            <a:lvl1pPr algn="r">
              <a:defRPr sz="1100"/>
            </a:lvl1pPr>
          </a:lstStyle>
          <a:p>
            <a:fld id="{73EC1CD5-A4FB-421F-924E-55DE3ED0B954}" type="datetimeFigureOut">
              <a:rPr lang="de-AT" smtClean="0"/>
              <a:t>28.05.2014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9701"/>
            <a:ext cx="2949990" cy="494762"/>
          </a:xfrm>
          <a:prstGeom prst="rect">
            <a:avLst/>
          </a:prstGeom>
        </p:spPr>
        <p:txBody>
          <a:bodyPr vert="horz" lIns="87554" tIns="43777" rIns="87554" bIns="43777" rtlCol="0" anchor="b"/>
          <a:lstStyle>
            <a:lvl1pPr algn="l">
              <a:defRPr sz="11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5690" y="9409701"/>
            <a:ext cx="2949990" cy="494762"/>
          </a:xfrm>
          <a:prstGeom prst="rect">
            <a:avLst/>
          </a:prstGeom>
        </p:spPr>
        <p:txBody>
          <a:bodyPr vert="horz" lIns="87554" tIns="43777" rIns="87554" bIns="43777" rtlCol="0" anchor="b"/>
          <a:lstStyle>
            <a:lvl1pPr algn="r">
              <a:defRPr sz="1100"/>
            </a:lvl1pPr>
          </a:lstStyle>
          <a:p>
            <a:fld id="{CC65EF50-18A8-4574-A6CE-FA07413BB60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0200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8" cy="495301"/>
          </a:xfrm>
          <a:prstGeom prst="rect">
            <a:avLst/>
          </a:prstGeom>
        </p:spPr>
        <p:txBody>
          <a:bodyPr vert="horz" lIns="94838" tIns="47418" rIns="94838" bIns="4741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8" cy="495301"/>
          </a:xfrm>
          <a:prstGeom prst="rect">
            <a:avLst/>
          </a:prstGeom>
        </p:spPr>
        <p:txBody>
          <a:bodyPr vert="horz" lIns="94838" tIns="47418" rIns="94838" bIns="47418" rtlCol="0"/>
          <a:lstStyle>
            <a:lvl1pPr algn="r">
              <a:defRPr sz="1200"/>
            </a:lvl1pPr>
          </a:lstStyle>
          <a:p>
            <a:fld id="{A1BFCDEA-3457-411C-A7DF-3332F454EBC4}" type="datetimeFigureOut">
              <a:rPr lang="de-AT" smtClean="0"/>
              <a:pPr/>
              <a:t>28.05.2014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44538"/>
            <a:ext cx="4949825" cy="3713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38" tIns="47418" rIns="94838" bIns="47418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720" y="4705350"/>
            <a:ext cx="5445760" cy="4457700"/>
          </a:xfrm>
          <a:prstGeom prst="rect">
            <a:avLst/>
          </a:prstGeom>
        </p:spPr>
        <p:txBody>
          <a:bodyPr vert="horz" lIns="94838" tIns="47418" rIns="94838" bIns="47418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9788" cy="495301"/>
          </a:xfrm>
          <a:prstGeom prst="rect">
            <a:avLst/>
          </a:prstGeom>
        </p:spPr>
        <p:txBody>
          <a:bodyPr vert="horz" lIns="94838" tIns="47418" rIns="94838" bIns="4741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5839" y="9408981"/>
            <a:ext cx="2949788" cy="495301"/>
          </a:xfrm>
          <a:prstGeom prst="rect">
            <a:avLst/>
          </a:prstGeom>
        </p:spPr>
        <p:txBody>
          <a:bodyPr vert="horz" lIns="94838" tIns="47418" rIns="94838" bIns="47418" rtlCol="0" anchor="b"/>
          <a:lstStyle>
            <a:lvl1pPr algn="r">
              <a:defRPr sz="1200"/>
            </a:lvl1pPr>
          </a:lstStyle>
          <a:p>
            <a:fld id="{4984857D-6311-4D3C-880D-595D47F7885D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9882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1</a:t>
            </a:fld>
            <a:endParaRPr lang="de-A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10</a:t>
            </a:fld>
            <a:endParaRPr lang="de-A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11</a:t>
            </a:fld>
            <a:endParaRPr lang="de-A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12</a:t>
            </a:fld>
            <a:endParaRPr lang="de-A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13</a:t>
            </a:fld>
            <a:endParaRPr lang="de-A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3180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2</a:t>
            </a:fld>
            <a:endParaRPr lang="de-A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3</a:t>
            </a:fld>
            <a:endParaRPr lang="de-A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4</a:t>
            </a:fld>
            <a:endParaRPr lang="de-A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5</a:t>
            </a:fld>
            <a:endParaRPr lang="de-A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6</a:t>
            </a:fld>
            <a:endParaRPr lang="de-A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7</a:t>
            </a:fld>
            <a:endParaRPr lang="de-A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8</a:t>
            </a:fld>
            <a:endParaRPr lang="de-A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9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Haus_blau_1.jpg"/>
          <p:cNvPicPr>
            <a:picLocks noChangeAspect="1"/>
          </p:cNvPicPr>
          <p:nvPr userDrawn="1"/>
        </p:nvPicPr>
        <p:blipFill>
          <a:blip r:embed="rId2" cstate="print"/>
          <a:srcRect l="176" t="4765" r="196" b="8505"/>
          <a:stretch>
            <a:fillRect/>
          </a:stretch>
        </p:blipFill>
        <p:spPr>
          <a:xfrm>
            <a:off x="189188" y="927770"/>
            <a:ext cx="8737200" cy="5362205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3432811" y="1963502"/>
            <a:ext cx="5501486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sp>
        <p:nvSpPr>
          <p:cNvPr id="15" name="Rechteck 14"/>
          <p:cNvSpPr/>
          <p:nvPr userDrawn="1"/>
        </p:nvSpPr>
        <p:spPr>
          <a:xfrm>
            <a:off x="9525" y="1963502"/>
            <a:ext cx="3359005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5711495" y="6389360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 smtClean="0">
                <a:solidFill>
                  <a:srgbClr val="AE002C"/>
                </a:solidFill>
              </a:rPr>
              <a:t>We</a:t>
            </a:r>
            <a:r>
              <a:rPr lang="de-DE" sz="1500" dirty="0" smtClean="0">
                <a:solidFill>
                  <a:srgbClr val="AE002C"/>
                </a:solidFill>
              </a:rPr>
              <a:t> </a:t>
            </a:r>
            <a:r>
              <a:rPr lang="de-DE" sz="1500" dirty="0" err="1" smtClean="0">
                <a:solidFill>
                  <a:srgbClr val="AE002C"/>
                </a:solidFill>
              </a:rPr>
              <a:t>provide</a:t>
            </a:r>
            <a:r>
              <a:rPr lang="de-DE" sz="1500" baseline="0" dirty="0" smtClean="0">
                <a:solidFill>
                  <a:srgbClr val="AE002C"/>
                </a:solidFill>
              </a:rPr>
              <a:t> </a:t>
            </a:r>
            <a:r>
              <a:rPr lang="de-DE" sz="1500" dirty="0" err="1" smtClean="0">
                <a:solidFill>
                  <a:srgbClr val="AE002C"/>
                </a:solidFill>
              </a:rPr>
              <a:t>information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32824" y="2060849"/>
            <a:ext cx="5256584" cy="1323439"/>
          </a:xfrm>
          <a:noFill/>
        </p:spPr>
        <p:txBody>
          <a:bodyPr wrap="square" rtlCol="0">
            <a:spAutoFit/>
          </a:bodyPr>
          <a:lstStyle>
            <a:lvl1pPr algn="l">
              <a:defRPr lang="de-AT" sz="4000" baseline="0">
                <a:solidFill>
                  <a:srgbClr val="AE002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/>
            <a:r>
              <a:rPr lang="de-DE" dirty="0" smtClean="0"/>
              <a:t>Title </a:t>
            </a:r>
            <a:r>
              <a:rPr lang="de-DE" dirty="0" err="1" smtClean="0"/>
              <a:t>placeholder</a:t>
            </a:r>
            <a:r>
              <a:rPr lang="de-DE" dirty="0" smtClean="0"/>
              <a:t> – </a:t>
            </a:r>
            <a:r>
              <a:rPr lang="de-DE" dirty="0" err="1" smtClean="0"/>
              <a:t>click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title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32824" y="3296288"/>
            <a:ext cx="5215640" cy="1015663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de-AT" sz="3000" baseline="0" dirty="0">
                <a:solidFill>
                  <a:srgbClr val="AE002C"/>
                </a:solidFill>
              </a:defRPr>
            </a:lvl1pPr>
          </a:lstStyle>
          <a:p>
            <a:pPr marL="0" lvl="0"/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placeholder</a:t>
            </a:r>
            <a:r>
              <a:rPr lang="de-DE" dirty="0" smtClean="0"/>
              <a:t> – </a:t>
            </a:r>
            <a:r>
              <a:rPr lang="de-DE" dirty="0" err="1" smtClean="0"/>
              <a:t>click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AT" dirty="0"/>
          </a:p>
        </p:txBody>
      </p:sp>
      <p:pic>
        <p:nvPicPr>
          <p:cNvPr id="18" name="Grafik 17" descr="logo_eng_4C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03497" y="52119"/>
            <a:ext cx="1660991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3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7403-41CE-4A42-84CB-0419FB24F1BC}" type="datetime3">
              <a:rPr lang="en-US" smtClean="0"/>
              <a:pPr/>
              <a:t>28 May 2014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557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3DAB-3EE9-4FC3-89B6-4AEF7AD8AF2F}" type="datetime3">
              <a:rPr lang="en-US" smtClean="0"/>
              <a:pPr/>
              <a:t>28 May 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2935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EE87-59FE-4465-8812-BE446861AF16}" type="datetime3">
              <a:rPr lang="en-US" smtClean="0"/>
              <a:pPr/>
              <a:t>28 May 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860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5711495" y="6389360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 smtClean="0">
                <a:solidFill>
                  <a:srgbClr val="AE002C"/>
                </a:solidFill>
              </a:rPr>
              <a:t>slide</a:t>
            </a:r>
            <a:r>
              <a:rPr lang="de-DE" sz="1500" dirty="0" smtClean="0">
                <a:solidFill>
                  <a:srgbClr val="AE002C"/>
                </a:solidFill>
              </a:rPr>
              <a:t> </a:t>
            </a:r>
            <a:fld id="{2E1D12B3-C156-413F-A767-F6B96C27B79D}" type="slidenum">
              <a:rPr lang="de-DE" sz="1500" smtClean="0">
                <a:solidFill>
                  <a:srgbClr val="AE002C"/>
                </a:solidFill>
              </a:rPr>
              <a:pPr algn="r"/>
              <a:t>‹Nr.›</a:t>
            </a:fld>
            <a:r>
              <a:rPr lang="de-DE" sz="1500" dirty="0" smtClean="0">
                <a:solidFill>
                  <a:srgbClr val="AE002C"/>
                </a:solidFill>
              </a:rPr>
              <a:t>  |  </a:t>
            </a:r>
            <a:r>
              <a:rPr lang="en-US" sz="1500" dirty="0" smtClean="0">
                <a:solidFill>
                  <a:srgbClr val="AE002C"/>
                </a:solidFill>
              </a:rPr>
              <a:t>5</a:t>
            </a:r>
            <a:r>
              <a:rPr lang="en-US" sz="1500" baseline="30000" dirty="0" smtClean="0">
                <a:solidFill>
                  <a:srgbClr val="AE002C"/>
                </a:solidFill>
              </a:rPr>
              <a:t>th</a:t>
            </a:r>
            <a:r>
              <a:rPr lang="en-US" sz="1500" dirty="0" smtClean="0">
                <a:solidFill>
                  <a:srgbClr val="AE002C"/>
                </a:solidFill>
              </a:rPr>
              <a:t> June 2014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32414"/>
            <a:ext cx="6972828" cy="482440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lnSpc>
                <a:spcPts val="3000"/>
              </a:lnSpc>
              <a:defRPr lang="de-AT" sz="3000" kern="1200" dirty="0">
                <a:solidFill>
                  <a:srgbClr val="AE002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>
              <a:lnSpc>
                <a:spcPts val="3000"/>
              </a:lnSpc>
            </a:pP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80528" y="1107328"/>
            <a:ext cx="8928992" cy="4525963"/>
          </a:xfrm>
        </p:spPr>
        <p:txBody>
          <a:bodyPr/>
          <a:lstStyle>
            <a:lvl1pPr>
              <a:spcAft>
                <a:spcPts val="2600"/>
              </a:spcAft>
              <a:buClr>
                <a:schemeClr val="bg1"/>
              </a:buClr>
              <a:defRPr sz="2600">
                <a:solidFill>
                  <a:srgbClr val="333333"/>
                </a:solidFill>
              </a:defRPr>
            </a:lvl1pPr>
            <a:lvl2pPr marL="720000" indent="-324000">
              <a:buSzPct val="75000"/>
              <a:buFont typeface="Wingdings" pitchFamily="2" charset="2"/>
              <a:buChar char="Ø"/>
              <a:defRPr sz="2600">
                <a:solidFill>
                  <a:srgbClr val="333333"/>
                </a:solidFill>
              </a:defRPr>
            </a:lvl2pPr>
            <a:lvl3pPr marL="1044000" indent="-324000">
              <a:defRPr>
                <a:solidFill>
                  <a:srgbClr val="333333"/>
                </a:solidFill>
              </a:defRPr>
            </a:lvl3pPr>
            <a:lvl4pPr marL="1440000" indent="-324000">
              <a:buSzPct val="85000"/>
              <a:defRPr>
                <a:solidFill>
                  <a:srgbClr val="333333"/>
                </a:solidFill>
              </a:defRPr>
            </a:lvl4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logo_eng_4C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73517" y="52119"/>
            <a:ext cx="1660991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57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5711495" y="6389360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 smtClean="0">
                <a:solidFill>
                  <a:srgbClr val="AE002C"/>
                </a:solidFill>
              </a:rPr>
              <a:t>slide</a:t>
            </a:r>
            <a:r>
              <a:rPr lang="de-DE" sz="1500" dirty="0" smtClean="0">
                <a:solidFill>
                  <a:srgbClr val="AE002C"/>
                </a:solidFill>
              </a:rPr>
              <a:t> </a:t>
            </a:r>
            <a:fld id="{2E1D12B3-C156-413F-A767-F6B96C27B79D}" type="slidenum">
              <a:rPr lang="de-DE" sz="1500" smtClean="0">
                <a:solidFill>
                  <a:srgbClr val="AE002C"/>
                </a:solidFill>
              </a:rPr>
              <a:pPr algn="r"/>
              <a:t>‹Nr.›</a:t>
            </a:fld>
            <a:r>
              <a:rPr lang="de-DE" sz="1500" dirty="0" smtClean="0">
                <a:solidFill>
                  <a:srgbClr val="AE002C"/>
                </a:solidFill>
              </a:rPr>
              <a:t>  |  </a:t>
            </a:r>
            <a:r>
              <a:rPr lang="en-US" sz="1500" dirty="0" smtClean="0">
                <a:solidFill>
                  <a:srgbClr val="AE002C"/>
                </a:solidFill>
              </a:rPr>
              <a:t>5</a:t>
            </a:r>
            <a:r>
              <a:rPr lang="en-US" sz="1500" baseline="30000" dirty="0" smtClean="0">
                <a:solidFill>
                  <a:srgbClr val="AE002C"/>
                </a:solidFill>
              </a:rPr>
              <a:t>th</a:t>
            </a:r>
            <a:r>
              <a:rPr lang="en-US" sz="1500" dirty="0" smtClean="0">
                <a:solidFill>
                  <a:srgbClr val="AE002C"/>
                </a:solidFill>
              </a:rPr>
              <a:t> July 2014</a:t>
            </a:r>
            <a:endParaRPr lang="de-AT" sz="1500" dirty="0">
              <a:solidFill>
                <a:srgbClr val="AE002C"/>
              </a:solidFill>
            </a:endParaRP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Haus_blau_2.jpg"/>
          <p:cNvPicPr>
            <a:picLocks noChangeAspect="1"/>
          </p:cNvPicPr>
          <p:nvPr userDrawn="1"/>
        </p:nvPicPr>
        <p:blipFill>
          <a:blip r:embed="rId2" cstate="print"/>
          <a:srcRect t="4821" b="8055"/>
          <a:stretch>
            <a:fillRect/>
          </a:stretch>
        </p:blipFill>
        <p:spPr>
          <a:xfrm>
            <a:off x="208205" y="924511"/>
            <a:ext cx="8709655" cy="5349672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3432811" y="1963502"/>
            <a:ext cx="5501486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sp>
        <p:nvSpPr>
          <p:cNvPr id="16" name="Rechteck 15"/>
          <p:cNvSpPr/>
          <p:nvPr userDrawn="1"/>
        </p:nvSpPr>
        <p:spPr>
          <a:xfrm>
            <a:off x="9525" y="1963502"/>
            <a:ext cx="3359005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pic>
        <p:nvPicPr>
          <p:cNvPr id="11" name="Grafik 10" descr="logo_eng_4C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73517" y="52119"/>
            <a:ext cx="1660991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0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38D2-70C6-4C29-9E3F-57AC378F848C}" type="datetime3">
              <a:rPr lang="en-US" smtClean="0"/>
              <a:pPr/>
              <a:t>28 May 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0522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4A31-1963-4723-BC6C-83EB84D0B42A}" type="datetime3">
              <a:rPr lang="en-US" smtClean="0"/>
              <a:pPr/>
              <a:t>28 May 2014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20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1FD9-F6BE-4A06-8277-150C33FDAF75}" type="datetime3">
              <a:rPr lang="en-US" smtClean="0"/>
              <a:pPr/>
              <a:t>28 May 2014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351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A5B0-0B01-422D-BE73-09D23F8F58BA}" type="datetime3">
              <a:rPr lang="en-US" smtClean="0"/>
              <a:pPr/>
              <a:t>28 May 2014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046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0A54-0B23-4E93-867C-647DC40623E1}" type="datetime3">
              <a:rPr lang="en-US" smtClean="0"/>
              <a:pPr/>
              <a:t>28 May 2014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584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34BB-BBA5-4BF5-B242-07F7441FD81C}" type="datetime3">
              <a:rPr lang="en-US" smtClean="0"/>
              <a:pPr/>
              <a:t>28 May 2014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868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92713-B7BD-4EFA-9766-750734ADE6E5}" type="datetime3">
              <a:rPr lang="en-US" smtClean="0"/>
              <a:pPr/>
              <a:t>28 May 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FF5C6-56B4-4333-AB8E-BB00E2806414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2334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18445" y="2436847"/>
            <a:ext cx="5256584" cy="1323439"/>
          </a:xfrm>
        </p:spPr>
        <p:txBody>
          <a:bodyPr/>
          <a:lstStyle/>
          <a:p>
            <a:r>
              <a:rPr lang="en-US" dirty="0"/>
              <a:t>Comparing </a:t>
            </a:r>
            <a:r>
              <a:rPr lang="en-US" dirty="0" smtClean="0"/>
              <a:t>income data from survey and register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142844" y="2060848"/>
            <a:ext cx="30003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666666"/>
                </a:solidFill>
              </a:rPr>
              <a:t>Richard Heuberger</a:t>
            </a:r>
          </a:p>
          <a:p>
            <a:pPr algn="r"/>
            <a:r>
              <a:rPr lang="en-US" sz="2000" dirty="0" smtClean="0">
                <a:solidFill>
                  <a:srgbClr val="666666"/>
                </a:solidFill>
              </a:rPr>
              <a:t>Statistics Austria</a:t>
            </a:r>
          </a:p>
          <a:p>
            <a:pPr algn="r"/>
            <a:r>
              <a:rPr lang="en-US" sz="2000" dirty="0" smtClean="0">
                <a:solidFill>
                  <a:srgbClr val="666666"/>
                </a:solidFill>
              </a:rPr>
              <a:t>Directorate Social Statistics</a:t>
            </a:r>
          </a:p>
          <a:p>
            <a:pPr algn="r"/>
            <a:endParaRPr lang="en-US" sz="2000" dirty="0" smtClean="0">
              <a:solidFill>
                <a:srgbClr val="666666"/>
              </a:solidFill>
            </a:endParaRPr>
          </a:p>
          <a:p>
            <a:pPr algn="r"/>
            <a:endParaRPr lang="en-US" sz="2000" dirty="0" smtClean="0">
              <a:solidFill>
                <a:srgbClr val="666666"/>
              </a:solidFill>
            </a:endParaRPr>
          </a:p>
          <a:p>
            <a:pPr algn="r"/>
            <a:r>
              <a:rPr lang="en-US" sz="2000" dirty="0" smtClean="0">
                <a:solidFill>
                  <a:srgbClr val="666666"/>
                </a:solidFill>
              </a:rPr>
              <a:t>European Conference on Quality in official Statistics</a:t>
            </a:r>
          </a:p>
          <a:p>
            <a:pPr algn="r"/>
            <a:r>
              <a:rPr lang="en-US" sz="2000" dirty="0" smtClean="0">
                <a:solidFill>
                  <a:srgbClr val="666666"/>
                </a:solidFill>
              </a:rPr>
              <a:t>5</a:t>
            </a:r>
            <a:r>
              <a:rPr lang="en-US" sz="2000" baseline="30000" dirty="0" smtClean="0">
                <a:solidFill>
                  <a:srgbClr val="666666"/>
                </a:solidFill>
              </a:rPr>
              <a:t>th</a:t>
            </a:r>
            <a:r>
              <a:rPr lang="en-US" sz="2000" dirty="0" smtClean="0">
                <a:solidFill>
                  <a:srgbClr val="666666"/>
                </a:solidFill>
              </a:rPr>
              <a:t> June 2014</a:t>
            </a:r>
            <a:endParaRPr lang="en-US" sz="20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>
                <a:latin typeface="+mj-lt"/>
              </a:rPr>
              <a:t>Indicators</a:t>
            </a:r>
            <a:endParaRPr lang="de-AT" b="1" dirty="0">
              <a:latin typeface="+mj-lt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51520" y="1107328"/>
            <a:ext cx="8496944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Courier New" pitchFamily="49" charset="0"/>
              <a:buChar char="o"/>
            </a:pPr>
            <a:r>
              <a:rPr lang="de-DE" sz="2400" b="1" dirty="0" smtClean="0">
                <a:latin typeface="Helvetica" pitchFamily="50" charset="0"/>
              </a:rPr>
              <a:t>At-</a:t>
            </a:r>
            <a:r>
              <a:rPr lang="de-DE" sz="2400" b="1" dirty="0" err="1" smtClean="0">
                <a:latin typeface="Helvetica" pitchFamily="50" charset="0"/>
              </a:rPr>
              <a:t>risk</a:t>
            </a:r>
            <a:r>
              <a:rPr lang="de-DE" sz="2400" b="1" dirty="0" smtClean="0">
                <a:latin typeface="Helvetica" pitchFamily="50" charset="0"/>
              </a:rPr>
              <a:t> </a:t>
            </a:r>
            <a:r>
              <a:rPr lang="de-DE" sz="2400" b="1" dirty="0" err="1" smtClean="0">
                <a:latin typeface="Helvetica" pitchFamily="50" charset="0"/>
              </a:rPr>
              <a:t>of</a:t>
            </a:r>
            <a:r>
              <a:rPr lang="de-DE" sz="2400" b="1" dirty="0" smtClean="0">
                <a:latin typeface="Helvetica" pitchFamily="50" charset="0"/>
              </a:rPr>
              <a:t> </a:t>
            </a:r>
            <a:r>
              <a:rPr lang="de-DE" sz="2400" b="1" dirty="0" err="1" smtClean="0">
                <a:latin typeface="Helvetica" pitchFamily="50" charset="0"/>
              </a:rPr>
              <a:t>poverty</a:t>
            </a:r>
            <a:r>
              <a:rPr lang="de-DE" sz="2400" b="1" dirty="0" smtClean="0">
                <a:latin typeface="Helvetica" pitchFamily="50" charset="0"/>
              </a:rPr>
              <a:t> rate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de-DE" sz="2000" b="1" dirty="0" err="1" smtClean="0">
                <a:latin typeface="Helvetica" pitchFamily="50" charset="0"/>
              </a:rPr>
              <a:t>Increase</a:t>
            </a:r>
            <a:r>
              <a:rPr lang="de-DE" sz="2000" b="1" dirty="0" smtClean="0">
                <a:latin typeface="Helvetica" pitchFamily="50" charset="0"/>
              </a:rPr>
              <a:t> due </a:t>
            </a:r>
            <a:r>
              <a:rPr lang="de-DE" sz="2000" b="1" dirty="0" err="1" smtClean="0">
                <a:latin typeface="Helvetica" pitchFamily="50" charset="0"/>
              </a:rPr>
              <a:t>to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distribution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of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register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data</a:t>
            </a:r>
            <a:endParaRPr lang="de-DE" sz="2000" b="1" dirty="0" smtClean="0">
              <a:latin typeface="Helvetica" pitchFamily="50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de-DE" sz="2000" b="1" dirty="0" smtClean="0">
                <a:latin typeface="Helvetica" pitchFamily="50" charset="0"/>
              </a:rPr>
              <a:t>Distribution </a:t>
            </a:r>
            <a:r>
              <a:rPr lang="de-DE" sz="2000" b="1" dirty="0" err="1" smtClean="0">
                <a:latin typeface="Helvetica" pitchFamily="50" charset="0"/>
              </a:rPr>
              <a:t>of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increase</a:t>
            </a:r>
            <a:endParaRPr lang="de-DE" sz="2000" b="1" dirty="0" smtClean="0">
              <a:latin typeface="Helvetica" pitchFamily="50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Courier New" pitchFamily="49" charset="0"/>
              <a:buChar char="o"/>
            </a:pPr>
            <a:r>
              <a:rPr lang="de-DE" sz="2400" b="1" dirty="0" smtClean="0">
                <a:latin typeface="Helvetica" pitchFamily="50" charset="0"/>
              </a:rPr>
              <a:t>At-</a:t>
            </a:r>
            <a:r>
              <a:rPr lang="de-DE" sz="2400" b="1" dirty="0" err="1" smtClean="0">
                <a:latin typeface="Helvetica" pitchFamily="50" charset="0"/>
              </a:rPr>
              <a:t>risk</a:t>
            </a:r>
            <a:r>
              <a:rPr lang="de-DE" sz="2400" b="1" dirty="0" smtClean="0">
                <a:latin typeface="Helvetica" pitchFamily="50" charset="0"/>
              </a:rPr>
              <a:t> </a:t>
            </a:r>
            <a:r>
              <a:rPr lang="de-DE" sz="2400" b="1" dirty="0" err="1" smtClean="0">
                <a:latin typeface="Helvetica" pitchFamily="50" charset="0"/>
              </a:rPr>
              <a:t>of</a:t>
            </a:r>
            <a:r>
              <a:rPr lang="de-DE" sz="2400" b="1" dirty="0" smtClean="0">
                <a:latin typeface="Helvetica" pitchFamily="50" charset="0"/>
              </a:rPr>
              <a:t> </a:t>
            </a:r>
            <a:r>
              <a:rPr lang="de-DE" sz="2400" b="1" dirty="0" err="1" smtClean="0">
                <a:latin typeface="Helvetica" pitchFamily="50" charset="0"/>
              </a:rPr>
              <a:t>poverty</a:t>
            </a:r>
            <a:r>
              <a:rPr lang="de-DE" sz="2400" b="1" dirty="0" smtClean="0">
                <a:latin typeface="Helvetica" pitchFamily="50" charset="0"/>
              </a:rPr>
              <a:t> </a:t>
            </a:r>
            <a:r>
              <a:rPr lang="de-DE" sz="2400" b="1" dirty="0" err="1" smtClean="0">
                <a:latin typeface="Helvetica" pitchFamily="50" charset="0"/>
              </a:rPr>
              <a:t>or</a:t>
            </a:r>
            <a:r>
              <a:rPr lang="de-DE" sz="2400" b="1" dirty="0" smtClean="0">
                <a:latin typeface="Helvetica" pitchFamily="50" charset="0"/>
              </a:rPr>
              <a:t> </a:t>
            </a:r>
            <a:r>
              <a:rPr lang="de-DE" sz="2400" b="1" dirty="0" err="1" smtClean="0">
                <a:latin typeface="Helvetica" pitchFamily="50" charset="0"/>
              </a:rPr>
              <a:t>social</a:t>
            </a:r>
            <a:r>
              <a:rPr lang="de-DE" sz="2400" b="1" dirty="0" smtClean="0">
                <a:latin typeface="Helvetica" pitchFamily="50" charset="0"/>
              </a:rPr>
              <a:t> </a:t>
            </a:r>
            <a:r>
              <a:rPr lang="de-DE" sz="2400" b="1" dirty="0" err="1" smtClean="0">
                <a:latin typeface="Helvetica" pitchFamily="50" charset="0"/>
              </a:rPr>
              <a:t>exclusion</a:t>
            </a:r>
            <a:endParaRPr lang="de-DE" sz="2400" b="1" dirty="0" smtClean="0">
              <a:latin typeface="Helvetica" pitchFamily="50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de-DE" sz="2000" b="1" dirty="0" err="1" smtClean="0">
                <a:latin typeface="Helvetica" pitchFamily="50" charset="0"/>
              </a:rPr>
              <a:t>Effect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of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register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data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mainly</a:t>
            </a:r>
            <a:r>
              <a:rPr lang="de-DE" sz="2000" b="1" dirty="0" smtClean="0">
                <a:latin typeface="Helvetica" pitchFamily="50" charset="0"/>
              </a:rPr>
              <a:t> on AROPE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de-DE" sz="2000" b="1" dirty="0" smtClean="0">
                <a:latin typeface="Helvetica" pitchFamily="50" charset="0"/>
              </a:rPr>
              <a:t>Political </a:t>
            </a:r>
            <a:r>
              <a:rPr lang="de-DE" sz="2000" b="1" dirty="0" err="1" smtClean="0">
                <a:latin typeface="Helvetica" pitchFamily="50" charset="0"/>
              </a:rPr>
              <a:t>relevance</a:t>
            </a:r>
            <a:endParaRPr lang="de-AT" sz="2000" b="1" dirty="0">
              <a:latin typeface="Helvetic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73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40054"/>
            <a:ext cx="6972828" cy="867160"/>
          </a:xfrm>
        </p:spPr>
        <p:txBody>
          <a:bodyPr/>
          <a:lstStyle/>
          <a:p>
            <a:r>
              <a:rPr lang="de-DE" b="1" dirty="0" err="1" smtClean="0">
                <a:latin typeface="+mj-lt"/>
              </a:rPr>
              <a:t>Indicators</a:t>
            </a:r>
            <a:r>
              <a:rPr lang="de-DE" b="1" dirty="0" smtClean="0">
                <a:latin typeface="+mj-lt"/>
              </a:rPr>
              <a:t>: At-</a:t>
            </a:r>
            <a:r>
              <a:rPr lang="de-DE" b="1" dirty="0" err="1" smtClean="0">
                <a:latin typeface="+mj-lt"/>
              </a:rPr>
              <a:t>risk</a:t>
            </a:r>
            <a:r>
              <a:rPr lang="de-DE" b="1" dirty="0" smtClean="0">
                <a:latin typeface="+mj-lt"/>
              </a:rPr>
              <a:t>-</a:t>
            </a:r>
            <a:r>
              <a:rPr lang="de-DE" b="1" dirty="0" err="1" smtClean="0">
                <a:latin typeface="+mj-lt"/>
              </a:rPr>
              <a:t>of</a:t>
            </a:r>
            <a:r>
              <a:rPr lang="de-DE" b="1" dirty="0" err="1">
                <a:latin typeface="+mj-lt"/>
              </a:rPr>
              <a:t>-</a:t>
            </a:r>
            <a:r>
              <a:rPr lang="de-DE" b="1" dirty="0" err="1" smtClean="0">
                <a:latin typeface="+mj-lt"/>
              </a:rPr>
              <a:t>poverty</a:t>
            </a:r>
            <a:r>
              <a:rPr lang="de-DE" b="1" dirty="0" smtClean="0">
                <a:latin typeface="+mj-lt"/>
              </a:rPr>
              <a:t> </a:t>
            </a:r>
            <a:r>
              <a:rPr lang="de-DE" b="1" dirty="0" err="1" smtClean="0">
                <a:latin typeface="+mj-lt"/>
              </a:rPr>
              <a:t>or</a:t>
            </a:r>
            <a:r>
              <a:rPr lang="de-DE" b="1" dirty="0" smtClean="0">
                <a:latin typeface="+mj-lt"/>
              </a:rPr>
              <a:t> </a:t>
            </a:r>
            <a:r>
              <a:rPr lang="de-DE" b="1" dirty="0" err="1" smtClean="0">
                <a:latin typeface="+mj-lt"/>
              </a:rPr>
              <a:t>social</a:t>
            </a:r>
            <a:r>
              <a:rPr lang="de-DE" b="1" dirty="0" smtClean="0">
                <a:latin typeface="+mj-lt"/>
              </a:rPr>
              <a:t> </a:t>
            </a:r>
            <a:r>
              <a:rPr lang="de-DE" b="1" dirty="0" err="1" smtClean="0">
                <a:latin typeface="+mj-lt"/>
              </a:rPr>
              <a:t>exclusion</a:t>
            </a:r>
            <a:endParaRPr lang="de-AT" b="1" dirty="0">
              <a:latin typeface="+mj-lt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19600" cy="27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6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42747"/>
            <a:ext cx="6972828" cy="861774"/>
          </a:xfrm>
        </p:spPr>
        <p:txBody>
          <a:bodyPr/>
          <a:lstStyle/>
          <a:p>
            <a:r>
              <a:rPr lang="de-DE" b="1" dirty="0" err="1" smtClean="0">
                <a:latin typeface="+mj-lt"/>
              </a:rPr>
              <a:t>Indicators</a:t>
            </a:r>
            <a:r>
              <a:rPr lang="de-DE" b="1" dirty="0" smtClean="0">
                <a:latin typeface="+mj-lt"/>
              </a:rPr>
              <a:t>: At-</a:t>
            </a:r>
            <a:r>
              <a:rPr lang="de-DE" b="1" dirty="0" err="1" smtClean="0">
                <a:latin typeface="+mj-lt"/>
              </a:rPr>
              <a:t>risk</a:t>
            </a:r>
            <a:r>
              <a:rPr lang="de-DE" b="1" dirty="0" smtClean="0">
                <a:latin typeface="+mj-lt"/>
              </a:rPr>
              <a:t>-</a:t>
            </a:r>
            <a:r>
              <a:rPr lang="de-DE" b="1" dirty="0" err="1" smtClean="0">
                <a:latin typeface="+mj-lt"/>
              </a:rPr>
              <a:t>of</a:t>
            </a:r>
            <a:r>
              <a:rPr lang="de-DE" b="1" dirty="0" err="1">
                <a:latin typeface="+mj-lt"/>
              </a:rPr>
              <a:t>-</a:t>
            </a:r>
            <a:r>
              <a:rPr lang="de-DE" b="1" dirty="0" err="1" smtClean="0">
                <a:latin typeface="+mj-lt"/>
              </a:rPr>
              <a:t>poverty</a:t>
            </a:r>
            <a:r>
              <a:rPr lang="de-DE" b="1" dirty="0" smtClean="0">
                <a:latin typeface="+mj-lt"/>
              </a:rPr>
              <a:t> </a:t>
            </a:r>
            <a:r>
              <a:rPr lang="de-DE" b="1" dirty="0" err="1" smtClean="0">
                <a:latin typeface="+mj-lt"/>
              </a:rPr>
              <a:t>or</a:t>
            </a:r>
            <a:r>
              <a:rPr lang="de-DE" b="1" dirty="0" smtClean="0">
                <a:latin typeface="+mj-lt"/>
              </a:rPr>
              <a:t> </a:t>
            </a:r>
            <a:r>
              <a:rPr lang="de-DE" b="1" dirty="0" err="1" smtClean="0">
                <a:latin typeface="+mj-lt"/>
              </a:rPr>
              <a:t>social</a:t>
            </a:r>
            <a:r>
              <a:rPr lang="de-DE" b="1" dirty="0" smtClean="0">
                <a:latin typeface="+mj-lt"/>
              </a:rPr>
              <a:t> </a:t>
            </a:r>
            <a:r>
              <a:rPr lang="de-DE" b="1" dirty="0" err="1" smtClean="0">
                <a:latin typeface="+mj-lt"/>
              </a:rPr>
              <a:t>exclusion</a:t>
            </a:r>
            <a:endParaRPr lang="de-AT" b="1" dirty="0">
              <a:latin typeface="+mj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0688"/>
            <a:ext cx="85058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71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>
                <a:latin typeface="+mj-lt"/>
              </a:rPr>
              <a:t>Conclusions</a:t>
            </a:r>
            <a:endParaRPr lang="de-AT" b="1" dirty="0">
              <a:latin typeface="+mj-lt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51520" y="1107328"/>
            <a:ext cx="8496944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Courier New" pitchFamily="49" charset="0"/>
              <a:buChar char="o"/>
            </a:pPr>
            <a:r>
              <a:rPr lang="en-GB" sz="2000" b="1" dirty="0" smtClean="0">
                <a:latin typeface="Helvetica" pitchFamily="50" charset="0"/>
              </a:rPr>
              <a:t>Recalculation is necessary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GB" sz="2000" b="1" dirty="0" smtClean="0">
                <a:latin typeface="Helvetica" pitchFamily="50" charset="0"/>
              </a:rPr>
              <a:t>Break in the time series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GB" sz="2000" b="1" dirty="0" smtClean="0">
                <a:latin typeface="Helvetica" pitchFamily="50" charset="0"/>
              </a:rPr>
              <a:t>Effect of the use of register data on income distribution and income-based indicators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Courier New" pitchFamily="49" charset="0"/>
              <a:buChar char="o"/>
            </a:pPr>
            <a:r>
              <a:rPr lang="en-GB" sz="2000" b="1" dirty="0" smtClean="0">
                <a:latin typeface="Helvetica" pitchFamily="50" charset="0"/>
              </a:rPr>
              <a:t>Possibility for further methodological research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GB" sz="2000" b="1" dirty="0" smtClean="0">
                <a:latin typeface="Helvetica" pitchFamily="50" charset="0"/>
              </a:rPr>
              <a:t>On the difference between register and survey income data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GB" sz="2000" b="1" dirty="0" smtClean="0">
                <a:latin typeface="Helvetica" pitchFamily="50" charset="0"/>
              </a:rPr>
              <a:t>On register data itself (coverage, scope, blind spots)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Courier New" pitchFamily="49" charset="0"/>
              <a:buChar char="o"/>
            </a:pPr>
            <a:r>
              <a:rPr lang="en-GB" sz="2000" b="1" dirty="0" smtClean="0">
                <a:latin typeface="Helvetica" pitchFamily="50" charset="0"/>
              </a:rPr>
              <a:t>Use of register data in statistics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GB" sz="2000" b="1" dirty="0" smtClean="0">
                <a:latin typeface="Helvetica" pitchFamily="50" charset="0"/>
              </a:rPr>
              <a:t>In EU-SILC (data production &amp; quality control)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GB" sz="2000" b="1" dirty="0" smtClean="0">
                <a:latin typeface="Helvetica" pitchFamily="50" charset="0"/>
              </a:rPr>
              <a:t>Other statistical projects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GB" sz="2000" b="1" dirty="0" smtClean="0">
              <a:latin typeface="Helvetica" pitchFamily="50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Courier New" pitchFamily="49" charset="0"/>
              <a:buChar char="o"/>
            </a:pPr>
            <a:endParaRPr lang="en-GB" sz="2400" b="1" dirty="0" smtClean="0">
              <a:latin typeface="Helvetica" pitchFamily="50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GB" sz="2000" b="1" dirty="0" smtClean="0">
              <a:latin typeface="Helvetica" pitchFamily="50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GB" sz="2000" b="1" dirty="0" smtClean="0">
              <a:latin typeface="Helvetica" pitchFamily="50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GB" sz="2000" b="1" dirty="0" smtClean="0">
              <a:latin typeface="Helvetica" pitchFamily="50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GB" sz="2000" b="1" dirty="0" smtClean="0">
              <a:latin typeface="Helvetica" pitchFamily="50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en-GB" sz="2400" b="1" dirty="0" smtClean="0">
              <a:latin typeface="Helvetica" pitchFamily="50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Courier New" pitchFamily="49" charset="0"/>
              <a:buChar char="o"/>
            </a:pPr>
            <a:endParaRPr lang="en-GB" sz="2400" b="1" dirty="0">
              <a:latin typeface="Helvetic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7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2017415"/>
            <a:ext cx="286667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i="1" dirty="0" smtClean="0">
                <a:solidFill>
                  <a:srgbClr val="AE002C"/>
                </a:solidFill>
              </a:rPr>
              <a:t>Please address queries to:</a:t>
            </a:r>
          </a:p>
          <a:p>
            <a:pPr algn="r"/>
            <a:r>
              <a:rPr lang="en-US" sz="1500" i="1" dirty="0" smtClean="0">
                <a:solidFill>
                  <a:srgbClr val="6E8080"/>
                </a:solidFill>
              </a:rPr>
              <a:t>Richard Heuberger</a:t>
            </a:r>
          </a:p>
          <a:p>
            <a:pPr algn="r"/>
            <a:r>
              <a:rPr lang="en-US" sz="1500" i="1" dirty="0" smtClean="0">
                <a:solidFill>
                  <a:srgbClr val="6E8080"/>
                </a:solidFill>
              </a:rPr>
              <a:t>Richard.heuberger@statistik.gv.at</a:t>
            </a:r>
          </a:p>
          <a:p>
            <a:pPr algn="r"/>
            <a:endParaRPr lang="en-US" sz="1500" i="1" dirty="0" smtClean="0">
              <a:solidFill>
                <a:srgbClr val="6E8080"/>
              </a:solidFill>
            </a:endParaRPr>
          </a:p>
          <a:p>
            <a:pPr algn="r"/>
            <a:endParaRPr lang="en-US" sz="1500" i="1" dirty="0">
              <a:solidFill>
                <a:srgbClr val="6E8080"/>
              </a:solidFill>
            </a:endParaRPr>
          </a:p>
          <a:p>
            <a:pPr algn="r"/>
            <a:endParaRPr lang="en-US" sz="1500" i="1" dirty="0" smtClean="0">
              <a:solidFill>
                <a:srgbClr val="6E8080"/>
              </a:solidFill>
            </a:endParaRPr>
          </a:p>
          <a:p>
            <a:pPr algn="r"/>
            <a:endParaRPr lang="en-US" sz="1500" i="1" dirty="0" smtClean="0">
              <a:solidFill>
                <a:srgbClr val="6E8080"/>
              </a:solidFill>
            </a:endParaRPr>
          </a:p>
          <a:p>
            <a:pPr algn="r"/>
            <a:endParaRPr lang="en-US" sz="1500" i="1" dirty="0" smtClean="0">
              <a:solidFill>
                <a:srgbClr val="6E8080"/>
              </a:solidFill>
            </a:endParaRPr>
          </a:p>
          <a:p>
            <a:pPr algn="r"/>
            <a:r>
              <a:rPr lang="en-US" sz="1500" i="1" dirty="0" smtClean="0">
                <a:solidFill>
                  <a:srgbClr val="AE002C"/>
                </a:solidFill>
              </a:rPr>
              <a:t>Contact information:</a:t>
            </a:r>
          </a:p>
          <a:p>
            <a:pPr algn="r"/>
            <a:r>
              <a:rPr lang="en-US" sz="1500" i="1" dirty="0" smtClean="0">
                <a:solidFill>
                  <a:srgbClr val="6E8080"/>
                </a:solidFill>
              </a:rPr>
              <a:t>Guglgasse 13, 1110 Vienna</a:t>
            </a:r>
          </a:p>
          <a:p>
            <a:endParaRPr lang="en-US" sz="1500" i="1" dirty="0">
              <a:solidFill>
                <a:srgbClr val="AE002C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532824" y="2492896"/>
            <a:ext cx="5072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AE002C"/>
                </a:solidFill>
                <a:latin typeface="Helvetica" pitchFamily="50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2060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>
                <a:latin typeface="Helvetica" pitchFamily="50" charset="0"/>
              </a:rPr>
              <a:t>Overview</a:t>
            </a:r>
            <a:endParaRPr lang="de-AT" b="1" dirty="0">
              <a:latin typeface="Helvetica" pitchFamily="50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51520" y="1107328"/>
            <a:ext cx="8496944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Tx/>
              <a:buFont typeface="Courier New" pitchFamily="49" charset="0"/>
              <a:buChar char="o"/>
            </a:pPr>
            <a:r>
              <a:rPr lang="en-GB" sz="2400" b="1" dirty="0" smtClean="0">
                <a:latin typeface="Helvetica" pitchFamily="50" charset="0"/>
              </a:rPr>
              <a:t>Preliminaries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Tx/>
              <a:buFont typeface="Courier New" pitchFamily="49" charset="0"/>
              <a:buChar char="o"/>
            </a:pPr>
            <a:r>
              <a:rPr lang="en-GB" sz="2400" b="1" dirty="0" smtClean="0">
                <a:latin typeface="Helvetica" pitchFamily="50" charset="0"/>
              </a:rPr>
              <a:t>Recalculation of EU-SILC 2011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Tx/>
              <a:buFont typeface="Courier New" pitchFamily="49" charset="0"/>
              <a:buChar char="o"/>
            </a:pPr>
            <a:r>
              <a:rPr lang="en-GB" sz="2400" b="1" dirty="0" smtClean="0">
                <a:latin typeface="Helvetica" pitchFamily="50" charset="0"/>
              </a:rPr>
              <a:t>Income variables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Tx/>
              <a:buFont typeface="Courier New" pitchFamily="49" charset="0"/>
              <a:buChar char="o"/>
            </a:pPr>
            <a:r>
              <a:rPr lang="en-GB" sz="2400" b="1" dirty="0" smtClean="0">
                <a:latin typeface="Helvetica" pitchFamily="50" charset="0"/>
              </a:rPr>
              <a:t>Indicators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Tx/>
              <a:buFont typeface="Courier New" pitchFamily="49" charset="0"/>
              <a:buChar char="o"/>
            </a:pPr>
            <a:r>
              <a:rPr lang="en-GB" sz="2400" b="1" dirty="0" smtClean="0">
                <a:latin typeface="Helvetica" pitchFamily="50" charset="0"/>
              </a:rPr>
              <a:t>Conclusions</a:t>
            </a:r>
            <a:endParaRPr lang="en-GB" sz="2400" b="1" dirty="0">
              <a:latin typeface="Helvetic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>
                <a:latin typeface="Helvetica" pitchFamily="50" charset="0"/>
              </a:rPr>
              <a:t>Preliminaries</a:t>
            </a:r>
            <a:endParaRPr lang="de-AT" b="1" dirty="0">
              <a:latin typeface="Helvetica" pitchFamily="50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51520" y="1107328"/>
            <a:ext cx="8496944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Courier New" pitchFamily="49" charset="0"/>
              <a:buChar char="o"/>
            </a:pPr>
            <a:r>
              <a:rPr lang="de-DE" sz="2400" b="1" dirty="0" smtClean="0">
                <a:latin typeface="Helvetica" pitchFamily="50" charset="0"/>
              </a:rPr>
              <a:t>Register </a:t>
            </a:r>
            <a:r>
              <a:rPr lang="de-DE" sz="2400" b="1" dirty="0" err="1" smtClean="0">
                <a:latin typeface="Helvetica" pitchFamily="50" charset="0"/>
              </a:rPr>
              <a:t>data</a:t>
            </a:r>
            <a:r>
              <a:rPr lang="de-DE" sz="2400" b="1" dirty="0" smtClean="0">
                <a:latin typeface="Helvetica" pitchFamily="50" charset="0"/>
              </a:rPr>
              <a:t> </a:t>
            </a:r>
            <a:r>
              <a:rPr lang="de-DE" sz="2400" b="1" dirty="0" err="1" smtClean="0">
                <a:latin typeface="Helvetica" pitchFamily="50" charset="0"/>
              </a:rPr>
              <a:t>use</a:t>
            </a:r>
            <a:r>
              <a:rPr lang="de-DE" sz="2400" b="1" dirty="0" smtClean="0">
                <a:latin typeface="Helvetica" pitchFamily="50" charset="0"/>
              </a:rPr>
              <a:t> </a:t>
            </a:r>
            <a:r>
              <a:rPr lang="de-DE" sz="2400" b="1" dirty="0" err="1" smtClean="0">
                <a:latin typeface="Helvetica" pitchFamily="50" charset="0"/>
              </a:rPr>
              <a:t>since</a:t>
            </a:r>
            <a:r>
              <a:rPr lang="de-DE" sz="2400" b="1" dirty="0" smtClean="0">
                <a:latin typeface="Helvetica" pitchFamily="50" charset="0"/>
              </a:rPr>
              <a:t> EU-SILC 2012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de-DE" sz="2000" b="1" dirty="0" err="1" smtClean="0">
                <a:latin typeface="Helvetica" pitchFamily="50" charset="0"/>
              </a:rPr>
              <a:t>About</a:t>
            </a:r>
            <a:r>
              <a:rPr lang="de-DE" sz="2000" b="1" dirty="0" smtClean="0">
                <a:latin typeface="Helvetica" pitchFamily="50" charset="0"/>
              </a:rPr>
              <a:t> 85% </a:t>
            </a:r>
            <a:r>
              <a:rPr lang="de-DE" sz="2000" b="1" dirty="0" err="1" smtClean="0">
                <a:latin typeface="Helvetica" pitchFamily="50" charset="0"/>
              </a:rPr>
              <a:t>of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the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household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income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from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register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data</a:t>
            </a:r>
            <a:endParaRPr lang="de-DE" sz="2000" b="1" dirty="0" smtClean="0">
              <a:latin typeface="Helvetica" pitchFamily="50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Courier New" pitchFamily="49" charset="0"/>
              <a:buChar char="o"/>
            </a:pPr>
            <a:r>
              <a:rPr lang="de-DE" sz="2400" b="1" dirty="0" smtClean="0">
                <a:latin typeface="Helvetica" pitchFamily="50" charset="0"/>
              </a:rPr>
              <a:t>Break in </a:t>
            </a:r>
            <a:r>
              <a:rPr lang="de-DE" sz="2400" b="1" dirty="0" err="1" smtClean="0">
                <a:latin typeface="Helvetica" pitchFamily="50" charset="0"/>
              </a:rPr>
              <a:t>the</a:t>
            </a:r>
            <a:r>
              <a:rPr lang="de-DE" sz="2400" b="1" dirty="0" smtClean="0">
                <a:latin typeface="Helvetica" pitchFamily="50" charset="0"/>
              </a:rPr>
              <a:t> time </a:t>
            </a:r>
            <a:r>
              <a:rPr lang="de-DE" sz="2400" b="1" dirty="0" err="1" smtClean="0">
                <a:latin typeface="Helvetica" pitchFamily="50" charset="0"/>
              </a:rPr>
              <a:t>series</a:t>
            </a:r>
            <a:endParaRPr lang="de-DE" sz="2400" b="1" dirty="0" smtClean="0">
              <a:latin typeface="Helvetica" pitchFamily="50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de-DE" sz="2000" b="1" dirty="0" smtClean="0">
                <a:latin typeface="Helvetica" pitchFamily="50" charset="0"/>
              </a:rPr>
              <a:t>Individual </a:t>
            </a:r>
            <a:r>
              <a:rPr lang="de-DE" sz="2000" b="1" dirty="0" err="1" smtClean="0">
                <a:latin typeface="Helvetica" pitchFamily="50" charset="0"/>
              </a:rPr>
              <a:t>and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aggregate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level</a:t>
            </a:r>
            <a:endParaRPr lang="de-DE" sz="2000" b="1" dirty="0" smtClean="0">
              <a:latin typeface="Helvetica" pitchFamily="50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de-DE" sz="2000" b="1" dirty="0" smtClean="0">
                <a:latin typeface="Helvetica" pitchFamily="50" charset="0"/>
              </a:rPr>
              <a:t>Income variable </a:t>
            </a:r>
            <a:r>
              <a:rPr lang="de-DE" sz="2000" b="1" dirty="0" err="1" smtClean="0">
                <a:latin typeface="Helvetica" pitchFamily="50" charset="0"/>
              </a:rPr>
              <a:t>and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income-based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indicators</a:t>
            </a:r>
            <a:endParaRPr lang="de-DE" sz="2000" b="1" dirty="0" smtClean="0">
              <a:latin typeface="Helvetica" pitchFamily="50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de-DE" sz="2000" b="1" dirty="0" err="1" smtClean="0">
                <a:latin typeface="Helvetica" pitchFamily="50" charset="0"/>
              </a:rPr>
              <a:t>Comparability</a:t>
            </a:r>
            <a:endParaRPr lang="de-DE" sz="2000" b="1" dirty="0" smtClean="0">
              <a:latin typeface="Helvetica" pitchFamily="50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de-DE" sz="2400" b="1" dirty="0" err="1" smtClean="0">
                <a:latin typeface="Helvetica" pitchFamily="50" charset="0"/>
              </a:rPr>
              <a:t>Recalculation</a:t>
            </a:r>
            <a:r>
              <a:rPr lang="de-DE" sz="2400" b="1" dirty="0" smtClean="0">
                <a:latin typeface="Helvetica" pitchFamily="50" charset="0"/>
              </a:rPr>
              <a:t> </a:t>
            </a:r>
            <a:r>
              <a:rPr lang="de-DE" sz="2400" b="1" dirty="0" err="1" smtClean="0">
                <a:latin typeface="Helvetica" pitchFamily="50" charset="0"/>
              </a:rPr>
              <a:t>of</a:t>
            </a:r>
            <a:r>
              <a:rPr lang="de-DE" sz="2400" b="1" dirty="0" smtClean="0">
                <a:latin typeface="Helvetica" pitchFamily="50" charset="0"/>
              </a:rPr>
              <a:t> EU-SILC 2011 (</a:t>
            </a:r>
            <a:r>
              <a:rPr lang="de-DE" sz="2400" b="1" dirty="0" err="1" smtClean="0">
                <a:latin typeface="Helvetica" pitchFamily="50" charset="0"/>
              </a:rPr>
              <a:t>and</a:t>
            </a:r>
            <a:r>
              <a:rPr lang="de-DE" sz="2400" b="1" dirty="0" smtClean="0">
                <a:latin typeface="Helvetica" pitchFamily="50" charset="0"/>
              </a:rPr>
              <a:t> 2008 – 2010)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2000" b="1" dirty="0" err="1" smtClean="0">
                <a:latin typeface="Helvetica" pitchFamily="50" charset="0"/>
              </a:rPr>
              <a:t>Calculation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of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income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target</a:t>
            </a:r>
            <a:r>
              <a:rPr lang="de-DE" sz="2000" b="1" dirty="0" smtClean="0">
                <a:latin typeface="Helvetica" pitchFamily="50" charset="0"/>
              </a:rPr>
              <a:t> variables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2000" b="1" dirty="0" err="1" smtClean="0">
                <a:latin typeface="Helvetica" pitchFamily="50" charset="0"/>
              </a:rPr>
              <a:t>Comparison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of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results</a:t>
            </a:r>
            <a:r>
              <a:rPr lang="de-DE" sz="2000" b="1" dirty="0" smtClean="0">
                <a:latin typeface="Helvetica" pitchFamily="50" charset="0"/>
              </a:rPr>
              <a:t>, </a:t>
            </a:r>
            <a:r>
              <a:rPr lang="de-DE" sz="2000" b="1" dirty="0" err="1" smtClean="0">
                <a:latin typeface="Helvetica" pitchFamily="50" charset="0"/>
              </a:rPr>
              <a:t>methodological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effects</a:t>
            </a:r>
            <a:endParaRPr lang="de-DE" sz="2000" b="1" dirty="0">
              <a:latin typeface="Helvetica" pitchFamily="50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de-AT" sz="2400" b="1" dirty="0">
              <a:latin typeface="Helvetic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1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>
                <a:latin typeface="Helvetica" pitchFamily="50" charset="0"/>
              </a:rPr>
              <a:t>Household</a:t>
            </a:r>
            <a:r>
              <a:rPr lang="de-DE" b="1" dirty="0" smtClean="0">
                <a:latin typeface="Helvetica" pitchFamily="50" charset="0"/>
              </a:rPr>
              <a:t> </a:t>
            </a:r>
            <a:r>
              <a:rPr lang="de-DE" b="1" dirty="0" err="1" smtClean="0">
                <a:latin typeface="Helvetica" pitchFamily="50" charset="0"/>
              </a:rPr>
              <a:t>income</a:t>
            </a:r>
            <a:r>
              <a:rPr lang="de-DE" b="1" dirty="0" smtClean="0">
                <a:latin typeface="Helvetica" pitchFamily="50" charset="0"/>
              </a:rPr>
              <a:t> </a:t>
            </a:r>
            <a:r>
              <a:rPr lang="de-DE" b="1" dirty="0" err="1" smtClean="0">
                <a:latin typeface="Helvetica" pitchFamily="50" charset="0"/>
              </a:rPr>
              <a:t>model</a:t>
            </a:r>
            <a:endParaRPr lang="de-AT" b="1" dirty="0">
              <a:latin typeface="Helvetica" pitchFamily="50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51520" y="1107328"/>
            <a:ext cx="8496944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Courier New" pitchFamily="49" charset="0"/>
              <a:buChar char="o"/>
            </a:pPr>
            <a:endParaRPr lang="de-DE" sz="2400" dirty="0" smtClean="0">
              <a:latin typeface="Helvetica" pitchFamily="50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de-DE" sz="2000" dirty="0" smtClean="0">
              <a:latin typeface="Helvetica" pitchFamily="50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de-DE" sz="2000" dirty="0" smtClean="0">
              <a:latin typeface="Helvetica" pitchFamily="50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de-DE" sz="2000" dirty="0" smtClean="0">
              <a:latin typeface="Helvetica" pitchFamily="50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de-DE" sz="2000" dirty="0">
              <a:latin typeface="Helvetica" pitchFamily="50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de-DE" sz="2400" dirty="0" smtClean="0">
              <a:latin typeface="Helvetica" pitchFamily="50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Courier New" pitchFamily="49" charset="0"/>
              <a:buChar char="o"/>
            </a:pPr>
            <a:endParaRPr lang="de-AT" sz="2400" dirty="0">
              <a:latin typeface="Helvetica" pitchFamily="5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114425"/>
            <a:ext cx="775335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4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j-lt"/>
              </a:rPr>
              <a:t>Income variables</a:t>
            </a:r>
            <a:endParaRPr lang="de-AT" b="1" dirty="0">
              <a:latin typeface="+mj-lt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51520" y="1107328"/>
            <a:ext cx="8496944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Courier New" pitchFamily="49" charset="0"/>
              <a:buChar char="o"/>
            </a:pPr>
            <a:r>
              <a:rPr lang="de-DE" sz="2400" b="1" dirty="0" smtClean="0">
                <a:latin typeface="Helvetica" pitchFamily="50" charset="0"/>
              </a:rPr>
              <a:t>Income </a:t>
            </a:r>
            <a:r>
              <a:rPr lang="de-DE" sz="2400" b="1" dirty="0" err="1" smtClean="0">
                <a:latin typeface="Helvetica" pitchFamily="50" charset="0"/>
              </a:rPr>
              <a:t>from</a:t>
            </a:r>
            <a:r>
              <a:rPr lang="de-DE" sz="2400" b="1" dirty="0" smtClean="0">
                <a:latin typeface="Helvetica" pitchFamily="50" charset="0"/>
              </a:rPr>
              <a:t> </a:t>
            </a:r>
            <a:r>
              <a:rPr lang="de-DE" sz="2400" b="1" dirty="0" err="1" smtClean="0">
                <a:latin typeface="Helvetica" pitchFamily="50" charset="0"/>
              </a:rPr>
              <a:t>employment</a:t>
            </a:r>
            <a:r>
              <a:rPr lang="de-DE" sz="2400" b="1" dirty="0" smtClean="0">
                <a:latin typeface="Helvetica" pitchFamily="50" charset="0"/>
              </a:rPr>
              <a:t> </a:t>
            </a:r>
            <a:r>
              <a:rPr lang="de-DE" sz="2400" b="1" dirty="0" err="1" smtClean="0">
                <a:latin typeface="Helvetica" pitchFamily="50" charset="0"/>
              </a:rPr>
              <a:t>as</a:t>
            </a:r>
            <a:r>
              <a:rPr lang="de-DE" sz="2400" b="1" dirty="0" smtClean="0">
                <a:latin typeface="Helvetica" pitchFamily="50" charset="0"/>
              </a:rPr>
              <a:t> </a:t>
            </a:r>
            <a:r>
              <a:rPr lang="de-DE" sz="2400" b="1" dirty="0" err="1" smtClean="0">
                <a:latin typeface="Helvetica" pitchFamily="50" charset="0"/>
              </a:rPr>
              <a:t>example</a:t>
            </a:r>
            <a:endParaRPr lang="de-DE" sz="2400" b="1" dirty="0" smtClean="0">
              <a:latin typeface="Helvetica" pitchFamily="50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de-DE" sz="2000" b="1" dirty="0" smtClean="0">
                <a:latin typeface="Helvetica" pitchFamily="50" charset="0"/>
              </a:rPr>
              <a:t>Higher </a:t>
            </a:r>
            <a:r>
              <a:rPr lang="de-DE" sz="2000" b="1" dirty="0" err="1" smtClean="0">
                <a:latin typeface="Helvetica" pitchFamily="50" charset="0"/>
              </a:rPr>
              <a:t>number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of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income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recipients</a:t>
            </a:r>
            <a:r>
              <a:rPr lang="de-DE" sz="2000" b="1" dirty="0" smtClean="0">
                <a:latin typeface="Helvetica" pitchFamily="50" charset="0"/>
              </a:rPr>
              <a:t> in </a:t>
            </a:r>
            <a:r>
              <a:rPr lang="de-DE" sz="2000" b="1" dirty="0" err="1" smtClean="0">
                <a:latin typeface="Helvetica" pitchFamily="50" charset="0"/>
              </a:rPr>
              <a:t>register</a:t>
            </a:r>
            <a:endParaRPr lang="de-DE" sz="2000" b="1" dirty="0" smtClean="0">
              <a:latin typeface="Helvetica" pitchFamily="50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de-DE" sz="2000" b="1" dirty="0" err="1" smtClean="0">
                <a:latin typeface="Helvetica" pitchFamily="50" charset="0"/>
              </a:rPr>
              <a:t>Better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coverage</a:t>
            </a:r>
            <a:r>
              <a:rPr lang="de-DE" sz="2000" b="1" dirty="0" smtClean="0">
                <a:latin typeface="Helvetica" pitchFamily="50" charset="0"/>
              </a:rPr>
              <a:t>?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de-DE" sz="2000" b="1" dirty="0" smtClean="0">
                <a:latin typeface="Helvetica" pitchFamily="50" charset="0"/>
              </a:rPr>
              <a:t>Distribution </a:t>
            </a:r>
            <a:r>
              <a:rPr lang="de-DE" sz="2000" b="1" dirty="0" err="1" smtClean="0">
                <a:latin typeface="Helvetica" pitchFamily="50" charset="0"/>
              </a:rPr>
              <a:t>more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unequal</a:t>
            </a:r>
            <a:endParaRPr lang="de-DE" sz="2000" b="1" dirty="0" smtClean="0">
              <a:latin typeface="Helvetica" pitchFamily="50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Courier New" pitchFamily="49" charset="0"/>
              <a:buChar char="o"/>
            </a:pPr>
            <a:r>
              <a:rPr lang="de-DE" sz="2400" b="1" dirty="0" smtClean="0">
                <a:latin typeface="Helvetica" pitchFamily="50" charset="0"/>
              </a:rPr>
              <a:t>Equivalised </a:t>
            </a:r>
            <a:r>
              <a:rPr lang="de-DE" sz="2400" b="1" dirty="0" err="1" smtClean="0">
                <a:latin typeface="Helvetica" pitchFamily="50" charset="0"/>
              </a:rPr>
              <a:t>household</a:t>
            </a:r>
            <a:r>
              <a:rPr lang="de-DE" sz="2400" b="1" dirty="0" smtClean="0">
                <a:latin typeface="Helvetica" pitchFamily="50" charset="0"/>
              </a:rPr>
              <a:t> </a:t>
            </a:r>
            <a:r>
              <a:rPr lang="de-DE" sz="2400" b="1" dirty="0" err="1" smtClean="0">
                <a:latin typeface="Helvetica" pitchFamily="50" charset="0"/>
              </a:rPr>
              <a:t>income</a:t>
            </a:r>
            <a:endParaRPr lang="de-DE" sz="2400" b="1" dirty="0" smtClean="0">
              <a:latin typeface="Helvetica" pitchFamily="50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de-DE" sz="2000" b="1" dirty="0" smtClean="0">
                <a:latin typeface="Helvetica" pitchFamily="50" charset="0"/>
              </a:rPr>
              <a:t>Distribution </a:t>
            </a:r>
            <a:r>
              <a:rPr lang="de-DE" sz="2000" b="1" dirty="0" err="1" smtClean="0">
                <a:latin typeface="Helvetica" pitchFamily="50" charset="0"/>
              </a:rPr>
              <a:t>based</a:t>
            </a:r>
            <a:r>
              <a:rPr lang="de-DE" sz="2000" b="1" dirty="0" smtClean="0">
                <a:latin typeface="Helvetica" pitchFamily="50" charset="0"/>
              </a:rPr>
              <a:t> on </a:t>
            </a:r>
            <a:r>
              <a:rPr lang="de-DE" sz="2000" b="1" dirty="0" err="1" smtClean="0">
                <a:latin typeface="Helvetica" pitchFamily="50" charset="0"/>
              </a:rPr>
              <a:t>register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income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more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unequal</a:t>
            </a:r>
            <a:endParaRPr lang="de-DE" sz="2000" b="1" dirty="0" smtClean="0">
              <a:latin typeface="Helvetica" pitchFamily="50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de-DE" sz="2000" b="1" dirty="0" err="1" smtClean="0">
                <a:latin typeface="Helvetica" pitchFamily="50" charset="0"/>
              </a:rPr>
              <a:t>Structural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changes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of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income</a:t>
            </a:r>
            <a:r>
              <a:rPr lang="de-DE" sz="2000" b="1" dirty="0" smtClean="0">
                <a:latin typeface="Helvetica" pitchFamily="50" charset="0"/>
              </a:rPr>
              <a:t> </a:t>
            </a:r>
            <a:r>
              <a:rPr lang="de-DE" sz="2000" b="1" dirty="0" err="1" smtClean="0">
                <a:latin typeface="Helvetica" pitchFamily="50" charset="0"/>
              </a:rPr>
              <a:t>distribution</a:t>
            </a:r>
            <a:endParaRPr lang="de-AT" sz="2000" b="1" dirty="0">
              <a:latin typeface="Helvetic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40054"/>
            <a:ext cx="6972828" cy="867160"/>
          </a:xfrm>
        </p:spPr>
        <p:txBody>
          <a:bodyPr/>
          <a:lstStyle/>
          <a:p>
            <a:r>
              <a:rPr lang="de-DE" b="1" dirty="0" smtClean="0">
                <a:latin typeface="+mj-lt"/>
              </a:rPr>
              <a:t>Income variables: </a:t>
            </a:r>
            <a:r>
              <a:rPr lang="de-DE" b="1" dirty="0" err="1" smtClean="0">
                <a:latin typeface="+mj-lt"/>
              </a:rPr>
              <a:t>income</a:t>
            </a:r>
            <a:r>
              <a:rPr lang="de-DE" b="1" dirty="0" smtClean="0">
                <a:latin typeface="+mj-lt"/>
              </a:rPr>
              <a:t> </a:t>
            </a:r>
            <a:r>
              <a:rPr lang="de-DE" b="1" dirty="0" err="1" smtClean="0">
                <a:latin typeface="+mj-lt"/>
              </a:rPr>
              <a:t>from</a:t>
            </a:r>
            <a:r>
              <a:rPr lang="de-DE" b="1" dirty="0" smtClean="0">
                <a:latin typeface="+mj-lt"/>
              </a:rPr>
              <a:t> </a:t>
            </a:r>
            <a:r>
              <a:rPr lang="de-DE" b="1" dirty="0" err="1" smtClean="0">
                <a:latin typeface="+mj-lt"/>
              </a:rPr>
              <a:t>employment</a:t>
            </a:r>
            <a:endParaRPr lang="de-AT" b="1" dirty="0"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540467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8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40054"/>
            <a:ext cx="6972828" cy="867160"/>
          </a:xfrm>
        </p:spPr>
        <p:txBody>
          <a:bodyPr/>
          <a:lstStyle/>
          <a:p>
            <a:r>
              <a:rPr lang="de-DE" b="1" dirty="0" smtClean="0">
                <a:latin typeface="+mj-lt"/>
              </a:rPr>
              <a:t>Income variables: </a:t>
            </a:r>
            <a:r>
              <a:rPr lang="de-DE" b="1" dirty="0" err="1" smtClean="0">
                <a:latin typeface="+mj-lt"/>
              </a:rPr>
              <a:t>income</a:t>
            </a:r>
            <a:r>
              <a:rPr lang="de-DE" b="1" dirty="0" smtClean="0">
                <a:latin typeface="+mj-lt"/>
              </a:rPr>
              <a:t> </a:t>
            </a:r>
            <a:r>
              <a:rPr lang="de-DE" b="1" dirty="0" err="1" smtClean="0">
                <a:latin typeface="+mj-lt"/>
              </a:rPr>
              <a:t>from</a:t>
            </a:r>
            <a:r>
              <a:rPr lang="de-DE" b="1" dirty="0" smtClean="0">
                <a:latin typeface="+mj-lt"/>
              </a:rPr>
              <a:t> </a:t>
            </a:r>
            <a:r>
              <a:rPr lang="de-DE" b="1" dirty="0" err="1" smtClean="0">
                <a:latin typeface="+mj-lt"/>
              </a:rPr>
              <a:t>employment</a:t>
            </a:r>
            <a:endParaRPr lang="de-AT" b="1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31057"/>
            <a:ext cx="725967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6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42747"/>
            <a:ext cx="6972828" cy="861774"/>
          </a:xfrm>
        </p:spPr>
        <p:txBody>
          <a:bodyPr/>
          <a:lstStyle/>
          <a:p>
            <a:r>
              <a:rPr lang="de-DE" b="1" dirty="0" smtClean="0">
                <a:latin typeface="+mj-lt"/>
              </a:rPr>
              <a:t>Income variables: equivalised </a:t>
            </a:r>
            <a:r>
              <a:rPr lang="de-DE" b="1" dirty="0" err="1" smtClean="0">
                <a:latin typeface="+mj-lt"/>
              </a:rPr>
              <a:t>household</a:t>
            </a:r>
            <a:r>
              <a:rPr lang="de-DE" b="1" dirty="0" smtClean="0">
                <a:latin typeface="+mj-lt"/>
              </a:rPr>
              <a:t> </a:t>
            </a:r>
            <a:r>
              <a:rPr lang="de-DE" b="1" dirty="0" err="1" smtClean="0">
                <a:latin typeface="+mj-lt"/>
              </a:rPr>
              <a:t>income</a:t>
            </a:r>
            <a:endParaRPr lang="de-AT" b="1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7"/>
            <a:ext cx="6048673" cy="447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48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42747"/>
            <a:ext cx="6972828" cy="861774"/>
          </a:xfrm>
        </p:spPr>
        <p:txBody>
          <a:bodyPr/>
          <a:lstStyle/>
          <a:p>
            <a:r>
              <a:rPr lang="de-DE" b="1" dirty="0" smtClean="0">
                <a:latin typeface="+mj-lt"/>
              </a:rPr>
              <a:t>Income variables: equivalised </a:t>
            </a:r>
            <a:r>
              <a:rPr lang="de-DE" b="1" dirty="0" err="1" smtClean="0">
                <a:latin typeface="+mj-lt"/>
              </a:rPr>
              <a:t>household</a:t>
            </a:r>
            <a:r>
              <a:rPr lang="de-DE" b="1" dirty="0" smtClean="0">
                <a:latin typeface="+mj-lt"/>
              </a:rPr>
              <a:t> </a:t>
            </a:r>
            <a:r>
              <a:rPr lang="de-DE" b="1" dirty="0" err="1" smtClean="0">
                <a:latin typeface="+mj-lt"/>
              </a:rPr>
              <a:t>income</a:t>
            </a:r>
            <a:endParaRPr lang="de-AT" b="1" dirty="0">
              <a:latin typeface="+mj-lt"/>
            </a:endParaRPr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008913"/>
              </p:ext>
            </p:extLst>
          </p:nvPr>
        </p:nvGraphicFramePr>
        <p:xfrm>
          <a:off x="539552" y="1268760"/>
          <a:ext cx="784887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908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Bildschirmpräsentation (4:3)</PresentationFormat>
  <Paragraphs>94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Helvetica</vt:lpstr>
      <vt:lpstr>Wingdings</vt:lpstr>
      <vt:lpstr>Calibri</vt:lpstr>
      <vt:lpstr>Courier New</vt:lpstr>
      <vt:lpstr>Larissa</vt:lpstr>
      <vt:lpstr>Comparing income data from survey and register</vt:lpstr>
      <vt:lpstr>Overview</vt:lpstr>
      <vt:lpstr>Preliminaries</vt:lpstr>
      <vt:lpstr>Household income model</vt:lpstr>
      <vt:lpstr>Income variables</vt:lpstr>
      <vt:lpstr>Income variables: income from employment</vt:lpstr>
      <vt:lpstr>Income variables: income from employment</vt:lpstr>
      <vt:lpstr>Income variables: equivalised household income</vt:lpstr>
      <vt:lpstr>Income variables: equivalised household income</vt:lpstr>
      <vt:lpstr>Indicators</vt:lpstr>
      <vt:lpstr>Indicators: At-risk-of-poverty or social exclusion</vt:lpstr>
      <vt:lpstr>Indicators: At-risk-of-poverty or social exclusion</vt:lpstr>
      <vt:lpstr>Conclusions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Clara Löcker</dc:creator>
  <cp:lastModifiedBy>HEUBERGER Richard</cp:lastModifiedBy>
  <cp:revision>206</cp:revision>
  <cp:lastPrinted>2014-05-15T12:30:02Z</cp:lastPrinted>
  <dcterms:created xsi:type="dcterms:W3CDTF">2011-01-18T14:17:10Z</dcterms:created>
  <dcterms:modified xsi:type="dcterms:W3CDTF">2014-05-28T14:40:57Z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