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handoutMasterIdLst>
    <p:handoutMasterId r:id="rId15"/>
  </p:handoutMasterIdLst>
  <p:sldIdLst>
    <p:sldId id="256" r:id="rId2"/>
    <p:sldId id="257" r:id="rId3"/>
    <p:sldId id="270" r:id="rId4"/>
    <p:sldId id="295" r:id="rId5"/>
    <p:sldId id="296" r:id="rId6"/>
    <p:sldId id="290" r:id="rId7"/>
    <p:sldId id="291" r:id="rId8"/>
    <p:sldId id="292" r:id="rId9"/>
    <p:sldId id="293" r:id="rId10"/>
    <p:sldId id="294" r:id="rId11"/>
    <p:sldId id="297" r:id="rId12"/>
    <p:sldId id="279" r:id="rId13"/>
  </p:sldIdLst>
  <p:sldSz cx="9144000" cy="6858000" type="screen4x3"/>
  <p:notesSz cx="6669088" cy="9926638"/>
  <p:embeddedFontLst>
    <p:embeddedFont>
      <p:font typeface="Calibri" panose="020F0502020204030204" pitchFamily="34" charset="0"/>
      <p:regular r:id="rId16"/>
      <p:bold r:id="rId17"/>
      <p:italic r:id="rId18"/>
      <p:boldItalic r:id="rId19"/>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AE00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853" autoAdjust="0"/>
  </p:normalViewPr>
  <p:slideViewPr>
    <p:cSldViewPr>
      <p:cViewPr>
        <p:scale>
          <a:sx n="100" d="100"/>
          <a:sy n="100" d="100"/>
        </p:scale>
        <p:origin x="-918" y="-72"/>
      </p:cViewPr>
      <p:guideLst>
        <p:guide orient="horz" pos="2160"/>
        <p:guide pos="2880"/>
      </p:guideLst>
    </p:cSldViewPr>
  </p:slideViewPr>
  <p:notesTextViewPr>
    <p:cViewPr>
      <p:scale>
        <a:sx n="1" d="1"/>
        <a:sy n="1" d="1"/>
      </p:scale>
      <p:origin x="0" y="0"/>
    </p:cViewPr>
  </p:notesTextViewPr>
  <p:notesViewPr>
    <p:cSldViewPr>
      <p:cViewPr>
        <p:scale>
          <a:sx n="125" d="100"/>
          <a:sy n="125" d="100"/>
        </p:scale>
        <p:origin x="-2076" y="-72"/>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890137" cy="495793"/>
          </a:xfrm>
          <a:prstGeom prst="rect">
            <a:avLst/>
          </a:prstGeom>
        </p:spPr>
        <p:txBody>
          <a:bodyPr vert="horz" lIns="87554" tIns="43777" rIns="87554" bIns="43777" rtlCol="0"/>
          <a:lstStyle>
            <a:lvl1pPr algn="l">
              <a:defRPr sz="1100"/>
            </a:lvl1pPr>
          </a:lstStyle>
          <a:p>
            <a:endParaRPr lang="de-AT"/>
          </a:p>
        </p:txBody>
      </p:sp>
      <p:sp>
        <p:nvSpPr>
          <p:cNvPr id="3" name="Datumsplatzhalter 2"/>
          <p:cNvSpPr>
            <a:spLocks noGrp="1"/>
          </p:cNvSpPr>
          <p:nvPr>
            <p:ph type="dt" sz="quarter" idx="1"/>
          </p:nvPr>
        </p:nvSpPr>
        <p:spPr>
          <a:xfrm>
            <a:off x="3777462" y="1"/>
            <a:ext cx="2890137" cy="495793"/>
          </a:xfrm>
          <a:prstGeom prst="rect">
            <a:avLst/>
          </a:prstGeom>
        </p:spPr>
        <p:txBody>
          <a:bodyPr vert="horz" lIns="87554" tIns="43777" rIns="87554" bIns="43777" rtlCol="0"/>
          <a:lstStyle>
            <a:lvl1pPr algn="r">
              <a:defRPr sz="1100"/>
            </a:lvl1pPr>
          </a:lstStyle>
          <a:p>
            <a:fld id="{73EC1CD5-A4FB-421F-924E-55DE3ED0B954}" type="datetimeFigureOut">
              <a:rPr lang="de-AT" smtClean="0"/>
              <a:t>04.06.2014</a:t>
            </a:fld>
            <a:endParaRPr lang="de-AT"/>
          </a:p>
        </p:txBody>
      </p:sp>
      <p:sp>
        <p:nvSpPr>
          <p:cNvPr id="4" name="Fußzeilenplatzhalter 3"/>
          <p:cNvSpPr>
            <a:spLocks noGrp="1"/>
          </p:cNvSpPr>
          <p:nvPr>
            <p:ph type="ftr" sz="quarter" idx="2"/>
          </p:nvPr>
        </p:nvSpPr>
        <p:spPr>
          <a:xfrm>
            <a:off x="0" y="9429305"/>
            <a:ext cx="2890137" cy="495793"/>
          </a:xfrm>
          <a:prstGeom prst="rect">
            <a:avLst/>
          </a:prstGeom>
        </p:spPr>
        <p:txBody>
          <a:bodyPr vert="horz" lIns="87554" tIns="43777" rIns="87554" bIns="43777" rtlCol="0" anchor="b"/>
          <a:lstStyle>
            <a:lvl1pPr algn="l">
              <a:defRPr sz="1100"/>
            </a:lvl1pPr>
          </a:lstStyle>
          <a:p>
            <a:endParaRPr lang="de-AT"/>
          </a:p>
        </p:txBody>
      </p:sp>
      <p:sp>
        <p:nvSpPr>
          <p:cNvPr id="5" name="Foliennummernplatzhalter 4"/>
          <p:cNvSpPr>
            <a:spLocks noGrp="1"/>
          </p:cNvSpPr>
          <p:nvPr>
            <p:ph type="sldNum" sz="quarter" idx="3"/>
          </p:nvPr>
        </p:nvSpPr>
        <p:spPr>
          <a:xfrm>
            <a:off x="3777462" y="9429305"/>
            <a:ext cx="2890137" cy="495793"/>
          </a:xfrm>
          <a:prstGeom prst="rect">
            <a:avLst/>
          </a:prstGeom>
        </p:spPr>
        <p:txBody>
          <a:bodyPr vert="horz" lIns="87554" tIns="43777" rIns="87554" bIns="43777" rtlCol="0" anchor="b"/>
          <a:lstStyle>
            <a:lvl1pPr algn="r">
              <a:defRPr sz="1100"/>
            </a:lvl1pPr>
          </a:lstStyle>
          <a:p>
            <a:fld id="{CC65EF50-18A8-4574-A6CE-FA07413BB607}" type="slidenum">
              <a:rPr lang="de-AT" smtClean="0"/>
              <a:t>‹Nr.›</a:t>
            </a:fld>
            <a:endParaRPr lang="de-AT"/>
          </a:p>
        </p:txBody>
      </p:sp>
    </p:spTree>
    <p:extLst>
      <p:ext uri="{BB962C8B-B14F-4D97-AF65-F5344CB8AC3E}">
        <p14:creationId xmlns:p14="http://schemas.microsoft.com/office/powerpoint/2010/main" val="1920200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9" cy="496333"/>
          </a:xfrm>
          <a:prstGeom prst="rect">
            <a:avLst/>
          </a:prstGeom>
        </p:spPr>
        <p:txBody>
          <a:bodyPr vert="horz" lIns="94838" tIns="47418" rIns="94838" bIns="47418" rtlCol="0"/>
          <a:lstStyle>
            <a:lvl1pPr algn="l">
              <a:defRPr sz="1200"/>
            </a:lvl1pPr>
          </a:lstStyle>
          <a:p>
            <a:endParaRPr lang="de-AT"/>
          </a:p>
        </p:txBody>
      </p:sp>
      <p:sp>
        <p:nvSpPr>
          <p:cNvPr id="3" name="Datumsplatzhalter 2"/>
          <p:cNvSpPr>
            <a:spLocks noGrp="1"/>
          </p:cNvSpPr>
          <p:nvPr>
            <p:ph type="dt" idx="1"/>
          </p:nvPr>
        </p:nvSpPr>
        <p:spPr>
          <a:xfrm>
            <a:off x="3777608" y="0"/>
            <a:ext cx="2889939" cy="496333"/>
          </a:xfrm>
          <a:prstGeom prst="rect">
            <a:avLst/>
          </a:prstGeom>
        </p:spPr>
        <p:txBody>
          <a:bodyPr vert="horz" lIns="94838" tIns="47418" rIns="94838" bIns="47418" rtlCol="0"/>
          <a:lstStyle>
            <a:lvl1pPr algn="r">
              <a:defRPr sz="1200"/>
            </a:lvl1pPr>
          </a:lstStyle>
          <a:p>
            <a:fld id="{A1BFCDEA-3457-411C-A7DF-3332F454EBC4}" type="datetimeFigureOut">
              <a:rPr lang="de-AT" smtClean="0"/>
              <a:pPr/>
              <a:t>04.06.2014</a:t>
            </a:fld>
            <a:endParaRPr lang="de-AT"/>
          </a:p>
        </p:txBody>
      </p:sp>
      <p:sp>
        <p:nvSpPr>
          <p:cNvPr id="4" name="Folienbildplatzhalter 3"/>
          <p:cNvSpPr>
            <a:spLocks noGrp="1" noRot="1" noChangeAspect="1"/>
          </p:cNvSpPr>
          <p:nvPr>
            <p:ph type="sldImg" idx="2"/>
          </p:nvPr>
        </p:nvSpPr>
        <p:spPr>
          <a:xfrm>
            <a:off x="854075" y="746125"/>
            <a:ext cx="4960938" cy="3721100"/>
          </a:xfrm>
          <a:prstGeom prst="rect">
            <a:avLst/>
          </a:prstGeom>
          <a:noFill/>
          <a:ln w="12700">
            <a:solidFill>
              <a:prstClr val="black"/>
            </a:solidFill>
          </a:ln>
        </p:spPr>
        <p:txBody>
          <a:bodyPr vert="horz" lIns="94838" tIns="47418" rIns="94838" bIns="47418" rtlCol="0" anchor="ctr"/>
          <a:lstStyle/>
          <a:p>
            <a:endParaRPr lang="de-AT"/>
          </a:p>
        </p:txBody>
      </p:sp>
      <p:sp>
        <p:nvSpPr>
          <p:cNvPr id="5" name="Notizenplatzhalter 4"/>
          <p:cNvSpPr>
            <a:spLocks noGrp="1"/>
          </p:cNvSpPr>
          <p:nvPr>
            <p:ph type="body" sz="quarter" idx="3"/>
          </p:nvPr>
        </p:nvSpPr>
        <p:spPr>
          <a:xfrm>
            <a:off x="666909" y="4715153"/>
            <a:ext cx="5335270" cy="4466987"/>
          </a:xfrm>
          <a:prstGeom prst="rect">
            <a:avLst/>
          </a:prstGeom>
        </p:spPr>
        <p:txBody>
          <a:bodyPr vert="horz" lIns="94838" tIns="47418" rIns="94838" bIns="47418"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6" name="Fußzeilenplatzhalter 5"/>
          <p:cNvSpPr>
            <a:spLocks noGrp="1"/>
          </p:cNvSpPr>
          <p:nvPr>
            <p:ph type="ftr" sz="quarter" idx="4"/>
          </p:nvPr>
        </p:nvSpPr>
        <p:spPr>
          <a:xfrm>
            <a:off x="0" y="9428584"/>
            <a:ext cx="2889939" cy="496333"/>
          </a:xfrm>
          <a:prstGeom prst="rect">
            <a:avLst/>
          </a:prstGeom>
        </p:spPr>
        <p:txBody>
          <a:bodyPr vert="horz" lIns="94838" tIns="47418" rIns="94838" bIns="47418" rtlCol="0" anchor="b"/>
          <a:lstStyle>
            <a:lvl1pPr algn="l">
              <a:defRPr sz="1200"/>
            </a:lvl1pPr>
          </a:lstStyle>
          <a:p>
            <a:endParaRPr lang="de-AT"/>
          </a:p>
        </p:txBody>
      </p:sp>
      <p:sp>
        <p:nvSpPr>
          <p:cNvPr id="7" name="Foliennummernplatzhalter 6"/>
          <p:cNvSpPr>
            <a:spLocks noGrp="1"/>
          </p:cNvSpPr>
          <p:nvPr>
            <p:ph type="sldNum" sz="quarter" idx="5"/>
          </p:nvPr>
        </p:nvSpPr>
        <p:spPr>
          <a:xfrm>
            <a:off x="3777608" y="9428584"/>
            <a:ext cx="2889939" cy="496333"/>
          </a:xfrm>
          <a:prstGeom prst="rect">
            <a:avLst/>
          </a:prstGeom>
        </p:spPr>
        <p:txBody>
          <a:bodyPr vert="horz" lIns="94838" tIns="47418" rIns="94838" bIns="47418" rtlCol="0" anchor="b"/>
          <a:lstStyle>
            <a:lvl1pPr algn="r">
              <a:defRPr sz="1200"/>
            </a:lvl1pPr>
          </a:lstStyle>
          <a:p>
            <a:fld id="{4984857D-6311-4D3C-880D-595D47F7885D}" type="slidenum">
              <a:rPr lang="de-AT" smtClean="0"/>
              <a:pPr/>
              <a:t>‹Nr.›</a:t>
            </a:fld>
            <a:endParaRPr lang="de-AT"/>
          </a:p>
        </p:txBody>
      </p:sp>
    </p:spTree>
    <p:extLst>
      <p:ext uri="{BB962C8B-B14F-4D97-AF65-F5344CB8AC3E}">
        <p14:creationId xmlns:p14="http://schemas.microsoft.com/office/powerpoint/2010/main" val="1939882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blogs.worldbank.org/impactevaluations/tools-of-the-trade-when-to-use-those-sample-weights"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cpc.unc.edu/training/seminars/Suchindran%20APR19%20CPC%20Seminar%202013.pdf"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dirty="0"/>
          </a:p>
        </p:txBody>
      </p:sp>
      <p:sp>
        <p:nvSpPr>
          <p:cNvPr id="4" name="Foliennummernplatzhalter 3"/>
          <p:cNvSpPr>
            <a:spLocks noGrp="1"/>
          </p:cNvSpPr>
          <p:nvPr>
            <p:ph type="sldNum" sz="quarter" idx="10"/>
          </p:nvPr>
        </p:nvSpPr>
        <p:spPr/>
        <p:txBody>
          <a:bodyPr/>
          <a:lstStyle/>
          <a:p>
            <a:fld id="{4984857D-6311-4D3C-880D-595D47F7885D}" type="slidenum">
              <a:rPr lang="de-AT" smtClean="0"/>
              <a:pPr/>
              <a:t>1</a:t>
            </a:fld>
            <a:endParaRPr lang="de-A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dirty="0"/>
          </a:p>
        </p:txBody>
      </p:sp>
      <p:sp>
        <p:nvSpPr>
          <p:cNvPr id="4" name="Foliennummernplatzhalter 3"/>
          <p:cNvSpPr>
            <a:spLocks noGrp="1"/>
          </p:cNvSpPr>
          <p:nvPr>
            <p:ph type="sldNum" sz="quarter" idx="10"/>
          </p:nvPr>
        </p:nvSpPr>
        <p:spPr/>
        <p:txBody>
          <a:bodyPr/>
          <a:lstStyle/>
          <a:p>
            <a:fld id="{4984857D-6311-4D3C-880D-595D47F7885D}" type="slidenum">
              <a:rPr lang="de-AT" smtClean="0"/>
              <a:pPr/>
              <a:t>10</a:t>
            </a:fld>
            <a:endParaRPr lang="de-A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dirty="0"/>
          </a:p>
        </p:txBody>
      </p:sp>
      <p:sp>
        <p:nvSpPr>
          <p:cNvPr id="4" name="Foliennummernplatzhalter 3"/>
          <p:cNvSpPr>
            <a:spLocks noGrp="1"/>
          </p:cNvSpPr>
          <p:nvPr>
            <p:ph type="sldNum" sz="quarter" idx="10"/>
          </p:nvPr>
        </p:nvSpPr>
        <p:spPr/>
        <p:txBody>
          <a:bodyPr/>
          <a:lstStyle/>
          <a:p>
            <a:fld id="{4984857D-6311-4D3C-880D-595D47F7885D}" type="slidenum">
              <a:rPr lang="de-AT" smtClean="0"/>
              <a:pPr/>
              <a:t>11</a:t>
            </a:fld>
            <a:endParaRPr lang="de-A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4984857D-6311-4D3C-880D-595D47F7885D}" type="slidenum">
              <a:rPr lang="de-AT" smtClean="0"/>
              <a:pPr/>
              <a:t>12</a:t>
            </a:fld>
            <a:endParaRPr lang="de-AT"/>
          </a:p>
        </p:txBody>
      </p:sp>
    </p:spTree>
    <p:extLst>
      <p:ext uri="{BB962C8B-B14F-4D97-AF65-F5344CB8AC3E}">
        <p14:creationId xmlns:p14="http://schemas.microsoft.com/office/powerpoint/2010/main" val="3103180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dirty="0"/>
          </a:p>
        </p:txBody>
      </p:sp>
      <p:sp>
        <p:nvSpPr>
          <p:cNvPr id="4" name="Foliennummernplatzhalter 3"/>
          <p:cNvSpPr>
            <a:spLocks noGrp="1"/>
          </p:cNvSpPr>
          <p:nvPr>
            <p:ph type="sldNum" sz="quarter" idx="10"/>
          </p:nvPr>
        </p:nvSpPr>
        <p:spPr/>
        <p:txBody>
          <a:bodyPr/>
          <a:lstStyle/>
          <a:p>
            <a:fld id="{4984857D-6311-4D3C-880D-595D47F7885D}" type="slidenum">
              <a:rPr lang="de-AT" smtClean="0"/>
              <a:pPr/>
              <a:t>2</a:t>
            </a:fld>
            <a:endParaRPr lang="de-A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b="1" dirty="0" smtClean="0">
                <a:latin typeface="Helvetica" pitchFamily="50" charset="0"/>
              </a:rPr>
              <a:t>… </a:t>
            </a:r>
            <a:r>
              <a:rPr lang="de-DE" sz="1200" b="1" dirty="0" err="1" smtClean="0">
                <a:latin typeface="Helvetica" pitchFamily="50" charset="0"/>
              </a:rPr>
              <a:t>Describe</a:t>
            </a:r>
            <a:r>
              <a:rPr lang="de-DE" sz="1200" b="1" dirty="0" smtClean="0">
                <a:latin typeface="Helvetica" pitchFamily="50" charset="0"/>
              </a:rPr>
              <a:t> </a:t>
            </a:r>
            <a:r>
              <a:rPr lang="de-DE" sz="1200" b="1" dirty="0" err="1" smtClean="0">
                <a:latin typeface="Helvetica" pitchFamily="50" charset="0"/>
              </a:rPr>
              <a:t>new</a:t>
            </a:r>
            <a:r>
              <a:rPr lang="de-DE" sz="1200" b="1" dirty="0" smtClean="0">
                <a:latin typeface="Helvetica" pitchFamily="50" charset="0"/>
              </a:rPr>
              <a:t> HINC </a:t>
            </a:r>
            <a:r>
              <a:rPr lang="de-DE" sz="1200" b="1" dirty="0" err="1" smtClean="0">
                <a:latin typeface="Helvetica" pitchFamily="50" charset="0"/>
              </a:rPr>
              <a:t>and</a:t>
            </a:r>
            <a:r>
              <a:rPr lang="de-DE" sz="1200" b="1" dirty="0" smtClean="0">
                <a:latin typeface="Helvetica" pitchFamily="50" charset="0"/>
              </a:rPr>
              <a:t> time </a:t>
            </a:r>
            <a:r>
              <a:rPr lang="de-DE" sz="1200" b="1" dirty="0" err="1" smtClean="0">
                <a:latin typeface="Helvetica" pitchFamily="50" charset="0"/>
              </a:rPr>
              <a:t>series</a:t>
            </a:r>
            <a:r>
              <a:rPr lang="de-DE" sz="1200" b="1" dirty="0" smtClean="0">
                <a:latin typeface="Helvetica" pitchFamily="50" charset="0"/>
              </a:rPr>
              <a:t> break…</a:t>
            </a:r>
            <a:endParaRPr lang="de-AT" sz="1200" b="1" dirty="0" smtClean="0">
              <a:latin typeface="Helvetica" pitchFamily="50" charset="0"/>
            </a:endParaRPr>
          </a:p>
          <a:p>
            <a:endParaRPr lang="en-GB" dirty="0"/>
          </a:p>
        </p:txBody>
      </p:sp>
      <p:sp>
        <p:nvSpPr>
          <p:cNvPr id="4" name="Foliennummernplatzhalter 3"/>
          <p:cNvSpPr>
            <a:spLocks noGrp="1"/>
          </p:cNvSpPr>
          <p:nvPr>
            <p:ph type="sldNum" sz="quarter" idx="10"/>
          </p:nvPr>
        </p:nvSpPr>
        <p:spPr/>
        <p:txBody>
          <a:bodyPr/>
          <a:lstStyle/>
          <a:p>
            <a:fld id="{4984857D-6311-4D3C-880D-595D47F7885D}" type="slidenum">
              <a:rPr lang="de-AT" smtClean="0"/>
              <a:pPr/>
              <a:t>3</a:t>
            </a:fld>
            <a:endParaRPr lang="de-A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457200" lvl="1" indent="0">
              <a:lnSpc>
                <a:spcPct val="110000"/>
              </a:lnSpc>
              <a:buClr>
                <a:srgbClr val="AE002C"/>
              </a:buClr>
              <a:buFont typeface="Arial" panose="020B0604020202020204" pitchFamily="34" charset="0"/>
              <a:buNone/>
              <a:defRPr/>
            </a:pPr>
            <a:r>
              <a:rPr lang="de-DE" sz="1200" u="sng" dirty="0" smtClean="0">
                <a:solidFill>
                  <a:prstClr val="black"/>
                </a:solidFill>
              </a:rPr>
              <a:t>Vorteil</a:t>
            </a:r>
            <a:r>
              <a:rPr lang="de-DE" sz="1200" dirty="0" smtClean="0">
                <a:solidFill>
                  <a:prstClr val="black"/>
                </a:solidFill>
              </a:rPr>
              <a:t>: Abhängige Variable ist Indikator</a:t>
            </a:r>
          </a:p>
          <a:p>
            <a:pPr marL="457200" lvl="1" indent="0">
              <a:lnSpc>
                <a:spcPct val="110000"/>
              </a:lnSpc>
              <a:buClr>
                <a:srgbClr val="AE002C"/>
              </a:buClr>
              <a:buFont typeface="Arial" panose="020B0604020202020204" pitchFamily="34" charset="0"/>
              <a:buNone/>
              <a:defRPr/>
            </a:pPr>
            <a:r>
              <a:rPr lang="de-DE" sz="1200" u="sng" dirty="0" smtClean="0">
                <a:solidFill>
                  <a:prstClr val="black"/>
                </a:solidFill>
              </a:rPr>
              <a:t>Nachteil</a:t>
            </a:r>
            <a:r>
              <a:rPr lang="de-DE" sz="1200" dirty="0" smtClean="0">
                <a:solidFill>
                  <a:prstClr val="black"/>
                </a:solidFill>
              </a:rPr>
              <a:t>: Indikatoren werden getrennt geschätzt</a:t>
            </a:r>
            <a:br>
              <a:rPr lang="de-DE" sz="1200" dirty="0" smtClean="0">
                <a:solidFill>
                  <a:prstClr val="black"/>
                </a:solidFill>
              </a:rPr>
            </a:br>
            <a:r>
              <a:rPr lang="de-DE" sz="1200" dirty="0" smtClean="0">
                <a:solidFill>
                  <a:prstClr val="black"/>
                </a:solidFill>
              </a:rPr>
              <a:t>Da die Armutsgefährdung und die Ausgrenzungsgefährdung mit zwei unterschiedlichen Modellen geschätzt werden, ist nicht gewährleistet, dass der strukturelle Zusammenhang der beiden Indikatoren präzise abgebildet wird.</a:t>
            </a:r>
          </a:p>
          <a:p>
            <a:endParaRPr lang="en-GB" dirty="0"/>
          </a:p>
        </p:txBody>
      </p:sp>
      <p:sp>
        <p:nvSpPr>
          <p:cNvPr id="4" name="Foliennummernplatzhalter 3"/>
          <p:cNvSpPr>
            <a:spLocks noGrp="1"/>
          </p:cNvSpPr>
          <p:nvPr>
            <p:ph type="sldNum" sz="quarter" idx="10"/>
          </p:nvPr>
        </p:nvSpPr>
        <p:spPr/>
        <p:txBody>
          <a:bodyPr/>
          <a:lstStyle/>
          <a:p>
            <a:fld id="{4984857D-6311-4D3C-880D-595D47F7885D}" type="slidenum">
              <a:rPr lang="de-AT" smtClean="0"/>
              <a:pPr/>
              <a:t>4</a:t>
            </a:fld>
            <a:endParaRPr lang="de-A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77500" lnSpcReduction="20000"/>
          </a:bodyPr>
          <a:lstStyle/>
          <a:p>
            <a:pPr marL="457200" lvl="1" indent="0">
              <a:lnSpc>
                <a:spcPct val="110000"/>
              </a:lnSpc>
              <a:buClr>
                <a:srgbClr val="AE002C"/>
              </a:buClr>
              <a:buFont typeface="Arial" panose="020B0604020202020204" pitchFamily="34" charset="0"/>
              <a:buNone/>
              <a:defRPr/>
            </a:pPr>
            <a:r>
              <a:rPr lang="de-DE" sz="1200" u="sng" dirty="0" smtClean="0">
                <a:solidFill>
                  <a:prstClr val="black"/>
                </a:solidFill>
              </a:rPr>
              <a:t>Vorteil</a:t>
            </a:r>
            <a:r>
              <a:rPr lang="de-DE" sz="1200" dirty="0" smtClean="0">
                <a:solidFill>
                  <a:prstClr val="black"/>
                </a:solidFill>
              </a:rPr>
              <a:t>: Geschätzte Verteilung der Haushaltseinkommen ist für Stichprobe verfügbar. </a:t>
            </a:r>
            <a:br>
              <a:rPr lang="de-DE" sz="1200" dirty="0" smtClean="0">
                <a:solidFill>
                  <a:prstClr val="black"/>
                </a:solidFill>
              </a:rPr>
            </a:br>
            <a:r>
              <a:rPr lang="de-DE" sz="1200" dirty="0" smtClean="0">
                <a:solidFill>
                  <a:prstClr val="black"/>
                </a:solidFill>
              </a:rPr>
              <a:t>Äquivalenzeinkommen und Indikatoren müssen nicht separat geschätzt werden, sondern können auf Basis der Stichprobendaten und der Schätzwerte auf Mikrodatenebene berechnet werden.</a:t>
            </a:r>
          </a:p>
          <a:p>
            <a:pPr marL="457200" lvl="1" indent="0">
              <a:lnSpc>
                <a:spcPct val="110000"/>
              </a:lnSpc>
              <a:buClr>
                <a:srgbClr val="AE002C"/>
              </a:buClr>
              <a:buFont typeface="Arial" panose="020B0604020202020204" pitchFamily="34" charset="0"/>
              <a:buNone/>
              <a:defRPr/>
            </a:pPr>
            <a:r>
              <a:rPr lang="de-DE" sz="1200" u="sng" dirty="0" smtClean="0">
                <a:solidFill>
                  <a:prstClr val="black"/>
                </a:solidFill>
              </a:rPr>
              <a:t>Nachteil</a:t>
            </a:r>
            <a:r>
              <a:rPr lang="de-DE" sz="1200" dirty="0" smtClean="0">
                <a:solidFill>
                  <a:prstClr val="black"/>
                </a:solidFill>
              </a:rPr>
              <a:t>: Schätzwerte tendieren zur Mitte </a:t>
            </a:r>
            <a:br>
              <a:rPr lang="de-DE" sz="1200" dirty="0" smtClean="0">
                <a:solidFill>
                  <a:prstClr val="black"/>
                </a:solidFill>
              </a:rPr>
            </a:br>
            <a:r>
              <a:rPr lang="de-DE" sz="1200" dirty="0" smtClean="0">
                <a:solidFill>
                  <a:prstClr val="black"/>
                </a:solidFill>
              </a:rPr>
              <a:t>Konsequenz aus der Regressionsrechnung: Reduktion der Varianz, kleine Einkommen werden tendenziell überschätzt </a:t>
            </a:r>
            <a:br>
              <a:rPr lang="de-DE" sz="1200" dirty="0" smtClean="0">
                <a:solidFill>
                  <a:prstClr val="black"/>
                </a:solidFill>
              </a:rPr>
            </a:br>
            <a:r>
              <a:rPr lang="de-DE" sz="1200" dirty="0" smtClean="0">
                <a:solidFill>
                  <a:prstClr val="black"/>
                </a:solidFill>
              </a:rPr>
              <a:t>=&gt; würde zu einer Unterschätzung der Armutsgefährdung führen</a:t>
            </a:r>
          </a:p>
          <a:p>
            <a:endParaRPr lang="en-GB" i="1" dirty="0"/>
          </a:p>
        </p:txBody>
      </p:sp>
      <p:sp>
        <p:nvSpPr>
          <p:cNvPr id="4" name="Foliennummernplatzhalter 3"/>
          <p:cNvSpPr>
            <a:spLocks noGrp="1"/>
          </p:cNvSpPr>
          <p:nvPr>
            <p:ph type="sldNum" sz="quarter" idx="10"/>
          </p:nvPr>
        </p:nvSpPr>
        <p:spPr/>
        <p:txBody>
          <a:bodyPr/>
          <a:lstStyle/>
          <a:p>
            <a:fld id="{4984857D-6311-4D3C-880D-595D47F7885D}" type="slidenum">
              <a:rPr lang="de-AT" smtClean="0"/>
              <a:pPr/>
              <a:t>5</a:t>
            </a:fld>
            <a:endParaRPr lang="de-A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971550" lvl="1" indent="-514350">
              <a:lnSpc>
                <a:spcPct val="110000"/>
              </a:lnSpc>
              <a:buClr>
                <a:srgbClr val="AE002C"/>
              </a:buClr>
              <a:buFont typeface="Arial" panose="020B0604020202020204" pitchFamily="34" charset="0"/>
              <a:buChar char="•"/>
              <a:defRPr/>
            </a:pPr>
            <a:r>
              <a:rPr lang="de-DE" sz="1200" u="sng" dirty="0" smtClean="0">
                <a:solidFill>
                  <a:prstClr val="black"/>
                </a:solidFill>
              </a:rPr>
              <a:t>Vorteil</a:t>
            </a:r>
            <a:r>
              <a:rPr lang="de-DE" sz="1200" dirty="0" smtClean="0">
                <a:solidFill>
                  <a:prstClr val="black"/>
                </a:solidFill>
              </a:rPr>
              <a:t>: Präzise Schätzung der </a:t>
            </a:r>
            <a:r>
              <a:rPr lang="de-DE" sz="1200" dirty="0" err="1" smtClean="0">
                <a:solidFill>
                  <a:prstClr val="black"/>
                </a:solidFill>
              </a:rPr>
              <a:t>HEink</a:t>
            </a:r>
            <a:r>
              <a:rPr lang="de-DE" sz="1200" dirty="0" smtClean="0">
                <a:solidFill>
                  <a:prstClr val="black"/>
                </a:solidFill>
              </a:rPr>
              <a:t>-Verteilung </a:t>
            </a:r>
            <a:br>
              <a:rPr lang="de-DE" sz="1200" dirty="0" smtClean="0">
                <a:solidFill>
                  <a:prstClr val="black"/>
                </a:solidFill>
              </a:rPr>
            </a:br>
            <a:r>
              <a:rPr lang="de-DE" sz="1200" dirty="0" smtClean="0">
                <a:solidFill>
                  <a:prstClr val="black"/>
                </a:solidFill>
              </a:rPr>
              <a:t>Tendenz zur Mitte aus Variante 2 kann kompensiert werden.</a:t>
            </a:r>
            <a:br>
              <a:rPr lang="de-DE" sz="1200" dirty="0" smtClean="0">
                <a:solidFill>
                  <a:prstClr val="black"/>
                </a:solidFill>
              </a:rPr>
            </a:br>
            <a:r>
              <a:rPr lang="de-DE" sz="1200" dirty="0" smtClean="0">
                <a:solidFill>
                  <a:prstClr val="black"/>
                </a:solidFill>
              </a:rPr>
              <a:t>=&gt; Präzise Schätzung der Armutsgefährdung</a:t>
            </a:r>
          </a:p>
          <a:p>
            <a:pPr marL="971550" lvl="1" indent="-514350">
              <a:lnSpc>
                <a:spcPct val="110000"/>
              </a:lnSpc>
              <a:buClr>
                <a:srgbClr val="AE002C"/>
              </a:buClr>
              <a:buFont typeface="Arial" panose="020B0604020202020204" pitchFamily="34" charset="0"/>
              <a:buChar char="•"/>
              <a:defRPr/>
            </a:pPr>
            <a:r>
              <a:rPr lang="de-DE" sz="1200" u="sng" dirty="0" smtClean="0">
                <a:solidFill>
                  <a:prstClr val="black"/>
                </a:solidFill>
              </a:rPr>
              <a:t>Nachteil</a:t>
            </a:r>
            <a:r>
              <a:rPr lang="de-DE" sz="1200" dirty="0" smtClean="0">
                <a:solidFill>
                  <a:prstClr val="black"/>
                </a:solidFill>
              </a:rPr>
              <a:t>: Zugefügte Varianz ist rein zufällig </a:t>
            </a:r>
            <a:br>
              <a:rPr lang="de-DE" sz="1200" dirty="0" smtClean="0">
                <a:solidFill>
                  <a:prstClr val="black"/>
                </a:solidFill>
              </a:rPr>
            </a:br>
            <a:r>
              <a:rPr lang="de-DE" sz="1200" dirty="0" smtClean="0">
                <a:solidFill>
                  <a:prstClr val="black"/>
                </a:solidFill>
              </a:rPr>
              <a:t>=&gt; Analyse von Untergruppen Armuts- bzw. Ausgrenzungsgefährdung ist eingeschränkt.</a:t>
            </a:r>
          </a:p>
          <a:p>
            <a:endParaRPr lang="en-GB" dirty="0"/>
          </a:p>
        </p:txBody>
      </p:sp>
      <p:sp>
        <p:nvSpPr>
          <p:cNvPr id="4" name="Foliennummernplatzhalter 3"/>
          <p:cNvSpPr>
            <a:spLocks noGrp="1"/>
          </p:cNvSpPr>
          <p:nvPr>
            <p:ph type="sldNum" sz="quarter" idx="10"/>
          </p:nvPr>
        </p:nvSpPr>
        <p:spPr/>
        <p:txBody>
          <a:bodyPr/>
          <a:lstStyle/>
          <a:p>
            <a:fld id="{4984857D-6311-4D3C-880D-595D47F7885D}" type="slidenum">
              <a:rPr lang="de-AT" smtClean="0"/>
              <a:pPr/>
              <a:t>6</a:t>
            </a:fld>
            <a:endParaRPr lang="de-A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971550" lvl="1" indent="-514350">
              <a:lnSpc>
                <a:spcPct val="110000"/>
              </a:lnSpc>
              <a:buClr>
                <a:srgbClr val="AE002C"/>
              </a:buClr>
              <a:buFont typeface="Arial" panose="020B0604020202020204" pitchFamily="34" charset="0"/>
              <a:buChar char="•"/>
              <a:defRPr/>
            </a:pPr>
            <a:r>
              <a:rPr lang="de-DE" sz="1200" u="sng" dirty="0" smtClean="0">
                <a:solidFill>
                  <a:prstClr val="black"/>
                </a:solidFill>
              </a:rPr>
              <a:t>Vorteil</a:t>
            </a:r>
            <a:r>
              <a:rPr lang="de-DE" sz="1200" dirty="0" smtClean="0">
                <a:solidFill>
                  <a:prstClr val="black"/>
                </a:solidFill>
              </a:rPr>
              <a:t>: Explizite Modellierung des VWD-Effekts</a:t>
            </a:r>
          </a:p>
          <a:p>
            <a:pPr marL="971550" lvl="1" indent="-514350">
              <a:lnSpc>
                <a:spcPct val="110000"/>
              </a:lnSpc>
              <a:buClr>
                <a:srgbClr val="AE002C"/>
              </a:buClr>
              <a:buFont typeface="Arial" panose="020B0604020202020204" pitchFamily="34" charset="0"/>
              <a:buChar char="•"/>
              <a:defRPr/>
            </a:pPr>
            <a:r>
              <a:rPr lang="de-DE" sz="1200" u="sng" dirty="0" smtClean="0">
                <a:solidFill>
                  <a:prstClr val="black"/>
                </a:solidFill>
              </a:rPr>
              <a:t>Nachteil</a:t>
            </a:r>
            <a:r>
              <a:rPr lang="de-DE" sz="1200" dirty="0" smtClean="0">
                <a:solidFill>
                  <a:prstClr val="black"/>
                </a:solidFill>
              </a:rPr>
              <a:t>: 2 aufeinander aufbauende Modelle</a:t>
            </a:r>
            <a:br>
              <a:rPr lang="de-DE" sz="1200" dirty="0" smtClean="0">
                <a:solidFill>
                  <a:prstClr val="black"/>
                </a:solidFill>
              </a:rPr>
            </a:br>
            <a:r>
              <a:rPr lang="de-DE" sz="1200" dirty="0" smtClean="0">
                <a:solidFill>
                  <a:prstClr val="black"/>
                </a:solidFill>
              </a:rPr>
              <a:t>Schätzergebnis in Schritt 2) ist abhängig vom Schätzergebnis in </a:t>
            </a:r>
            <a:br>
              <a:rPr lang="de-DE" sz="1200" dirty="0" smtClean="0">
                <a:solidFill>
                  <a:prstClr val="black"/>
                </a:solidFill>
              </a:rPr>
            </a:br>
            <a:r>
              <a:rPr lang="de-DE" sz="1200" dirty="0" smtClean="0">
                <a:solidFill>
                  <a:prstClr val="black"/>
                </a:solidFill>
              </a:rPr>
              <a:t>Schritt 1), kumulierte Modellfehler</a:t>
            </a:r>
          </a:p>
          <a:p>
            <a:endParaRPr lang="en-GB" dirty="0"/>
          </a:p>
        </p:txBody>
      </p:sp>
      <p:sp>
        <p:nvSpPr>
          <p:cNvPr id="4" name="Foliennummernplatzhalter 3"/>
          <p:cNvSpPr>
            <a:spLocks noGrp="1"/>
          </p:cNvSpPr>
          <p:nvPr>
            <p:ph type="sldNum" sz="quarter" idx="10"/>
          </p:nvPr>
        </p:nvSpPr>
        <p:spPr/>
        <p:txBody>
          <a:bodyPr/>
          <a:lstStyle/>
          <a:p>
            <a:fld id="{4984857D-6311-4D3C-880D-595D47F7885D}" type="slidenum">
              <a:rPr lang="de-AT" smtClean="0"/>
              <a:pPr/>
              <a:t>7</a:t>
            </a:fld>
            <a:endParaRPr lang="de-A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AT" sz="1200" kern="1200" dirty="0" smtClean="0">
                <a:solidFill>
                  <a:schemeClr val="tx1"/>
                </a:solidFill>
                <a:effectLst/>
                <a:latin typeface="+mn-lt"/>
                <a:ea typeface="+mn-ea"/>
                <a:cs typeface="+mn-cs"/>
              </a:rPr>
              <a:t>Wenn für die Gewichtungsvariablen (</a:t>
            </a:r>
            <a:r>
              <a:rPr lang="de-AT" sz="1200" kern="1200" dirty="0" err="1" smtClean="0">
                <a:solidFill>
                  <a:schemeClr val="tx1"/>
                </a:solidFill>
                <a:effectLst/>
                <a:latin typeface="+mn-lt"/>
                <a:ea typeface="+mn-ea"/>
                <a:cs typeface="+mn-cs"/>
              </a:rPr>
              <a:t>Strata</a:t>
            </a:r>
            <a:r>
              <a:rPr lang="de-AT" sz="1200" kern="1200" dirty="0" smtClean="0">
                <a:solidFill>
                  <a:schemeClr val="tx1"/>
                </a:solidFill>
                <a:effectLst/>
                <a:latin typeface="+mn-lt"/>
                <a:ea typeface="+mn-ea"/>
                <a:cs typeface="+mn-cs"/>
              </a:rPr>
              <a:t> der </a:t>
            </a:r>
            <a:r>
              <a:rPr lang="de-AT" sz="1200" kern="1200" dirty="0" err="1" smtClean="0">
                <a:solidFill>
                  <a:schemeClr val="tx1"/>
                </a:solidFill>
                <a:effectLst/>
                <a:latin typeface="+mn-lt"/>
                <a:ea typeface="+mn-ea"/>
                <a:cs typeface="+mn-cs"/>
              </a:rPr>
              <a:t>dgew</a:t>
            </a:r>
            <a:r>
              <a:rPr lang="de-AT" sz="1200" kern="1200" dirty="0" smtClean="0">
                <a:solidFill>
                  <a:schemeClr val="tx1"/>
                </a:solidFill>
                <a:effectLst/>
                <a:latin typeface="+mn-lt"/>
                <a:ea typeface="+mn-ea"/>
                <a:cs typeface="+mn-cs"/>
              </a:rPr>
              <a:t>, auch </a:t>
            </a:r>
            <a:r>
              <a:rPr lang="de-AT" sz="1200" kern="1200" dirty="0" err="1" smtClean="0">
                <a:solidFill>
                  <a:schemeClr val="tx1"/>
                </a:solidFill>
                <a:effectLst/>
                <a:latin typeface="+mn-lt"/>
                <a:ea typeface="+mn-ea"/>
                <a:cs typeface="+mn-cs"/>
              </a:rPr>
              <a:t>Randvtlg</a:t>
            </a:r>
            <a:r>
              <a:rPr lang="de-AT" sz="1200" kern="1200" dirty="0" smtClean="0">
                <a:solidFill>
                  <a:schemeClr val="tx1"/>
                </a:solidFill>
                <a:effectLst/>
                <a:latin typeface="+mn-lt"/>
                <a:ea typeface="+mn-ea"/>
                <a:cs typeface="+mn-cs"/>
              </a:rPr>
              <a:t> der </a:t>
            </a:r>
            <a:r>
              <a:rPr lang="de-AT" sz="1200" kern="1200" dirty="0" err="1" smtClean="0">
                <a:solidFill>
                  <a:schemeClr val="tx1"/>
                </a:solidFill>
                <a:effectLst/>
                <a:latin typeface="+mn-lt"/>
                <a:ea typeface="+mn-ea"/>
                <a:cs typeface="+mn-cs"/>
              </a:rPr>
              <a:t>Kalib</a:t>
            </a:r>
            <a:r>
              <a:rPr lang="de-AT" sz="1200" kern="1200" dirty="0" smtClean="0">
                <a:solidFill>
                  <a:schemeClr val="tx1"/>
                </a:solidFill>
                <a:effectLst/>
                <a:latin typeface="+mn-lt"/>
                <a:ea typeface="+mn-ea"/>
                <a:cs typeface="+mn-cs"/>
              </a:rPr>
              <a:t>?) kontrolliert wird, dann spricht nichts gegen </a:t>
            </a:r>
            <a:r>
              <a:rPr lang="de-AT" sz="1200" kern="1200" dirty="0" err="1" smtClean="0">
                <a:solidFill>
                  <a:schemeClr val="tx1"/>
                </a:solidFill>
                <a:effectLst/>
                <a:latin typeface="+mn-lt"/>
                <a:ea typeface="+mn-ea"/>
                <a:cs typeface="+mn-cs"/>
              </a:rPr>
              <a:t>ungewichtete</a:t>
            </a:r>
            <a:r>
              <a:rPr lang="de-AT" sz="1200" kern="1200" dirty="0" smtClean="0">
                <a:solidFill>
                  <a:schemeClr val="tx1"/>
                </a:solidFill>
                <a:effectLst/>
                <a:latin typeface="+mn-lt"/>
                <a:ea typeface="+mn-ea"/>
                <a:cs typeface="+mn-cs"/>
              </a:rPr>
              <a:t> Regression.</a:t>
            </a:r>
          </a:p>
          <a:p>
            <a:r>
              <a:rPr lang="en-GB" sz="1200" kern="1200" dirty="0" err="1" smtClean="0">
                <a:solidFill>
                  <a:schemeClr val="tx1"/>
                </a:solidFill>
                <a:effectLst/>
                <a:latin typeface="+mn-lt"/>
                <a:ea typeface="+mn-ea"/>
                <a:cs typeface="+mn-cs"/>
              </a:rPr>
              <a:t>Aus</a:t>
            </a:r>
            <a:r>
              <a:rPr lang="en-GB" sz="1200" kern="1200" dirty="0" smtClean="0">
                <a:solidFill>
                  <a:schemeClr val="tx1"/>
                </a:solidFill>
                <a:effectLst/>
                <a:latin typeface="+mn-lt"/>
                <a:ea typeface="+mn-ea"/>
                <a:cs typeface="+mn-cs"/>
              </a:rPr>
              <a:t> </a:t>
            </a:r>
            <a:r>
              <a:rPr lang="en-GB" sz="1200" u="sng" kern="1200" dirty="0" smtClean="0">
                <a:solidFill>
                  <a:schemeClr val="tx1"/>
                </a:solidFill>
                <a:effectLst/>
                <a:latin typeface="+mn-lt"/>
                <a:ea typeface="+mn-ea"/>
                <a:cs typeface="+mn-cs"/>
                <a:hlinkClick r:id="rId3"/>
              </a:rPr>
              <a:t>http://blogs.worldbank.org/impactevaluations/tools-of-the-trade-when-to-use-those-sample-weights</a:t>
            </a:r>
            <a:r>
              <a:rPr lang="en-GB" sz="1200" kern="1200" dirty="0" smtClean="0">
                <a:solidFill>
                  <a:schemeClr val="tx1"/>
                </a:solidFill>
                <a:effectLst/>
                <a:latin typeface="+mn-lt"/>
                <a:ea typeface="+mn-ea"/>
                <a:cs typeface="+mn-cs"/>
              </a:rPr>
              <a:t>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„On the other hand if the sampling probability is known to vary across certain strata and those strata indicators are included in the estimating equation, then the probability of selection should no longer be related to the error term”</a:t>
            </a:r>
            <a:endParaRPr lang="de-AT" sz="1200" kern="1200" dirty="0" smtClean="0">
              <a:solidFill>
                <a:schemeClr val="tx1"/>
              </a:solidFill>
              <a:effectLst/>
              <a:latin typeface="+mn-lt"/>
              <a:ea typeface="+mn-ea"/>
              <a:cs typeface="+mn-cs"/>
            </a:endParaRPr>
          </a:p>
          <a:p>
            <a:r>
              <a:rPr lang="de-AT" sz="1200" kern="1200" dirty="0" smtClean="0">
                <a:solidFill>
                  <a:schemeClr val="tx1"/>
                </a:solidFill>
                <a:effectLst/>
                <a:latin typeface="+mn-lt"/>
                <a:ea typeface="+mn-ea"/>
                <a:cs typeface="+mn-cs"/>
              </a:rPr>
              <a:t>ABER: Die Gewichte streuen nicht nur nach der Randverteilungen. Gäbe es nur Streuung innerhalb von Post-</a:t>
            </a:r>
            <a:r>
              <a:rPr lang="de-AT" sz="1200" kern="1200" dirty="0" err="1" smtClean="0">
                <a:solidFill>
                  <a:schemeClr val="tx1"/>
                </a:solidFill>
                <a:effectLst/>
                <a:latin typeface="+mn-lt"/>
                <a:ea typeface="+mn-ea"/>
                <a:cs typeface="+mn-cs"/>
              </a:rPr>
              <a:t>Strata</a:t>
            </a:r>
            <a:r>
              <a:rPr lang="de-AT" sz="1200" kern="1200" dirty="0" smtClean="0">
                <a:solidFill>
                  <a:schemeClr val="tx1"/>
                </a:solidFill>
                <a:effectLst/>
                <a:latin typeface="+mn-lt"/>
                <a:ea typeface="+mn-ea"/>
                <a:cs typeface="+mn-cs"/>
              </a:rPr>
              <a:t>, dann würde es doch reichen die Gewichtungsvariablen als Prädiktoren ins Modell einfließen zu lassen(?)</a:t>
            </a:r>
          </a:p>
          <a:p>
            <a:r>
              <a:rPr lang="de-AT" sz="1200" kern="1200" dirty="0" smtClean="0">
                <a:solidFill>
                  <a:schemeClr val="tx1"/>
                </a:solidFill>
                <a:effectLst/>
                <a:latin typeface="+mn-lt"/>
                <a:ea typeface="+mn-ea"/>
                <a:cs typeface="+mn-cs"/>
              </a:rPr>
              <a:t>DOCH: Sample Design ist nicht mir ARPR/AROPE korreliert, d.h. SILC verwendet </a:t>
            </a:r>
            <a:r>
              <a:rPr lang="de-AT" sz="1200" kern="1200" dirty="0" err="1" smtClean="0">
                <a:solidFill>
                  <a:schemeClr val="tx1"/>
                </a:solidFill>
                <a:effectLst/>
                <a:latin typeface="+mn-lt"/>
                <a:ea typeface="+mn-ea"/>
                <a:cs typeface="+mn-cs"/>
              </a:rPr>
              <a:t>noninformative</a:t>
            </a:r>
            <a:r>
              <a:rPr lang="de-AT" sz="1200" kern="1200" dirty="0" smtClean="0">
                <a:solidFill>
                  <a:schemeClr val="tx1"/>
                </a:solidFill>
                <a:effectLst/>
                <a:latin typeface="+mn-lt"/>
                <a:ea typeface="+mn-ea"/>
                <a:cs typeface="+mn-cs"/>
              </a:rPr>
              <a:t> Sampling! </a:t>
            </a:r>
            <a:r>
              <a:rPr lang="en-GB" sz="1200" kern="1200" dirty="0" smtClean="0">
                <a:solidFill>
                  <a:schemeClr val="tx1"/>
                </a:solidFill>
                <a:effectLst/>
                <a:latin typeface="+mn-lt"/>
                <a:ea typeface="+mn-ea"/>
                <a:cs typeface="+mn-cs"/>
              </a:rPr>
              <a:t>(</a:t>
            </a:r>
            <a:r>
              <a:rPr lang="en-GB" sz="1200" kern="1200" dirty="0" err="1" smtClean="0">
                <a:solidFill>
                  <a:schemeClr val="tx1"/>
                </a:solidFill>
                <a:effectLst/>
                <a:latin typeface="+mn-lt"/>
                <a:ea typeface="+mn-ea"/>
                <a:cs typeface="+mn-cs"/>
              </a:rPr>
              <a:t>aus</a:t>
            </a:r>
            <a:r>
              <a:rPr lang="en-GB" sz="1200" kern="1200" dirty="0" smtClean="0">
                <a:solidFill>
                  <a:schemeClr val="tx1"/>
                </a:solidFill>
                <a:effectLst/>
                <a:latin typeface="+mn-lt"/>
                <a:ea typeface="+mn-ea"/>
                <a:cs typeface="+mn-cs"/>
              </a:rPr>
              <a:t>: </a:t>
            </a:r>
            <a:r>
              <a:rPr lang="en-GB" sz="1200" u="sng" kern="1200" dirty="0" smtClean="0">
                <a:solidFill>
                  <a:schemeClr val="tx1"/>
                </a:solidFill>
                <a:effectLst/>
                <a:latin typeface="+mn-lt"/>
                <a:ea typeface="+mn-ea"/>
                <a:cs typeface="+mn-cs"/>
                <a:hlinkClick r:id="rId4"/>
              </a:rPr>
              <a:t>http://www.cpc.unc.edu/training/seminars/Suchindran%20APR19%20CPC%20Seminar%202013.pdf</a:t>
            </a:r>
            <a:r>
              <a:rPr lang="en-GB" sz="1200" kern="1200" dirty="0" smtClean="0">
                <a:solidFill>
                  <a:schemeClr val="tx1"/>
                </a:solidFill>
                <a:effectLst/>
                <a:latin typeface="+mn-lt"/>
                <a:ea typeface="+mn-ea"/>
                <a:cs typeface="+mn-cs"/>
              </a:rPr>
              <a:t> “A sampling design is informative if the selection probabilities are related to the outcome  variable of interest ( Even after controlling on the covariates in the model))”</a:t>
            </a:r>
            <a:endParaRPr lang="de-AT" sz="1200" kern="1200" dirty="0" smtClean="0">
              <a:solidFill>
                <a:schemeClr val="tx1"/>
              </a:solidFill>
              <a:effectLst/>
              <a:latin typeface="+mn-lt"/>
              <a:ea typeface="+mn-ea"/>
              <a:cs typeface="+mn-cs"/>
            </a:endParaRPr>
          </a:p>
          <a:p>
            <a:r>
              <a:rPr lang="de-AT" sz="1200" kern="1200" dirty="0" smtClean="0">
                <a:solidFill>
                  <a:schemeClr val="tx1"/>
                </a:solidFill>
                <a:effectLst/>
                <a:latin typeface="+mn-lt"/>
                <a:ea typeface="+mn-ea"/>
                <a:cs typeface="+mn-cs"/>
              </a:rPr>
              <a:t>Bei non-informative Sampling ist es nicht notwendig die </a:t>
            </a:r>
            <a:r>
              <a:rPr lang="de-AT" sz="1200" kern="1200" dirty="0" err="1" smtClean="0">
                <a:solidFill>
                  <a:schemeClr val="tx1"/>
                </a:solidFill>
                <a:effectLst/>
                <a:latin typeface="+mn-lt"/>
                <a:ea typeface="+mn-ea"/>
                <a:cs typeface="+mn-cs"/>
              </a:rPr>
              <a:t>Surveydesign</a:t>
            </a:r>
            <a:r>
              <a:rPr lang="de-AT" sz="1200" kern="1200" dirty="0" smtClean="0">
                <a:solidFill>
                  <a:schemeClr val="tx1"/>
                </a:solidFill>
                <a:effectLst/>
                <a:latin typeface="+mn-lt"/>
                <a:ea typeface="+mn-ea"/>
                <a:cs typeface="+mn-cs"/>
              </a:rPr>
              <a:t>-Gewichte in der Regression aufzunehmen (Modell besitzt design </a:t>
            </a:r>
            <a:r>
              <a:rPr lang="de-AT" sz="1200" kern="1200" dirty="0" err="1" smtClean="0">
                <a:solidFill>
                  <a:schemeClr val="tx1"/>
                </a:solidFill>
                <a:effectLst/>
                <a:latin typeface="+mn-lt"/>
                <a:ea typeface="+mn-ea"/>
                <a:cs typeface="+mn-cs"/>
              </a:rPr>
              <a:t>ignorability</a:t>
            </a:r>
            <a:r>
              <a:rPr lang="de-AT" sz="1200" kern="1200" dirty="0" smtClean="0">
                <a:solidFill>
                  <a:schemeClr val="tx1"/>
                </a:solidFill>
                <a:effectLst/>
                <a:latin typeface="+mn-lt"/>
                <a:ea typeface="+mn-ea"/>
                <a:cs typeface="+mn-cs"/>
              </a:rPr>
              <a:t>). </a:t>
            </a:r>
            <a:br>
              <a:rPr lang="de-AT" sz="1200" kern="1200" dirty="0" smtClean="0">
                <a:solidFill>
                  <a:schemeClr val="tx1"/>
                </a:solidFill>
                <a:effectLst/>
                <a:latin typeface="+mn-lt"/>
                <a:ea typeface="+mn-ea"/>
                <a:cs typeface="+mn-cs"/>
              </a:rPr>
            </a:br>
            <a:endParaRPr lang="de-AT" sz="1200" dirty="0" smtClean="0"/>
          </a:p>
          <a:p>
            <a:endParaRPr lang="en-GB" dirty="0"/>
          </a:p>
        </p:txBody>
      </p:sp>
      <p:sp>
        <p:nvSpPr>
          <p:cNvPr id="4" name="Foliennummernplatzhalter 3"/>
          <p:cNvSpPr>
            <a:spLocks noGrp="1"/>
          </p:cNvSpPr>
          <p:nvPr>
            <p:ph type="sldNum" sz="quarter" idx="10"/>
          </p:nvPr>
        </p:nvSpPr>
        <p:spPr/>
        <p:txBody>
          <a:bodyPr/>
          <a:lstStyle/>
          <a:p>
            <a:fld id="{4984857D-6311-4D3C-880D-595D47F7885D}" type="slidenum">
              <a:rPr lang="de-AT" smtClean="0"/>
              <a:pPr/>
              <a:t>8</a:t>
            </a:fld>
            <a:endParaRPr lang="de-A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971550" lvl="1" indent="-514350">
              <a:lnSpc>
                <a:spcPct val="110000"/>
              </a:lnSpc>
              <a:buClr>
                <a:srgbClr val="AE002C"/>
              </a:buClr>
              <a:buFont typeface="Arial" panose="020B0604020202020204" pitchFamily="34" charset="0"/>
              <a:buChar char="•"/>
              <a:defRPr/>
            </a:pPr>
            <a:r>
              <a:rPr lang="de-DE" sz="1200" dirty="0" smtClean="0">
                <a:solidFill>
                  <a:prstClr val="black"/>
                </a:solidFill>
              </a:rPr>
              <a:t>Geschätzte </a:t>
            </a:r>
            <a:r>
              <a:rPr lang="de-DE" sz="1200" dirty="0" err="1" smtClean="0">
                <a:solidFill>
                  <a:prstClr val="black"/>
                </a:solidFill>
              </a:rPr>
              <a:t>HEink</a:t>
            </a:r>
            <a:r>
              <a:rPr lang="de-DE" sz="1200" dirty="0" smtClean="0">
                <a:solidFill>
                  <a:prstClr val="black"/>
                </a:solidFill>
              </a:rPr>
              <a:t>-Verteilung unterscheidet sich kaum von geschätzter Verteilung (nach </a:t>
            </a:r>
            <a:r>
              <a:rPr lang="de-DE" sz="1200" dirty="0" err="1" smtClean="0">
                <a:solidFill>
                  <a:prstClr val="black"/>
                </a:solidFill>
              </a:rPr>
              <a:t>Kolmogorov-Smirnov</a:t>
            </a:r>
            <a:r>
              <a:rPr lang="de-DE" sz="1200" dirty="0" smtClean="0">
                <a:solidFill>
                  <a:prstClr val="black"/>
                </a:solidFill>
              </a:rPr>
              <a:t> Anpassungstest)</a:t>
            </a:r>
          </a:p>
          <a:p>
            <a:pPr marL="971550" marR="0" lvl="1" indent="-514350" algn="l" defTabSz="914400" rtl="0" eaLnBrk="1" fontAlgn="auto" latinLnBrk="0" hangingPunct="1">
              <a:lnSpc>
                <a:spcPct val="110000"/>
              </a:lnSpc>
              <a:spcBef>
                <a:spcPts val="0"/>
              </a:spcBef>
              <a:spcAft>
                <a:spcPts val="0"/>
              </a:spcAft>
              <a:buClr>
                <a:srgbClr val="AE002C"/>
              </a:buClr>
              <a:buSzTx/>
              <a:buFont typeface="Arial" panose="020B0604020202020204" pitchFamily="34" charset="0"/>
              <a:buChar char="•"/>
              <a:tabLst/>
              <a:defRPr/>
            </a:pPr>
            <a:r>
              <a:rPr lang="de-DE" sz="1200" dirty="0" smtClean="0">
                <a:solidFill>
                  <a:prstClr val="black"/>
                </a:solidFill>
              </a:rPr>
              <a:t>Schätzfehler der Armutsgefährdungsquote 2011 </a:t>
            </a:r>
            <a:br>
              <a:rPr lang="de-DE" sz="1200" dirty="0" smtClean="0">
                <a:solidFill>
                  <a:prstClr val="black"/>
                </a:solidFill>
              </a:rPr>
            </a:br>
            <a:r>
              <a:rPr lang="de-DE" sz="1200" dirty="0" smtClean="0">
                <a:solidFill>
                  <a:prstClr val="black"/>
                </a:solidFill>
              </a:rPr>
              <a:t>nur ca. 0,05 Prozentpunkte</a:t>
            </a:r>
          </a:p>
          <a:p>
            <a:pPr marL="971550" lvl="1" indent="-514350">
              <a:lnSpc>
                <a:spcPct val="110000"/>
              </a:lnSpc>
              <a:buClr>
                <a:srgbClr val="AE002C"/>
              </a:buClr>
              <a:buFont typeface="Arial" panose="020B0604020202020204" pitchFamily="34" charset="0"/>
              <a:buChar char="•"/>
              <a:defRPr/>
            </a:pPr>
            <a:endParaRPr lang="de-DE" sz="1200" dirty="0" smtClean="0">
              <a:solidFill>
                <a:prstClr val="black"/>
              </a:solidFill>
            </a:endParaRPr>
          </a:p>
        </p:txBody>
      </p:sp>
      <p:sp>
        <p:nvSpPr>
          <p:cNvPr id="4" name="Foliennummernplatzhalter 3"/>
          <p:cNvSpPr>
            <a:spLocks noGrp="1"/>
          </p:cNvSpPr>
          <p:nvPr>
            <p:ph type="sldNum" sz="quarter" idx="10"/>
          </p:nvPr>
        </p:nvSpPr>
        <p:spPr/>
        <p:txBody>
          <a:bodyPr/>
          <a:lstStyle/>
          <a:p>
            <a:fld id="{4984857D-6311-4D3C-880D-595D47F7885D}" type="slidenum">
              <a:rPr lang="de-AT" smtClean="0"/>
              <a:pPr/>
              <a:t>9</a:t>
            </a:fld>
            <a:endParaRPr lang="de-AT"/>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13" name="Grafik 12" descr="Haus_blau_1.jpg"/>
          <p:cNvPicPr>
            <a:picLocks noChangeAspect="1"/>
          </p:cNvPicPr>
          <p:nvPr userDrawn="1"/>
        </p:nvPicPr>
        <p:blipFill>
          <a:blip r:embed="rId2" cstate="print"/>
          <a:srcRect l="176" t="4765" r="196" b="8505"/>
          <a:stretch>
            <a:fillRect/>
          </a:stretch>
        </p:blipFill>
        <p:spPr>
          <a:xfrm>
            <a:off x="189188" y="927770"/>
            <a:ext cx="8737200" cy="5362205"/>
          </a:xfrm>
          <a:prstGeom prst="rect">
            <a:avLst/>
          </a:prstGeom>
        </p:spPr>
      </p:pic>
      <p:sp>
        <p:nvSpPr>
          <p:cNvPr id="14" name="Rechteck 13"/>
          <p:cNvSpPr/>
          <p:nvPr userDrawn="1"/>
        </p:nvSpPr>
        <p:spPr>
          <a:xfrm>
            <a:off x="3432811" y="1963502"/>
            <a:ext cx="5501486" cy="2664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AT"/>
          </a:p>
        </p:txBody>
      </p:sp>
      <p:sp>
        <p:nvSpPr>
          <p:cNvPr id="15" name="Rechteck 14"/>
          <p:cNvSpPr/>
          <p:nvPr userDrawn="1"/>
        </p:nvSpPr>
        <p:spPr>
          <a:xfrm>
            <a:off x="9525" y="1963502"/>
            <a:ext cx="3359005" cy="2664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AT"/>
          </a:p>
        </p:txBody>
      </p:sp>
      <p:cxnSp>
        <p:nvCxnSpPr>
          <p:cNvPr id="16" name="Gerade Verbindung 15"/>
          <p:cNvCxnSpPr/>
          <p:nvPr userDrawn="1"/>
        </p:nvCxnSpPr>
        <p:spPr>
          <a:xfrm>
            <a:off x="191460" y="876217"/>
            <a:ext cx="8726400" cy="0"/>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a:xfrm>
            <a:off x="190500" y="6322905"/>
            <a:ext cx="8726400" cy="0"/>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Textfeld 8"/>
          <p:cNvSpPr txBox="1"/>
          <p:nvPr userDrawn="1"/>
        </p:nvSpPr>
        <p:spPr>
          <a:xfrm>
            <a:off x="120137" y="6389628"/>
            <a:ext cx="2071702" cy="323165"/>
          </a:xfrm>
          <a:prstGeom prst="rect">
            <a:avLst/>
          </a:prstGeom>
          <a:noFill/>
        </p:spPr>
        <p:txBody>
          <a:bodyPr wrap="square" rtlCol="0">
            <a:spAutoFit/>
          </a:bodyPr>
          <a:lstStyle/>
          <a:p>
            <a:r>
              <a:rPr lang="de-DE" sz="1500" dirty="0" smtClean="0">
                <a:solidFill>
                  <a:srgbClr val="AE002C"/>
                </a:solidFill>
              </a:rPr>
              <a:t>www.statistik.at</a:t>
            </a:r>
            <a:endParaRPr lang="de-AT" sz="1500" dirty="0">
              <a:solidFill>
                <a:srgbClr val="AE002C"/>
              </a:solidFill>
            </a:endParaRPr>
          </a:p>
        </p:txBody>
      </p:sp>
      <p:sp>
        <p:nvSpPr>
          <p:cNvPr id="10" name="Textfeld 9"/>
          <p:cNvSpPr txBox="1"/>
          <p:nvPr userDrawn="1"/>
        </p:nvSpPr>
        <p:spPr>
          <a:xfrm>
            <a:off x="5711495" y="6389360"/>
            <a:ext cx="3312368" cy="323165"/>
          </a:xfrm>
          <a:prstGeom prst="rect">
            <a:avLst/>
          </a:prstGeom>
          <a:noFill/>
        </p:spPr>
        <p:txBody>
          <a:bodyPr wrap="square" rtlCol="0">
            <a:spAutoFit/>
          </a:bodyPr>
          <a:lstStyle/>
          <a:p>
            <a:pPr algn="r"/>
            <a:r>
              <a:rPr lang="de-DE" sz="1500" dirty="0" err="1" smtClean="0">
                <a:solidFill>
                  <a:srgbClr val="AE002C"/>
                </a:solidFill>
              </a:rPr>
              <a:t>We</a:t>
            </a:r>
            <a:r>
              <a:rPr lang="de-DE" sz="1500" dirty="0" smtClean="0">
                <a:solidFill>
                  <a:srgbClr val="AE002C"/>
                </a:solidFill>
              </a:rPr>
              <a:t> </a:t>
            </a:r>
            <a:r>
              <a:rPr lang="de-DE" sz="1500" dirty="0" err="1" smtClean="0">
                <a:solidFill>
                  <a:srgbClr val="AE002C"/>
                </a:solidFill>
              </a:rPr>
              <a:t>provide</a:t>
            </a:r>
            <a:r>
              <a:rPr lang="de-DE" sz="1500" baseline="0" dirty="0" smtClean="0">
                <a:solidFill>
                  <a:srgbClr val="AE002C"/>
                </a:solidFill>
              </a:rPr>
              <a:t> </a:t>
            </a:r>
            <a:r>
              <a:rPr lang="de-DE" sz="1500" dirty="0" err="1" smtClean="0">
                <a:solidFill>
                  <a:srgbClr val="AE002C"/>
                </a:solidFill>
              </a:rPr>
              <a:t>information</a:t>
            </a:r>
            <a:endParaRPr lang="de-AT" sz="1500" dirty="0">
              <a:solidFill>
                <a:srgbClr val="AE002C"/>
              </a:solidFill>
            </a:endParaRPr>
          </a:p>
        </p:txBody>
      </p:sp>
      <p:sp>
        <p:nvSpPr>
          <p:cNvPr id="2" name="Titel 1"/>
          <p:cNvSpPr>
            <a:spLocks noGrp="1"/>
          </p:cNvSpPr>
          <p:nvPr>
            <p:ph type="ctrTitle" hasCustomPrompt="1"/>
          </p:nvPr>
        </p:nvSpPr>
        <p:spPr>
          <a:xfrm>
            <a:off x="3532824" y="2060849"/>
            <a:ext cx="5256584" cy="1323439"/>
          </a:xfrm>
          <a:noFill/>
        </p:spPr>
        <p:txBody>
          <a:bodyPr wrap="square" rtlCol="0">
            <a:spAutoFit/>
          </a:bodyPr>
          <a:lstStyle>
            <a:lvl1pPr algn="l">
              <a:defRPr lang="de-AT" sz="4000" baseline="0">
                <a:solidFill>
                  <a:srgbClr val="AE002C"/>
                </a:solidFill>
                <a:latin typeface="+mn-lt"/>
                <a:ea typeface="+mn-ea"/>
                <a:cs typeface="+mn-cs"/>
              </a:defRPr>
            </a:lvl1pPr>
          </a:lstStyle>
          <a:p>
            <a:pPr marL="0" lvl="0" algn="l"/>
            <a:r>
              <a:rPr lang="de-DE" dirty="0" smtClean="0"/>
              <a:t>Title </a:t>
            </a:r>
            <a:r>
              <a:rPr lang="de-DE" dirty="0" err="1" smtClean="0"/>
              <a:t>placeholder</a:t>
            </a:r>
            <a:r>
              <a:rPr lang="de-DE" dirty="0" smtClean="0"/>
              <a:t> – </a:t>
            </a:r>
            <a:r>
              <a:rPr lang="de-DE" dirty="0" err="1" smtClean="0"/>
              <a:t>click</a:t>
            </a:r>
            <a:r>
              <a:rPr lang="de-DE" dirty="0" smtClean="0"/>
              <a:t> </a:t>
            </a:r>
            <a:r>
              <a:rPr lang="de-DE" dirty="0" err="1" smtClean="0"/>
              <a:t>to</a:t>
            </a:r>
            <a:r>
              <a:rPr lang="de-DE" dirty="0" smtClean="0"/>
              <a:t> </a:t>
            </a:r>
            <a:r>
              <a:rPr lang="de-DE" dirty="0" err="1" smtClean="0"/>
              <a:t>edit</a:t>
            </a:r>
            <a:r>
              <a:rPr lang="de-DE" dirty="0" smtClean="0"/>
              <a:t> </a:t>
            </a:r>
            <a:r>
              <a:rPr lang="de-DE" dirty="0" err="1" smtClean="0"/>
              <a:t>master</a:t>
            </a:r>
            <a:r>
              <a:rPr lang="de-DE" dirty="0" smtClean="0"/>
              <a:t> title</a:t>
            </a:r>
            <a:endParaRPr lang="de-AT" dirty="0"/>
          </a:p>
        </p:txBody>
      </p:sp>
      <p:sp>
        <p:nvSpPr>
          <p:cNvPr id="3" name="Untertitel 2"/>
          <p:cNvSpPr>
            <a:spLocks noGrp="1"/>
          </p:cNvSpPr>
          <p:nvPr>
            <p:ph type="subTitle" idx="1" hasCustomPrompt="1"/>
          </p:nvPr>
        </p:nvSpPr>
        <p:spPr>
          <a:xfrm>
            <a:off x="3532824" y="3296288"/>
            <a:ext cx="5215640" cy="1015663"/>
          </a:xfrm>
          <a:noFill/>
        </p:spPr>
        <p:txBody>
          <a:bodyPr wrap="square" rtlCol="0">
            <a:spAutoFit/>
          </a:bodyPr>
          <a:lstStyle>
            <a:lvl1pPr marL="0" indent="0">
              <a:buNone/>
              <a:defRPr lang="de-AT" sz="3000" baseline="0" dirty="0">
                <a:solidFill>
                  <a:srgbClr val="AE002C"/>
                </a:solidFill>
              </a:defRPr>
            </a:lvl1pPr>
          </a:lstStyle>
          <a:p>
            <a:pPr marL="0" lvl="0"/>
            <a:r>
              <a:rPr lang="de-DE" dirty="0" err="1" smtClean="0"/>
              <a:t>Subtitle</a:t>
            </a:r>
            <a:r>
              <a:rPr lang="de-DE" dirty="0" smtClean="0"/>
              <a:t> </a:t>
            </a:r>
            <a:r>
              <a:rPr lang="de-DE" dirty="0" err="1" smtClean="0"/>
              <a:t>placeholder</a:t>
            </a:r>
            <a:r>
              <a:rPr lang="de-DE" dirty="0" smtClean="0"/>
              <a:t> – </a:t>
            </a:r>
            <a:r>
              <a:rPr lang="de-DE" dirty="0" err="1" smtClean="0"/>
              <a:t>click</a:t>
            </a:r>
            <a:r>
              <a:rPr lang="de-DE" dirty="0" smtClean="0"/>
              <a:t> </a:t>
            </a:r>
            <a:r>
              <a:rPr lang="de-DE" dirty="0" err="1" smtClean="0"/>
              <a:t>to</a:t>
            </a:r>
            <a:r>
              <a:rPr lang="de-DE" dirty="0" smtClean="0"/>
              <a:t> </a:t>
            </a:r>
            <a:r>
              <a:rPr lang="de-DE" dirty="0" err="1" smtClean="0"/>
              <a:t>edit</a:t>
            </a:r>
            <a:r>
              <a:rPr lang="de-DE" dirty="0" smtClean="0"/>
              <a:t> </a:t>
            </a:r>
            <a:r>
              <a:rPr lang="de-DE" dirty="0" err="1" smtClean="0"/>
              <a:t>master</a:t>
            </a:r>
            <a:r>
              <a:rPr lang="de-DE" dirty="0" smtClean="0"/>
              <a:t> </a:t>
            </a:r>
            <a:r>
              <a:rPr lang="de-DE" dirty="0" err="1" smtClean="0"/>
              <a:t>subtitle</a:t>
            </a:r>
            <a:endParaRPr lang="de-AT" dirty="0"/>
          </a:p>
        </p:txBody>
      </p:sp>
      <p:pic>
        <p:nvPicPr>
          <p:cNvPr id="18" name="Grafik 17" descr="logo_eng_4C.emf"/>
          <p:cNvPicPr>
            <a:picLocks noChangeAspect="1"/>
          </p:cNvPicPr>
          <p:nvPr userDrawn="1"/>
        </p:nvPicPr>
        <p:blipFill>
          <a:blip r:embed="rId3" cstate="print"/>
          <a:stretch>
            <a:fillRect/>
          </a:stretch>
        </p:blipFill>
        <p:spPr>
          <a:xfrm>
            <a:off x="7303497" y="52119"/>
            <a:ext cx="1660991" cy="723600"/>
          </a:xfrm>
          <a:prstGeom prst="rect">
            <a:avLst/>
          </a:prstGeom>
        </p:spPr>
      </p:pic>
    </p:spTree>
    <p:extLst>
      <p:ext uri="{BB962C8B-B14F-4D97-AF65-F5344CB8AC3E}">
        <p14:creationId xmlns:p14="http://schemas.microsoft.com/office/powerpoint/2010/main" val="511235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99AD7403-41CE-4A42-84CB-0419FB24F1BC}" type="datetime3">
              <a:rPr lang="en-US" smtClean="0"/>
              <a:pPr/>
              <a:t>4 June 2014</a:t>
            </a:fld>
            <a:endParaRPr lang="de-AT" dirty="0"/>
          </a:p>
        </p:txBody>
      </p:sp>
      <p:sp>
        <p:nvSpPr>
          <p:cNvPr id="6" name="Fußzeilenplatzhalter 5"/>
          <p:cNvSpPr>
            <a:spLocks noGrp="1"/>
          </p:cNvSpPr>
          <p:nvPr>
            <p:ph type="ftr" sz="quarter" idx="11"/>
          </p:nvPr>
        </p:nvSpPr>
        <p:spPr/>
        <p:txBody>
          <a:bodyPr/>
          <a:lstStyle/>
          <a:p>
            <a:r>
              <a:rPr lang="de-DE" dirty="0" err="1" smtClean="0"/>
              <a:t>Footer</a:t>
            </a:r>
            <a:endParaRPr lang="de-AT" dirty="0"/>
          </a:p>
        </p:txBody>
      </p:sp>
      <p:sp>
        <p:nvSpPr>
          <p:cNvPr id="7" name="Foliennummernplatzhalter 6"/>
          <p:cNvSpPr>
            <a:spLocks noGrp="1"/>
          </p:cNvSpPr>
          <p:nvPr>
            <p:ph type="sldNum" sz="quarter" idx="12"/>
          </p:nvPr>
        </p:nvSpPr>
        <p:spPr/>
        <p:txBody>
          <a:bodyPr/>
          <a:lstStyle/>
          <a:p>
            <a:fld id="{B19FF5C6-56B4-4333-AB8E-BB00E2806414}" type="slidenum">
              <a:rPr lang="de-AT" smtClean="0"/>
              <a:pPr/>
              <a:t>‹Nr.›</a:t>
            </a:fld>
            <a:endParaRPr lang="de-AT"/>
          </a:p>
        </p:txBody>
      </p:sp>
    </p:spTree>
    <p:extLst>
      <p:ext uri="{BB962C8B-B14F-4D97-AF65-F5344CB8AC3E}">
        <p14:creationId xmlns:p14="http://schemas.microsoft.com/office/powerpoint/2010/main" val="4255577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F6423DAB-3EE9-4FC3-89B6-4AEF7AD8AF2F}" type="datetime3">
              <a:rPr lang="en-US" smtClean="0"/>
              <a:pPr/>
              <a:t>4 June 2014</a:t>
            </a:fld>
            <a:endParaRPr lang="de-AT" dirty="0"/>
          </a:p>
        </p:txBody>
      </p:sp>
      <p:sp>
        <p:nvSpPr>
          <p:cNvPr id="5" name="Fußzeilenplatzhalter 4"/>
          <p:cNvSpPr>
            <a:spLocks noGrp="1"/>
          </p:cNvSpPr>
          <p:nvPr>
            <p:ph type="ftr" sz="quarter" idx="11"/>
          </p:nvPr>
        </p:nvSpPr>
        <p:spPr/>
        <p:txBody>
          <a:bodyPr/>
          <a:lstStyle/>
          <a:p>
            <a:r>
              <a:rPr lang="de-DE" dirty="0" err="1" smtClean="0"/>
              <a:t>Footer</a:t>
            </a:r>
            <a:endParaRPr lang="de-AT" dirty="0"/>
          </a:p>
        </p:txBody>
      </p:sp>
      <p:sp>
        <p:nvSpPr>
          <p:cNvPr id="6" name="Foliennummernplatzhalter 5"/>
          <p:cNvSpPr>
            <a:spLocks noGrp="1"/>
          </p:cNvSpPr>
          <p:nvPr>
            <p:ph type="sldNum" sz="quarter" idx="12"/>
          </p:nvPr>
        </p:nvSpPr>
        <p:spPr/>
        <p:txBody>
          <a:bodyPr/>
          <a:lstStyle/>
          <a:p>
            <a:fld id="{B19FF5C6-56B4-4333-AB8E-BB00E2806414}" type="slidenum">
              <a:rPr lang="de-AT" smtClean="0"/>
              <a:pPr/>
              <a:t>‹Nr.›</a:t>
            </a:fld>
            <a:endParaRPr lang="de-AT"/>
          </a:p>
        </p:txBody>
      </p:sp>
    </p:spTree>
    <p:extLst>
      <p:ext uri="{BB962C8B-B14F-4D97-AF65-F5344CB8AC3E}">
        <p14:creationId xmlns:p14="http://schemas.microsoft.com/office/powerpoint/2010/main" val="2282935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6BC3EE87-59FE-4465-8812-BE446861AF16}" type="datetime3">
              <a:rPr lang="en-US" smtClean="0"/>
              <a:pPr/>
              <a:t>4 June 2014</a:t>
            </a:fld>
            <a:endParaRPr lang="de-AT" dirty="0"/>
          </a:p>
        </p:txBody>
      </p:sp>
      <p:sp>
        <p:nvSpPr>
          <p:cNvPr id="5" name="Fußzeilenplatzhalter 4"/>
          <p:cNvSpPr>
            <a:spLocks noGrp="1"/>
          </p:cNvSpPr>
          <p:nvPr>
            <p:ph type="ftr" sz="quarter" idx="11"/>
          </p:nvPr>
        </p:nvSpPr>
        <p:spPr/>
        <p:txBody>
          <a:bodyPr/>
          <a:lstStyle/>
          <a:p>
            <a:r>
              <a:rPr lang="de-DE" dirty="0" err="1" smtClean="0"/>
              <a:t>Footer</a:t>
            </a:r>
            <a:endParaRPr lang="de-AT" dirty="0"/>
          </a:p>
        </p:txBody>
      </p:sp>
      <p:sp>
        <p:nvSpPr>
          <p:cNvPr id="6" name="Foliennummernplatzhalter 5"/>
          <p:cNvSpPr>
            <a:spLocks noGrp="1"/>
          </p:cNvSpPr>
          <p:nvPr>
            <p:ph type="sldNum" sz="quarter" idx="12"/>
          </p:nvPr>
        </p:nvSpPr>
        <p:spPr/>
        <p:txBody>
          <a:bodyPr/>
          <a:lstStyle/>
          <a:p>
            <a:fld id="{B19FF5C6-56B4-4333-AB8E-BB00E2806414}" type="slidenum">
              <a:rPr lang="de-AT" smtClean="0"/>
              <a:pPr/>
              <a:t>‹Nr.›</a:t>
            </a:fld>
            <a:endParaRPr lang="de-AT"/>
          </a:p>
        </p:txBody>
      </p:sp>
    </p:spTree>
    <p:extLst>
      <p:ext uri="{BB962C8B-B14F-4D97-AF65-F5344CB8AC3E}">
        <p14:creationId xmlns:p14="http://schemas.microsoft.com/office/powerpoint/2010/main" val="1098609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8" name="Textfeld 7"/>
          <p:cNvSpPr txBox="1"/>
          <p:nvPr userDrawn="1"/>
        </p:nvSpPr>
        <p:spPr>
          <a:xfrm>
            <a:off x="120137" y="6389628"/>
            <a:ext cx="2071702" cy="323165"/>
          </a:xfrm>
          <a:prstGeom prst="rect">
            <a:avLst/>
          </a:prstGeom>
          <a:noFill/>
        </p:spPr>
        <p:txBody>
          <a:bodyPr wrap="square" rtlCol="0">
            <a:spAutoFit/>
          </a:bodyPr>
          <a:lstStyle/>
          <a:p>
            <a:r>
              <a:rPr lang="de-DE" sz="1500" dirty="0" smtClean="0">
                <a:solidFill>
                  <a:srgbClr val="AE002C"/>
                </a:solidFill>
              </a:rPr>
              <a:t>www.statistik.at</a:t>
            </a:r>
            <a:endParaRPr lang="de-AT" sz="1500" dirty="0">
              <a:solidFill>
                <a:srgbClr val="AE002C"/>
              </a:solidFill>
            </a:endParaRPr>
          </a:p>
        </p:txBody>
      </p:sp>
      <p:sp>
        <p:nvSpPr>
          <p:cNvPr id="9" name="Textfeld 8"/>
          <p:cNvSpPr txBox="1"/>
          <p:nvPr userDrawn="1"/>
        </p:nvSpPr>
        <p:spPr>
          <a:xfrm>
            <a:off x="5711495" y="6389360"/>
            <a:ext cx="3312368" cy="323165"/>
          </a:xfrm>
          <a:prstGeom prst="rect">
            <a:avLst/>
          </a:prstGeom>
          <a:noFill/>
        </p:spPr>
        <p:txBody>
          <a:bodyPr wrap="square" rtlCol="0">
            <a:spAutoFit/>
          </a:bodyPr>
          <a:lstStyle/>
          <a:p>
            <a:pPr algn="r"/>
            <a:r>
              <a:rPr lang="de-DE" sz="1500" dirty="0" err="1" smtClean="0">
                <a:solidFill>
                  <a:srgbClr val="AE002C"/>
                </a:solidFill>
              </a:rPr>
              <a:t>slide</a:t>
            </a:r>
            <a:r>
              <a:rPr lang="de-DE" sz="1500" dirty="0" smtClean="0">
                <a:solidFill>
                  <a:srgbClr val="AE002C"/>
                </a:solidFill>
              </a:rPr>
              <a:t> </a:t>
            </a:r>
            <a:fld id="{2E1D12B3-C156-413F-A767-F6B96C27B79D}" type="slidenum">
              <a:rPr lang="de-DE" sz="1500" smtClean="0">
                <a:solidFill>
                  <a:srgbClr val="AE002C"/>
                </a:solidFill>
              </a:rPr>
              <a:pPr algn="r"/>
              <a:t>‹Nr.›</a:t>
            </a:fld>
            <a:r>
              <a:rPr lang="de-DE" sz="1500" dirty="0" smtClean="0">
                <a:solidFill>
                  <a:srgbClr val="AE002C"/>
                </a:solidFill>
              </a:rPr>
              <a:t>  |  </a:t>
            </a:r>
            <a:r>
              <a:rPr lang="en-US" sz="1500" dirty="0" smtClean="0">
                <a:solidFill>
                  <a:srgbClr val="AE002C"/>
                </a:solidFill>
              </a:rPr>
              <a:t>5</a:t>
            </a:r>
            <a:r>
              <a:rPr lang="en-US" sz="1500" baseline="30000" dirty="0" smtClean="0">
                <a:solidFill>
                  <a:srgbClr val="AE002C"/>
                </a:solidFill>
              </a:rPr>
              <a:t>th</a:t>
            </a:r>
            <a:r>
              <a:rPr lang="en-US" sz="1500" dirty="0" smtClean="0">
                <a:solidFill>
                  <a:srgbClr val="AE002C"/>
                </a:solidFill>
              </a:rPr>
              <a:t> June 2014</a:t>
            </a:r>
            <a:endParaRPr lang="de-AT" sz="1500" dirty="0">
              <a:solidFill>
                <a:srgbClr val="AE002C"/>
              </a:solidFill>
            </a:endParaRPr>
          </a:p>
        </p:txBody>
      </p:sp>
      <p:sp>
        <p:nvSpPr>
          <p:cNvPr id="2" name="Titel 1"/>
          <p:cNvSpPr>
            <a:spLocks noGrp="1"/>
          </p:cNvSpPr>
          <p:nvPr>
            <p:ph type="title"/>
          </p:nvPr>
        </p:nvSpPr>
        <p:spPr>
          <a:xfrm>
            <a:off x="179512" y="232414"/>
            <a:ext cx="6972828" cy="482440"/>
          </a:xfrm>
          <a:noFill/>
        </p:spPr>
        <p:txBody>
          <a:bodyPr wrap="square" rtlCol="0">
            <a:spAutoFit/>
          </a:bodyPr>
          <a:lstStyle>
            <a:lvl1pPr marL="0" algn="l" defTabSz="914400" rtl="0" eaLnBrk="1" latinLnBrk="0" hangingPunct="1">
              <a:lnSpc>
                <a:spcPts val="3000"/>
              </a:lnSpc>
              <a:defRPr lang="de-AT" sz="3000" kern="1200" dirty="0">
                <a:solidFill>
                  <a:srgbClr val="AE002C"/>
                </a:solidFill>
                <a:latin typeface="+mn-lt"/>
                <a:ea typeface="+mn-ea"/>
                <a:cs typeface="+mn-cs"/>
              </a:defRPr>
            </a:lvl1pPr>
          </a:lstStyle>
          <a:p>
            <a:pPr marL="0" lvl="0" algn="l">
              <a:lnSpc>
                <a:spcPts val="3000"/>
              </a:lnSpc>
            </a:pPr>
            <a:r>
              <a:rPr lang="de-DE" dirty="0" smtClean="0"/>
              <a:t>Titelmasterformat durch Klicken bearbeiten</a:t>
            </a:r>
            <a:endParaRPr lang="de-AT" dirty="0"/>
          </a:p>
        </p:txBody>
      </p:sp>
      <p:sp>
        <p:nvSpPr>
          <p:cNvPr id="3" name="Inhaltsplatzhalter 2"/>
          <p:cNvSpPr>
            <a:spLocks noGrp="1"/>
          </p:cNvSpPr>
          <p:nvPr>
            <p:ph idx="1"/>
          </p:nvPr>
        </p:nvSpPr>
        <p:spPr>
          <a:xfrm>
            <a:off x="-180528" y="1107328"/>
            <a:ext cx="8928992" cy="4525963"/>
          </a:xfrm>
        </p:spPr>
        <p:txBody>
          <a:bodyPr/>
          <a:lstStyle>
            <a:lvl1pPr>
              <a:spcAft>
                <a:spcPts val="2600"/>
              </a:spcAft>
              <a:buClr>
                <a:schemeClr val="bg1"/>
              </a:buClr>
              <a:defRPr sz="2600">
                <a:solidFill>
                  <a:srgbClr val="333333"/>
                </a:solidFill>
              </a:defRPr>
            </a:lvl1pPr>
            <a:lvl2pPr marL="720000" indent="-324000">
              <a:buSzPct val="75000"/>
              <a:buFont typeface="Wingdings" pitchFamily="2" charset="2"/>
              <a:buChar char="Ø"/>
              <a:defRPr sz="2600">
                <a:solidFill>
                  <a:srgbClr val="333333"/>
                </a:solidFill>
              </a:defRPr>
            </a:lvl2pPr>
            <a:lvl3pPr marL="1044000" indent="-324000">
              <a:defRPr>
                <a:solidFill>
                  <a:srgbClr val="333333"/>
                </a:solidFill>
              </a:defRPr>
            </a:lvl3pPr>
            <a:lvl4pPr marL="1440000" indent="-324000">
              <a:buSzPct val="85000"/>
              <a:defRPr>
                <a:solidFill>
                  <a:srgbClr val="333333"/>
                </a:solidFill>
              </a:defRPr>
            </a:lvl4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p:txBody>
      </p:sp>
      <p:cxnSp>
        <p:nvCxnSpPr>
          <p:cNvPr id="12" name="Gerade Verbindung 11"/>
          <p:cNvCxnSpPr/>
          <p:nvPr userDrawn="1"/>
        </p:nvCxnSpPr>
        <p:spPr>
          <a:xfrm>
            <a:off x="191460" y="876217"/>
            <a:ext cx="8726400" cy="0"/>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userDrawn="1"/>
        </p:nvCxnSpPr>
        <p:spPr>
          <a:xfrm>
            <a:off x="190500" y="6322905"/>
            <a:ext cx="8726400" cy="0"/>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0" name="Grafik 9" descr="logo_eng_4C.emf"/>
          <p:cNvPicPr>
            <a:picLocks noChangeAspect="1"/>
          </p:cNvPicPr>
          <p:nvPr userDrawn="1"/>
        </p:nvPicPr>
        <p:blipFill>
          <a:blip r:embed="rId2" cstate="print"/>
          <a:stretch>
            <a:fillRect/>
          </a:stretch>
        </p:blipFill>
        <p:spPr>
          <a:xfrm>
            <a:off x="7273517" y="52119"/>
            <a:ext cx="1660991" cy="723600"/>
          </a:xfrm>
          <a:prstGeom prst="rect">
            <a:avLst/>
          </a:prstGeom>
        </p:spPr>
      </p:pic>
    </p:spTree>
    <p:extLst>
      <p:ext uri="{BB962C8B-B14F-4D97-AF65-F5344CB8AC3E}">
        <p14:creationId xmlns:p14="http://schemas.microsoft.com/office/powerpoint/2010/main" val="1967057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8" name="Textfeld 7"/>
          <p:cNvSpPr txBox="1"/>
          <p:nvPr userDrawn="1"/>
        </p:nvSpPr>
        <p:spPr>
          <a:xfrm>
            <a:off x="120137" y="6389628"/>
            <a:ext cx="2071702" cy="323165"/>
          </a:xfrm>
          <a:prstGeom prst="rect">
            <a:avLst/>
          </a:prstGeom>
          <a:noFill/>
        </p:spPr>
        <p:txBody>
          <a:bodyPr wrap="square" rtlCol="0">
            <a:spAutoFit/>
          </a:bodyPr>
          <a:lstStyle/>
          <a:p>
            <a:r>
              <a:rPr lang="de-DE" sz="1500" dirty="0" smtClean="0">
                <a:solidFill>
                  <a:srgbClr val="AE002C"/>
                </a:solidFill>
              </a:rPr>
              <a:t>www.statistik.at</a:t>
            </a:r>
            <a:endParaRPr lang="de-AT" sz="1500" dirty="0">
              <a:solidFill>
                <a:srgbClr val="AE002C"/>
              </a:solidFill>
            </a:endParaRPr>
          </a:p>
        </p:txBody>
      </p:sp>
      <p:sp>
        <p:nvSpPr>
          <p:cNvPr id="9" name="Textfeld 8"/>
          <p:cNvSpPr txBox="1"/>
          <p:nvPr userDrawn="1"/>
        </p:nvSpPr>
        <p:spPr>
          <a:xfrm>
            <a:off x="5711495" y="6389360"/>
            <a:ext cx="3312368" cy="323165"/>
          </a:xfrm>
          <a:prstGeom prst="rect">
            <a:avLst/>
          </a:prstGeom>
          <a:noFill/>
        </p:spPr>
        <p:txBody>
          <a:bodyPr wrap="square" rtlCol="0">
            <a:spAutoFit/>
          </a:bodyPr>
          <a:lstStyle/>
          <a:p>
            <a:pPr algn="r"/>
            <a:r>
              <a:rPr lang="de-DE" sz="1500" dirty="0" err="1" smtClean="0">
                <a:solidFill>
                  <a:srgbClr val="AE002C"/>
                </a:solidFill>
              </a:rPr>
              <a:t>slide</a:t>
            </a:r>
            <a:r>
              <a:rPr lang="de-DE" sz="1500" dirty="0" smtClean="0">
                <a:solidFill>
                  <a:srgbClr val="AE002C"/>
                </a:solidFill>
              </a:rPr>
              <a:t> </a:t>
            </a:r>
            <a:fld id="{2E1D12B3-C156-413F-A767-F6B96C27B79D}" type="slidenum">
              <a:rPr lang="de-DE" sz="1500" smtClean="0">
                <a:solidFill>
                  <a:srgbClr val="AE002C"/>
                </a:solidFill>
              </a:rPr>
              <a:pPr algn="r"/>
              <a:t>‹Nr.›</a:t>
            </a:fld>
            <a:r>
              <a:rPr lang="de-DE" sz="1500" dirty="0" smtClean="0">
                <a:solidFill>
                  <a:srgbClr val="AE002C"/>
                </a:solidFill>
              </a:rPr>
              <a:t>  |  </a:t>
            </a:r>
            <a:r>
              <a:rPr lang="en-US" sz="1500" dirty="0" smtClean="0">
                <a:solidFill>
                  <a:srgbClr val="AE002C"/>
                </a:solidFill>
              </a:rPr>
              <a:t>5</a:t>
            </a:r>
            <a:r>
              <a:rPr lang="en-US" sz="1500" baseline="30000" dirty="0" smtClean="0">
                <a:solidFill>
                  <a:srgbClr val="AE002C"/>
                </a:solidFill>
              </a:rPr>
              <a:t>th</a:t>
            </a:r>
            <a:r>
              <a:rPr lang="en-US" sz="1500" dirty="0" smtClean="0">
                <a:solidFill>
                  <a:srgbClr val="AE002C"/>
                </a:solidFill>
              </a:rPr>
              <a:t> June 2014</a:t>
            </a:r>
            <a:endParaRPr lang="de-AT" sz="1500" dirty="0">
              <a:solidFill>
                <a:srgbClr val="AE002C"/>
              </a:solidFill>
            </a:endParaRPr>
          </a:p>
        </p:txBody>
      </p:sp>
      <p:cxnSp>
        <p:nvCxnSpPr>
          <p:cNvPr id="12" name="Gerade Verbindung 11"/>
          <p:cNvCxnSpPr/>
          <p:nvPr userDrawn="1"/>
        </p:nvCxnSpPr>
        <p:spPr>
          <a:xfrm>
            <a:off x="191460" y="876217"/>
            <a:ext cx="8726400" cy="0"/>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userDrawn="1"/>
        </p:nvCxnSpPr>
        <p:spPr>
          <a:xfrm>
            <a:off x="190500" y="6322905"/>
            <a:ext cx="8726400" cy="0"/>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0" name="Grafik 9" descr="Haus_blau_2.jpg"/>
          <p:cNvPicPr>
            <a:picLocks noChangeAspect="1"/>
          </p:cNvPicPr>
          <p:nvPr userDrawn="1"/>
        </p:nvPicPr>
        <p:blipFill>
          <a:blip r:embed="rId2" cstate="print"/>
          <a:srcRect t="4821" b="8055"/>
          <a:stretch>
            <a:fillRect/>
          </a:stretch>
        </p:blipFill>
        <p:spPr>
          <a:xfrm>
            <a:off x="208205" y="924511"/>
            <a:ext cx="8709655" cy="5349672"/>
          </a:xfrm>
          <a:prstGeom prst="rect">
            <a:avLst/>
          </a:prstGeom>
        </p:spPr>
      </p:pic>
      <p:sp>
        <p:nvSpPr>
          <p:cNvPr id="15" name="Rechteck 14"/>
          <p:cNvSpPr/>
          <p:nvPr userDrawn="1"/>
        </p:nvSpPr>
        <p:spPr>
          <a:xfrm>
            <a:off x="3432811" y="1963502"/>
            <a:ext cx="5501486" cy="2664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AT"/>
          </a:p>
        </p:txBody>
      </p:sp>
      <p:sp>
        <p:nvSpPr>
          <p:cNvPr id="16" name="Rechteck 15"/>
          <p:cNvSpPr/>
          <p:nvPr userDrawn="1"/>
        </p:nvSpPr>
        <p:spPr>
          <a:xfrm>
            <a:off x="9525" y="1963502"/>
            <a:ext cx="3359005" cy="2664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e-AT"/>
          </a:p>
        </p:txBody>
      </p:sp>
      <p:pic>
        <p:nvPicPr>
          <p:cNvPr id="11" name="Grafik 10" descr="logo_eng_4C.emf"/>
          <p:cNvPicPr>
            <a:picLocks noChangeAspect="1"/>
          </p:cNvPicPr>
          <p:nvPr userDrawn="1"/>
        </p:nvPicPr>
        <p:blipFill>
          <a:blip r:embed="rId3" cstate="print"/>
          <a:stretch>
            <a:fillRect/>
          </a:stretch>
        </p:blipFill>
        <p:spPr>
          <a:xfrm>
            <a:off x="7273517" y="52119"/>
            <a:ext cx="1660991" cy="723600"/>
          </a:xfrm>
          <a:prstGeom prst="rect">
            <a:avLst/>
          </a:prstGeom>
        </p:spPr>
      </p:pic>
    </p:spTree>
    <p:extLst>
      <p:ext uri="{BB962C8B-B14F-4D97-AF65-F5344CB8AC3E}">
        <p14:creationId xmlns:p14="http://schemas.microsoft.com/office/powerpoint/2010/main" val="1434603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dirty="0" smtClean="0"/>
              <a:t>Titelmasterformat durch Klicken bearbeiten</a:t>
            </a:r>
            <a:endParaRPr lang="de-AT"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C34B38D2-70C6-4C29-9E3F-57AC378F848C}" type="datetime3">
              <a:rPr lang="en-US" smtClean="0"/>
              <a:pPr/>
              <a:t>4 June 2014</a:t>
            </a:fld>
            <a:endParaRPr lang="de-AT" dirty="0"/>
          </a:p>
        </p:txBody>
      </p:sp>
      <p:sp>
        <p:nvSpPr>
          <p:cNvPr id="5" name="Fußzeilenplatzhalter 4"/>
          <p:cNvSpPr>
            <a:spLocks noGrp="1"/>
          </p:cNvSpPr>
          <p:nvPr>
            <p:ph type="ftr" sz="quarter" idx="11"/>
          </p:nvPr>
        </p:nvSpPr>
        <p:spPr/>
        <p:txBody>
          <a:bodyPr/>
          <a:lstStyle/>
          <a:p>
            <a:r>
              <a:rPr lang="de-DE" dirty="0" err="1" smtClean="0"/>
              <a:t>Footer</a:t>
            </a:r>
            <a:endParaRPr lang="de-AT" dirty="0"/>
          </a:p>
        </p:txBody>
      </p:sp>
      <p:sp>
        <p:nvSpPr>
          <p:cNvPr id="6" name="Foliennummernplatzhalter 5"/>
          <p:cNvSpPr>
            <a:spLocks noGrp="1"/>
          </p:cNvSpPr>
          <p:nvPr>
            <p:ph type="sldNum" sz="quarter" idx="12"/>
          </p:nvPr>
        </p:nvSpPr>
        <p:spPr/>
        <p:txBody>
          <a:bodyPr/>
          <a:lstStyle/>
          <a:p>
            <a:fld id="{B19FF5C6-56B4-4333-AB8E-BB00E2806414}" type="slidenum">
              <a:rPr lang="de-AT" smtClean="0"/>
              <a:pPr/>
              <a:t>‹Nr.›</a:t>
            </a:fld>
            <a:endParaRPr lang="de-AT" dirty="0"/>
          </a:p>
        </p:txBody>
      </p:sp>
    </p:spTree>
    <p:extLst>
      <p:ext uri="{BB962C8B-B14F-4D97-AF65-F5344CB8AC3E}">
        <p14:creationId xmlns:p14="http://schemas.microsoft.com/office/powerpoint/2010/main" val="4105221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4"/>
          <p:cNvSpPr>
            <a:spLocks noGrp="1"/>
          </p:cNvSpPr>
          <p:nvPr>
            <p:ph type="dt" sz="half" idx="10"/>
          </p:nvPr>
        </p:nvSpPr>
        <p:spPr/>
        <p:txBody>
          <a:bodyPr/>
          <a:lstStyle/>
          <a:p>
            <a:fld id="{01EA4A31-1963-4723-BC6C-83EB84D0B42A}" type="datetime3">
              <a:rPr lang="en-US" smtClean="0"/>
              <a:pPr/>
              <a:t>4 June 2014</a:t>
            </a:fld>
            <a:endParaRPr lang="de-AT" dirty="0"/>
          </a:p>
        </p:txBody>
      </p:sp>
      <p:sp>
        <p:nvSpPr>
          <p:cNvPr id="6" name="Fußzeilenplatzhalter 5"/>
          <p:cNvSpPr>
            <a:spLocks noGrp="1"/>
          </p:cNvSpPr>
          <p:nvPr>
            <p:ph type="ftr" sz="quarter" idx="11"/>
          </p:nvPr>
        </p:nvSpPr>
        <p:spPr/>
        <p:txBody>
          <a:bodyPr/>
          <a:lstStyle/>
          <a:p>
            <a:r>
              <a:rPr lang="de-DE" dirty="0" err="1" smtClean="0"/>
              <a:t>Footer</a:t>
            </a:r>
            <a:endParaRPr lang="de-AT" dirty="0"/>
          </a:p>
        </p:txBody>
      </p:sp>
      <p:sp>
        <p:nvSpPr>
          <p:cNvPr id="7" name="Foliennummernplatzhalter 6"/>
          <p:cNvSpPr>
            <a:spLocks noGrp="1"/>
          </p:cNvSpPr>
          <p:nvPr>
            <p:ph type="sldNum" sz="quarter" idx="12"/>
          </p:nvPr>
        </p:nvSpPr>
        <p:spPr/>
        <p:txBody>
          <a:bodyPr/>
          <a:lstStyle/>
          <a:p>
            <a:fld id="{B19FF5C6-56B4-4333-AB8E-BB00E2806414}" type="slidenum">
              <a:rPr lang="de-AT" smtClean="0"/>
              <a:pPr/>
              <a:t>‹Nr.›</a:t>
            </a:fld>
            <a:endParaRPr lang="de-AT"/>
          </a:p>
        </p:txBody>
      </p:sp>
    </p:spTree>
    <p:extLst>
      <p:ext uri="{BB962C8B-B14F-4D97-AF65-F5344CB8AC3E}">
        <p14:creationId xmlns:p14="http://schemas.microsoft.com/office/powerpoint/2010/main" val="107204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6"/>
          <p:cNvSpPr>
            <a:spLocks noGrp="1"/>
          </p:cNvSpPr>
          <p:nvPr>
            <p:ph type="dt" sz="half" idx="10"/>
          </p:nvPr>
        </p:nvSpPr>
        <p:spPr/>
        <p:txBody>
          <a:bodyPr/>
          <a:lstStyle/>
          <a:p>
            <a:fld id="{4D611FD9-F6BE-4A06-8277-150C33FDAF75}" type="datetime3">
              <a:rPr lang="en-US" smtClean="0"/>
              <a:pPr/>
              <a:t>4 June 2014</a:t>
            </a:fld>
            <a:endParaRPr lang="de-AT" dirty="0"/>
          </a:p>
        </p:txBody>
      </p:sp>
      <p:sp>
        <p:nvSpPr>
          <p:cNvPr id="8" name="Fußzeilenplatzhalter 7"/>
          <p:cNvSpPr>
            <a:spLocks noGrp="1"/>
          </p:cNvSpPr>
          <p:nvPr>
            <p:ph type="ftr" sz="quarter" idx="11"/>
          </p:nvPr>
        </p:nvSpPr>
        <p:spPr/>
        <p:txBody>
          <a:bodyPr/>
          <a:lstStyle/>
          <a:p>
            <a:r>
              <a:rPr lang="de-DE" dirty="0" err="1" smtClean="0"/>
              <a:t>Footer</a:t>
            </a:r>
            <a:endParaRPr lang="de-AT" dirty="0"/>
          </a:p>
        </p:txBody>
      </p:sp>
      <p:sp>
        <p:nvSpPr>
          <p:cNvPr id="9" name="Foliennummernplatzhalter 8"/>
          <p:cNvSpPr>
            <a:spLocks noGrp="1"/>
          </p:cNvSpPr>
          <p:nvPr>
            <p:ph type="sldNum" sz="quarter" idx="12"/>
          </p:nvPr>
        </p:nvSpPr>
        <p:spPr/>
        <p:txBody>
          <a:bodyPr/>
          <a:lstStyle/>
          <a:p>
            <a:fld id="{B19FF5C6-56B4-4333-AB8E-BB00E2806414}" type="slidenum">
              <a:rPr lang="de-AT" smtClean="0"/>
              <a:pPr/>
              <a:t>‹Nr.›</a:t>
            </a:fld>
            <a:endParaRPr lang="de-AT"/>
          </a:p>
        </p:txBody>
      </p:sp>
    </p:spTree>
    <p:extLst>
      <p:ext uri="{BB962C8B-B14F-4D97-AF65-F5344CB8AC3E}">
        <p14:creationId xmlns:p14="http://schemas.microsoft.com/office/powerpoint/2010/main" val="2723514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2"/>
          <p:cNvSpPr>
            <a:spLocks noGrp="1"/>
          </p:cNvSpPr>
          <p:nvPr>
            <p:ph type="dt" sz="half" idx="10"/>
          </p:nvPr>
        </p:nvSpPr>
        <p:spPr/>
        <p:txBody>
          <a:bodyPr/>
          <a:lstStyle/>
          <a:p>
            <a:fld id="{6D13A5B0-0B01-422D-BE73-09D23F8F58BA}" type="datetime3">
              <a:rPr lang="en-US" smtClean="0"/>
              <a:pPr/>
              <a:t>4 June 2014</a:t>
            </a:fld>
            <a:endParaRPr lang="de-AT" dirty="0"/>
          </a:p>
        </p:txBody>
      </p:sp>
      <p:sp>
        <p:nvSpPr>
          <p:cNvPr id="4" name="Fußzeilenplatzhalter 3"/>
          <p:cNvSpPr>
            <a:spLocks noGrp="1"/>
          </p:cNvSpPr>
          <p:nvPr>
            <p:ph type="ftr" sz="quarter" idx="11"/>
          </p:nvPr>
        </p:nvSpPr>
        <p:spPr/>
        <p:txBody>
          <a:bodyPr/>
          <a:lstStyle/>
          <a:p>
            <a:r>
              <a:rPr lang="de-DE" dirty="0" err="1" smtClean="0"/>
              <a:t>Footer</a:t>
            </a:r>
            <a:endParaRPr lang="de-AT" dirty="0"/>
          </a:p>
        </p:txBody>
      </p:sp>
      <p:sp>
        <p:nvSpPr>
          <p:cNvPr id="5" name="Foliennummernplatzhalter 4"/>
          <p:cNvSpPr>
            <a:spLocks noGrp="1"/>
          </p:cNvSpPr>
          <p:nvPr>
            <p:ph type="sldNum" sz="quarter" idx="12"/>
          </p:nvPr>
        </p:nvSpPr>
        <p:spPr/>
        <p:txBody>
          <a:bodyPr/>
          <a:lstStyle/>
          <a:p>
            <a:fld id="{B19FF5C6-56B4-4333-AB8E-BB00E2806414}" type="slidenum">
              <a:rPr lang="de-AT" smtClean="0"/>
              <a:pPr/>
              <a:t>‹Nr.›</a:t>
            </a:fld>
            <a:endParaRPr lang="de-AT"/>
          </a:p>
        </p:txBody>
      </p:sp>
    </p:spTree>
    <p:extLst>
      <p:ext uri="{BB962C8B-B14F-4D97-AF65-F5344CB8AC3E}">
        <p14:creationId xmlns:p14="http://schemas.microsoft.com/office/powerpoint/2010/main" val="2330460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A2E50A54-0B23-4E93-867C-647DC40623E1}" type="datetime3">
              <a:rPr lang="en-US" smtClean="0"/>
              <a:pPr/>
              <a:t>4 June 2014</a:t>
            </a:fld>
            <a:endParaRPr lang="de-AT" dirty="0"/>
          </a:p>
        </p:txBody>
      </p:sp>
      <p:sp>
        <p:nvSpPr>
          <p:cNvPr id="3" name="Fußzeilenplatzhalter 2"/>
          <p:cNvSpPr>
            <a:spLocks noGrp="1"/>
          </p:cNvSpPr>
          <p:nvPr>
            <p:ph type="ftr" sz="quarter" idx="11"/>
          </p:nvPr>
        </p:nvSpPr>
        <p:spPr/>
        <p:txBody>
          <a:bodyPr/>
          <a:lstStyle/>
          <a:p>
            <a:r>
              <a:rPr lang="de-DE" dirty="0" err="1" smtClean="0"/>
              <a:t>Footer</a:t>
            </a:r>
            <a:endParaRPr lang="de-AT" dirty="0"/>
          </a:p>
        </p:txBody>
      </p:sp>
      <p:sp>
        <p:nvSpPr>
          <p:cNvPr id="4" name="Foliennummernplatzhalter 3"/>
          <p:cNvSpPr>
            <a:spLocks noGrp="1"/>
          </p:cNvSpPr>
          <p:nvPr>
            <p:ph type="sldNum" sz="quarter" idx="12"/>
          </p:nvPr>
        </p:nvSpPr>
        <p:spPr/>
        <p:txBody>
          <a:bodyPr/>
          <a:lstStyle/>
          <a:p>
            <a:fld id="{B19FF5C6-56B4-4333-AB8E-BB00E2806414}" type="slidenum">
              <a:rPr lang="de-AT" smtClean="0"/>
              <a:pPr/>
              <a:t>‹Nr.›</a:t>
            </a:fld>
            <a:endParaRPr lang="de-AT"/>
          </a:p>
        </p:txBody>
      </p:sp>
    </p:spTree>
    <p:extLst>
      <p:ext uri="{BB962C8B-B14F-4D97-AF65-F5344CB8AC3E}">
        <p14:creationId xmlns:p14="http://schemas.microsoft.com/office/powerpoint/2010/main" val="3055841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795134BB-BBA5-4BF5-B242-07F7441FD81C}" type="datetime3">
              <a:rPr lang="en-US" smtClean="0"/>
              <a:pPr/>
              <a:t>4 June 2014</a:t>
            </a:fld>
            <a:endParaRPr lang="de-AT" dirty="0"/>
          </a:p>
        </p:txBody>
      </p:sp>
      <p:sp>
        <p:nvSpPr>
          <p:cNvPr id="6" name="Fußzeilenplatzhalter 5"/>
          <p:cNvSpPr>
            <a:spLocks noGrp="1"/>
          </p:cNvSpPr>
          <p:nvPr>
            <p:ph type="ftr" sz="quarter" idx="11"/>
          </p:nvPr>
        </p:nvSpPr>
        <p:spPr/>
        <p:txBody>
          <a:bodyPr/>
          <a:lstStyle/>
          <a:p>
            <a:r>
              <a:rPr lang="de-DE" dirty="0" err="1" smtClean="0"/>
              <a:t>Footer</a:t>
            </a:r>
            <a:endParaRPr lang="de-AT" dirty="0"/>
          </a:p>
        </p:txBody>
      </p:sp>
      <p:sp>
        <p:nvSpPr>
          <p:cNvPr id="7" name="Foliennummernplatzhalter 6"/>
          <p:cNvSpPr>
            <a:spLocks noGrp="1"/>
          </p:cNvSpPr>
          <p:nvPr>
            <p:ph type="sldNum" sz="quarter" idx="12"/>
          </p:nvPr>
        </p:nvSpPr>
        <p:spPr/>
        <p:txBody>
          <a:bodyPr/>
          <a:lstStyle/>
          <a:p>
            <a:fld id="{B19FF5C6-56B4-4333-AB8E-BB00E2806414}" type="slidenum">
              <a:rPr lang="de-AT" smtClean="0"/>
              <a:pPr/>
              <a:t>‹Nr.›</a:t>
            </a:fld>
            <a:endParaRPr lang="de-AT"/>
          </a:p>
        </p:txBody>
      </p:sp>
    </p:spTree>
    <p:extLst>
      <p:ext uri="{BB962C8B-B14F-4D97-AF65-F5344CB8AC3E}">
        <p14:creationId xmlns:p14="http://schemas.microsoft.com/office/powerpoint/2010/main" val="3588687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AT"/>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092713-B7BD-4EFA-9766-750734ADE6E5}" type="datetime3">
              <a:rPr lang="en-US" smtClean="0"/>
              <a:pPr/>
              <a:t>4 June 2014</a:t>
            </a:fld>
            <a:endParaRPr lang="de-AT"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err="1" smtClean="0"/>
              <a:t>Footer</a:t>
            </a:r>
            <a:endParaRPr lang="de-AT"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FF5C6-56B4-4333-AB8E-BB00E2806414}" type="slidenum">
              <a:rPr lang="de-AT" smtClean="0"/>
              <a:pPr/>
              <a:t>‹Nr.›</a:t>
            </a:fld>
            <a:endParaRPr lang="de-AT" dirty="0"/>
          </a:p>
        </p:txBody>
      </p:sp>
    </p:spTree>
    <p:extLst>
      <p:ext uri="{BB962C8B-B14F-4D97-AF65-F5344CB8AC3E}">
        <p14:creationId xmlns:p14="http://schemas.microsoft.com/office/powerpoint/2010/main" val="1023343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518445" y="2129070"/>
            <a:ext cx="5256584" cy="1938992"/>
          </a:xfrm>
        </p:spPr>
        <p:txBody>
          <a:bodyPr/>
          <a:lstStyle/>
          <a:p>
            <a:r>
              <a:rPr lang="en-GB" dirty="0"/>
              <a:t>Model based estimation of indicators of poverty and social </a:t>
            </a:r>
            <a:r>
              <a:rPr lang="en-GB" dirty="0" smtClean="0"/>
              <a:t>exclusion</a:t>
            </a:r>
            <a:endParaRPr lang="en-GB" dirty="0"/>
          </a:p>
        </p:txBody>
      </p:sp>
      <p:sp>
        <p:nvSpPr>
          <p:cNvPr id="5" name="Textfeld 4"/>
          <p:cNvSpPr txBox="1"/>
          <p:nvPr/>
        </p:nvSpPr>
        <p:spPr>
          <a:xfrm>
            <a:off x="142844" y="2060848"/>
            <a:ext cx="3000396" cy="2554545"/>
          </a:xfrm>
          <a:prstGeom prst="rect">
            <a:avLst/>
          </a:prstGeom>
          <a:noFill/>
        </p:spPr>
        <p:txBody>
          <a:bodyPr wrap="square" rtlCol="0">
            <a:spAutoFit/>
          </a:bodyPr>
          <a:lstStyle/>
          <a:p>
            <a:pPr algn="r"/>
            <a:r>
              <a:rPr lang="en-US" sz="2000" b="1" dirty="0" smtClean="0">
                <a:solidFill>
                  <a:srgbClr val="666666"/>
                </a:solidFill>
              </a:rPr>
              <a:t>Thomas Glaser</a:t>
            </a:r>
          </a:p>
          <a:p>
            <a:pPr algn="r"/>
            <a:r>
              <a:rPr lang="en-US" sz="2000" dirty="0" smtClean="0">
                <a:solidFill>
                  <a:srgbClr val="666666"/>
                </a:solidFill>
              </a:rPr>
              <a:t>Statistics Austria</a:t>
            </a:r>
          </a:p>
          <a:p>
            <a:pPr algn="r"/>
            <a:r>
              <a:rPr lang="en-US" sz="2000" dirty="0" smtClean="0">
                <a:solidFill>
                  <a:srgbClr val="666666"/>
                </a:solidFill>
              </a:rPr>
              <a:t>Directorate Social Statistics</a:t>
            </a:r>
          </a:p>
          <a:p>
            <a:pPr algn="r"/>
            <a:endParaRPr lang="en-US" sz="2000" dirty="0" smtClean="0">
              <a:solidFill>
                <a:srgbClr val="666666"/>
              </a:solidFill>
            </a:endParaRPr>
          </a:p>
          <a:p>
            <a:pPr algn="r"/>
            <a:endParaRPr lang="en-US" sz="2000" dirty="0" smtClean="0">
              <a:solidFill>
                <a:srgbClr val="666666"/>
              </a:solidFill>
            </a:endParaRPr>
          </a:p>
          <a:p>
            <a:pPr algn="r"/>
            <a:r>
              <a:rPr lang="en-US" sz="2000" dirty="0" smtClean="0">
                <a:solidFill>
                  <a:srgbClr val="666666"/>
                </a:solidFill>
              </a:rPr>
              <a:t>European Conference on Quality in official Statistics</a:t>
            </a:r>
          </a:p>
          <a:p>
            <a:pPr algn="r"/>
            <a:r>
              <a:rPr lang="en-US" sz="2000" dirty="0" smtClean="0">
                <a:solidFill>
                  <a:srgbClr val="666666"/>
                </a:solidFill>
              </a:rPr>
              <a:t>5</a:t>
            </a:r>
            <a:r>
              <a:rPr lang="en-US" sz="2000" baseline="30000" dirty="0" smtClean="0">
                <a:solidFill>
                  <a:srgbClr val="666666"/>
                </a:solidFill>
              </a:rPr>
              <a:t>th</a:t>
            </a:r>
            <a:r>
              <a:rPr lang="en-US" sz="2000" dirty="0" smtClean="0">
                <a:solidFill>
                  <a:srgbClr val="666666"/>
                </a:solidFill>
              </a:rPr>
              <a:t> June 2014</a:t>
            </a:r>
            <a:endParaRPr lang="en-US" sz="2000" dirty="0">
              <a:solidFill>
                <a:srgbClr val="666666"/>
              </a:solidFill>
            </a:endParaRPr>
          </a:p>
        </p:txBody>
      </p:sp>
    </p:spTree>
    <p:extLst>
      <p:ext uri="{BB962C8B-B14F-4D97-AF65-F5344CB8AC3E}">
        <p14:creationId xmlns:p14="http://schemas.microsoft.com/office/powerpoint/2010/main" val="23309130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79512" y="247835"/>
            <a:ext cx="6972828" cy="451598"/>
          </a:xfrm>
        </p:spPr>
        <p:txBody>
          <a:bodyPr/>
          <a:lstStyle/>
          <a:p>
            <a:r>
              <a:rPr lang="de-DE" sz="2400" b="1" dirty="0" smtClean="0">
                <a:latin typeface="Helvetica" pitchFamily="50" charset="0"/>
              </a:rPr>
              <a:t>Register </a:t>
            </a:r>
            <a:r>
              <a:rPr lang="de-DE" sz="2400" b="1" dirty="0" err="1" smtClean="0">
                <a:latin typeface="Helvetica" pitchFamily="50" charset="0"/>
              </a:rPr>
              <a:t>and</a:t>
            </a:r>
            <a:r>
              <a:rPr lang="de-DE" sz="2400" b="1" dirty="0" smtClean="0">
                <a:latin typeface="Helvetica" pitchFamily="50" charset="0"/>
              </a:rPr>
              <a:t> interview </a:t>
            </a:r>
            <a:r>
              <a:rPr lang="de-DE" sz="2400" b="1" dirty="0" err="1" smtClean="0">
                <a:latin typeface="Helvetica" pitchFamily="50" charset="0"/>
              </a:rPr>
              <a:t>based</a:t>
            </a:r>
            <a:r>
              <a:rPr lang="de-DE" sz="2400" b="1" dirty="0" smtClean="0">
                <a:latin typeface="Helvetica" pitchFamily="50" charset="0"/>
              </a:rPr>
              <a:t> time </a:t>
            </a:r>
            <a:r>
              <a:rPr lang="de-DE" sz="2400" b="1" dirty="0" err="1" smtClean="0">
                <a:latin typeface="Helvetica" pitchFamily="50" charset="0"/>
              </a:rPr>
              <a:t>series</a:t>
            </a:r>
            <a:endParaRPr lang="de-AT" sz="2400" b="1" dirty="0">
              <a:latin typeface="Helvetica" pitchFamily="50" charset="0"/>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7" y="874812"/>
            <a:ext cx="7196911"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06817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b="1" dirty="0">
                <a:latin typeface="Helvetica" pitchFamily="50" charset="0"/>
              </a:rPr>
              <a:t>Conclusions and outlook</a:t>
            </a:r>
            <a:endParaRPr lang="de-AT" b="1" dirty="0">
              <a:latin typeface="Helvetica" pitchFamily="50" charset="0"/>
            </a:endParaRPr>
          </a:p>
        </p:txBody>
      </p:sp>
      <p:sp>
        <p:nvSpPr>
          <p:cNvPr id="5" name="Inhaltsplatzhalter 4"/>
          <p:cNvSpPr>
            <a:spLocks noGrp="1"/>
          </p:cNvSpPr>
          <p:nvPr>
            <p:ph idx="1"/>
          </p:nvPr>
        </p:nvSpPr>
        <p:spPr>
          <a:xfrm>
            <a:off x="251520" y="1107328"/>
            <a:ext cx="8496944" cy="5201992"/>
          </a:xfrm>
        </p:spPr>
        <p:txBody>
          <a:bodyPr>
            <a:normAutofit lnSpcReduction="10000"/>
          </a:bodyPr>
          <a:lstStyle/>
          <a:p>
            <a:pPr>
              <a:spcBef>
                <a:spcPts val="600"/>
              </a:spcBef>
              <a:spcAft>
                <a:spcPts val="2400"/>
              </a:spcAft>
              <a:buClrTx/>
              <a:buFont typeface="Courier New" pitchFamily="49" charset="0"/>
              <a:buChar char="o"/>
            </a:pPr>
            <a:r>
              <a:rPr lang="de-DE" sz="2400" b="1" dirty="0" err="1" smtClean="0">
                <a:latin typeface="Helvetica" pitchFamily="50" charset="0"/>
              </a:rPr>
              <a:t>Unbroken</a:t>
            </a:r>
            <a:r>
              <a:rPr lang="de-DE" sz="2400" b="1" dirty="0" smtClean="0">
                <a:latin typeface="Helvetica" pitchFamily="50" charset="0"/>
              </a:rPr>
              <a:t> time </a:t>
            </a:r>
            <a:r>
              <a:rPr lang="de-DE" sz="2400" b="1" dirty="0" err="1" smtClean="0">
                <a:latin typeface="Helvetica" pitchFamily="50" charset="0"/>
              </a:rPr>
              <a:t>series</a:t>
            </a:r>
            <a:r>
              <a:rPr lang="de-DE" sz="2400" b="1" dirty="0" smtClean="0">
                <a:latin typeface="Helvetica" pitchFamily="50" charset="0"/>
              </a:rPr>
              <a:t> </a:t>
            </a:r>
            <a:r>
              <a:rPr lang="de-DE" sz="2400" b="1" dirty="0" err="1" smtClean="0">
                <a:latin typeface="Helvetica" pitchFamily="50" charset="0"/>
              </a:rPr>
              <a:t>of</a:t>
            </a:r>
            <a:r>
              <a:rPr lang="de-DE" sz="2400" b="1" dirty="0">
                <a:latin typeface="Helvetica" pitchFamily="50" charset="0"/>
              </a:rPr>
              <a:t> </a:t>
            </a:r>
            <a:r>
              <a:rPr lang="de-DE" sz="2400" b="1" dirty="0" smtClean="0">
                <a:latin typeface="Helvetica" pitchFamily="50" charset="0"/>
              </a:rPr>
              <a:t>Europe 2020 </a:t>
            </a:r>
            <a:r>
              <a:rPr lang="de-DE" sz="2400" b="1" dirty="0" err="1" smtClean="0">
                <a:latin typeface="Helvetica" pitchFamily="50" charset="0"/>
              </a:rPr>
              <a:t>indicators</a:t>
            </a:r>
            <a:r>
              <a:rPr lang="de-DE" sz="2400" b="1" dirty="0" smtClean="0">
                <a:latin typeface="Helvetica" pitchFamily="50" charset="0"/>
              </a:rPr>
              <a:t> </a:t>
            </a:r>
            <a:r>
              <a:rPr lang="de-DE" sz="2400" b="1" dirty="0" err="1" smtClean="0">
                <a:latin typeface="Helvetica" pitchFamily="50" charset="0"/>
              </a:rPr>
              <a:t>for</a:t>
            </a:r>
            <a:r>
              <a:rPr lang="de-DE" sz="2400" b="1" dirty="0" smtClean="0">
                <a:latin typeface="Helvetica" pitchFamily="50" charset="0"/>
              </a:rPr>
              <a:t> EU-SILC 2008-2012 </a:t>
            </a:r>
            <a:r>
              <a:rPr lang="de-DE" sz="2400" b="1" dirty="0" err="1" smtClean="0">
                <a:latin typeface="Helvetica" pitchFamily="50" charset="0"/>
              </a:rPr>
              <a:t>achieved</a:t>
            </a:r>
            <a:endParaRPr lang="de-DE" sz="2000" b="1" dirty="0" smtClean="0">
              <a:latin typeface="Helvetica" pitchFamily="50" charset="0"/>
            </a:endParaRPr>
          </a:p>
          <a:p>
            <a:pPr>
              <a:spcBef>
                <a:spcPts val="600"/>
              </a:spcBef>
              <a:spcAft>
                <a:spcPts val="2400"/>
              </a:spcAft>
              <a:buClrTx/>
              <a:buFont typeface="Courier New" pitchFamily="49" charset="0"/>
              <a:buChar char="o"/>
            </a:pPr>
            <a:r>
              <a:rPr lang="de-DE" sz="2400" b="1" dirty="0" smtClean="0">
                <a:latin typeface="Helvetica" pitchFamily="50" charset="0"/>
              </a:rPr>
              <a:t>Europe 2020 </a:t>
            </a:r>
            <a:r>
              <a:rPr lang="de-DE" sz="2400" b="1" dirty="0" err="1" smtClean="0">
                <a:latin typeface="Helvetica" pitchFamily="50" charset="0"/>
              </a:rPr>
              <a:t>targets</a:t>
            </a:r>
            <a:r>
              <a:rPr lang="de-DE" sz="2400" b="1" dirty="0" smtClean="0">
                <a:latin typeface="Helvetica" pitchFamily="50" charset="0"/>
              </a:rPr>
              <a:t> </a:t>
            </a:r>
            <a:r>
              <a:rPr lang="de-DE" sz="2400" b="1" dirty="0" err="1" smtClean="0">
                <a:latin typeface="Helvetica" pitchFamily="50" charset="0"/>
              </a:rPr>
              <a:t>can</a:t>
            </a:r>
            <a:r>
              <a:rPr lang="de-DE" sz="2400" b="1" dirty="0" smtClean="0">
                <a:latin typeface="Helvetica" pitchFamily="50" charset="0"/>
              </a:rPr>
              <a:t> </a:t>
            </a:r>
            <a:r>
              <a:rPr lang="de-DE" sz="2400" b="1" dirty="0" err="1" smtClean="0">
                <a:latin typeface="Helvetica" pitchFamily="50" charset="0"/>
              </a:rPr>
              <a:t>be</a:t>
            </a:r>
            <a:r>
              <a:rPr lang="de-DE" sz="2400" b="1" dirty="0" smtClean="0">
                <a:latin typeface="Helvetica" pitchFamily="50" charset="0"/>
              </a:rPr>
              <a:t> </a:t>
            </a:r>
            <a:r>
              <a:rPr lang="de-DE" sz="2400" b="1" dirty="0" err="1" smtClean="0">
                <a:latin typeface="Helvetica" pitchFamily="50" charset="0"/>
              </a:rPr>
              <a:t>measured</a:t>
            </a:r>
            <a:r>
              <a:rPr lang="de-DE" sz="2400" b="1" dirty="0" smtClean="0">
                <a:latin typeface="Helvetica" pitchFamily="50" charset="0"/>
              </a:rPr>
              <a:t> </a:t>
            </a:r>
            <a:r>
              <a:rPr lang="de-DE" sz="2400" b="1" dirty="0" err="1" smtClean="0">
                <a:latin typeface="Helvetica" pitchFamily="50" charset="0"/>
              </a:rPr>
              <a:t>from</a:t>
            </a:r>
            <a:r>
              <a:rPr lang="de-DE" sz="2400" b="1" dirty="0" smtClean="0">
                <a:latin typeface="Helvetica" pitchFamily="50" charset="0"/>
              </a:rPr>
              <a:t> 2008 </a:t>
            </a:r>
            <a:r>
              <a:rPr lang="de-DE" sz="2400" b="1" dirty="0" err="1" smtClean="0">
                <a:latin typeface="Helvetica" pitchFamily="50" charset="0"/>
              </a:rPr>
              <a:t>onwards</a:t>
            </a:r>
            <a:r>
              <a:rPr lang="de-DE" sz="2400" b="1" dirty="0" smtClean="0">
                <a:latin typeface="Helvetica" pitchFamily="50" charset="0"/>
              </a:rPr>
              <a:t> </a:t>
            </a:r>
            <a:r>
              <a:rPr lang="de-DE" sz="2400" b="1" dirty="0" err="1" smtClean="0">
                <a:latin typeface="Helvetica" pitchFamily="50" charset="0"/>
              </a:rPr>
              <a:t>with</a:t>
            </a:r>
            <a:r>
              <a:rPr lang="de-DE" sz="2400" b="1" dirty="0" smtClean="0">
                <a:latin typeface="Helvetica" pitchFamily="50" charset="0"/>
              </a:rPr>
              <a:t> </a:t>
            </a:r>
            <a:r>
              <a:rPr lang="de-DE" sz="2400" b="1" dirty="0" err="1" smtClean="0">
                <a:latin typeface="Helvetica" pitchFamily="50" charset="0"/>
              </a:rPr>
              <a:t>register</a:t>
            </a:r>
            <a:r>
              <a:rPr lang="de-DE" sz="2400" b="1" dirty="0" smtClean="0">
                <a:latin typeface="Helvetica" pitchFamily="50" charset="0"/>
              </a:rPr>
              <a:t> </a:t>
            </a:r>
            <a:r>
              <a:rPr lang="de-DE" sz="2400" b="1" dirty="0" err="1" smtClean="0">
                <a:latin typeface="Helvetica" pitchFamily="50" charset="0"/>
              </a:rPr>
              <a:t>based</a:t>
            </a:r>
            <a:r>
              <a:rPr lang="de-DE" sz="2400" b="1" dirty="0" smtClean="0">
                <a:latin typeface="Helvetica" pitchFamily="50" charset="0"/>
              </a:rPr>
              <a:t> </a:t>
            </a:r>
            <a:r>
              <a:rPr lang="de-DE" sz="2400" b="1" dirty="0" err="1" smtClean="0">
                <a:latin typeface="Helvetica" pitchFamily="50" charset="0"/>
              </a:rPr>
              <a:t>indicators</a:t>
            </a:r>
            <a:endParaRPr lang="de-DE" sz="2400" b="1" dirty="0" smtClean="0">
              <a:latin typeface="Helvetica" pitchFamily="50" charset="0"/>
            </a:endParaRPr>
          </a:p>
          <a:p>
            <a:pPr>
              <a:spcBef>
                <a:spcPts val="600"/>
              </a:spcBef>
              <a:spcAft>
                <a:spcPts val="2400"/>
              </a:spcAft>
              <a:buClrTx/>
              <a:buFont typeface="Courier New" pitchFamily="49" charset="0"/>
              <a:buChar char="o"/>
            </a:pPr>
            <a:r>
              <a:rPr lang="de-DE" sz="2400" b="1" dirty="0" smtClean="0">
                <a:latin typeface="Helvetica" pitchFamily="50" charset="0"/>
              </a:rPr>
              <a:t>Next </a:t>
            </a:r>
            <a:r>
              <a:rPr lang="de-DE" sz="2400" b="1" dirty="0" err="1" smtClean="0">
                <a:latin typeface="Helvetica" pitchFamily="50" charset="0"/>
              </a:rPr>
              <a:t>task</a:t>
            </a:r>
            <a:r>
              <a:rPr lang="de-DE" sz="2400" b="1" dirty="0" smtClean="0">
                <a:latin typeface="Helvetica" pitchFamily="50" charset="0"/>
              </a:rPr>
              <a:t>: </a:t>
            </a:r>
            <a:r>
              <a:rPr lang="de-DE" sz="2400" b="1" dirty="0" err="1" smtClean="0">
                <a:latin typeface="Helvetica" pitchFamily="50" charset="0"/>
              </a:rPr>
              <a:t>recalculation</a:t>
            </a:r>
            <a:r>
              <a:rPr lang="de-DE" sz="2400" b="1" dirty="0" smtClean="0">
                <a:latin typeface="Helvetica" pitchFamily="50" charset="0"/>
              </a:rPr>
              <a:t> </a:t>
            </a:r>
            <a:r>
              <a:rPr lang="de-DE" sz="2400" b="1" dirty="0" err="1" smtClean="0">
                <a:latin typeface="Helvetica" pitchFamily="50" charset="0"/>
              </a:rPr>
              <a:t>of</a:t>
            </a:r>
            <a:r>
              <a:rPr lang="de-DE" sz="2400" b="1" dirty="0" smtClean="0">
                <a:latin typeface="Helvetica" pitchFamily="50" charset="0"/>
              </a:rPr>
              <a:t> </a:t>
            </a:r>
            <a:r>
              <a:rPr lang="de-DE" sz="2400" b="1" dirty="0" err="1" smtClean="0">
                <a:latin typeface="Helvetica" pitchFamily="50" charset="0"/>
              </a:rPr>
              <a:t>register</a:t>
            </a:r>
            <a:r>
              <a:rPr lang="de-DE" sz="2400" b="1" dirty="0" smtClean="0">
                <a:latin typeface="Helvetica" pitchFamily="50" charset="0"/>
              </a:rPr>
              <a:t> </a:t>
            </a:r>
            <a:r>
              <a:rPr lang="de-DE" sz="2400" b="1" dirty="0" err="1" smtClean="0">
                <a:latin typeface="Helvetica" pitchFamily="50" charset="0"/>
              </a:rPr>
              <a:t>based</a:t>
            </a:r>
            <a:r>
              <a:rPr lang="de-DE" sz="2400" b="1" dirty="0" smtClean="0">
                <a:latin typeface="Helvetica" pitchFamily="50" charset="0"/>
              </a:rPr>
              <a:t> </a:t>
            </a:r>
            <a:r>
              <a:rPr lang="de-DE" sz="2400" b="1" dirty="0" err="1" smtClean="0">
                <a:latin typeface="Helvetica" pitchFamily="50" charset="0"/>
              </a:rPr>
              <a:t>household</a:t>
            </a:r>
            <a:r>
              <a:rPr lang="de-DE" sz="2400" b="1" dirty="0" smtClean="0">
                <a:latin typeface="Helvetica" pitchFamily="50" charset="0"/>
              </a:rPr>
              <a:t> </a:t>
            </a:r>
            <a:r>
              <a:rPr lang="de-DE" sz="2400" b="1" dirty="0" err="1" smtClean="0">
                <a:latin typeface="Helvetica" pitchFamily="50" charset="0"/>
              </a:rPr>
              <a:t>income</a:t>
            </a:r>
            <a:r>
              <a:rPr lang="de-DE" sz="2400" b="1" dirty="0" smtClean="0">
                <a:latin typeface="Helvetica" pitchFamily="50" charset="0"/>
              </a:rPr>
              <a:t> </a:t>
            </a:r>
            <a:r>
              <a:rPr lang="de-DE" sz="2400" b="1" dirty="0" err="1" smtClean="0">
                <a:latin typeface="Helvetica" pitchFamily="50" charset="0"/>
              </a:rPr>
              <a:t>for</a:t>
            </a:r>
            <a:r>
              <a:rPr lang="de-DE" sz="2400" b="1" dirty="0" smtClean="0">
                <a:latin typeface="Helvetica" pitchFamily="50" charset="0"/>
              </a:rPr>
              <a:t> EU-SILC 2008-2010</a:t>
            </a:r>
          </a:p>
          <a:p>
            <a:pPr lvl="0">
              <a:spcBef>
                <a:spcPts val="600"/>
              </a:spcBef>
              <a:spcAft>
                <a:spcPts val="2400"/>
              </a:spcAft>
              <a:buClrTx/>
              <a:buFont typeface="Courier New" pitchFamily="49" charset="0"/>
              <a:buChar char="o"/>
            </a:pPr>
            <a:r>
              <a:rPr lang="en-GB" sz="2400" b="1" dirty="0">
                <a:latin typeface="Helvetica" pitchFamily="50" charset="0"/>
              </a:rPr>
              <a:t>Revision of EU-SILC micro-data 2008-2011 until 09/2014</a:t>
            </a:r>
            <a:endParaRPr lang="de-AT" sz="2400" b="1" dirty="0">
              <a:latin typeface="Helvetica" pitchFamily="50" charset="0"/>
            </a:endParaRPr>
          </a:p>
          <a:p>
            <a:pPr>
              <a:spcBef>
                <a:spcPts val="600"/>
              </a:spcBef>
              <a:spcAft>
                <a:spcPts val="2400"/>
              </a:spcAft>
              <a:buClrTx/>
              <a:buFont typeface="Courier New" pitchFamily="49" charset="0"/>
              <a:buChar char="o"/>
            </a:pPr>
            <a:r>
              <a:rPr lang="en-GB" sz="2400" b="1" dirty="0">
                <a:latin typeface="Helvetica" pitchFamily="50" charset="0"/>
              </a:rPr>
              <a:t>Publication of revised time-series 2008-2013 in autumn/winter 2014</a:t>
            </a:r>
            <a:endParaRPr lang="de-DE" sz="2400" b="1" dirty="0">
              <a:latin typeface="Helvetica" pitchFamily="50" charset="0"/>
            </a:endParaRPr>
          </a:p>
        </p:txBody>
      </p:sp>
    </p:spTree>
    <p:extLst>
      <p:ext uri="{BB962C8B-B14F-4D97-AF65-F5344CB8AC3E}">
        <p14:creationId xmlns:p14="http://schemas.microsoft.com/office/powerpoint/2010/main" val="27054697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23528" y="2017415"/>
            <a:ext cx="2866672" cy="2631490"/>
          </a:xfrm>
          <a:prstGeom prst="rect">
            <a:avLst/>
          </a:prstGeom>
          <a:noFill/>
        </p:spPr>
        <p:txBody>
          <a:bodyPr wrap="square" rtlCol="0">
            <a:spAutoFit/>
          </a:bodyPr>
          <a:lstStyle/>
          <a:p>
            <a:pPr algn="r"/>
            <a:r>
              <a:rPr lang="en-US" sz="1500" i="1" dirty="0" smtClean="0">
                <a:solidFill>
                  <a:srgbClr val="AE002C"/>
                </a:solidFill>
              </a:rPr>
              <a:t>Please address queries to:</a:t>
            </a:r>
          </a:p>
          <a:p>
            <a:pPr algn="r"/>
            <a:r>
              <a:rPr lang="en-US" sz="1500" i="1" dirty="0" smtClean="0">
                <a:solidFill>
                  <a:srgbClr val="6E8080"/>
                </a:solidFill>
              </a:rPr>
              <a:t>Thomas Glaser</a:t>
            </a:r>
          </a:p>
          <a:p>
            <a:pPr algn="r"/>
            <a:r>
              <a:rPr lang="en-US" sz="1500" i="1" dirty="0" smtClean="0">
                <a:solidFill>
                  <a:srgbClr val="6E8080"/>
                </a:solidFill>
              </a:rPr>
              <a:t>thomas.glaser@statistik.gv.at</a:t>
            </a:r>
          </a:p>
          <a:p>
            <a:pPr algn="r"/>
            <a:endParaRPr lang="en-US" sz="1500" i="1" dirty="0" smtClean="0">
              <a:solidFill>
                <a:srgbClr val="6E8080"/>
              </a:solidFill>
            </a:endParaRPr>
          </a:p>
          <a:p>
            <a:pPr algn="r"/>
            <a:endParaRPr lang="en-US" sz="1500" i="1" dirty="0">
              <a:solidFill>
                <a:srgbClr val="6E8080"/>
              </a:solidFill>
            </a:endParaRPr>
          </a:p>
          <a:p>
            <a:pPr algn="r"/>
            <a:endParaRPr lang="en-US" sz="1500" i="1" dirty="0" smtClean="0">
              <a:solidFill>
                <a:srgbClr val="6E8080"/>
              </a:solidFill>
            </a:endParaRPr>
          </a:p>
          <a:p>
            <a:pPr algn="r"/>
            <a:endParaRPr lang="en-US" sz="1500" i="1" dirty="0" smtClean="0">
              <a:solidFill>
                <a:srgbClr val="6E8080"/>
              </a:solidFill>
            </a:endParaRPr>
          </a:p>
          <a:p>
            <a:pPr algn="r"/>
            <a:endParaRPr lang="en-US" sz="1500" i="1" dirty="0" smtClean="0">
              <a:solidFill>
                <a:srgbClr val="6E8080"/>
              </a:solidFill>
            </a:endParaRPr>
          </a:p>
          <a:p>
            <a:pPr algn="r"/>
            <a:r>
              <a:rPr lang="en-US" sz="1500" i="1" dirty="0" smtClean="0">
                <a:solidFill>
                  <a:srgbClr val="AE002C"/>
                </a:solidFill>
              </a:rPr>
              <a:t>Contact information:</a:t>
            </a:r>
          </a:p>
          <a:p>
            <a:pPr algn="r"/>
            <a:r>
              <a:rPr lang="en-US" sz="1500" i="1" dirty="0" smtClean="0">
                <a:solidFill>
                  <a:srgbClr val="6E8080"/>
                </a:solidFill>
              </a:rPr>
              <a:t>Guglgasse 13, 1110 Vienna</a:t>
            </a:r>
          </a:p>
          <a:p>
            <a:endParaRPr lang="en-US" sz="1500" i="1" dirty="0">
              <a:solidFill>
                <a:srgbClr val="AE002C"/>
              </a:solidFill>
            </a:endParaRPr>
          </a:p>
        </p:txBody>
      </p:sp>
      <p:sp>
        <p:nvSpPr>
          <p:cNvPr id="3" name="Textfeld 2"/>
          <p:cNvSpPr txBox="1"/>
          <p:nvPr/>
        </p:nvSpPr>
        <p:spPr>
          <a:xfrm>
            <a:off x="3532824" y="2492896"/>
            <a:ext cx="5072098" cy="1323439"/>
          </a:xfrm>
          <a:prstGeom prst="rect">
            <a:avLst/>
          </a:prstGeom>
          <a:noFill/>
        </p:spPr>
        <p:txBody>
          <a:bodyPr wrap="square" rtlCol="0">
            <a:spAutoFit/>
          </a:bodyPr>
          <a:lstStyle/>
          <a:p>
            <a:r>
              <a:rPr lang="en-US" sz="4000" b="1" dirty="0" smtClean="0">
                <a:solidFill>
                  <a:srgbClr val="AE002C"/>
                </a:solidFill>
                <a:latin typeface="Helvetica" pitchFamily="50" charset="0"/>
              </a:rPr>
              <a:t>Thank you for your attention!</a:t>
            </a:r>
          </a:p>
        </p:txBody>
      </p:sp>
    </p:spTree>
    <p:extLst>
      <p:ext uri="{BB962C8B-B14F-4D97-AF65-F5344CB8AC3E}">
        <p14:creationId xmlns:p14="http://schemas.microsoft.com/office/powerpoint/2010/main" val="12060113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b="1" dirty="0" err="1" smtClean="0">
                <a:latin typeface="Helvetica" pitchFamily="50" charset="0"/>
              </a:rPr>
              <a:t>Overview</a:t>
            </a:r>
            <a:endParaRPr lang="de-AT" b="1" dirty="0">
              <a:latin typeface="Helvetica" pitchFamily="50" charset="0"/>
            </a:endParaRPr>
          </a:p>
        </p:txBody>
      </p:sp>
      <p:sp>
        <p:nvSpPr>
          <p:cNvPr id="5" name="Inhaltsplatzhalter 4"/>
          <p:cNvSpPr>
            <a:spLocks noGrp="1"/>
          </p:cNvSpPr>
          <p:nvPr>
            <p:ph idx="1"/>
          </p:nvPr>
        </p:nvSpPr>
        <p:spPr>
          <a:xfrm>
            <a:off x="251520" y="1107328"/>
            <a:ext cx="8496944" cy="4525963"/>
          </a:xfrm>
        </p:spPr>
        <p:txBody>
          <a:bodyPr>
            <a:normAutofit/>
          </a:bodyPr>
          <a:lstStyle/>
          <a:p>
            <a:pPr>
              <a:spcBef>
                <a:spcPts val="1200"/>
              </a:spcBef>
              <a:spcAft>
                <a:spcPts val="1200"/>
              </a:spcAft>
              <a:buClrTx/>
              <a:buFont typeface="Courier New" pitchFamily="49" charset="0"/>
              <a:buChar char="o"/>
            </a:pPr>
            <a:r>
              <a:rPr lang="en-GB" sz="2400" b="1" dirty="0" smtClean="0">
                <a:latin typeface="Helvetica" pitchFamily="50" charset="0"/>
              </a:rPr>
              <a:t>Europe 2020 indicators: Break in time series</a:t>
            </a:r>
          </a:p>
          <a:p>
            <a:pPr>
              <a:spcBef>
                <a:spcPts val="1200"/>
              </a:spcBef>
              <a:spcAft>
                <a:spcPts val="1200"/>
              </a:spcAft>
              <a:buClrTx/>
              <a:buFont typeface="Courier New" pitchFamily="49" charset="0"/>
              <a:buChar char="o"/>
            </a:pPr>
            <a:r>
              <a:rPr lang="en-GB" sz="2400" b="1" dirty="0" smtClean="0">
                <a:latin typeface="Helvetica" pitchFamily="50" charset="0"/>
              </a:rPr>
              <a:t>Data basis for modelling: EU-SILC 2011</a:t>
            </a:r>
          </a:p>
          <a:p>
            <a:pPr>
              <a:spcBef>
                <a:spcPts val="1200"/>
              </a:spcBef>
              <a:spcAft>
                <a:spcPts val="1200"/>
              </a:spcAft>
              <a:buClrTx/>
              <a:buFont typeface="Courier New" pitchFamily="49" charset="0"/>
              <a:buChar char="o"/>
            </a:pPr>
            <a:r>
              <a:rPr lang="en-GB" sz="2400" b="1" dirty="0" smtClean="0">
                <a:latin typeface="Helvetica" pitchFamily="50" charset="0"/>
              </a:rPr>
              <a:t>Different modelling variants</a:t>
            </a:r>
          </a:p>
          <a:p>
            <a:pPr>
              <a:spcBef>
                <a:spcPts val="1200"/>
              </a:spcBef>
              <a:spcAft>
                <a:spcPts val="1200"/>
              </a:spcAft>
              <a:buClrTx/>
              <a:buFont typeface="Courier New" pitchFamily="49" charset="0"/>
              <a:buChar char="o"/>
            </a:pPr>
            <a:r>
              <a:rPr lang="en-GB" sz="2400" b="1" dirty="0" smtClean="0">
                <a:latin typeface="Helvetica" pitchFamily="50" charset="0"/>
              </a:rPr>
              <a:t>Application of modelled register data effect to</a:t>
            </a:r>
            <a:br>
              <a:rPr lang="en-GB" sz="2400" b="1" dirty="0" smtClean="0">
                <a:latin typeface="Helvetica" pitchFamily="50" charset="0"/>
              </a:rPr>
            </a:br>
            <a:r>
              <a:rPr lang="en-GB" sz="2400" b="1" dirty="0" smtClean="0">
                <a:latin typeface="Helvetica" pitchFamily="50" charset="0"/>
              </a:rPr>
              <a:t>EU-SILC 2008-2010</a:t>
            </a:r>
          </a:p>
          <a:p>
            <a:pPr>
              <a:spcBef>
                <a:spcPts val="1200"/>
              </a:spcBef>
              <a:spcAft>
                <a:spcPts val="1200"/>
              </a:spcAft>
              <a:buClrTx/>
              <a:buFont typeface="Courier New" pitchFamily="49" charset="0"/>
              <a:buChar char="o"/>
            </a:pPr>
            <a:r>
              <a:rPr lang="en-GB" sz="2400" b="1" dirty="0" smtClean="0">
                <a:latin typeface="Helvetica" pitchFamily="50" charset="0"/>
              </a:rPr>
              <a:t>Conclusions and outlook</a:t>
            </a:r>
          </a:p>
          <a:p>
            <a:pPr>
              <a:spcBef>
                <a:spcPts val="1200"/>
              </a:spcBef>
              <a:spcAft>
                <a:spcPts val="1200"/>
              </a:spcAft>
              <a:buClrTx/>
              <a:buFont typeface="Courier New" pitchFamily="49" charset="0"/>
              <a:buChar char="o"/>
            </a:pPr>
            <a:endParaRPr lang="en-GB" sz="2400" b="1" dirty="0">
              <a:latin typeface="Helvetica" pitchFamily="50" charset="0"/>
            </a:endParaRPr>
          </a:p>
          <a:p>
            <a:pPr>
              <a:spcBef>
                <a:spcPts val="1200"/>
              </a:spcBef>
              <a:spcAft>
                <a:spcPts val="1200"/>
              </a:spcAft>
              <a:buClrTx/>
              <a:buFont typeface="Courier New" pitchFamily="49" charset="0"/>
              <a:buChar char="o"/>
            </a:pPr>
            <a:endParaRPr lang="en-GB" sz="2400" b="1" dirty="0" smtClean="0">
              <a:latin typeface="Helvetica" pitchFamily="50" charset="0"/>
            </a:endParaRPr>
          </a:p>
        </p:txBody>
      </p:sp>
    </p:spTree>
    <p:extLst>
      <p:ext uri="{BB962C8B-B14F-4D97-AF65-F5344CB8AC3E}">
        <p14:creationId xmlns:p14="http://schemas.microsoft.com/office/powerpoint/2010/main" val="7672483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79512" y="235107"/>
            <a:ext cx="6972828" cy="477054"/>
          </a:xfrm>
        </p:spPr>
        <p:txBody>
          <a:bodyPr/>
          <a:lstStyle/>
          <a:p>
            <a:r>
              <a:rPr lang="de-DE" b="1" dirty="0" smtClean="0">
                <a:latin typeface="Helvetica" pitchFamily="50" charset="0"/>
              </a:rPr>
              <a:t>Register </a:t>
            </a:r>
            <a:r>
              <a:rPr lang="de-DE" b="1" dirty="0" err="1" smtClean="0">
                <a:latin typeface="Helvetica" pitchFamily="50" charset="0"/>
              </a:rPr>
              <a:t>based</a:t>
            </a:r>
            <a:r>
              <a:rPr lang="de-DE" b="1" dirty="0" smtClean="0">
                <a:latin typeface="Helvetica" pitchFamily="50" charset="0"/>
              </a:rPr>
              <a:t> </a:t>
            </a:r>
            <a:r>
              <a:rPr lang="de-DE" b="1" dirty="0" err="1" smtClean="0">
                <a:latin typeface="Helvetica" pitchFamily="50" charset="0"/>
              </a:rPr>
              <a:t>household</a:t>
            </a:r>
            <a:r>
              <a:rPr lang="de-DE" b="1" dirty="0" smtClean="0">
                <a:latin typeface="Helvetica" pitchFamily="50" charset="0"/>
              </a:rPr>
              <a:t> </a:t>
            </a:r>
            <a:r>
              <a:rPr lang="de-DE" b="1" dirty="0" err="1" smtClean="0">
                <a:latin typeface="Helvetica" pitchFamily="50" charset="0"/>
              </a:rPr>
              <a:t>income</a:t>
            </a:r>
            <a:endParaRPr lang="de-AT" b="1" dirty="0">
              <a:latin typeface="Helvetica" pitchFamily="50" charset="0"/>
            </a:endParaRPr>
          </a:p>
        </p:txBody>
      </p:sp>
      <p:sp>
        <p:nvSpPr>
          <p:cNvPr id="5" name="Inhaltsplatzhalter 4"/>
          <p:cNvSpPr>
            <a:spLocks noGrp="1"/>
          </p:cNvSpPr>
          <p:nvPr>
            <p:ph idx="1"/>
          </p:nvPr>
        </p:nvSpPr>
        <p:spPr>
          <a:xfrm>
            <a:off x="251520" y="1107328"/>
            <a:ext cx="8496944" cy="5201992"/>
          </a:xfrm>
        </p:spPr>
        <p:txBody>
          <a:bodyPr>
            <a:normAutofit/>
          </a:bodyPr>
          <a:lstStyle/>
          <a:p>
            <a:pPr>
              <a:spcBef>
                <a:spcPts val="600"/>
              </a:spcBef>
              <a:spcAft>
                <a:spcPts val="600"/>
              </a:spcAft>
              <a:buClrTx/>
              <a:buFont typeface="Courier New" pitchFamily="49" charset="0"/>
              <a:buChar char="o"/>
            </a:pPr>
            <a:r>
              <a:rPr lang="de-DE" sz="2400" b="1" dirty="0" err="1" smtClean="0">
                <a:latin typeface="Helvetica" pitchFamily="50" charset="0"/>
              </a:rPr>
              <a:t>Usage</a:t>
            </a:r>
            <a:r>
              <a:rPr lang="de-DE" sz="2400" b="1" dirty="0" smtClean="0">
                <a:latin typeface="Helvetica" pitchFamily="50" charset="0"/>
              </a:rPr>
              <a:t> </a:t>
            </a:r>
            <a:r>
              <a:rPr lang="de-DE" sz="2400" b="1" dirty="0" err="1" smtClean="0">
                <a:latin typeface="Helvetica" pitchFamily="50" charset="0"/>
              </a:rPr>
              <a:t>of</a:t>
            </a:r>
            <a:r>
              <a:rPr lang="de-DE" sz="2400" b="1" dirty="0" smtClean="0">
                <a:latin typeface="Helvetica" pitchFamily="50" charset="0"/>
              </a:rPr>
              <a:t> </a:t>
            </a:r>
            <a:r>
              <a:rPr lang="de-DE" sz="2400" b="1" dirty="0" err="1" smtClean="0">
                <a:latin typeface="Helvetica" pitchFamily="50" charset="0"/>
              </a:rPr>
              <a:t>register</a:t>
            </a:r>
            <a:r>
              <a:rPr lang="de-DE" sz="2400" b="1" dirty="0" smtClean="0">
                <a:latin typeface="Helvetica" pitchFamily="50" charset="0"/>
              </a:rPr>
              <a:t> </a:t>
            </a:r>
            <a:r>
              <a:rPr lang="de-DE" sz="2400" b="1" dirty="0" err="1" smtClean="0">
                <a:latin typeface="Helvetica" pitchFamily="50" charset="0"/>
              </a:rPr>
              <a:t>from</a:t>
            </a:r>
            <a:r>
              <a:rPr lang="de-DE" sz="2400" b="1" dirty="0" smtClean="0">
                <a:latin typeface="Helvetica" pitchFamily="50" charset="0"/>
              </a:rPr>
              <a:t> EU-SILC 2012 </a:t>
            </a:r>
            <a:r>
              <a:rPr lang="de-DE" sz="2400" b="1" dirty="0" err="1" smtClean="0">
                <a:latin typeface="Helvetica" pitchFamily="50" charset="0"/>
              </a:rPr>
              <a:t>onwards</a:t>
            </a:r>
            <a:endParaRPr lang="de-DE" sz="2400" b="1" dirty="0" smtClean="0">
              <a:latin typeface="Helvetica" pitchFamily="50" charset="0"/>
            </a:endParaRPr>
          </a:p>
          <a:p>
            <a:pPr>
              <a:spcBef>
                <a:spcPts val="600"/>
              </a:spcBef>
              <a:spcAft>
                <a:spcPts val="600"/>
              </a:spcAft>
              <a:buClrTx/>
              <a:buFont typeface="Courier New" pitchFamily="49" charset="0"/>
              <a:buChar char="o"/>
            </a:pPr>
            <a:r>
              <a:rPr lang="de-DE" sz="2400" b="1" dirty="0" err="1" smtClean="0">
                <a:latin typeface="Helvetica" pitchFamily="50" charset="0"/>
              </a:rPr>
              <a:t>Results</a:t>
            </a:r>
            <a:r>
              <a:rPr lang="de-DE" sz="2400" b="1" dirty="0" smtClean="0">
                <a:latin typeface="Helvetica" pitchFamily="50" charset="0"/>
              </a:rPr>
              <a:t> in a break in time </a:t>
            </a:r>
            <a:r>
              <a:rPr lang="de-DE" sz="2400" b="1" dirty="0" err="1" smtClean="0">
                <a:latin typeface="Helvetica" pitchFamily="50" charset="0"/>
              </a:rPr>
              <a:t>series</a:t>
            </a:r>
            <a:r>
              <a:rPr lang="de-DE" sz="2400" b="1" dirty="0">
                <a:latin typeface="Helvetica" pitchFamily="50" charset="0"/>
              </a:rPr>
              <a:t> </a:t>
            </a:r>
            <a:r>
              <a:rPr lang="de-DE" sz="2400" b="1" dirty="0" err="1" smtClean="0">
                <a:latin typeface="Helvetica" pitchFamily="50" charset="0"/>
              </a:rPr>
              <a:t>for</a:t>
            </a:r>
            <a:r>
              <a:rPr lang="de-DE" sz="2400" b="1" dirty="0" smtClean="0">
                <a:latin typeface="Helvetica" pitchFamily="50" charset="0"/>
              </a:rPr>
              <a:t> </a:t>
            </a:r>
            <a:r>
              <a:rPr lang="de-DE" sz="2400" b="1" dirty="0" err="1" smtClean="0">
                <a:latin typeface="Helvetica" pitchFamily="50" charset="0"/>
              </a:rPr>
              <a:t>income</a:t>
            </a:r>
            <a:r>
              <a:rPr lang="de-DE" sz="2400" b="1" dirty="0" smtClean="0">
                <a:latin typeface="Helvetica" pitchFamily="50" charset="0"/>
              </a:rPr>
              <a:t> </a:t>
            </a:r>
            <a:r>
              <a:rPr lang="de-DE" sz="2400" b="1" dirty="0" err="1" smtClean="0">
                <a:latin typeface="Helvetica" pitchFamily="50" charset="0"/>
              </a:rPr>
              <a:t>based</a:t>
            </a:r>
            <a:r>
              <a:rPr lang="de-DE" sz="2400" b="1" dirty="0" smtClean="0">
                <a:latin typeface="Helvetica" pitchFamily="50" charset="0"/>
              </a:rPr>
              <a:t> Europe 2020 </a:t>
            </a:r>
            <a:r>
              <a:rPr lang="de-DE" sz="2400" b="1" dirty="0" err="1" smtClean="0">
                <a:latin typeface="Helvetica" pitchFamily="50" charset="0"/>
              </a:rPr>
              <a:t>indicators</a:t>
            </a:r>
            <a:endParaRPr lang="de-DE" sz="2400" b="1" dirty="0">
              <a:latin typeface="Helvetica" pitchFamily="50" charset="0"/>
            </a:endParaRPr>
          </a:p>
          <a:p>
            <a:pPr lvl="1">
              <a:spcBef>
                <a:spcPts val="600"/>
              </a:spcBef>
              <a:spcAft>
                <a:spcPts val="600"/>
              </a:spcAft>
              <a:buFont typeface="Courier New" pitchFamily="49" charset="0"/>
              <a:buChar char="o"/>
            </a:pPr>
            <a:r>
              <a:rPr lang="de-DE" sz="2000" b="1" dirty="0" smtClean="0">
                <a:latin typeface="Helvetica" pitchFamily="50" charset="0"/>
              </a:rPr>
              <a:t>At-</a:t>
            </a:r>
            <a:r>
              <a:rPr lang="de-DE" sz="2000" b="1" dirty="0" err="1" smtClean="0">
                <a:latin typeface="Helvetica" pitchFamily="50" charset="0"/>
              </a:rPr>
              <a:t>risk</a:t>
            </a:r>
            <a:r>
              <a:rPr lang="de-DE" sz="2000" b="1" dirty="0" smtClean="0">
                <a:latin typeface="Helvetica" pitchFamily="50" charset="0"/>
              </a:rPr>
              <a:t>-</a:t>
            </a:r>
            <a:r>
              <a:rPr lang="de-DE" sz="2000" b="1" dirty="0" err="1" smtClean="0">
                <a:latin typeface="Helvetica" pitchFamily="50" charset="0"/>
              </a:rPr>
              <a:t>of-poverty</a:t>
            </a:r>
            <a:r>
              <a:rPr lang="de-DE" sz="2000" b="1" dirty="0" smtClean="0">
                <a:latin typeface="Helvetica" pitchFamily="50" charset="0"/>
              </a:rPr>
              <a:t>: AROP</a:t>
            </a:r>
            <a:r>
              <a:rPr lang="de-DE" sz="2000" b="1" baseline="30000" dirty="0" smtClean="0">
                <a:latin typeface="Helvetica" pitchFamily="50" charset="0"/>
              </a:rPr>
              <a:t>(REG)</a:t>
            </a:r>
          </a:p>
          <a:p>
            <a:pPr lvl="1">
              <a:spcBef>
                <a:spcPts val="600"/>
              </a:spcBef>
              <a:spcAft>
                <a:spcPts val="600"/>
              </a:spcAft>
              <a:buFont typeface="Courier New" pitchFamily="49" charset="0"/>
              <a:buChar char="o"/>
            </a:pPr>
            <a:r>
              <a:rPr lang="de-DE" sz="2000" b="1" dirty="0" smtClean="0">
                <a:latin typeface="Helvetica" pitchFamily="50" charset="0"/>
              </a:rPr>
              <a:t>At-</a:t>
            </a:r>
            <a:r>
              <a:rPr lang="de-DE" sz="2000" b="1" dirty="0" err="1" smtClean="0">
                <a:latin typeface="Helvetica" pitchFamily="50" charset="0"/>
              </a:rPr>
              <a:t>risk</a:t>
            </a:r>
            <a:r>
              <a:rPr lang="de-DE" sz="2000" b="1" dirty="0" smtClean="0">
                <a:latin typeface="Helvetica" pitchFamily="50" charset="0"/>
              </a:rPr>
              <a:t>-</a:t>
            </a:r>
            <a:r>
              <a:rPr lang="de-DE" sz="2000" b="1" dirty="0" err="1" smtClean="0">
                <a:latin typeface="Helvetica" pitchFamily="50" charset="0"/>
              </a:rPr>
              <a:t>of-poverty</a:t>
            </a:r>
            <a:r>
              <a:rPr lang="de-DE" sz="2000" b="1" dirty="0" smtClean="0">
                <a:latin typeface="Helvetica" pitchFamily="50" charset="0"/>
              </a:rPr>
              <a:t> </a:t>
            </a:r>
            <a:r>
              <a:rPr lang="de-DE" sz="2000" b="1" dirty="0" err="1" smtClean="0">
                <a:latin typeface="Helvetica" pitchFamily="50" charset="0"/>
              </a:rPr>
              <a:t>or</a:t>
            </a:r>
            <a:r>
              <a:rPr lang="de-DE" sz="2000" b="1" dirty="0" smtClean="0">
                <a:latin typeface="Helvetica" pitchFamily="50" charset="0"/>
              </a:rPr>
              <a:t> </a:t>
            </a:r>
            <a:r>
              <a:rPr lang="de-DE" sz="2000" b="1" dirty="0" err="1" smtClean="0">
                <a:latin typeface="Helvetica" pitchFamily="50" charset="0"/>
              </a:rPr>
              <a:t>social</a:t>
            </a:r>
            <a:r>
              <a:rPr lang="de-DE" sz="2000" b="1" dirty="0" smtClean="0">
                <a:latin typeface="Helvetica" pitchFamily="50" charset="0"/>
              </a:rPr>
              <a:t> </a:t>
            </a:r>
            <a:r>
              <a:rPr lang="de-DE" sz="2000" b="1" dirty="0" err="1" smtClean="0">
                <a:latin typeface="Helvetica" pitchFamily="50" charset="0"/>
              </a:rPr>
              <a:t>exclusion</a:t>
            </a:r>
            <a:r>
              <a:rPr lang="de-DE" sz="2000" b="1" dirty="0" smtClean="0">
                <a:latin typeface="Helvetica" pitchFamily="50" charset="0"/>
              </a:rPr>
              <a:t>: AROPE</a:t>
            </a:r>
            <a:r>
              <a:rPr lang="de-DE" sz="2000" b="1" baseline="30000" dirty="0">
                <a:latin typeface="Helvetica" pitchFamily="50" charset="0"/>
              </a:rPr>
              <a:t>(REG)</a:t>
            </a:r>
            <a:endParaRPr lang="de-DE" sz="2000" b="1" dirty="0">
              <a:latin typeface="Helvetica" pitchFamily="50" charset="0"/>
            </a:endParaRPr>
          </a:p>
          <a:p>
            <a:pPr>
              <a:spcBef>
                <a:spcPts val="600"/>
              </a:spcBef>
              <a:spcAft>
                <a:spcPts val="600"/>
              </a:spcAft>
              <a:buClrTx/>
              <a:buFont typeface="Courier New" pitchFamily="49" charset="0"/>
              <a:buChar char="o"/>
            </a:pPr>
            <a:r>
              <a:rPr lang="de-DE" sz="2400" b="1" dirty="0" smtClean="0">
                <a:latin typeface="Helvetica" pitchFamily="50" charset="0"/>
              </a:rPr>
              <a:t>Data </a:t>
            </a:r>
            <a:r>
              <a:rPr lang="de-DE" sz="2400" b="1" dirty="0" err="1" smtClean="0">
                <a:latin typeface="Helvetica" pitchFamily="50" charset="0"/>
              </a:rPr>
              <a:t>from</a:t>
            </a:r>
            <a:r>
              <a:rPr lang="de-DE" sz="2400" b="1" dirty="0" smtClean="0">
                <a:latin typeface="Helvetica" pitchFamily="50" charset="0"/>
              </a:rPr>
              <a:t> </a:t>
            </a:r>
            <a:r>
              <a:rPr lang="de-DE" sz="2400" b="1" dirty="0" err="1" smtClean="0">
                <a:latin typeface="Helvetica" pitchFamily="50" charset="0"/>
              </a:rPr>
              <a:t>income</a:t>
            </a:r>
            <a:r>
              <a:rPr lang="de-DE" sz="2400" b="1" dirty="0" smtClean="0">
                <a:latin typeface="Helvetica" pitchFamily="50" charset="0"/>
              </a:rPr>
              <a:t> </a:t>
            </a:r>
            <a:r>
              <a:rPr lang="de-DE" sz="2400" b="1" dirty="0" err="1" smtClean="0">
                <a:latin typeface="Helvetica" pitchFamily="50" charset="0"/>
              </a:rPr>
              <a:t>registers</a:t>
            </a:r>
            <a:r>
              <a:rPr lang="de-DE" sz="2400" b="1" dirty="0">
                <a:latin typeface="Helvetica" pitchFamily="50" charset="0"/>
              </a:rPr>
              <a:t> also </a:t>
            </a:r>
            <a:r>
              <a:rPr lang="de-DE" sz="2400" b="1" dirty="0" err="1">
                <a:latin typeface="Helvetica" pitchFamily="50" charset="0"/>
              </a:rPr>
              <a:t>available</a:t>
            </a:r>
            <a:r>
              <a:rPr lang="de-DE" sz="2400" b="1" dirty="0">
                <a:latin typeface="Helvetica" pitchFamily="50" charset="0"/>
              </a:rPr>
              <a:t/>
            </a:r>
            <a:br>
              <a:rPr lang="de-DE" sz="2400" b="1" dirty="0">
                <a:latin typeface="Helvetica" pitchFamily="50" charset="0"/>
              </a:rPr>
            </a:br>
            <a:r>
              <a:rPr lang="de-DE" sz="2400" b="1" dirty="0" err="1" smtClean="0">
                <a:latin typeface="Helvetica" pitchFamily="50" charset="0"/>
              </a:rPr>
              <a:t>for</a:t>
            </a:r>
            <a:r>
              <a:rPr lang="de-DE" sz="2400" b="1" dirty="0" smtClean="0">
                <a:latin typeface="Helvetica" pitchFamily="50" charset="0"/>
              </a:rPr>
              <a:t> </a:t>
            </a:r>
            <a:r>
              <a:rPr lang="de-DE" sz="2400" b="1" smtClean="0">
                <a:latin typeface="Helvetica" pitchFamily="50" charset="0"/>
              </a:rPr>
              <a:t>EU-SILC 2011</a:t>
            </a:r>
            <a:endParaRPr lang="de-DE" sz="2400" b="1" dirty="0" smtClean="0">
              <a:latin typeface="Helvetica" pitchFamily="50" charset="0"/>
            </a:endParaRPr>
          </a:p>
          <a:p>
            <a:pPr>
              <a:spcBef>
                <a:spcPts val="600"/>
              </a:spcBef>
              <a:spcAft>
                <a:spcPts val="600"/>
              </a:spcAft>
              <a:buClrTx/>
              <a:buFont typeface="Courier New" pitchFamily="49" charset="0"/>
              <a:buChar char="o"/>
            </a:pPr>
            <a:r>
              <a:rPr lang="de-DE" sz="2400" b="1" dirty="0" smtClean="0">
                <a:latin typeface="Helvetica" pitchFamily="50" charset="0"/>
              </a:rPr>
              <a:t>Revision </a:t>
            </a:r>
            <a:r>
              <a:rPr lang="de-DE" sz="2400" b="1" dirty="0" err="1" smtClean="0">
                <a:latin typeface="Helvetica" pitchFamily="50" charset="0"/>
              </a:rPr>
              <a:t>of</a:t>
            </a:r>
            <a:r>
              <a:rPr lang="de-DE" sz="2400" b="1" dirty="0" smtClean="0">
                <a:latin typeface="Helvetica" pitchFamily="50" charset="0"/>
              </a:rPr>
              <a:t> time </a:t>
            </a:r>
            <a:r>
              <a:rPr lang="de-DE" sz="2400" b="1" dirty="0" err="1" smtClean="0">
                <a:latin typeface="Helvetica" pitchFamily="50" charset="0"/>
              </a:rPr>
              <a:t>series</a:t>
            </a:r>
            <a:r>
              <a:rPr lang="de-DE" sz="2400" b="1" dirty="0" smtClean="0">
                <a:latin typeface="Helvetica" pitchFamily="50" charset="0"/>
              </a:rPr>
              <a:t> 2008-2012 </a:t>
            </a:r>
            <a:r>
              <a:rPr lang="de-DE" sz="2400" b="1" dirty="0" err="1" smtClean="0">
                <a:latin typeface="Helvetica" pitchFamily="50" charset="0"/>
              </a:rPr>
              <a:t>desired</a:t>
            </a:r>
            <a:endParaRPr lang="de-DE" sz="2400" b="1" dirty="0" smtClean="0">
              <a:latin typeface="Helvetica" pitchFamily="50" charset="0"/>
            </a:endParaRPr>
          </a:p>
          <a:p>
            <a:pPr>
              <a:spcBef>
                <a:spcPts val="600"/>
              </a:spcBef>
              <a:spcAft>
                <a:spcPts val="600"/>
              </a:spcAft>
              <a:buClrTx/>
              <a:buFont typeface="Courier New" pitchFamily="49" charset="0"/>
              <a:buChar char="o"/>
            </a:pPr>
            <a:r>
              <a:rPr lang="de-DE" sz="2400" b="1" dirty="0" err="1" smtClean="0">
                <a:latin typeface="Helvetica" pitchFamily="50" charset="0"/>
              </a:rPr>
              <a:t>No</a:t>
            </a:r>
            <a:r>
              <a:rPr lang="de-DE" sz="2400" b="1" dirty="0" smtClean="0">
                <a:latin typeface="Helvetica" pitchFamily="50" charset="0"/>
              </a:rPr>
              <a:t> </a:t>
            </a:r>
            <a:r>
              <a:rPr lang="de-DE" sz="2400" b="1" dirty="0" err="1" smtClean="0">
                <a:latin typeface="Helvetica" pitchFamily="50" charset="0"/>
              </a:rPr>
              <a:t>income</a:t>
            </a:r>
            <a:r>
              <a:rPr lang="de-DE" sz="2400" b="1" dirty="0" smtClean="0">
                <a:latin typeface="Helvetica" pitchFamily="50" charset="0"/>
              </a:rPr>
              <a:t> </a:t>
            </a:r>
            <a:r>
              <a:rPr lang="de-DE" sz="2400" b="1" dirty="0" err="1" smtClean="0">
                <a:latin typeface="Helvetica" pitchFamily="50" charset="0"/>
              </a:rPr>
              <a:t>register</a:t>
            </a:r>
            <a:r>
              <a:rPr lang="de-DE" sz="2400" b="1" dirty="0" smtClean="0">
                <a:latin typeface="Helvetica" pitchFamily="50" charset="0"/>
              </a:rPr>
              <a:t> </a:t>
            </a:r>
            <a:r>
              <a:rPr lang="de-DE" sz="2400" b="1" dirty="0" err="1" smtClean="0">
                <a:latin typeface="Helvetica" pitchFamily="50" charset="0"/>
              </a:rPr>
              <a:t>data</a:t>
            </a:r>
            <a:r>
              <a:rPr lang="de-DE" sz="2400" b="1" dirty="0" smtClean="0">
                <a:latin typeface="Helvetica" pitchFamily="50" charset="0"/>
              </a:rPr>
              <a:t> </a:t>
            </a:r>
            <a:r>
              <a:rPr lang="de-DE" sz="2400" b="1" dirty="0" err="1" smtClean="0">
                <a:latin typeface="Helvetica" pitchFamily="50" charset="0"/>
              </a:rPr>
              <a:t>for</a:t>
            </a:r>
            <a:r>
              <a:rPr lang="de-DE" sz="2400" b="1" dirty="0" smtClean="0">
                <a:latin typeface="Helvetica" pitchFamily="50" charset="0"/>
              </a:rPr>
              <a:t> 2008-2010 </a:t>
            </a:r>
            <a:r>
              <a:rPr lang="de-DE" sz="2400" b="1" dirty="0" err="1" smtClean="0">
                <a:latin typeface="Helvetica" pitchFamily="50" charset="0"/>
              </a:rPr>
              <a:t>available</a:t>
            </a:r>
            <a:r>
              <a:rPr lang="de-DE" sz="2400" b="1" dirty="0" smtClean="0">
                <a:latin typeface="Helvetica" pitchFamily="50" charset="0"/>
              </a:rPr>
              <a:t> </a:t>
            </a:r>
            <a:r>
              <a:rPr lang="de-DE" sz="2400" b="1" dirty="0" err="1" smtClean="0">
                <a:latin typeface="Helvetica" pitchFamily="50" charset="0"/>
              </a:rPr>
              <a:t>yet</a:t>
            </a:r>
            <a:endParaRPr lang="de-DE" sz="2400" b="1" dirty="0" smtClean="0">
              <a:latin typeface="Helvetica" pitchFamily="50" charset="0"/>
            </a:endParaRPr>
          </a:p>
          <a:p>
            <a:pPr>
              <a:spcBef>
                <a:spcPts val="600"/>
              </a:spcBef>
              <a:spcAft>
                <a:spcPts val="600"/>
              </a:spcAft>
              <a:buClrTx/>
              <a:buFont typeface="Courier New" pitchFamily="49" charset="0"/>
              <a:buChar char="o"/>
            </a:pPr>
            <a:r>
              <a:rPr lang="de-DE" sz="2400" b="1" dirty="0" smtClean="0">
                <a:latin typeface="Helvetica" pitchFamily="50" charset="0"/>
              </a:rPr>
              <a:t>Model </a:t>
            </a:r>
            <a:r>
              <a:rPr lang="de-DE" sz="2400" b="1" dirty="0" err="1" smtClean="0">
                <a:latin typeface="Helvetica" pitchFamily="50" charset="0"/>
              </a:rPr>
              <a:t>based</a:t>
            </a:r>
            <a:r>
              <a:rPr lang="de-DE" sz="2400" b="1" dirty="0" smtClean="0">
                <a:latin typeface="Helvetica" pitchFamily="50" charset="0"/>
              </a:rPr>
              <a:t> </a:t>
            </a:r>
            <a:r>
              <a:rPr lang="de-DE" sz="2400" b="1" dirty="0" err="1" smtClean="0">
                <a:latin typeface="Helvetica" pitchFamily="50" charset="0"/>
              </a:rPr>
              <a:t>register</a:t>
            </a:r>
            <a:r>
              <a:rPr lang="de-DE" sz="2400" b="1" dirty="0" smtClean="0">
                <a:latin typeface="Helvetica" pitchFamily="50" charset="0"/>
              </a:rPr>
              <a:t> </a:t>
            </a:r>
            <a:r>
              <a:rPr lang="de-DE" sz="2400" b="1" dirty="0" err="1" smtClean="0">
                <a:latin typeface="Helvetica" pitchFamily="50" charset="0"/>
              </a:rPr>
              <a:t>household</a:t>
            </a:r>
            <a:r>
              <a:rPr lang="de-DE" sz="2400" b="1" dirty="0" smtClean="0">
                <a:latin typeface="Helvetica" pitchFamily="50" charset="0"/>
              </a:rPr>
              <a:t> </a:t>
            </a:r>
            <a:r>
              <a:rPr lang="de-DE" sz="2400" b="1" dirty="0" err="1" smtClean="0">
                <a:latin typeface="Helvetica" pitchFamily="50" charset="0"/>
              </a:rPr>
              <a:t>income</a:t>
            </a:r>
            <a:r>
              <a:rPr lang="de-DE" sz="2400" b="1" dirty="0" smtClean="0">
                <a:latin typeface="Helvetica" pitchFamily="50" charset="0"/>
              </a:rPr>
              <a:t> </a:t>
            </a:r>
            <a:r>
              <a:rPr lang="de-DE" sz="2400" b="1" dirty="0" err="1" smtClean="0">
                <a:latin typeface="Helvetica" pitchFamily="50" charset="0"/>
              </a:rPr>
              <a:t>as</a:t>
            </a:r>
            <a:r>
              <a:rPr lang="de-DE" sz="2400" b="1" dirty="0" smtClean="0">
                <a:latin typeface="Helvetica" pitchFamily="50" charset="0"/>
              </a:rPr>
              <a:t> </a:t>
            </a:r>
            <a:r>
              <a:rPr lang="de-DE" sz="2400" b="1" dirty="0" err="1" smtClean="0">
                <a:latin typeface="Helvetica" pitchFamily="50" charset="0"/>
              </a:rPr>
              <a:t>solution</a:t>
            </a:r>
            <a:endParaRPr lang="de-DE" sz="2400" b="1" dirty="0" smtClean="0">
              <a:latin typeface="Helvetica" pitchFamily="50" charset="0"/>
            </a:endParaRPr>
          </a:p>
          <a:p>
            <a:pPr>
              <a:spcBef>
                <a:spcPts val="600"/>
              </a:spcBef>
              <a:spcAft>
                <a:spcPts val="600"/>
              </a:spcAft>
              <a:buClrTx/>
              <a:buFont typeface="Courier New" pitchFamily="49" charset="0"/>
              <a:buChar char="o"/>
            </a:pPr>
            <a:endParaRPr lang="de-DE" sz="2000" b="1" dirty="0" smtClean="0">
              <a:latin typeface="Helvetica" pitchFamily="50" charset="0"/>
            </a:endParaRPr>
          </a:p>
        </p:txBody>
      </p:sp>
    </p:spTree>
    <p:extLst>
      <p:ext uri="{BB962C8B-B14F-4D97-AF65-F5344CB8AC3E}">
        <p14:creationId xmlns:p14="http://schemas.microsoft.com/office/powerpoint/2010/main" val="12421526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b="1" dirty="0" smtClean="0">
                <a:latin typeface="Helvetica" pitchFamily="50" charset="0"/>
              </a:rPr>
              <a:t>Choice </a:t>
            </a:r>
            <a:r>
              <a:rPr lang="de-DE" b="1" dirty="0" err="1" smtClean="0">
                <a:latin typeface="Helvetica" pitchFamily="50" charset="0"/>
              </a:rPr>
              <a:t>of</a:t>
            </a:r>
            <a:r>
              <a:rPr lang="de-DE" b="1" dirty="0" smtClean="0">
                <a:latin typeface="Helvetica" pitchFamily="50" charset="0"/>
              </a:rPr>
              <a:t> </a:t>
            </a:r>
            <a:r>
              <a:rPr lang="de-DE" b="1" dirty="0" err="1" smtClean="0">
                <a:latin typeface="Helvetica" pitchFamily="50" charset="0"/>
              </a:rPr>
              <a:t>models</a:t>
            </a:r>
            <a:r>
              <a:rPr lang="de-DE" b="1" dirty="0" smtClean="0">
                <a:latin typeface="Helvetica" pitchFamily="50" charset="0"/>
              </a:rPr>
              <a:t>: Variant 1</a:t>
            </a:r>
            <a:endParaRPr lang="de-AT" b="1" dirty="0">
              <a:latin typeface="Helvetica" pitchFamily="50" charset="0"/>
            </a:endParaRPr>
          </a:p>
        </p:txBody>
      </p:sp>
      <p:sp>
        <p:nvSpPr>
          <p:cNvPr id="5" name="Inhaltsplatzhalter 4"/>
          <p:cNvSpPr>
            <a:spLocks noGrp="1"/>
          </p:cNvSpPr>
          <p:nvPr>
            <p:ph idx="1"/>
          </p:nvPr>
        </p:nvSpPr>
        <p:spPr>
          <a:xfrm>
            <a:off x="251520" y="1107328"/>
            <a:ext cx="8496944" cy="5201992"/>
          </a:xfrm>
        </p:spPr>
        <p:txBody>
          <a:bodyPr>
            <a:normAutofit/>
          </a:bodyPr>
          <a:lstStyle/>
          <a:p>
            <a:pPr>
              <a:spcBef>
                <a:spcPts val="600"/>
              </a:spcBef>
              <a:spcAft>
                <a:spcPts val="1200"/>
              </a:spcAft>
              <a:buClrTx/>
              <a:buFont typeface="Courier New" pitchFamily="49" charset="0"/>
              <a:buChar char="o"/>
            </a:pPr>
            <a:r>
              <a:rPr lang="de-DE" sz="2200" b="1" dirty="0" err="1" smtClean="0">
                <a:latin typeface="Helvetica" pitchFamily="50" charset="0"/>
              </a:rPr>
              <a:t>Direct</a:t>
            </a:r>
            <a:r>
              <a:rPr lang="de-DE" sz="2200" b="1" dirty="0" smtClean="0">
                <a:latin typeface="Helvetica" pitchFamily="50" charset="0"/>
              </a:rPr>
              <a:t> </a:t>
            </a:r>
            <a:r>
              <a:rPr lang="de-DE" sz="2200" b="1" dirty="0" err="1" smtClean="0">
                <a:latin typeface="Helvetica" pitchFamily="50" charset="0"/>
              </a:rPr>
              <a:t>estimation</a:t>
            </a:r>
            <a:r>
              <a:rPr lang="de-DE" sz="2200" b="1" dirty="0" smtClean="0">
                <a:latin typeface="Helvetica" pitchFamily="50" charset="0"/>
              </a:rPr>
              <a:t> </a:t>
            </a:r>
            <a:r>
              <a:rPr lang="de-DE" sz="2200" b="1" dirty="0" err="1" smtClean="0">
                <a:latin typeface="Helvetica" pitchFamily="50" charset="0"/>
              </a:rPr>
              <a:t>of</a:t>
            </a:r>
            <a:r>
              <a:rPr lang="de-DE" sz="2200" b="1" dirty="0" smtClean="0">
                <a:latin typeface="Helvetica" pitchFamily="50" charset="0"/>
              </a:rPr>
              <a:t> </a:t>
            </a:r>
            <a:r>
              <a:rPr lang="de-DE" sz="2200" b="1" dirty="0" err="1" smtClean="0">
                <a:latin typeface="Helvetica" pitchFamily="50" charset="0"/>
              </a:rPr>
              <a:t>indicators</a:t>
            </a:r>
            <a:endParaRPr lang="de-DE" sz="2200" b="1" dirty="0" smtClean="0">
              <a:latin typeface="Helvetica" pitchFamily="50" charset="0"/>
            </a:endParaRPr>
          </a:p>
          <a:p>
            <a:pPr marL="342900" lvl="1" indent="-342900">
              <a:spcBef>
                <a:spcPts val="600"/>
              </a:spcBef>
              <a:spcAft>
                <a:spcPts val="1200"/>
              </a:spcAft>
              <a:buSzTx/>
              <a:buFont typeface="Courier New" pitchFamily="49" charset="0"/>
              <a:buChar char="o"/>
            </a:pPr>
            <a:r>
              <a:rPr lang="de-DE" sz="2200" b="1" dirty="0" err="1" smtClean="0">
                <a:latin typeface="Helvetica" pitchFamily="50" charset="0"/>
              </a:rPr>
              <a:t>Likelihood</a:t>
            </a:r>
            <a:r>
              <a:rPr lang="de-DE" sz="2200" b="1" dirty="0" smtClean="0">
                <a:latin typeface="Helvetica" pitchFamily="50" charset="0"/>
              </a:rPr>
              <a:t> </a:t>
            </a:r>
            <a:r>
              <a:rPr lang="de-DE" sz="2200" b="1" dirty="0" err="1" smtClean="0">
                <a:latin typeface="Helvetica" pitchFamily="50" charset="0"/>
              </a:rPr>
              <a:t>of</a:t>
            </a:r>
            <a:r>
              <a:rPr lang="de-DE" sz="2200" b="1" dirty="0" smtClean="0">
                <a:latin typeface="Helvetica" pitchFamily="50" charset="0"/>
              </a:rPr>
              <a:t> AROP</a:t>
            </a:r>
            <a:r>
              <a:rPr lang="de-DE" sz="2200" b="1" baseline="30000" dirty="0" smtClean="0">
                <a:latin typeface="Helvetica" pitchFamily="50" charset="0"/>
              </a:rPr>
              <a:t>(REG)</a:t>
            </a:r>
            <a:r>
              <a:rPr lang="de-DE" sz="2200" b="1" dirty="0" smtClean="0">
                <a:latin typeface="Helvetica" pitchFamily="50" charset="0"/>
              </a:rPr>
              <a:t> </a:t>
            </a:r>
            <a:r>
              <a:rPr lang="de-DE" sz="2200" b="1" dirty="0" err="1" smtClean="0">
                <a:latin typeface="Helvetica" pitchFamily="50" charset="0"/>
              </a:rPr>
              <a:t>and</a:t>
            </a:r>
            <a:r>
              <a:rPr lang="de-DE" sz="2200" b="1" dirty="0" smtClean="0">
                <a:latin typeface="Helvetica" pitchFamily="50" charset="0"/>
              </a:rPr>
              <a:t> AROPE</a:t>
            </a:r>
            <a:r>
              <a:rPr lang="de-DE" sz="2200" b="1" baseline="30000" dirty="0" smtClean="0">
                <a:latin typeface="Helvetica" pitchFamily="50" charset="0"/>
              </a:rPr>
              <a:t>(REG)</a:t>
            </a:r>
            <a:r>
              <a:rPr lang="de-DE" sz="2200" b="1" dirty="0" smtClean="0">
                <a:latin typeface="Helvetica" pitchFamily="50" charset="0"/>
              </a:rPr>
              <a:t> </a:t>
            </a:r>
            <a:r>
              <a:rPr lang="de-DE" sz="2200" b="1" dirty="0" err="1" smtClean="0">
                <a:latin typeface="Helvetica" pitchFamily="50" charset="0"/>
              </a:rPr>
              <a:t>estimated</a:t>
            </a:r>
            <a:r>
              <a:rPr lang="de-DE" sz="2200" b="1" dirty="0" smtClean="0">
                <a:latin typeface="Helvetica" pitchFamily="50" charset="0"/>
              </a:rPr>
              <a:t> </a:t>
            </a:r>
            <a:r>
              <a:rPr lang="de-DE" sz="2200" b="1" dirty="0" err="1" smtClean="0">
                <a:latin typeface="Helvetica" pitchFamily="50" charset="0"/>
              </a:rPr>
              <a:t>by</a:t>
            </a:r>
            <a:r>
              <a:rPr lang="de-DE" sz="2200" b="1" dirty="0" smtClean="0">
                <a:latin typeface="Helvetica" pitchFamily="50" charset="0"/>
              </a:rPr>
              <a:t> </a:t>
            </a:r>
            <a:r>
              <a:rPr lang="de-DE" sz="2200" b="1" dirty="0" err="1" smtClean="0">
                <a:latin typeface="Helvetica" pitchFamily="50" charset="0"/>
              </a:rPr>
              <a:t>logistic</a:t>
            </a:r>
            <a:r>
              <a:rPr lang="de-DE" sz="2200" b="1" dirty="0" smtClean="0">
                <a:latin typeface="Helvetica" pitchFamily="50" charset="0"/>
              </a:rPr>
              <a:t> </a:t>
            </a:r>
            <a:r>
              <a:rPr lang="de-DE" sz="2200" b="1" dirty="0" err="1" smtClean="0">
                <a:latin typeface="Helvetica" pitchFamily="50" charset="0"/>
              </a:rPr>
              <a:t>regressions</a:t>
            </a:r>
            <a:endParaRPr lang="de-DE" sz="2200" b="1" dirty="0" smtClean="0">
              <a:latin typeface="Helvetica" pitchFamily="50" charset="0"/>
            </a:endParaRPr>
          </a:p>
          <a:p>
            <a:pPr>
              <a:spcBef>
                <a:spcPts val="600"/>
              </a:spcBef>
              <a:spcAft>
                <a:spcPts val="1200"/>
              </a:spcAft>
              <a:buClrTx/>
              <a:buFont typeface="Courier New" pitchFamily="49" charset="0"/>
              <a:buChar char="o"/>
            </a:pPr>
            <a:r>
              <a:rPr lang="de-DE" sz="2200" b="1" dirty="0" err="1" smtClean="0">
                <a:latin typeface="Helvetica" pitchFamily="50" charset="0"/>
              </a:rPr>
              <a:t>Estimate</a:t>
            </a:r>
            <a:r>
              <a:rPr lang="de-DE" sz="2200" b="1" dirty="0" smtClean="0">
                <a:latin typeface="Helvetica" pitchFamily="50" charset="0"/>
              </a:rPr>
              <a:t> </a:t>
            </a:r>
            <a:r>
              <a:rPr lang="de-DE" sz="2200" b="1" dirty="0" err="1" smtClean="0">
                <a:latin typeface="Helvetica" pitchFamily="50" charset="0"/>
              </a:rPr>
              <a:t>of</a:t>
            </a:r>
            <a:r>
              <a:rPr lang="de-DE" sz="2200" b="1" dirty="0" smtClean="0">
                <a:latin typeface="Helvetica" pitchFamily="50" charset="0"/>
              </a:rPr>
              <a:t> </a:t>
            </a:r>
            <a:r>
              <a:rPr lang="de-DE" sz="2200" b="1" dirty="0" err="1" smtClean="0">
                <a:latin typeface="Helvetica" pitchFamily="50" charset="0"/>
              </a:rPr>
              <a:t>indicators</a:t>
            </a:r>
            <a:r>
              <a:rPr lang="de-DE" sz="2200" b="1" dirty="0" smtClean="0">
                <a:latin typeface="Helvetica" pitchFamily="50" charset="0"/>
              </a:rPr>
              <a:t>: </a:t>
            </a:r>
            <a:r>
              <a:rPr lang="de-DE" sz="2200" b="1" dirty="0" err="1" smtClean="0">
                <a:latin typeface="Helvetica" pitchFamily="50" charset="0"/>
              </a:rPr>
              <a:t>mean</a:t>
            </a:r>
            <a:r>
              <a:rPr lang="de-DE" sz="2200" b="1" dirty="0" smtClean="0">
                <a:latin typeface="Helvetica" pitchFamily="50" charset="0"/>
              </a:rPr>
              <a:t> </a:t>
            </a:r>
            <a:r>
              <a:rPr lang="de-DE" sz="2200" b="1" dirty="0" err="1" smtClean="0">
                <a:latin typeface="Helvetica" pitchFamily="50" charset="0"/>
              </a:rPr>
              <a:t>value</a:t>
            </a:r>
            <a:r>
              <a:rPr lang="de-DE" sz="2200" b="1" dirty="0" smtClean="0">
                <a:latin typeface="Helvetica" pitchFamily="50" charset="0"/>
              </a:rPr>
              <a:t> </a:t>
            </a:r>
            <a:r>
              <a:rPr lang="de-DE" sz="2200" b="1" dirty="0" err="1" smtClean="0">
                <a:latin typeface="Helvetica" pitchFamily="50" charset="0"/>
              </a:rPr>
              <a:t>of</a:t>
            </a:r>
            <a:r>
              <a:rPr lang="de-DE" sz="2200" b="1" dirty="0" smtClean="0">
                <a:latin typeface="Helvetica" pitchFamily="50" charset="0"/>
              </a:rPr>
              <a:t> </a:t>
            </a:r>
            <a:r>
              <a:rPr lang="de-DE" sz="2200" b="1" dirty="0" err="1" smtClean="0">
                <a:latin typeface="Helvetica" pitchFamily="50" charset="0"/>
              </a:rPr>
              <a:t>estimated</a:t>
            </a:r>
            <a:r>
              <a:rPr lang="de-DE" sz="2200" b="1" dirty="0" smtClean="0">
                <a:latin typeface="Helvetica" pitchFamily="50" charset="0"/>
              </a:rPr>
              <a:t> </a:t>
            </a:r>
            <a:r>
              <a:rPr lang="de-DE" sz="2200" b="1" dirty="0" err="1" smtClean="0">
                <a:latin typeface="Helvetica" pitchFamily="50" charset="0"/>
              </a:rPr>
              <a:t>probabilities</a:t>
            </a:r>
            <a:r>
              <a:rPr lang="de-DE" sz="2200" b="1" dirty="0" smtClean="0">
                <a:latin typeface="Helvetica" pitchFamily="50" charset="0"/>
              </a:rPr>
              <a:t> on personal </a:t>
            </a:r>
            <a:r>
              <a:rPr lang="de-DE" sz="2200" b="1" dirty="0" err="1" smtClean="0">
                <a:latin typeface="Helvetica" pitchFamily="50" charset="0"/>
              </a:rPr>
              <a:t>level</a:t>
            </a:r>
            <a:endParaRPr lang="de-DE" sz="2200" b="1" dirty="0" smtClean="0">
              <a:latin typeface="Helvetica" pitchFamily="50" charset="0"/>
            </a:endParaRPr>
          </a:p>
          <a:p>
            <a:pPr>
              <a:spcBef>
                <a:spcPts val="600"/>
              </a:spcBef>
              <a:spcAft>
                <a:spcPts val="600"/>
              </a:spcAft>
              <a:buClrTx/>
              <a:buFont typeface="Courier New" pitchFamily="49" charset="0"/>
              <a:buChar char="o"/>
            </a:pPr>
            <a:r>
              <a:rPr lang="de-DE" sz="2200" b="1" dirty="0" smtClean="0">
                <a:latin typeface="Helvetica" pitchFamily="50" charset="0"/>
              </a:rPr>
              <a:t>Advantage: </a:t>
            </a:r>
          </a:p>
          <a:p>
            <a:pPr lvl="1">
              <a:spcBef>
                <a:spcPts val="600"/>
              </a:spcBef>
              <a:spcAft>
                <a:spcPts val="600"/>
              </a:spcAft>
              <a:buFont typeface="Courier New" pitchFamily="49" charset="0"/>
              <a:buChar char="o"/>
            </a:pPr>
            <a:r>
              <a:rPr lang="de-DE" sz="1900" b="1" dirty="0" err="1" smtClean="0">
                <a:latin typeface="Helvetica" pitchFamily="50" charset="0"/>
              </a:rPr>
              <a:t>Direct</a:t>
            </a:r>
            <a:r>
              <a:rPr lang="de-DE" sz="1900" b="1" dirty="0" smtClean="0">
                <a:latin typeface="Helvetica" pitchFamily="50" charset="0"/>
              </a:rPr>
              <a:t> </a:t>
            </a:r>
            <a:r>
              <a:rPr lang="de-DE" sz="1900" b="1" dirty="0" err="1" smtClean="0">
                <a:latin typeface="Helvetica" pitchFamily="50" charset="0"/>
              </a:rPr>
              <a:t>estimation</a:t>
            </a:r>
            <a:r>
              <a:rPr lang="de-DE" sz="1900" b="1" dirty="0" smtClean="0">
                <a:latin typeface="Helvetica" pitchFamily="50" charset="0"/>
              </a:rPr>
              <a:t> </a:t>
            </a:r>
            <a:r>
              <a:rPr lang="de-DE" sz="1900" b="1" dirty="0" err="1" smtClean="0">
                <a:latin typeface="Helvetica" pitchFamily="50" charset="0"/>
              </a:rPr>
              <a:t>of</a:t>
            </a:r>
            <a:r>
              <a:rPr lang="de-DE" sz="1900" b="1" dirty="0" smtClean="0">
                <a:latin typeface="Helvetica" pitchFamily="50" charset="0"/>
              </a:rPr>
              <a:t> </a:t>
            </a:r>
            <a:r>
              <a:rPr lang="de-DE" sz="1900" b="1" dirty="0" err="1" smtClean="0">
                <a:latin typeface="Helvetica" pitchFamily="50" charset="0"/>
              </a:rPr>
              <a:t>indicators</a:t>
            </a:r>
            <a:endParaRPr lang="de-DE" sz="1900" b="1" dirty="0" smtClean="0">
              <a:latin typeface="Helvetica" pitchFamily="50" charset="0"/>
            </a:endParaRPr>
          </a:p>
          <a:p>
            <a:pPr>
              <a:spcBef>
                <a:spcPts val="600"/>
              </a:spcBef>
              <a:spcAft>
                <a:spcPts val="600"/>
              </a:spcAft>
              <a:buClrTx/>
              <a:buFont typeface="Courier New" pitchFamily="49" charset="0"/>
              <a:buChar char="o"/>
            </a:pPr>
            <a:r>
              <a:rPr lang="de-DE" sz="2200" b="1" dirty="0" err="1" smtClean="0">
                <a:latin typeface="Helvetica" pitchFamily="50" charset="0"/>
              </a:rPr>
              <a:t>Disadvantages</a:t>
            </a:r>
            <a:r>
              <a:rPr lang="de-DE" sz="2200" b="1" dirty="0" smtClean="0">
                <a:latin typeface="Helvetica" pitchFamily="50" charset="0"/>
              </a:rPr>
              <a:t>: </a:t>
            </a:r>
          </a:p>
          <a:p>
            <a:pPr lvl="1">
              <a:spcBef>
                <a:spcPts val="600"/>
              </a:spcBef>
              <a:spcAft>
                <a:spcPts val="600"/>
              </a:spcAft>
              <a:buFont typeface="Courier New" pitchFamily="49" charset="0"/>
              <a:buChar char="o"/>
            </a:pPr>
            <a:r>
              <a:rPr lang="de-DE" sz="1900" b="1" dirty="0" err="1" smtClean="0">
                <a:latin typeface="Helvetica" pitchFamily="50" charset="0"/>
              </a:rPr>
              <a:t>Possibility</a:t>
            </a:r>
            <a:r>
              <a:rPr lang="de-DE" sz="1900" b="1" dirty="0" smtClean="0">
                <a:latin typeface="Helvetica" pitchFamily="50" charset="0"/>
              </a:rPr>
              <a:t> </a:t>
            </a:r>
            <a:r>
              <a:rPr lang="de-DE" sz="1900" b="1" dirty="0" err="1" smtClean="0">
                <a:latin typeface="Helvetica" pitchFamily="50" charset="0"/>
              </a:rPr>
              <a:t>of</a:t>
            </a:r>
            <a:r>
              <a:rPr lang="de-DE" sz="1900" b="1" dirty="0" smtClean="0">
                <a:latin typeface="Helvetica" pitchFamily="50" charset="0"/>
              </a:rPr>
              <a:t> </a:t>
            </a:r>
            <a:r>
              <a:rPr lang="de-DE" sz="1900" b="1" dirty="0" err="1" smtClean="0">
                <a:latin typeface="Helvetica" pitchFamily="50" charset="0"/>
              </a:rPr>
              <a:t>inconsistent</a:t>
            </a:r>
            <a:r>
              <a:rPr lang="de-DE" sz="1900" b="1" dirty="0" smtClean="0">
                <a:latin typeface="Helvetica" pitchFamily="50" charset="0"/>
              </a:rPr>
              <a:t> </a:t>
            </a:r>
            <a:r>
              <a:rPr lang="de-DE" sz="1900" b="1" dirty="0" err="1" smtClean="0">
                <a:latin typeface="Helvetica" pitchFamily="50" charset="0"/>
              </a:rPr>
              <a:t>estimates</a:t>
            </a:r>
            <a:r>
              <a:rPr lang="de-DE" sz="1900" b="1" dirty="0" smtClean="0">
                <a:latin typeface="Helvetica" pitchFamily="50" charset="0"/>
              </a:rPr>
              <a:t> </a:t>
            </a:r>
            <a:r>
              <a:rPr lang="de-DE" sz="1900" b="1" dirty="0" err="1" smtClean="0">
                <a:latin typeface="Helvetica" pitchFamily="50" charset="0"/>
              </a:rPr>
              <a:t>of</a:t>
            </a:r>
            <a:r>
              <a:rPr lang="de-DE" sz="1900" b="1" dirty="0" smtClean="0">
                <a:latin typeface="Helvetica" pitchFamily="50" charset="0"/>
              </a:rPr>
              <a:t> </a:t>
            </a:r>
            <a:r>
              <a:rPr lang="de-DE" sz="1900" b="1" dirty="0" err="1" smtClean="0">
                <a:latin typeface="Helvetica" pitchFamily="50" charset="0"/>
              </a:rPr>
              <a:t>indicators</a:t>
            </a:r>
            <a:endParaRPr lang="de-DE" sz="1900" b="1" dirty="0" smtClean="0">
              <a:latin typeface="Helvetica" pitchFamily="50" charset="0"/>
            </a:endParaRPr>
          </a:p>
          <a:p>
            <a:pPr lvl="1">
              <a:spcBef>
                <a:spcPts val="600"/>
              </a:spcBef>
              <a:spcAft>
                <a:spcPts val="600"/>
              </a:spcAft>
              <a:buFont typeface="Courier New" pitchFamily="49" charset="0"/>
              <a:buChar char="o"/>
            </a:pPr>
            <a:r>
              <a:rPr lang="de-DE" sz="1900" b="1" dirty="0" err="1" smtClean="0">
                <a:latin typeface="Helvetica" pitchFamily="50" charset="0"/>
              </a:rPr>
              <a:t>Only</a:t>
            </a:r>
            <a:r>
              <a:rPr lang="de-DE" sz="1900" b="1" dirty="0" smtClean="0">
                <a:latin typeface="Helvetica" pitchFamily="50" charset="0"/>
              </a:rPr>
              <a:t> moderate </a:t>
            </a:r>
            <a:r>
              <a:rPr lang="de-DE" sz="1900" b="1" dirty="0" err="1" smtClean="0">
                <a:latin typeface="Helvetica" pitchFamily="50" charset="0"/>
              </a:rPr>
              <a:t>model</a:t>
            </a:r>
            <a:r>
              <a:rPr lang="de-DE" sz="1900" b="1" dirty="0" smtClean="0">
                <a:latin typeface="Helvetica" pitchFamily="50" charset="0"/>
              </a:rPr>
              <a:t> fit</a:t>
            </a:r>
          </a:p>
          <a:p>
            <a:pPr lvl="1">
              <a:spcBef>
                <a:spcPts val="600"/>
              </a:spcBef>
              <a:spcAft>
                <a:spcPts val="600"/>
              </a:spcAft>
              <a:buFont typeface="Courier New" pitchFamily="49" charset="0"/>
              <a:buChar char="o"/>
            </a:pPr>
            <a:r>
              <a:rPr lang="de-DE" sz="1900" b="1" dirty="0" err="1" smtClean="0">
                <a:latin typeface="Helvetica" pitchFamily="50" charset="0"/>
              </a:rPr>
              <a:t>Underestimation</a:t>
            </a:r>
            <a:r>
              <a:rPr lang="de-DE" sz="1900" b="1" dirty="0" smtClean="0">
                <a:latin typeface="Helvetica" pitchFamily="50" charset="0"/>
              </a:rPr>
              <a:t> </a:t>
            </a:r>
            <a:r>
              <a:rPr lang="de-DE" sz="1900" b="1" dirty="0" err="1" smtClean="0">
                <a:latin typeface="Helvetica" pitchFamily="50" charset="0"/>
              </a:rPr>
              <a:t>of</a:t>
            </a:r>
            <a:r>
              <a:rPr lang="de-DE" sz="1900" b="1" dirty="0" smtClean="0">
                <a:latin typeface="Helvetica" pitchFamily="50" charset="0"/>
              </a:rPr>
              <a:t> AROP</a:t>
            </a:r>
            <a:r>
              <a:rPr lang="de-DE" sz="1900" b="1" baseline="30000" dirty="0" smtClean="0">
                <a:latin typeface="Helvetica" pitchFamily="50" charset="0"/>
              </a:rPr>
              <a:t>(REG)</a:t>
            </a:r>
            <a:r>
              <a:rPr lang="de-DE" sz="1900" b="1" dirty="0" smtClean="0">
                <a:latin typeface="Helvetica" pitchFamily="50" charset="0"/>
              </a:rPr>
              <a:t> </a:t>
            </a:r>
            <a:r>
              <a:rPr lang="de-DE" sz="1900" b="1" dirty="0" err="1" smtClean="0">
                <a:latin typeface="Helvetica" pitchFamily="50" charset="0"/>
              </a:rPr>
              <a:t>and</a:t>
            </a:r>
            <a:r>
              <a:rPr lang="de-DE" sz="1900" b="1" dirty="0" smtClean="0">
                <a:latin typeface="Helvetica" pitchFamily="50" charset="0"/>
              </a:rPr>
              <a:t> AROPE</a:t>
            </a:r>
            <a:r>
              <a:rPr lang="de-DE" sz="1900" b="1" baseline="30000" dirty="0" smtClean="0">
                <a:latin typeface="Helvetica" pitchFamily="50" charset="0"/>
              </a:rPr>
              <a:t>(REG)</a:t>
            </a:r>
            <a:r>
              <a:rPr lang="de-DE" sz="1900" b="1" dirty="0" smtClean="0">
                <a:latin typeface="Helvetica" pitchFamily="50" charset="0"/>
              </a:rPr>
              <a:t> </a:t>
            </a:r>
          </a:p>
          <a:p>
            <a:pPr lvl="1">
              <a:spcBef>
                <a:spcPts val="600"/>
              </a:spcBef>
              <a:spcAft>
                <a:spcPts val="600"/>
              </a:spcAft>
              <a:buFont typeface="Courier New" pitchFamily="49" charset="0"/>
              <a:buChar char="o"/>
            </a:pPr>
            <a:endParaRPr lang="de-DE" sz="2400" b="1" dirty="0">
              <a:latin typeface="Helvetica" pitchFamily="50" charset="0"/>
            </a:endParaRPr>
          </a:p>
        </p:txBody>
      </p:sp>
    </p:spTree>
    <p:extLst>
      <p:ext uri="{BB962C8B-B14F-4D97-AF65-F5344CB8AC3E}">
        <p14:creationId xmlns:p14="http://schemas.microsoft.com/office/powerpoint/2010/main" val="18819397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b="1" dirty="0" smtClean="0">
                <a:latin typeface="Helvetica" pitchFamily="50" charset="0"/>
              </a:rPr>
              <a:t>Choice </a:t>
            </a:r>
            <a:r>
              <a:rPr lang="de-DE" b="1" dirty="0" err="1" smtClean="0">
                <a:latin typeface="Helvetica" pitchFamily="50" charset="0"/>
              </a:rPr>
              <a:t>of</a:t>
            </a:r>
            <a:r>
              <a:rPr lang="de-DE" b="1" dirty="0" smtClean="0">
                <a:latin typeface="Helvetica" pitchFamily="50" charset="0"/>
              </a:rPr>
              <a:t> </a:t>
            </a:r>
            <a:r>
              <a:rPr lang="de-DE" b="1" dirty="0" err="1" smtClean="0">
                <a:latin typeface="Helvetica" pitchFamily="50" charset="0"/>
              </a:rPr>
              <a:t>models</a:t>
            </a:r>
            <a:r>
              <a:rPr lang="de-DE" b="1" dirty="0" smtClean="0">
                <a:latin typeface="Helvetica" pitchFamily="50" charset="0"/>
              </a:rPr>
              <a:t>: Variant 2</a:t>
            </a:r>
            <a:endParaRPr lang="de-AT" b="1" dirty="0">
              <a:latin typeface="Helvetica" pitchFamily="50" charset="0"/>
            </a:endParaRPr>
          </a:p>
        </p:txBody>
      </p:sp>
      <p:sp>
        <p:nvSpPr>
          <p:cNvPr id="5" name="Inhaltsplatzhalter 4"/>
          <p:cNvSpPr>
            <a:spLocks noGrp="1"/>
          </p:cNvSpPr>
          <p:nvPr>
            <p:ph idx="1"/>
          </p:nvPr>
        </p:nvSpPr>
        <p:spPr>
          <a:xfrm>
            <a:off x="251520" y="1107328"/>
            <a:ext cx="8496944" cy="5201992"/>
          </a:xfrm>
        </p:spPr>
        <p:txBody>
          <a:bodyPr>
            <a:normAutofit fontScale="70000" lnSpcReduction="20000"/>
          </a:bodyPr>
          <a:lstStyle/>
          <a:p>
            <a:pPr>
              <a:spcBef>
                <a:spcPts val="600"/>
              </a:spcBef>
              <a:spcAft>
                <a:spcPts val="1200"/>
              </a:spcAft>
              <a:buClrTx/>
              <a:buFont typeface="Courier New" pitchFamily="49" charset="0"/>
              <a:buChar char="o"/>
            </a:pPr>
            <a:r>
              <a:rPr lang="de-DE" sz="3100" b="1" dirty="0" err="1" smtClean="0">
                <a:latin typeface="Helvetica" pitchFamily="50" charset="0"/>
              </a:rPr>
              <a:t>Estimation</a:t>
            </a:r>
            <a:r>
              <a:rPr lang="de-DE" sz="3100" b="1" dirty="0" smtClean="0">
                <a:latin typeface="Helvetica" pitchFamily="50" charset="0"/>
              </a:rPr>
              <a:t> </a:t>
            </a:r>
            <a:r>
              <a:rPr lang="de-DE" sz="3100" b="1" dirty="0" err="1" smtClean="0">
                <a:latin typeface="Helvetica" pitchFamily="50" charset="0"/>
              </a:rPr>
              <a:t>of</a:t>
            </a:r>
            <a:r>
              <a:rPr lang="de-DE" sz="3100" b="1" dirty="0" smtClean="0">
                <a:latin typeface="Helvetica" pitchFamily="50" charset="0"/>
              </a:rPr>
              <a:t> </a:t>
            </a:r>
            <a:r>
              <a:rPr lang="de-DE" sz="3100" b="1" dirty="0" err="1" smtClean="0">
                <a:latin typeface="Helvetica" pitchFamily="50" charset="0"/>
              </a:rPr>
              <a:t>register</a:t>
            </a:r>
            <a:r>
              <a:rPr lang="de-DE" sz="3100" b="1" dirty="0" smtClean="0">
                <a:latin typeface="Helvetica" pitchFamily="50" charset="0"/>
              </a:rPr>
              <a:t> </a:t>
            </a:r>
            <a:r>
              <a:rPr lang="de-DE" sz="3100" b="1" dirty="0" err="1" smtClean="0">
                <a:latin typeface="Helvetica" pitchFamily="50" charset="0"/>
              </a:rPr>
              <a:t>based</a:t>
            </a:r>
            <a:r>
              <a:rPr lang="de-DE" sz="3100" b="1" dirty="0" smtClean="0">
                <a:latin typeface="Helvetica" pitchFamily="50" charset="0"/>
              </a:rPr>
              <a:t> </a:t>
            </a:r>
            <a:r>
              <a:rPr lang="de-DE" sz="3100" b="1" dirty="0" err="1" smtClean="0">
                <a:latin typeface="Helvetica" pitchFamily="50" charset="0"/>
              </a:rPr>
              <a:t>household</a:t>
            </a:r>
            <a:r>
              <a:rPr lang="de-DE" sz="3100" b="1" dirty="0" smtClean="0">
                <a:latin typeface="Helvetica" pitchFamily="50" charset="0"/>
              </a:rPr>
              <a:t> </a:t>
            </a:r>
            <a:r>
              <a:rPr lang="de-DE" sz="3100" b="1" dirty="0" err="1" smtClean="0">
                <a:latin typeface="Helvetica" pitchFamily="50" charset="0"/>
              </a:rPr>
              <a:t>income</a:t>
            </a:r>
            <a:r>
              <a:rPr lang="de-DE" sz="3100" b="1" dirty="0" smtClean="0">
                <a:latin typeface="Helvetica" pitchFamily="50" charset="0"/>
              </a:rPr>
              <a:t> HINC</a:t>
            </a:r>
            <a:r>
              <a:rPr lang="de-DE" sz="3100" b="1" baseline="30000" dirty="0" smtClean="0">
                <a:latin typeface="Helvetica" pitchFamily="50" charset="0"/>
              </a:rPr>
              <a:t>(REG)</a:t>
            </a:r>
            <a:endParaRPr lang="de-DE" sz="3100" b="1" dirty="0" smtClean="0">
              <a:latin typeface="Helvetica" pitchFamily="50" charset="0"/>
            </a:endParaRPr>
          </a:p>
          <a:p>
            <a:pPr>
              <a:spcBef>
                <a:spcPts val="600"/>
              </a:spcBef>
              <a:spcAft>
                <a:spcPts val="600"/>
              </a:spcAft>
              <a:buClrTx/>
              <a:buFont typeface="Courier New" pitchFamily="49" charset="0"/>
              <a:buChar char="o"/>
            </a:pPr>
            <a:r>
              <a:rPr lang="de-DE" sz="3100" b="1" dirty="0" smtClean="0">
                <a:latin typeface="Helvetica" pitchFamily="50" charset="0"/>
              </a:rPr>
              <a:t>Linear </a:t>
            </a:r>
            <a:r>
              <a:rPr lang="de-DE" sz="3100" b="1" dirty="0" err="1" smtClean="0">
                <a:latin typeface="Helvetica" pitchFamily="50" charset="0"/>
              </a:rPr>
              <a:t>regression</a:t>
            </a:r>
            <a:r>
              <a:rPr lang="de-DE" sz="3100" b="1" dirty="0" smtClean="0">
                <a:latin typeface="Helvetica" pitchFamily="50" charset="0"/>
              </a:rPr>
              <a:t>: Natural log </a:t>
            </a:r>
            <a:r>
              <a:rPr lang="de-DE" sz="3100" b="1" dirty="0" err="1" smtClean="0">
                <a:latin typeface="Helvetica" pitchFamily="50" charset="0"/>
              </a:rPr>
              <a:t>of</a:t>
            </a:r>
            <a:r>
              <a:rPr lang="de-DE" sz="3100" b="1" dirty="0" smtClean="0">
                <a:latin typeface="Helvetica" pitchFamily="50" charset="0"/>
              </a:rPr>
              <a:t> </a:t>
            </a:r>
            <a:r>
              <a:rPr lang="de-DE" sz="3100" b="1" dirty="0">
                <a:latin typeface="Helvetica" pitchFamily="50" charset="0"/>
              </a:rPr>
              <a:t>HINC</a:t>
            </a:r>
            <a:r>
              <a:rPr lang="de-DE" sz="3100" b="1" baseline="30000" dirty="0">
                <a:latin typeface="Helvetica" pitchFamily="50" charset="0"/>
              </a:rPr>
              <a:t>(REG</a:t>
            </a:r>
            <a:r>
              <a:rPr lang="de-DE" sz="3100" b="1" baseline="30000" dirty="0" smtClean="0">
                <a:latin typeface="Helvetica" pitchFamily="50" charset="0"/>
              </a:rPr>
              <a:t>)</a:t>
            </a:r>
            <a:r>
              <a:rPr lang="de-DE" sz="3100" b="1" dirty="0" smtClean="0">
                <a:latin typeface="Helvetica" pitchFamily="50" charset="0"/>
              </a:rPr>
              <a:t> </a:t>
            </a:r>
            <a:r>
              <a:rPr lang="de-DE" sz="3100" b="1" dirty="0" err="1" smtClean="0">
                <a:latin typeface="Helvetica" pitchFamily="50" charset="0"/>
              </a:rPr>
              <a:t>as</a:t>
            </a:r>
            <a:r>
              <a:rPr lang="de-DE" sz="3100" b="1" dirty="0" smtClean="0">
                <a:latin typeface="Helvetica" pitchFamily="50" charset="0"/>
              </a:rPr>
              <a:t> </a:t>
            </a:r>
            <a:r>
              <a:rPr lang="de-DE" sz="3100" b="1" dirty="0" err="1" smtClean="0">
                <a:latin typeface="Helvetica" pitchFamily="50" charset="0"/>
              </a:rPr>
              <a:t>dependent</a:t>
            </a:r>
            <a:r>
              <a:rPr lang="de-DE" sz="3100" b="1" dirty="0" smtClean="0">
                <a:latin typeface="Helvetica" pitchFamily="50" charset="0"/>
              </a:rPr>
              <a:t> variable</a:t>
            </a:r>
          </a:p>
          <a:p>
            <a:pPr>
              <a:spcBef>
                <a:spcPts val="600"/>
              </a:spcBef>
              <a:spcAft>
                <a:spcPts val="600"/>
              </a:spcAft>
              <a:buClrTx/>
              <a:buFont typeface="Courier New" pitchFamily="49" charset="0"/>
              <a:buChar char="o"/>
            </a:pPr>
            <a:r>
              <a:rPr lang="de-DE" sz="3100" b="1" dirty="0" err="1" smtClean="0">
                <a:latin typeface="Helvetica" pitchFamily="50" charset="0"/>
              </a:rPr>
              <a:t>Estimation</a:t>
            </a:r>
            <a:r>
              <a:rPr lang="de-DE" sz="3100" b="1" dirty="0" smtClean="0">
                <a:latin typeface="Helvetica" pitchFamily="50" charset="0"/>
              </a:rPr>
              <a:t> </a:t>
            </a:r>
            <a:r>
              <a:rPr lang="de-DE" sz="3100" b="1" dirty="0" err="1" smtClean="0">
                <a:latin typeface="Helvetica" pitchFamily="50" charset="0"/>
              </a:rPr>
              <a:t>of</a:t>
            </a:r>
            <a:r>
              <a:rPr lang="de-DE" sz="3100" b="1" dirty="0" smtClean="0">
                <a:latin typeface="Helvetica" pitchFamily="50" charset="0"/>
              </a:rPr>
              <a:t> </a:t>
            </a:r>
            <a:r>
              <a:rPr lang="de-DE" sz="3100" b="1" dirty="0" err="1" smtClean="0">
                <a:latin typeface="Helvetica" pitchFamily="50" charset="0"/>
              </a:rPr>
              <a:t>indicators</a:t>
            </a:r>
            <a:r>
              <a:rPr lang="de-DE" sz="3100" b="1" dirty="0">
                <a:latin typeface="Helvetica" pitchFamily="50" charset="0"/>
              </a:rPr>
              <a:t> </a:t>
            </a:r>
          </a:p>
          <a:p>
            <a:pPr lvl="1">
              <a:spcBef>
                <a:spcPts val="600"/>
              </a:spcBef>
              <a:spcAft>
                <a:spcPts val="600"/>
              </a:spcAft>
              <a:buFont typeface="Courier New" pitchFamily="49" charset="0"/>
              <a:buChar char="o"/>
            </a:pPr>
            <a:r>
              <a:rPr lang="de-DE" b="1" dirty="0" err="1" smtClean="0">
                <a:latin typeface="Helvetica" pitchFamily="50" charset="0"/>
              </a:rPr>
              <a:t>Equivalised</a:t>
            </a:r>
            <a:r>
              <a:rPr lang="de-DE" b="1" dirty="0" smtClean="0">
                <a:latin typeface="Helvetica" pitchFamily="50" charset="0"/>
              </a:rPr>
              <a:t> </a:t>
            </a:r>
            <a:r>
              <a:rPr lang="de-DE" b="1" dirty="0" err="1" smtClean="0">
                <a:latin typeface="Helvetica" pitchFamily="50" charset="0"/>
              </a:rPr>
              <a:t>income</a:t>
            </a:r>
            <a:r>
              <a:rPr lang="de-DE" b="1" dirty="0" smtClean="0">
                <a:latin typeface="Helvetica" pitchFamily="50" charset="0"/>
              </a:rPr>
              <a:t> </a:t>
            </a:r>
            <a:r>
              <a:rPr lang="de-DE" b="1" dirty="0" err="1" smtClean="0">
                <a:latin typeface="Helvetica" pitchFamily="50" charset="0"/>
              </a:rPr>
              <a:t>from</a:t>
            </a:r>
            <a:r>
              <a:rPr lang="de-DE" b="1" dirty="0" smtClean="0">
                <a:latin typeface="Helvetica" pitchFamily="50" charset="0"/>
              </a:rPr>
              <a:t> </a:t>
            </a:r>
            <a:r>
              <a:rPr lang="de-DE" b="1" dirty="0" err="1" smtClean="0">
                <a:latin typeface="Helvetica" pitchFamily="50" charset="0"/>
              </a:rPr>
              <a:t>with</a:t>
            </a:r>
            <a:r>
              <a:rPr lang="de-DE" b="1" dirty="0" smtClean="0">
                <a:latin typeface="Helvetica" pitchFamily="50" charset="0"/>
              </a:rPr>
              <a:t> interview </a:t>
            </a:r>
            <a:r>
              <a:rPr lang="de-DE" b="1" dirty="0" err="1" smtClean="0">
                <a:latin typeface="Helvetica" pitchFamily="50" charset="0"/>
              </a:rPr>
              <a:t>based</a:t>
            </a:r>
            <a:r>
              <a:rPr lang="de-DE" b="1" dirty="0" smtClean="0">
                <a:latin typeface="Helvetica" pitchFamily="50" charset="0"/>
              </a:rPr>
              <a:t> </a:t>
            </a:r>
            <a:r>
              <a:rPr lang="de-DE" b="1" dirty="0" err="1" smtClean="0">
                <a:latin typeface="Helvetica" pitchFamily="50" charset="0"/>
              </a:rPr>
              <a:t>data</a:t>
            </a:r>
            <a:endParaRPr lang="de-DE" b="1" dirty="0" smtClean="0">
              <a:latin typeface="Helvetica" pitchFamily="50" charset="0"/>
            </a:endParaRPr>
          </a:p>
          <a:p>
            <a:pPr lvl="1">
              <a:spcBef>
                <a:spcPts val="600"/>
              </a:spcBef>
              <a:spcAft>
                <a:spcPts val="600"/>
              </a:spcAft>
              <a:buFont typeface="Courier New" pitchFamily="49" charset="0"/>
              <a:buChar char="o"/>
            </a:pPr>
            <a:r>
              <a:rPr lang="de-DE" b="1" dirty="0" err="1" smtClean="0">
                <a:latin typeface="Helvetica" pitchFamily="50" charset="0"/>
              </a:rPr>
              <a:t>Calculation</a:t>
            </a:r>
            <a:r>
              <a:rPr lang="de-DE" b="1" dirty="0" smtClean="0">
                <a:latin typeface="Helvetica" pitchFamily="50" charset="0"/>
              </a:rPr>
              <a:t> </a:t>
            </a:r>
            <a:r>
              <a:rPr lang="de-DE" b="1" dirty="0" err="1" smtClean="0">
                <a:latin typeface="Helvetica" pitchFamily="50" charset="0"/>
              </a:rPr>
              <a:t>of</a:t>
            </a:r>
            <a:r>
              <a:rPr lang="de-DE" b="1" dirty="0" smtClean="0">
                <a:latin typeface="Helvetica" pitchFamily="50" charset="0"/>
              </a:rPr>
              <a:t> AROP</a:t>
            </a:r>
            <a:r>
              <a:rPr lang="de-DE" b="1" baseline="30000" dirty="0" smtClean="0">
                <a:latin typeface="Helvetica" pitchFamily="50" charset="0"/>
              </a:rPr>
              <a:t>(REG</a:t>
            </a:r>
            <a:r>
              <a:rPr lang="de-DE" b="1" baseline="30000" dirty="0">
                <a:latin typeface="Helvetica" pitchFamily="50" charset="0"/>
              </a:rPr>
              <a:t>)</a:t>
            </a:r>
            <a:r>
              <a:rPr lang="de-DE" b="1" dirty="0">
                <a:latin typeface="Helvetica" pitchFamily="50" charset="0"/>
              </a:rPr>
              <a:t> </a:t>
            </a:r>
            <a:r>
              <a:rPr lang="de-DE" b="1" dirty="0" err="1">
                <a:latin typeface="Helvetica" pitchFamily="50" charset="0"/>
              </a:rPr>
              <a:t>and</a:t>
            </a:r>
            <a:r>
              <a:rPr lang="de-DE" b="1" dirty="0">
                <a:latin typeface="Helvetica" pitchFamily="50" charset="0"/>
              </a:rPr>
              <a:t> AROPE</a:t>
            </a:r>
            <a:r>
              <a:rPr lang="de-DE" b="1" baseline="30000" dirty="0">
                <a:latin typeface="Helvetica" pitchFamily="50" charset="0"/>
              </a:rPr>
              <a:t>(REG)</a:t>
            </a:r>
            <a:r>
              <a:rPr lang="de-DE" b="1" dirty="0">
                <a:latin typeface="Helvetica" pitchFamily="50" charset="0"/>
              </a:rPr>
              <a:t> </a:t>
            </a:r>
            <a:endParaRPr lang="de-DE" b="1" dirty="0" smtClean="0">
              <a:latin typeface="Helvetica" pitchFamily="50" charset="0"/>
            </a:endParaRPr>
          </a:p>
          <a:p>
            <a:pPr>
              <a:spcBef>
                <a:spcPts val="600"/>
              </a:spcBef>
              <a:spcAft>
                <a:spcPts val="600"/>
              </a:spcAft>
              <a:buClrTx/>
              <a:buFont typeface="Courier New" pitchFamily="49" charset="0"/>
              <a:buChar char="o"/>
            </a:pPr>
            <a:r>
              <a:rPr lang="de-DE" sz="3100" b="1" dirty="0" smtClean="0">
                <a:latin typeface="Helvetica" pitchFamily="50" charset="0"/>
              </a:rPr>
              <a:t>Advantages: </a:t>
            </a:r>
            <a:endParaRPr lang="de-DE" sz="3100" b="1" dirty="0">
              <a:latin typeface="Helvetica" pitchFamily="50" charset="0"/>
            </a:endParaRPr>
          </a:p>
          <a:p>
            <a:pPr lvl="1">
              <a:spcBef>
                <a:spcPts val="600"/>
              </a:spcBef>
              <a:spcAft>
                <a:spcPts val="600"/>
              </a:spcAft>
              <a:buFont typeface="Courier New" pitchFamily="49" charset="0"/>
              <a:buChar char="o"/>
            </a:pPr>
            <a:r>
              <a:rPr lang="de-DE" b="1" dirty="0" err="1" smtClean="0">
                <a:latin typeface="Helvetica" pitchFamily="50" charset="0"/>
              </a:rPr>
              <a:t>Consistent</a:t>
            </a:r>
            <a:r>
              <a:rPr lang="de-DE" b="1" dirty="0" smtClean="0">
                <a:latin typeface="Helvetica" pitchFamily="50" charset="0"/>
              </a:rPr>
              <a:t> </a:t>
            </a:r>
            <a:r>
              <a:rPr lang="de-DE" b="1" dirty="0" err="1" smtClean="0">
                <a:latin typeface="Helvetica" pitchFamily="50" charset="0"/>
              </a:rPr>
              <a:t>indicators</a:t>
            </a:r>
            <a:endParaRPr lang="de-DE" b="1" dirty="0" smtClean="0">
              <a:latin typeface="Helvetica" pitchFamily="50" charset="0"/>
            </a:endParaRPr>
          </a:p>
          <a:p>
            <a:pPr lvl="1">
              <a:spcBef>
                <a:spcPts val="600"/>
              </a:spcBef>
              <a:spcAft>
                <a:spcPts val="600"/>
              </a:spcAft>
              <a:buFont typeface="Courier New" pitchFamily="49" charset="0"/>
              <a:buChar char="o"/>
            </a:pPr>
            <a:r>
              <a:rPr lang="de-DE" b="1" dirty="0" err="1" smtClean="0">
                <a:latin typeface="Helvetica" pitchFamily="50" charset="0"/>
              </a:rPr>
              <a:t>Estimates</a:t>
            </a:r>
            <a:r>
              <a:rPr lang="de-DE" b="1" dirty="0" smtClean="0">
                <a:latin typeface="Helvetica" pitchFamily="50" charset="0"/>
              </a:rPr>
              <a:t> </a:t>
            </a:r>
            <a:r>
              <a:rPr lang="de-DE" b="1" dirty="0" err="1" smtClean="0">
                <a:latin typeface="Helvetica" pitchFamily="50" charset="0"/>
              </a:rPr>
              <a:t>of</a:t>
            </a:r>
            <a:r>
              <a:rPr lang="de-DE" b="1" dirty="0" smtClean="0">
                <a:latin typeface="Helvetica" pitchFamily="50" charset="0"/>
              </a:rPr>
              <a:t> </a:t>
            </a:r>
            <a:r>
              <a:rPr lang="de-DE" b="1" dirty="0" err="1" smtClean="0">
                <a:latin typeface="Helvetica" pitchFamily="50" charset="0"/>
              </a:rPr>
              <a:t>household</a:t>
            </a:r>
            <a:r>
              <a:rPr lang="de-DE" b="1" dirty="0" smtClean="0">
                <a:latin typeface="Helvetica" pitchFamily="50" charset="0"/>
              </a:rPr>
              <a:t> </a:t>
            </a:r>
            <a:r>
              <a:rPr lang="de-DE" b="1" dirty="0" err="1" smtClean="0">
                <a:latin typeface="Helvetica" pitchFamily="50" charset="0"/>
              </a:rPr>
              <a:t>income</a:t>
            </a:r>
            <a:r>
              <a:rPr lang="de-DE" b="1" dirty="0" smtClean="0">
                <a:latin typeface="Helvetica" pitchFamily="50" charset="0"/>
              </a:rPr>
              <a:t> on sample </a:t>
            </a:r>
            <a:r>
              <a:rPr lang="de-DE" b="1" dirty="0" err="1" smtClean="0">
                <a:latin typeface="Helvetica" pitchFamily="50" charset="0"/>
              </a:rPr>
              <a:t>level</a:t>
            </a:r>
            <a:endParaRPr lang="de-DE" b="1" dirty="0" smtClean="0">
              <a:latin typeface="Helvetica" pitchFamily="50" charset="0"/>
            </a:endParaRPr>
          </a:p>
          <a:p>
            <a:pPr lvl="1">
              <a:spcBef>
                <a:spcPts val="600"/>
              </a:spcBef>
              <a:spcAft>
                <a:spcPts val="600"/>
              </a:spcAft>
              <a:buFont typeface="Courier New" pitchFamily="49" charset="0"/>
              <a:buChar char="o"/>
            </a:pPr>
            <a:r>
              <a:rPr lang="de-DE" b="1" dirty="0" err="1" smtClean="0">
                <a:latin typeface="Helvetica" pitchFamily="50" charset="0"/>
              </a:rPr>
              <a:t>Very</a:t>
            </a:r>
            <a:r>
              <a:rPr lang="de-DE" b="1" dirty="0" smtClean="0">
                <a:latin typeface="Helvetica" pitchFamily="50" charset="0"/>
              </a:rPr>
              <a:t> </a:t>
            </a:r>
            <a:r>
              <a:rPr lang="de-DE" b="1" dirty="0" err="1" smtClean="0">
                <a:latin typeface="Helvetica" pitchFamily="50" charset="0"/>
              </a:rPr>
              <a:t>good</a:t>
            </a:r>
            <a:r>
              <a:rPr lang="de-DE" b="1" dirty="0" smtClean="0">
                <a:latin typeface="Helvetica" pitchFamily="50" charset="0"/>
              </a:rPr>
              <a:t> </a:t>
            </a:r>
            <a:r>
              <a:rPr lang="de-DE" b="1" dirty="0" err="1" smtClean="0">
                <a:latin typeface="Helvetica" pitchFamily="50" charset="0"/>
              </a:rPr>
              <a:t>model</a:t>
            </a:r>
            <a:r>
              <a:rPr lang="de-DE" b="1" dirty="0" smtClean="0">
                <a:latin typeface="Helvetica" pitchFamily="50" charset="0"/>
              </a:rPr>
              <a:t> fit (R</a:t>
            </a:r>
            <a:r>
              <a:rPr lang="de-DE" b="1" baseline="30000" dirty="0" smtClean="0">
                <a:latin typeface="Helvetica" pitchFamily="50" charset="0"/>
              </a:rPr>
              <a:t>2</a:t>
            </a:r>
            <a:r>
              <a:rPr lang="de-DE" b="1" dirty="0" smtClean="0">
                <a:latin typeface="Helvetica" pitchFamily="50" charset="0"/>
              </a:rPr>
              <a:t>=89%)</a:t>
            </a:r>
          </a:p>
          <a:p>
            <a:pPr>
              <a:spcBef>
                <a:spcPts val="600"/>
              </a:spcBef>
              <a:spcAft>
                <a:spcPts val="600"/>
              </a:spcAft>
              <a:buClrTx/>
              <a:buFont typeface="Courier New" pitchFamily="49" charset="0"/>
              <a:buChar char="o"/>
            </a:pPr>
            <a:r>
              <a:rPr lang="de-DE" sz="3100" b="1" dirty="0" err="1" smtClean="0">
                <a:latin typeface="Helvetica" pitchFamily="50" charset="0"/>
              </a:rPr>
              <a:t>Disadvantages</a:t>
            </a:r>
            <a:r>
              <a:rPr lang="de-DE" sz="3100" b="1" dirty="0" smtClean="0">
                <a:latin typeface="Helvetica" pitchFamily="50" charset="0"/>
              </a:rPr>
              <a:t>: </a:t>
            </a:r>
            <a:endParaRPr lang="de-DE" sz="3100" b="1" dirty="0">
              <a:latin typeface="Helvetica" pitchFamily="50" charset="0"/>
            </a:endParaRPr>
          </a:p>
          <a:p>
            <a:pPr lvl="1">
              <a:spcBef>
                <a:spcPts val="600"/>
              </a:spcBef>
              <a:spcAft>
                <a:spcPts val="600"/>
              </a:spcAft>
              <a:buFont typeface="Courier New" pitchFamily="49" charset="0"/>
              <a:buChar char="o"/>
            </a:pPr>
            <a:r>
              <a:rPr lang="de-DE" b="1" dirty="0" smtClean="0">
                <a:latin typeface="Helvetica" pitchFamily="50" charset="0"/>
              </a:rPr>
              <a:t>Loss </a:t>
            </a:r>
            <a:r>
              <a:rPr lang="de-DE" b="1" dirty="0" err="1" smtClean="0">
                <a:latin typeface="Helvetica" pitchFamily="50" charset="0"/>
              </a:rPr>
              <a:t>of</a:t>
            </a:r>
            <a:r>
              <a:rPr lang="de-DE" b="1" dirty="0" smtClean="0">
                <a:latin typeface="Helvetica" pitchFamily="50" charset="0"/>
              </a:rPr>
              <a:t> </a:t>
            </a:r>
            <a:r>
              <a:rPr lang="de-DE" b="1" dirty="0" err="1" smtClean="0">
                <a:latin typeface="Helvetica" pitchFamily="50" charset="0"/>
              </a:rPr>
              <a:t>variance</a:t>
            </a:r>
            <a:r>
              <a:rPr lang="de-DE" b="1" dirty="0" smtClean="0">
                <a:latin typeface="Helvetica" pitchFamily="50" charset="0"/>
              </a:rPr>
              <a:t> due </a:t>
            </a:r>
            <a:r>
              <a:rPr lang="de-DE" b="1" dirty="0" err="1" smtClean="0">
                <a:latin typeface="Helvetica" pitchFamily="50" charset="0"/>
              </a:rPr>
              <a:t>to</a:t>
            </a:r>
            <a:r>
              <a:rPr lang="de-DE" b="1" dirty="0" smtClean="0">
                <a:latin typeface="Helvetica" pitchFamily="50" charset="0"/>
              </a:rPr>
              <a:t> </a:t>
            </a:r>
            <a:r>
              <a:rPr lang="de-DE" b="1" dirty="0" err="1" smtClean="0">
                <a:latin typeface="Helvetica" pitchFamily="50" charset="0"/>
              </a:rPr>
              <a:t>regression</a:t>
            </a:r>
            <a:endParaRPr lang="de-DE" b="1" dirty="0" smtClean="0">
              <a:latin typeface="Helvetica" pitchFamily="50" charset="0"/>
            </a:endParaRPr>
          </a:p>
          <a:p>
            <a:pPr lvl="1">
              <a:spcBef>
                <a:spcPts val="600"/>
              </a:spcBef>
              <a:spcAft>
                <a:spcPts val="600"/>
              </a:spcAft>
              <a:buFont typeface="Courier New" pitchFamily="49" charset="0"/>
              <a:buChar char="o"/>
            </a:pPr>
            <a:r>
              <a:rPr lang="de-DE" b="1" dirty="0" err="1" smtClean="0">
                <a:latin typeface="Helvetica" pitchFamily="50" charset="0"/>
              </a:rPr>
              <a:t>Underestimation</a:t>
            </a:r>
            <a:r>
              <a:rPr lang="de-DE" b="1" dirty="0" smtClean="0">
                <a:latin typeface="Helvetica" pitchFamily="50" charset="0"/>
              </a:rPr>
              <a:t> </a:t>
            </a:r>
            <a:r>
              <a:rPr lang="de-DE" b="1" dirty="0" err="1" smtClean="0">
                <a:latin typeface="Helvetica" pitchFamily="50" charset="0"/>
              </a:rPr>
              <a:t>of</a:t>
            </a:r>
            <a:r>
              <a:rPr lang="de-DE" b="1" dirty="0" smtClean="0">
                <a:latin typeface="Helvetica" pitchFamily="50" charset="0"/>
              </a:rPr>
              <a:t> AROP</a:t>
            </a:r>
            <a:r>
              <a:rPr lang="de-DE" b="1" baseline="30000" dirty="0" smtClean="0">
                <a:latin typeface="Helvetica" pitchFamily="50" charset="0"/>
              </a:rPr>
              <a:t>(REG</a:t>
            </a:r>
            <a:r>
              <a:rPr lang="de-DE" b="1" baseline="30000" dirty="0">
                <a:latin typeface="Helvetica" pitchFamily="50" charset="0"/>
              </a:rPr>
              <a:t>)</a:t>
            </a:r>
            <a:r>
              <a:rPr lang="de-DE" b="1" dirty="0">
                <a:latin typeface="Helvetica" pitchFamily="50" charset="0"/>
              </a:rPr>
              <a:t> </a:t>
            </a:r>
            <a:r>
              <a:rPr lang="de-DE" b="1" dirty="0" err="1">
                <a:latin typeface="Helvetica" pitchFamily="50" charset="0"/>
              </a:rPr>
              <a:t>and</a:t>
            </a:r>
            <a:r>
              <a:rPr lang="de-DE" b="1" dirty="0">
                <a:latin typeface="Helvetica" pitchFamily="50" charset="0"/>
              </a:rPr>
              <a:t> AROPE</a:t>
            </a:r>
            <a:r>
              <a:rPr lang="de-DE" b="1" baseline="30000" dirty="0">
                <a:latin typeface="Helvetica" pitchFamily="50" charset="0"/>
              </a:rPr>
              <a:t>(REG)</a:t>
            </a:r>
            <a:r>
              <a:rPr lang="de-DE" b="1" dirty="0">
                <a:latin typeface="Helvetica" pitchFamily="50" charset="0"/>
              </a:rPr>
              <a:t> </a:t>
            </a:r>
            <a:endParaRPr lang="de-DE" b="1" dirty="0" smtClean="0">
              <a:latin typeface="Helvetica" pitchFamily="50" charset="0"/>
            </a:endParaRPr>
          </a:p>
        </p:txBody>
      </p:sp>
    </p:spTree>
    <p:extLst>
      <p:ext uri="{BB962C8B-B14F-4D97-AF65-F5344CB8AC3E}">
        <p14:creationId xmlns:p14="http://schemas.microsoft.com/office/powerpoint/2010/main" val="5127254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b="1" dirty="0" smtClean="0">
                <a:latin typeface="Helvetica" pitchFamily="50" charset="0"/>
              </a:rPr>
              <a:t>Choice </a:t>
            </a:r>
            <a:r>
              <a:rPr lang="de-DE" b="1" dirty="0" err="1" smtClean="0">
                <a:latin typeface="Helvetica" pitchFamily="50" charset="0"/>
              </a:rPr>
              <a:t>of</a:t>
            </a:r>
            <a:r>
              <a:rPr lang="de-DE" b="1" dirty="0" smtClean="0">
                <a:latin typeface="Helvetica" pitchFamily="50" charset="0"/>
              </a:rPr>
              <a:t> </a:t>
            </a:r>
            <a:r>
              <a:rPr lang="de-DE" b="1" dirty="0" err="1" smtClean="0">
                <a:latin typeface="Helvetica" pitchFamily="50" charset="0"/>
              </a:rPr>
              <a:t>models</a:t>
            </a:r>
            <a:r>
              <a:rPr lang="de-DE" b="1" dirty="0" smtClean="0">
                <a:latin typeface="Helvetica" pitchFamily="50" charset="0"/>
              </a:rPr>
              <a:t>: Variant 2a</a:t>
            </a:r>
            <a:endParaRPr lang="de-AT" b="1" dirty="0">
              <a:latin typeface="Helvetica" pitchFamily="50" charset="0"/>
            </a:endParaRPr>
          </a:p>
        </p:txBody>
      </p:sp>
      <p:sp>
        <p:nvSpPr>
          <p:cNvPr id="5" name="Inhaltsplatzhalter 4"/>
          <p:cNvSpPr>
            <a:spLocks noGrp="1"/>
          </p:cNvSpPr>
          <p:nvPr>
            <p:ph idx="1"/>
          </p:nvPr>
        </p:nvSpPr>
        <p:spPr>
          <a:xfrm>
            <a:off x="251520" y="1107328"/>
            <a:ext cx="8496944" cy="5201992"/>
          </a:xfrm>
        </p:spPr>
        <p:txBody>
          <a:bodyPr>
            <a:normAutofit/>
          </a:bodyPr>
          <a:lstStyle/>
          <a:p>
            <a:pPr>
              <a:spcBef>
                <a:spcPts val="600"/>
              </a:spcBef>
              <a:spcAft>
                <a:spcPts val="1200"/>
              </a:spcAft>
              <a:buClrTx/>
              <a:buFont typeface="Courier New" pitchFamily="49" charset="0"/>
              <a:buChar char="o"/>
            </a:pPr>
            <a:r>
              <a:rPr lang="de-DE" sz="2200" b="1" dirty="0" smtClean="0">
                <a:latin typeface="Helvetica" pitchFamily="50" charset="0"/>
              </a:rPr>
              <a:t>Addition </a:t>
            </a:r>
            <a:r>
              <a:rPr lang="de-DE" sz="2200" b="1" dirty="0" err="1" smtClean="0">
                <a:latin typeface="Helvetica" pitchFamily="50" charset="0"/>
              </a:rPr>
              <a:t>of</a:t>
            </a:r>
            <a:r>
              <a:rPr lang="de-DE" sz="2200" b="1" dirty="0" smtClean="0">
                <a:latin typeface="Helvetica" pitchFamily="50" charset="0"/>
              </a:rPr>
              <a:t> </a:t>
            </a:r>
            <a:r>
              <a:rPr lang="de-DE" sz="2200" b="1" dirty="0" err="1">
                <a:latin typeface="Helvetica" pitchFamily="50" charset="0"/>
              </a:rPr>
              <a:t>iid</a:t>
            </a:r>
            <a:r>
              <a:rPr lang="de-DE" sz="2200" b="1" dirty="0">
                <a:latin typeface="Helvetica" pitchFamily="50" charset="0"/>
              </a:rPr>
              <a:t> N(0,</a:t>
            </a:r>
            <a:r>
              <a:rPr lang="el-GR" sz="2200" b="1" dirty="0">
                <a:latin typeface="Helvetica" pitchFamily="50" charset="0"/>
              </a:rPr>
              <a:t>σ</a:t>
            </a:r>
            <a:r>
              <a:rPr lang="de-DE" sz="2200" b="1" baseline="30000" dirty="0">
                <a:latin typeface="Helvetica" pitchFamily="50" charset="0"/>
              </a:rPr>
              <a:t>2</a:t>
            </a:r>
            <a:r>
              <a:rPr lang="de-DE" sz="2200" b="1" dirty="0">
                <a:latin typeface="Helvetica" pitchFamily="50" charset="0"/>
              </a:rPr>
              <a:t>) </a:t>
            </a:r>
            <a:r>
              <a:rPr lang="de-DE" sz="2200" b="1" dirty="0" err="1" smtClean="0">
                <a:latin typeface="Helvetica" pitchFamily="50" charset="0"/>
              </a:rPr>
              <a:t>stochastic</a:t>
            </a:r>
            <a:r>
              <a:rPr lang="de-DE" sz="2200" b="1" dirty="0" smtClean="0">
                <a:latin typeface="Helvetica" pitchFamily="50" charset="0"/>
              </a:rPr>
              <a:t> </a:t>
            </a:r>
            <a:r>
              <a:rPr lang="de-DE" sz="2200" b="1" dirty="0" err="1" smtClean="0">
                <a:latin typeface="Helvetica" pitchFamily="50" charset="0"/>
              </a:rPr>
              <a:t>error</a:t>
            </a:r>
            <a:r>
              <a:rPr lang="de-DE" sz="2200" b="1" dirty="0" smtClean="0">
                <a:latin typeface="Helvetica" pitchFamily="50" charset="0"/>
              </a:rPr>
              <a:t> </a:t>
            </a:r>
            <a:r>
              <a:rPr lang="de-DE" sz="2200" b="1" dirty="0" err="1" smtClean="0">
                <a:latin typeface="Helvetica" pitchFamily="50" charset="0"/>
              </a:rPr>
              <a:t>terms</a:t>
            </a:r>
            <a:r>
              <a:rPr lang="de-DE" sz="2200" b="1" dirty="0" smtClean="0">
                <a:latin typeface="Helvetica" pitchFamily="50" charset="0"/>
              </a:rPr>
              <a:t> </a:t>
            </a:r>
            <a:r>
              <a:rPr lang="de-DE" sz="2200" b="1" dirty="0" err="1" smtClean="0">
                <a:latin typeface="Helvetica" pitchFamily="50" charset="0"/>
              </a:rPr>
              <a:t>to</a:t>
            </a:r>
            <a:r>
              <a:rPr lang="de-DE" sz="2200" b="1" dirty="0" smtClean="0">
                <a:latin typeface="Helvetica" pitchFamily="50" charset="0"/>
              </a:rPr>
              <a:t> </a:t>
            </a:r>
            <a:r>
              <a:rPr lang="de-DE" sz="2200" b="1" dirty="0" err="1" smtClean="0">
                <a:latin typeface="Helvetica" pitchFamily="50" charset="0"/>
              </a:rPr>
              <a:t>estimates</a:t>
            </a:r>
            <a:r>
              <a:rPr lang="de-DE" sz="2200" b="1" dirty="0" smtClean="0">
                <a:latin typeface="Helvetica" pitchFamily="50" charset="0"/>
              </a:rPr>
              <a:t> </a:t>
            </a:r>
            <a:r>
              <a:rPr lang="de-DE" sz="2200" b="1" dirty="0" err="1" smtClean="0">
                <a:latin typeface="Helvetica" pitchFamily="50" charset="0"/>
              </a:rPr>
              <a:t>resulting</a:t>
            </a:r>
            <a:r>
              <a:rPr lang="de-DE" sz="2200" b="1" dirty="0" smtClean="0">
                <a:latin typeface="Helvetica" pitchFamily="50" charset="0"/>
              </a:rPr>
              <a:t> </a:t>
            </a:r>
            <a:r>
              <a:rPr lang="de-DE" sz="2200" b="1" dirty="0" err="1" smtClean="0">
                <a:latin typeface="Helvetica" pitchFamily="50" charset="0"/>
              </a:rPr>
              <a:t>from</a:t>
            </a:r>
            <a:r>
              <a:rPr lang="de-DE" sz="2200" b="1" dirty="0" smtClean="0">
                <a:latin typeface="Helvetica" pitchFamily="50" charset="0"/>
              </a:rPr>
              <a:t> linear </a:t>
            </a:r>
            <a:r>
              <a:rPr lang="de-DE" sz="2200" b="1" dirty="0" err="1" smtClean="0">
                <a:latin typeface="Helvetica" pitchFamily="50" charset="0"/>
              </a:rPr>
              <a:t>regression</a:t>
            </a:r>
            <a:r>
              <a:rPr lang="de-DE" sz="2200" b="1" dirty="0" smtClean="0">
                <a:latin typeface="Helvetica" pitchFamily="50" charset="0"/>
              </a:rPr>
              <a:t> in variant 2</a:t>
            </a:r>
          </a:p>
          <a:p>
            <a:pPr>
              <a:spcBef>
                <a:spcPts val="600"/>
              </a:spcBef>
              <a:spcAft>
                <a:spcPts val="1200"/>
              </a:spcAft>
              <a:buClrTx/>
              <a:buFont typeface="Courier New" pitchFamily="49" charset="0"/>
              <a:buChar char="o"/>
            </a:pPr>
            <a:r>
              <a:rPr lang="de-DE" sz="2200" b="1" dirty="0" smtClean="0">
                <a:latin typeface="Helvetica" pitchFamily="50" charset="0"/>
              </a:rPr>
              <a:t>Advantages</a:t>
            </a:r>
            <a:r>
              <a:rPr lang="de-DE" sz="2200" b="1" dirty="0">
                <a:latin typeface="Helvetica" pitchFamily="50" charset="0"/>
              </a:rPr>
              <a:t>: </a:t>
            </a:r>
          </a:p>
          <a:p>
            <a:pPr lvl="1">
              <a:spcBef>
                <a:spcPts val="600"/>
              </a:spcBef>
              <a:spcAft>
                <a:spcPts val="1200"/>
              </a:spcAft>
              <a:buFont typeface="Courier New" pitchFamily="49" charset="0"/>
              <a:buChar char="o"/>
            </a:pPr>
            <a:r>
              <a:rPr lang="de-DE" sz="1900" b="1" dirty="0" err="1" smtClean="0">
                <a:latin typeface="Helvetica" pitchFamily="50" charset="0"/>
              </a:rPr>
              <a:t>Compensation</a:t>
            </a:r>
            <a:r>
              <a:rPr lang="de-DE" sz="1900" b="1" dirty="0" smtClean="0">
                <a:latin typeface="Helvetica" pitchFamily="50" charset="0"/>
              </a:rPr>
              <a:t> </a:t>
            </a:r>
            <a:r>
              <a:rPr lang="de-DE" sz="1900" b="1" dirty="0" err="1" smtClean="0">
                <a:latin typeface="Helvetica" pitchFamily="50" charset="0"/>
              </a:rPr>
              <a:t>of</a:t>
            </a:r>
            <a:r>
              <a:rPr lang="de-DE" sz="1900" b="1" dirty="0" smtClean="0">
                <a:latin typeface="Helvetica" pitchFamily="50" charset="0"/>
              </a:rPr>
              <a:t> </a:t>
            </a:r>
            <a:r>
              <a:rPr lang="de-DE" sz="1900" b="1" dirty="0" err="1" smtClean="0">
                <a:latin typeface="Helvetica" pitchFamily="50" charset="0"/>
              </a:rPr>
              <a:t>tendency</a:t>
            </a:r>
            <a:r>
              <a:rPr lang="de-DE" sz="1900" b="1" dirty="0" smtClean="0">
                <a:latin typeface="Helvetica" pitchFamily="50" charset="0"/>
              </a:rPr>
              <a:t> </a:t>
            </a:r>
            <a:r>
              <a:rPr lang="de-DE" sz="1900" b="1" dirty="0" err="1" smtClean="0">
                <a:latin typeface="Helvetica" pitchFamily="50" charset="0"/>
              </a:rPr>
              <a:t>towards</a:t>
            </a:r>
            <a:r>
              <a:rPr lang="de-DE" sz="1900" b="1" dirty="0" smtClean="0">
                <a:latin typeface="Helvetica" pitchFamily="50" charset="0"/>
              </a:rPr>
              <a:t> </a:t>
            </a:r>
            <a:r>
              <a:rPr lang="de-DE" sz="1900" b="1" dirty="0" err="1" smtClean="0">
                <a:latin typeface="Helvetica" pitchFamily="50" charset="0"/>
              </a:rPr>
              <a:t>the</a:t>
            </a:r>
            <a:r>
              <a:rPr lang="de-DE" sz="1900" b="1" dirty="0" smtClean="0">
                <a:latin typeface="Helvetica" pitchFamily="50" charset="0"/>
              </a:rPr>
              <a:t> </a:t>
            </a:r>
            <a:r>
              <a:rPr lang="de-DE" sz="1900" b="1" dirty="0" err="1" smtClean="0">
                <a:latin typeface="Helvetica" pitchFamily="50" charset="0"/>
              </a:rPr>
              <a:t>mean</a:t>
            </a:r>
            <a:endParaRPr lang="de-DE" sz="1900" b="1" dirty="0">
              <a:latin typeface="Helvetica" pitchFamily="50" charset="0"/>
            </a:endParaRPr>
          </a:p>
          <a:p>
            <a:pPr lvl="1">
              <a:spcBef>
                <a:spcPts val="600"/>
              </a:spcBef>
              <a:spcAft>
                <a:spcPts val="1200"/>
              </a:spcAft>
              <a:buFont typeface="Courier New" pitchFamily="49" charset="0"/>
              <a:buChar char="o"/>
            </a:pPr>
            <a:r>
              <a:rPr lang="de-DE" sz="1900" b="1" dirty="0" err="1" smtClean="0">
                <a:latin typeface="Helvetica" pitchFamily="50" charset="0"/>
              </a:rPr>
              <a:t>Estimated</a:t>
            </a:r>
            <a:r>
              <a:rPr lang="de-DE" sz="1900" b="1" dirty="0" smtClean="0">
                <a:latin typeface="Helvetica" pitchFamily="50" charset="0"/>
              </a:rPr>
              <a:t> </a:t>
            </a:r>
            <a:r>
              <a:rPr lang="de-DE" sz="1900" b="1" dirty="0">
                <a:latin typeface="Helvetica" pitchFamily="50" charset="0"/>
              </a:rPr>
              <a:t>HINC</a:t>
            </a:r>
            <a:r>
              <a:rPr lang="de-DE" sz="1900" b="1" baseline="30000" dirty="0">
                <a:latin typeface="Helvetica" pitchFamily="50" charset="0"/>
              </a:rPr>
              <a:t>(REG)</a:t>
            </a:r>
            <a:r>
              <a:rPr lang="de-DE" sz="1900" b="1" dirty="0">
                <a:latin typeface="Helvetica" pitchFamily="50" charset="0"/>
              </a:rPr>
              <a:t> </a:t>
            </a:r>
            <a:r>
              <a:rPr lang="de-DE" sz="1900" b="1" dirty="0" err="1" smtClean="0">
                <a:latin typeface="Helvetica" pitchFamily="50" charset="0"/>
              </a:rPr>
              <a:t>distribution</a:t>
            </a:r>
            <a:r>
              <a:rPr lang="de-DE" sz="1900" b="1" dirty="0" smtClean="0">
                <a:latin typeface="Helvetica" pitchFamily="50" charset="0"/>
              </a:rPr>
              <a:t> </a:t>
            </a:r>
            <a:r>
              <a:rPr lang="de-DE" sz="1900" b="1" dirty="0" err="1" smtClean="0">
                <a:latin typeface="Helvetica" pitchFamily="50" charset="0"/>
              </a:rPr>
              <a:t>similar</a:t>
            </a:r>
            <a:r>
              <a:rPr lang="de-DE" sz="1900" b="1" dirty="0" smtClean="0">
                <a:latin typeface="Helvetica" pitchFamily="50" charset="0"/>
              </a:rPr>
              <a:t> </a:t>
            </a:r>
            <a:r>
              <a:rPr lang="de-DE" sz="1900" b="1" dirty="0" err="1" smtClean="0">
                <a:latin typeface="Helvetica" pitchFamily="50" charset="0"/>
              </a:rPr>
              <a:t>to</a:t>
            </a:r>
            <a:r>
              <a:rPr lang="de-DE" sz="1900" b="1" dirty="0" smtClean="0">
                <a:latin typeface="Helvetica" pitchFamily="50" charset="0"/>
              </a:rPr>
              <a:t> </a:t>
            </a:r>
            <a:r>
              <a:rPr lang="de-DE" sz="1900" b="1" dirty="0">
                <a:latin typeface="Helvetica" pitchFamily="50" charset="0"/>
              </a:rPr>
              <a:t>HINC</a:t>
            </a:r>
            <a:r>
              <a:rPr lang="de-DE" sz="1900" b="1" baseline="30000" dirty="0">
                <a:latin typeface="Helvetica" pitchFamily="50" charset="0"/>
              </a:rPr>
              <a:t>(REG)</a:t>
            </a:r>
            <a:endParaRPr lang="de-DE" sz="1900" b="1" dirty="0">
              <a:latin typeface="Helvetica" pitchFamily="50" charset="0"/>
            </a:endParaRPr>
          </a:p>
          <a:p>
            <a:pPr lvl="1">
              <a:spcBef>
                <a:spcPts val="600"/>
              </a:spcBef>
              <a:spcAft>
                <a:spcPts val="1200"/>
              </a:spcAft>
              <a:buFont typeface="Courier New" pitchFamily="49" charset="0"/>
              <a:buChar char="o"/>
            </a:pPr>
            <a:r>
              <a:rPr lang="de-DE" sz="1900" b="1" dirty="0" err="1" smtClean="0">
                <a:latin typeface="Helvetica" pitchFamily="50" charset="0"/>
              </a:rPr>
              <a:t>Estimates</a:t>
            </a:r>
            <a:r>
              <a:rPr lang="de-DE" sz="1900" b="1" dirty="0" smtClean="0">
                <a:latin typeface="Helvetica" pitchFamily="50" charset="0"/>
              </a:rPr>
              <a:t> </a:t>
            </a:r>
            <a:r>
              <a:rPr lang="de-DE" sz="1900" b="1" dirty="0" err="1" smtClean="0">
                <a:latin typeface="Helvetica" pitchFamily="50" charset="0"/>
              </a:rPr>
              <a:t>close</a:t>
            </a:r>
            <a:r>
              <a:rPr lang="de-DE" sz="1900" b="1" dirty="0" smtClean="0">
                <a:latin typeface="Helvetica" pitchFamily="50" charset="0"/>
              </a:rPr>
              <a:t> </a:t>
            </a:r>
            <a:r>
              <a:rPr lang="de-DE" sz="1900" b="1" dirty="0" err="1" smtClean="0">
                <a:latin typeface="Helvetica" pitchFamily="50" charset="0"/>
              </a:rPr>
              <a:t>to</a:t>
            </a:r>
            <a:r>
              <a:rPr lang="de-DE" sz="1900" b="1" dirty="0" smtClean="0">
                <a:latin typeface="Helvetica" pitchFamily="50" charset="0"/>
              </a:rPr>
              <a:t> </a:t>
            </a:r>
            <a:r>
              <a:rPr lang="de-DE" sz="1900" b="1" dirty="0" err="1" smtClean="0">
                <a:latin typeface="Helvetica" pitchFamily="50" charset="0"/>
              </a:rPr>
              <a:t>actual</a:t>
            </a:r>
            <a:r>
              <a:rPr lang="de-DE" sz="1900" b="1" dirty="0" smtClean="0">
                <a:latin typeface="Helvetica" pitchFamily="50" charset="0"/>
              </a:rPr>
              <a:t> </a:t>
            </a:r>
            <a:r>
              <a:rPr lang="de-DE" sz="1900" b="1" dirty="0">
                <a:latin typeface="Helvetica" pitchFamily="50" charset="0"/>
              </a:rPr>
              <a:t>AROP</a:t>
            </a:r>
            <a:r>
              <a:rPr lang="de-DE" sz="1900" b="1" baseline="30000" dirty="0">
                <a:latin typeface="Helvetica" pitchFamily="50" charset="0"/>
              </a:rPr>
              <a:t>(REG)</a:t>
            </a:r>
            <a:r>
              <a:rPr lang="de-DE" sz="1900" b="1" dirty="0">
                <a:latin typeface="Helvetica" pitchFamily="50" charset="0"/>
              </a:rPr>
              <a:t> </a:t>
            </a:r>
            <a:r>
              <a:rPr lang="de-DE" sz="1900" b="1" dirty="0" err="1">
                <a:latin typeface="Helvetica" pitchFamily="50" charset="0"/>
              </a:rPr>
              <a:t>and</a:t>
            </a:r>
            <a:r>
              <a:rPr lang="de-DE" sz="1900" b="1" dirty="0">
                <a:latin typeface="Helvetica" pitchFamily="50" charset="0"/>
              </a:rPr>
              <a:t> AROPE</a:t>
            </a:r>
            <a:r>
              <a:rPr lang="de-DE" sz="1900" b="1" baseline="30000" dirty="0">
                <a:latin typeface="Helvetica" pitchFamily="50" charset="0"/>
              </a:rPr>
              <a:t>(REG)</a:t>
            </a:r>
            <a:r>
              <a:rPr lang="de-DE" sz="1900" b="1" dirty="0">
                <a:latin typeface="Helvetica" pitchFamily="50" charset="0"/>
              </a:rPr>
              <a:t> </a:t>
            </a:r>
            <a:r>
              <a:rPr lang="de-DE" sz="1900" b="1" dirty="0" smtClean="0">
                <a:latin typeface="Helvetica" pitchFamily="50" charset="0"/>
              </a:rPr>
              <a:t/>
            </a:r>
            <a:br>
              <a:rPr lang="de-DE" sz="1900" b="1" dirty="0" smtClean="0">
                <a:latin typeface="Helvetica" pitchFamily="50" charset="0"/>
              </a:rPr>
            </a:br>
            <a:r>
              <a:rPr lang="de-DE" sz="1900" b="1" dirty="0" smtClean="0">
                <a:latin typeface="Helvetica" pitchFamily="50" charset="0"/>
              </a:rPr>
              <a:t>(EU-SILC 2011)</a:t>
            </a:r>
            <a:endParaRPr lang="de-DE" sz="1900" b="1" dirty="0">
              <a:latin typeface="Helvetica" pitchFamily="50" charset="0"/>
            </a:endParaRPr>
          </a:p>
          <a:p>
            <a:pPr>
              <a:spcBef>
                <a:spcPts val="600"/>
              </a:spcBef>
              <a:spcAft>
                <a:spcPts val="1200"/>
              </a:spcAft>
              <a:buClrTx/>
              <a:buFont typeface="Courier New" pitchFamily="49" charset="0"/>
              <a:buChar char="o"/>
            </a:pPr>
            <a:r>
              <a:rPr lang="de-DE" sz="2200" b="1" dirty="0" err="1" smtClean="0">
                <a:latin typeface="Helvetica" pitchFamily="50" charset="0"/>
              </a:rPr>
              <a:t>Disadvantage</a:t>
            </a:r>
            <a:r>
              <a:rPr lang="de-DE" sz="2200" b="1" dirty="0" smtClean="0">
                <a:latin typeface="Helvetica" pitchFamily="50" charset="0"/>
              </a:rPr>
              <a:t>: </a:t>
            </a:r>
            <a:endParaRPr lang="de-DE" sz="2200" b="1" dirty="0">
              <a:latin typeface="Helvetica" pitchFamily="50" charset="0"/>
            </a:endParaRPr>
          </a:p>
          <a:p>
            <a:pPr lvl="1">
              <a:spcBef>
                <a:spcPts val="600"/>
              </a:spcBef>
              <a:spcAft>
                <a:spcPts val="1200"/>
              </a:spcAft>
              <a:buFont typeface="Courier New" pitchFamily="49" charset="0"/>
              <a:buChar char="o"/>
            </a:pPr>
            <a:r>
              <a:rPr lang="de-DE" sz="1900" b="1" dirty="0" smtClean="0">
                <a:latin typeface="Helvetica" pitchFamily="50" charset="0"/>
              </a:rPr>
              <a:t>Additional </a:t>
            </a:r>
            <a:r>
              <a:rPr lang="de-DE" sz="1900" b="1" dirty="0" err="1" smtClean="0">
                <a:latin typeface="Helvetica" pitchFamily="50" charset="0"/>
              </a:rPr>
              <a:t>variance</a:t>
            </a:r>
            <a:r>
              <a:rPr lang="de-DE" sz="1900" b="1" dirty="0" smtClean="0">
                <a:latin typeface="Helvetica" pitchFamily="50" charset="0"/>
              </a:rPr>
              <a:t> </a:t>
            </a:r>
            <a:r>
              <a:rPr lang="de-DE" sz="1900" b="1" dirty="0" err="1" smtClean="0">
                <a:latin typeface="Helvetica" pitchFamily="50" charset="0"/>
              </a:rPr>
              <a:t>contains</a:t>
            </a:r>
            <a:r>
              <a:rPr lang="de-DE" sz="1900" b="1" dirty="0" smtClean="0">
                <a:latin typeface="Helvetica" pitchFamily="50" charset="0"/>
              </a:rPr>
              <a:t> </a:t>
            </a:r>
            <a:r>
              <a:rPr lang="de-DE" sz="1900" b="1" dirty="0" err="1" smtClean="0">
                <a:latin typeface="Helvetica" pitchFamily="50" charset="0"/>
              </a:rPr>
              <a:t>no</a:t>
            </a:r>
            <a:r>
              <a:rPr lang="de-DE" sz="1900" b="1" dirty="0" smtClean="0">
                <a:latin typeface="Helvetica" pitchFamily="50" charset="0"/>
              </a:rPr>
              <a:t> additional </a:t>
            </a:r>
            <a:r>
              <a:rPr lang="de-DE" sz="1900" b="1" dirty="0" err="1" smtClean="0">
                <a:latin typeface="Helvetica" pitchFamily="50" charset="0"/>
              </a:rPr>
              <a:t>information</a:t>
            </a:r>
            <a:r>
              <a:rPr lang="de-DE" sz="1900" b="1" dirty="0" smtClean="0">
                <a:latin typeface="Helvetica" pitchFamily="50" charset="0"/>
              </a:rPr>
              <a:t> on </a:t>
            </a:r>
            <a:r>
              <a:rPr lang="de-DE" sz="1900" b="1" dirty="0" err="1" smtClean="0">
                <a:latin typeface="Helvetica" pitchFamily="50" charset="0"/>
              </a:rPr>
              <a:t>structure</a:t>
            </a:r>
            <a:r>
              <a:rPr lang="de-DE" sz="1900" b="1" dirty="0" smtClean="0">
                <a:latin typeface="Helvetica" pitchFamily="50" charset="0"/>
              </a:rPr>
              <a:t> </a:t>
            </a:r>
            <a:r>
              <a:rPr lang="de-DE" sz="1900" b="1" dirty="0" err="1" smtClean="0">
                <a:latin typeface="Helvetica" pitchFamily="50" charset="0"/>
              </a:rPr>
              <a:t>of</a:t>
            </a:r>
            <a:r>
              <a:rPr lang="de-DE" sz="1900" b="1" dirty="0" smtClean="0">
                <a:latin typeface="Helvetica" pitchFamily="50" charset="0"/>
              </a:rPr>
              <a:t> </a:t>
            </a:r>
            <a:r>
              <a:rPr lang="de-DE" sz="1900" b="1" dirty="0" err="1" smtClean="0">
                <a:latin typeface="Helvetica" pitchFamily="50" charset="0"/>
              </a:rPr>
              <a:t>household</a:t>
            </a:r>
            <a:r>
              <a:rPr lang="de-DE" sz="1900" b="1" dirty="0" smtClean="0">
                <a:latin typeface="Helvetica" pitchFamily="50" charset="0"/>
              </a:rPr>
              <a:t> </a:t>
            </a:r>
            <a:r>
              <a:rPr lang="de-DE" sz="1900" b="1" dirty="0" err="1" smtClean="0">
                <a:latin typeface="Helvetica" pitchFamily="50" charset="0"/>
              </a:rPr>
              <a:t>income</a:t>
            </a:r>
            <a:endParaRPr lang="de-DE" sz="1900" b="1" dirty="0">
              <a:latin typeface="Helvetica" pitchFamily="50" charset="0"/>
            </a:endParaRPr>
          </a:p>
        </p:txBody>
      </p:sp>
    </p:spTree>
    <p:extLst>
      <p:ext uri="{BB962C8B-B14F-4D97-AF65-F5344CB8AC3E}">
        <p14:creationId xmlns:p14="http://schemas.microsoft.com/office/powerpoint/2010/main" val="38364581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b="1" dirty="0" smtClean="0">
                <a:latin typeface="Helvetica" pitchFamily="50" charset="0"/>
              </a:rPr>
              <a:t>Choice </a:t>
            </a:r>
            <a:r>
              <a:rPr lang="de-DE" b="1" dirty="0" err="1" smtClean="0">
                <a:latin typeface="Helvetica" pitchFamily="50" charset="0"/>
              </a:rPr>
              <a:t>of</a:t>
            </a:r>
            <a:r>
              <a:rPr lang="de-DE" b="1" dirty="0" smtClean="0">
                <a:latin typeface="Helvetica" pitchFamily="50" charset="0"/>
              </a:rPr>
              <a:t> </a:t>
            </a:r>
            <a:r>
              <a:rPr lang="de-DE" b="1" dirty="0" err="1" smtClean="0">
                <a:latin typeface="Helvetica" pitchFamily="50" charset="0"/>
              </a:rPr>
              <a:t>models</a:t>
            </a:r>
            <a:r>
              <a:rPr lang="de-DE" b="1" dirty="0" smtClean="0">
                <a:latin typeface="Helvetica" pitchFamily="50" charset="0"/>
              </a:rPr>
              <a:t>: Variant 3</a:t>
            </a:r>
            <a:endParaRPr lang="de-AT" b="1" dirty="0">
              <a:latin typeface="Helvetica" pitchFamily="50" charset="0"/>
            </a:endParaRPr>
          </a:p>
        </p:txBody>
      </p:sp>
      <p:sp>
        <p:nvSpPr>
          <p:cNvPr id="5" name="Inhaltsplatzhalter 4"/>
          <p:cNvSpPr>
            <a:spLocks noGrp="1"/>
          </p:cNvSpPr>
          <p:nvPr>
            <p:ph idx="1"/>
          </p:nvPr>
        </p:nvSpPr>
        <p:spPr>
          <a:xfrm>
            <a:off x="251520" y="1107328"/>
            <a:ext cx="8496944" cy="5129984"/>
          </a:xfrm>
        </p:spPr>
        <p:txBody>
          <a:bodyPr>
            <a:normAutofit lnSpcReduction="10000"/>
          </a:bodyPr>
          <a:lstStyle/>
          <a:p>
            <a:pPr>
              <a:spcBef>
                <a:spcPts val="600"/>
              </a:spcBef>
              <a:spcAft>
                <a:spcPts val="600"/>
              </a:spcAft>
              <a:buClrTx/>
              <a:buFont typeface="Courier New" pitchFamily="49" charset="0"/>
              <a:buChar char="o"/>
            </a:pPr>
            <a:r>
              <a:rPr lang="de-DE" sz="2200" b="1" dirty="0" err="1" smtClean="0">
                <a:latin typeface="Helvetica" pitchFamily="50" charset="0"/>
              </a:rPr>
              <a:t>Estimation</a:t>
            </a:r>
            <a:r>
              <a:rPr lang="de-DE" sz="2200" b="1" dirty="0" smtClean="0">
                <a:latin typeface="Helvetica" pitchFamily="50" charset="0"/>
              </a:rPr>
              <a:t> </a:t>
            </a:r>
            <a:r>
              <a:rPr lang="de-DE" sz="2200" b="1" dirty="0" err="1" smtClean="0">
                <a:latin typeface="Helvetica" pitchFamily="50" charset="0"/>
              </a:rPr>
              <a:t>of</a:t>
            </a:r>
            <a:r>
              <a:rPr lang="de-DE" sz="2200" b="1" dirty="0" smtClean="0">
                <a:latin typeface="Helvetica" pitchFamily="50" charset="0"/>
              </a:rPr>
              <a:t> </a:t>
            </a:r>
            <a:r>
              <a:rPr lang="de-DE" sz="2200" b="1" dirty="0" err="1" smtClean="0">
                <a:latin typeface="Helvetica" pitchFamily="50" charset="0"/>
              </a:rPr>
              <a:t>difference</a:t>
            </a:r>
            <a:r>
              <a:rPr lang="de-DE" sz="2200" b="1" dirty="0" smtClean="0">
                <a:latin typeface="Helvetica" pitchFamily="50" charset="0"/>
              </a:rPr>
              <a:t> HINC </a:t>
            </a:r>
            <a:r>
              <a:rPr lang="de-DE" sz="2200" b="1" dirty="0">
                <a:latin typeface="Helvetica" pitchFamily="50" charset="0"/>
              </a:rPr>
              <a:t>- HINC</a:t>
            </a:r>
            <a:r>
              <a:rPr lang="de-DE" sz="2200" b="1" baseline="30000" dirty="0">
                <a:latin typeface="Helvetica" pitchFamily="50" charset="0"/>
              </a:rPr>
              <a:t>(REG)</a:t>
            </a:r>
            <a:r>
              <a:rPr lang="de-DE" sz="2200" b="1" dirty="0">
                <a:latin typeface="Helvetica" pitchFamily="50" charset="0"/>
              </a:rPr>
              <a:t> </a:t>
            </a:r>
            <a:endParaRPr lang="de-DE" sz="2200" b="1" dirty="0" smtClean="0">
              <a:latin typeface="Helvetica" pitchFamily="50" charset="0"/>
            </a:endParaRPr>
          </a:p>
          <a:p>
            <a:pPr>
              <a:spcBef>
                <a:spcPts val="600"/>
              </a:spcBef>
              <a:spcAft>
                <a:spcPts val="600"/>
              </a:spcAft>
              <a:buClrTx/>
              <a:buFont typeface="Courier New" pitchFamily="49" charset="0"/>
              <a:buChar char="o"/>
            </a:pPr>
            <a:r>
              <a:rPr lang="de-DE" sz="2200" b="1" dirty="0" err="1" smtClean="0">
                <a:latin typeface="Helvetica" pitchFamily="50" charset="0"/>
              </a:rPr>
              <a:t>Two</a:t>
            </a:r>
            <a:r>
              <a:rPr lang="de-DE" sz="2200" b="1" dirty="0" smtClean="0">
                <a:latin typeface="Helvetica" pitchFamily="50" charset="0"/>
              </a:rPr>
              <a:t> </a:t>
            </a:r>
            <a:r>
              <a:rPr lang="de-DE" sz="2200" b="1" dirty="0" err="1" smtClean="0">
                <a:latin typeface="Helvetica" pitchFamily="50" charset="0"/>
              </a:rPr>
              <a:t>step</a:t>
            </a:r>
            <a:r>
              <a:rPr lang="de-DE" sz="2200" b="1" dirty="0" smtClean="0">
                <a:latin typeface="Helvetica" pitchFamily="50" charset="0"/>
              </a:rPr>
              <a:t> </a:t>
            </a:r>
            <a:r>
              <a:rPr lang="de-DE" sz="2200" b="1" dirty="0" err="1" smtClean="0">
                <a:latin typeface="Helvetica" pitchFamily="50" charset="0"/>
              </a:rPr>
              <a:t>modelling</a:t>
            </a:r>
            <a:endParaRPr lang="de-DE" sz="2200" b="1" dirty="0" smtClean="0">
              <a:latin typeface="Helvetica" pitchFamily="50" charset="0"/>
            </a:endParaRPr>
          </a:p>
          <a:p>
            <a:pPr lvl="1">
              <a:spcBef>
                <a:spcPts val="600"/>
              </a:spcBef>
              <a:spcAft>
                <a:spcPts val="600"/>
              </a:spcAft>
              <a:buFont typeface="Courier New" pitchFamily="49" charset="0"/>
              <a:buChar char="o"/>
            </a:pPr>
            <a:r>
              <a:rPr lang="de-DE" sz="1900" b="1" dirty="0" smtClean="0">
                <a:latin typeface="Helvetica" pitchFamily="50" charset="0"/>
              </a:rPr>
              <a:t>1) </a:t>
            </a:r>
            <a:r>
              <a:rPr lang="de-DE" sz="1900" b="1" dirty="0" err="1" smtClean="0">
                <a:latin typeface="Helvetica" pitchFamily="50" charset="0"/>
              </a:rPr>
              <a:t>Classification</a:t>
            </a:r>
            <a:r>
              <a:rPr lang="de-DE" sz="1900" b="1" dirty="0" smtClean="0">
                <a:latin typeface="Helvetica" pitchFamily="50" charset="0"/>
              </a:rPr>
              <a:t> </a:t>
            </a:r>
            <a:r>
              <a:rPr lang="de-DE" sz="1900" b="1" dirty="0" err="1" smtClean="0">
                <a:latin typeface="Helvetica" pitchFamily="50" charset="0"/>
              </a:rPr>
              <a:t>of</a:t>
            </a:r>
            <a:r>
              <a:rPr lang="de-DE" sz="1900" b="1" dirty="0" smtClean="0">
                <a:latin typeface="Helvetica" pitchFamily="50" charset="0"/>
              </a:rPr>
              <a:t> relevant </a:t>
            </a:r>
            <a:r>
              <a:rPr lang="de-DE" sz="1900" b="1" dirty="0" err="1" smtClean="0">
                <a:latin typeface="Helvetica" pitchFamily="50" charset="0"/>
              </a:rPr>
              <a:t>difference</a:t>
            </a:r>
            <a:r>
              <a:rPr lang="de-DE" sz="1900" b="1" dirty="0" smtClean="0">
                <a:latin typeface="Helvetica" pitchFamily="50" charset="0"/>
              </a:rPr>
              <a:t> (</a:t>
            </a:r>
            <a:r>
              <a:rPr lang="de-DE" sz="1900" b="1" dirty="0" err="1" smtClean="0">
                <a:latin typeface="Helvetica" pitchFamily="50" charset="0"/>
              </a:rPr>
              <a:t>discriminant</a:t>
            </a:r>
            <a:r>
              <a:rPr lang="de-DE" sz="1900" b="1" dirty="0" smtClean="0">
                <a:latin typeface="Helvetica" pitchFamily="50" charset="0"/>
              </a:rPr>
              <a:t> </a:t>
            </a:r>
            <a:r>
              <a:rPr lang="de-DE" sz="1900" b="1" dirty="0" err="1" smtClean="0">
                <a:latin typeface="Helvetica" pitchFamily="50" charset="0"/>
              </a:rPr>
              <a:t>analysis</a:t>
            </a:r>
            <a:r>
              <a:rPr lang="de-DE" sz="1900" b="1" dirty="0" smtClean="0">
                <a:latin typeface="Helvetica" pitchFamily="50" charset="0"/>
              </a:rPr>
              <a:t>)</a:t>
            </a:r>
          </a:p>
          <a:p>
            <a:pPr lvl="1">
              <a:spcBef>
                <a:spcPts val="600"/>
              </a:spcBef>
              <a:spcAft>
                <a:spcPts val="600"/>
              </a:spcAft>
              <a:buFont typeface="Courier New" pitchFamily="49" charset="0"/>
              <a:buChar char="o"/>
            </a:pPr>
            <a:r>
              <a:rPr lang="de-DE" sz="1900" b="1" dirty="0" smtClean="0">
                <a:latin typeface="Helvetica" pitchFamily="50" charset="0"/>
              </a:rPr>
              <a:t>2) Linear </a:t>
            </a:r>
            <a:r>
              <a:rPr lang="de-DE" sz="1900" b="1" dirty="0" err="1" smtClean="0">
                <a:latin typeface="Helvetica" pitchFamily="50" charset="0"/>
              </a:rPr>
              <a:t>regression</a:t>
            </a:r>
            <a:r>
              <a:rPr lang="de-DE" sz="1900" b="1" dirty="0" smtClean="0">
                <a:latin typeface="Helvetica" pitchFamily="50" charset="0"/>
              </a:rPr>
              <a:t> </a:t>
            </a:r>
            <a:r>
              <a:rPr lang="de-DE" sz="1900" b="1" dirty="0" err="1" smtClean="0">
                <a:latin typeface="Helvetica" pitchFamily="50" charset="0"/>
              </a:rPr>
              <a:t>similar</a:t>
            </a:r>
            <a:r>
              <a:rPr lang="de-DE" sz="1900" b="1" dirty="0" smtClean="0">
                <a:latin typeface="Helvetica" pitchFamily="50" charset="0"/>
              </a:rPr>
              <a:t> </a:t>
            </a:r>
            <a:r>
              <a:rPr lang="de-DE" sz="1900" b="1" dirty="0" err="1" smtClean="0">
                <a:latin typeface="Helvetica" pitchFamily="50" charset="0"/>
              </a:rPr>
              <a:t>to</a:t>
            </a:r>
            <a:r>
              <a:rPr lang="de-DE" sz="1900" b="1" dirty="0" smtClean="0">
                <a:latin typeface="Helvetica" pitchFamily="50" charset="0"/>
              </a:rPr>
              <a:t> variant 2 </a:t>
            </a:r>
            <a:r>
              <a:rPr lang="de-DE" sz="1900" b="1" dirty="0" err="1" smtClean="0">
                <a:latin typeface="Helvetica" pitchFamily="50" charset="0"/>
              </a:rPr>
              <a:t>for</a:t>
            </a:r>
            <a:r>
              <a:rPr lang="de-DE" sz="1900" b="1" dirty="0" smtClean="0">
                <a:latin typeface="Helvetica" pitchFamily="50" charset="0"/>
              </a:rPr>
              <a:t> </a:t>
            </a:r>
            <a:r>
              <a:rPr lang="de-DE" sz="1900" b="1" dirty="0" err="1" smtClean="0">
                <a:latin typeface="Helvetica" pitchFamily="50" charset="0"/>
              </a:rPr>
              <a:t>difference</a:t>
            </a:r>
            <a:endParaRPr lang="de-DE" sz="1900" b="1" dirty="0" smtClean="0">
              <a:latin typeface="Helvetica" pitchFamily="50" charset="0"/>
            </a:endParaRPr>
          </a:p>
          <a:p>
            <a:pPr>
              <a:spcBef>
                <a:spcPts val="600"/>
              </a:spcBef>
              <a:spcAft>
                <a:spcPts val="600"/>
              </a:spcAft>
              <a:buClrTx/>
              <a:buFont typeface="Courier New" pitchFamily="49" charset="0"/>
              <a:buChar char="o"/>
            </a:pPr>
            <a:r>
              <a:rPr lang="de-DE" sz="2200" b="1" dirty="0" err="1" smtClean="0">
                <a:latin typeface="Helvetica" pitchFamily="50" charset="0"/>
              </a:rPr>
              <a:t>Estimated</a:t>
            </a:r>
            <a:r>
              <a:rPr lang="de-DE" sz="2200" b="1" dirty="0" smtClean="0">
                <a:latin typeface="Helvetica" pitchFamily="50" charset="0"/>
              </a:rPr>
              <a:t> </a:t>
            </a:r>
            <a:r>
              <a:rPr lang="de-DE" sz="2200" b="1" dirty="0" err="1" smtClean="0">
                <a:latin typeface="Helvetica" pitchFamily="50" charset="0"/>
              </a:rPr>
              <a:t>difference</a:t>
            </a:r>
            <a:r>
              <a:rPr lang="de-DE" sz="2200" b="1" dirty="0" smtClean="0">
                <a:latin typeface="Helvetica" pitchFamily="50" charset="0"/>
              </a:rPr>
              <a:t> </a:t>
            </a:r>
            <a:r>
              <a:rPr lang="de-DE" sz="2200" b="1" dirty="0" err="1" smtClean="0">
                <a:latin typeface="Helvetica" pitchFamily="50" charset="0"/>
              </a:rPr>
              <a:t>is</a:t>
            </a:r>
            <a:r>
              <a:rPr lang="de-DE" sz="2200" b="1" dirty="0" smtClean="0">
                <a:latin typeface="Helvetica" pitchFamily="50" charset="0"/>
              </a:rPr>
              <a:t> </a:t>
            </a:r>
            <a:r>
              <a:rPr lang="de-DE" sz="2200" b="1" dirty="0" err="1" smtClean="0">
                <a:latin typeface="Helvetica" pitchFamily="50" charset="0"/>
              </a:rPr>
              <a:t>added</a:t>
            </a:r>
            <a:r>
              <a:rPr lang="de-DE" sz="2200" b="1" dirty="0" smtClean="0">
                <a:latin typeface="Helvetica" pitchFamily="50" charset="0"/>
              </a:rPr>
              <a:t> </a:t>
            </a:r>
            <a:r>
              <a:rPr lang="de-DE" sz="2200" b="1" dirty="0" err="1" smtClean="0">
                <a:latin typeface="Helvetica" pitchFamily="50" charset="0"/>
              </a:rPr>
              <a:t>to</a:t>
            </a:r>
            <a:r>
              <a:rPr lang="de-DE" sz="2200" b="1" dirty="0" smtClean="0">
                <a:latin typeface="Helvetica" pitchFamily="50" charset="0"/>
              </a:rPr>
              <a:t> HINC</a:t>
            </a:r>
          </a:p>
          <a:p>
            <a:pPr>
              <a:spcBef>
                <a:spcPts val="600"/>
              </a:spcBef>
              <a:spcAft>
                <a:spcPts val="1200"/>
              </a:spcAft>
              <a:buClrTx/>
              <a:buFont typeface="Courier New" pitchFamily="49" charset="0"/>
              <a:buChar char="o"/>
            </a:pPr>
            <a:r>
              <a:rPr lang="de-DE" sz="2200" b="1" dirty="0">
                <a:latin typeface="Helvetica" pitchFamily="50" charset="0"/>
              </a:rPr>
              <a:t>Advantages: </a:t>
            </a:r>
          </a:p>
          <a:p>
            <a:pPr lvl="1">
              <a:spcBef>
                <a:spcPts val="600"/>
              </a:spcBef>
              <a:spcAft>
                <a:spcPts val="1200"/>
              </a:spcAft>
              <a:buFont typeface="Courier New" pitchFamily="49" charset="0"/>
              <a:buChar char="o"/>
            </a:pPr>
            <a:r>
              <a:rPr lang="de-DE" sz="1900" b="1" dirty="0" smtClean="0">
                <a:latin typeface="Helvetica" pitchFamily="50" charset="0"/>
              </a:rPr>
              <a:t>Explicit </a:t>
            </a:r>
            <a:r>
              <a:rPr lang="de-DE" sz="1900" b="1" dirty="0" err="1" smtClean="0">
                <a:latin typeface="Helvetica" pitchFamily="50" charset="0"/>
              </a:rPr>
              <a:t>estimation</a:t>
            </a:r>
            <a:r>
              <a:rPr lang="de-DE" sz="1900" b="1" dirty="0" smtClean="0">
                <a:latin typeface="Helvetica" pitchFamily="50" charset="0"/>
              </a:rPr>
              <a:t> </a:t>
            </a:r>
            <a:r>
              <a:rPr lang="de-DE" sz="1900" b="1" dirty="0" err="1" smtClean="0">
                <a:latin typeface="Helvetica" pitchFamily="50" charset="0"/>
              </a:rPr>
              <a:t>of</a:t>
            </a:r>
            <a:r>
              <a:rPr lang="de-DE" sz="1900" b="1" dirty="0" smtClean="0">
                <a:latin typeface="Helvetica" pitchFamily="50" charset="0"/>
              </a:rPr>
              <a:t> </a:t>
            </a:r>
            <a:r>
              <a:rPr lang="de-DE" sz="1900" b="1" dirty="0" err="1" smtClean="0">
                <a:latin typeface="Helvetica" pitchFamily="50" charset="0"/>
              </a:rPr>
              <a:t>register</a:t>
            </a:r>
            <a:r>
              <a:rPr lang="de-DE" sz="1900" b="1" dirty="0" smtClean="0">
                <a:latin typeface="Helvetica" pitchFamily="50" charset="0"/>
              </a:rPr>
              <a:t> </a:t>
            </a:r>
            <a:r>
              <a:rPr lang="de-DE" sz="1900" b="1" dirty="0" err="1" smtClean="0">
                <a:latin typeface="Helvetica" pitchFamily="50" charset="0"/>
              </a:rPr>
              <a:t>data</a:t>
            </a:r>
            <a:r>
              <a:rPr lang="de-DE" sz="1900" b="1" dirty="0" smtClean="0">
                <a:latin typeface="Helvetica" pitchFamily="50" charset="0"/>
              </a:rPr>
              <a:t> </a:t>
            </a:r>
            <a:r>
              <a:rPr lang="de-DE" sz="1900" b="1" dirty="0" err="1" smtClean="0">
                <a:latin typeface="Helvetica" pitchFamily="50" charset="0"/>
              </a:rPr>
              <a:t>effect</a:t>
            </a:r>
            <a:endParaRPr lang="de-DE" sz="1900" b="1" dirty="0" smtClean="0">
              <a:latin typeface="Helvetica" pitchFamily="50" charset="0"/>
            </a:endParaRPr>
          </a:p>
          <a:p>
            <a:pPr>
              <a:spcBef>
                <a:spcPts val="600"/>
              </a:spcBef>
              <a:spcAft>
                <a:spcPts val="1200"/>
              </a:spcAft>
              <a:buClrTx/>
              <a:buFont typeface="Courier New" pitchFamily="49" charset="0"/>
              <a:buChar char="o"/>
            </a:pPr>
            <a:r>
              <a:rPr lang="de-DE" sz="2200" b="1" dirty="0" err="1" smtClean="0">
                <a:latin typeface="Helvetica" pitchFamily="50" charset="0"/>
              </a:rPr>
              <a:t>Disadvantages</a:t>
            </a:r>
            <a:r>
              <a:rPr lang="de-DE" sz="2200" b="1" dirty="0" smtClean="0">
                <a:latin typeface="Helvetica" pitchFamily="50" charset="0"/>
              </a:rPr>
              <a:t>: </a:t>
            </a:r>
          </a:p>
          <a:p>
            <a:pPr lvl="1">
              <a:spcBef>
                <a:spcPts val="600"/>
              </a:spcBef>
              <a:spcAft>
                <a:spcPts val="1200"/>
              </a:spcAft>
              <a:buFont typeface="Courier New" pitchFamily="49" charset="0"/>
              <a:buChar char="o"/>
            </a:pPr>
            <a:r>
              <a:rPr lang="de-DE" sz="1900" b="1" dirty="0" err="1" smtClean="0">
                <a:latin typeface="Helvetica" pitchFamily="50" charset="0"/>
              </a:rPr>
              <a:t>Overestimation</a:t>
            </a:r>
            <a:r>
              <a:rPr lang="de-DE" sz="1900" b="1" dirty="0" smtClean="0">
                <a:latin typeface="Helvetica" pitchFamily="50" charset="0"/>
              </a:rPr>
              <a:t> </a:t>
            </a:r>
            <a:r>
              <a:rPr lang="de-DE" sz="1900" b="1" dirty="0" err="1" smtClean="0">
                <a:latin typeface="Helvetica" pitchFamily="50" charset="0"/>
              </a:rPr>
              <a:t>of</a:t>
            </a:r>
            <a:r>
              <a:rPr lang="de-DE" sz="1900" b="1" dirty="0" smtClean="0">
                <a:latin typeface="Helvetica" pitchFamily="50" charset="0"/>
              </a:rPr>
              <a:t> </a:t>
            </a:r>
            <a:r>
              <a:rPr lang="de-DE" sz="1900" b="1" dirty="0">
                <a:latin typeface="Helvetica" pitchFamily="50" charset="0"/>
              </a:rPr>
              <a:t>AROP</a:t>
            </a:r>
            <a:r>
              <a:rPr lang="de-DE" sz="1900" b="1" baseline="30000" dirty="0">
                <a:latin typeface="Helvetica" pitchFamily="50" charset="0"/>
              </a:rPr>
              <a:t>(REG)</a:t>
            </a:r>
            <a:r>
              <a:rPr lang="de-DE" sz="1900" b="1" dirty="0">
                <a:latin typeface="Helvetica" pitchFamily="50" charset="0"/>
              </a:rPr>
              <a:t> </a:t>
            </a:r>
            <a:r>
              <a:rPr lang="de-DE" sz="1900" b="1" dirty="0" err="1">
                <a:latin typeface="Helvetica" pitchFamily="50" charset="0"/>
              </a:rPr>
              <a:t>and</a:t>
            </a:r>
            <a:r>
              <a:rPr lang="de-DE" sz="1900" b="1" dirty="0">
                <a:latin typeface="Helvetica" pitchFamily="50" charset="0"/>
              </a:rPr>
              <a:t> AROPE</a:t>
            </a:r>
            <a:r>
              <a:rPr lang="de-DE" sz="1900" b="1" baseline="30000" dirty="0">
                <a:latin typeface="Helvetica" pitchFamily="50" charset="0"/>
              </a:rPr>
              <a:t>(REG)</a:t>
            </a:r>
            <a:r>
              <a:rPr lang="de-DE" sz="1900" b="1" dirty="0">
                <a:latin typeface="Helvetica" pitchFamily="50" charset="0"/>
              </a:rPr>
              <a:t> </a:t>
            </a:r>
            <a:endParaRPr lang="de-DE" sz="1900" b="1" dirty="0" smtClean="0">
              <a:latin typeface="Helvetica" pitchFamily="50" charset="0"/>
            </a:endParaRPr>
          </a:p>
          <a:p>
            <a:pPr lvl="1">
              <a:spcBef>
                <a:spcPts val="600"/>
              </a:spcBef>
              <a:spcAft>
                <a:spcPts val="1200"/>
              </a:spcAft>
              <a:buFont typeface="Courier New" pitchFamily="49" charset="0"/>
              <a:buChar char="o"/>
            </a:pPr>
            <a:r>
              <a:rPr lang="de-DE" sz="1900" b="1" dirty="0" smtClean="0">
                <a:latin typeface="Helvetica" pitchFamily="50" charset="0"/>
              </a:rPr>
              <a:t>Low </a:t>
            </a:r>
            <a:r>
              <a:rPr lang="de-DE" sz="1900" b="1" dirty="0" err="1" smtClean="0">
                <a:latin typeface="Helvetica" pitchFamily="50" charset="0"/>
              </a:rPr>
              <a:t>model</a:t>
            </a:r>
            <a:r>
              <a:rPr lang="de-DE" sz="1900" b="1" dirty="0" smtClean="0">
                <a:latin typeface="Helvetica" pitchFamily="50" charset="0"/>
              </a:rPr>
              <a:t> fit</a:t>
            </a:r>
          </a:p>
          <a:p>
            <a:pPr lvl="1">
              <a:spcBef>
                <a:spcPts val="600"/>
              </a:spcBef>
              <a:spcAft>
                <a:spcPts val="1200"/>
              </a:spcAft>
              <a:buFont typeface="Courier New" pitchFamily="49" charset="0"/>
              <a:buChar char="o"/>
            </a:pPr>
            <a:r>
              <a:rPr lang="de-DE" sz="1900" b="1" dirty="0" smtClean="0">
                <a:latin typeface="Helvetica" pitchFamily="50" charset="0"/>
              </a:rPr>
              <a:t>Errors </a:t>
            </a:r>
            <a:r>
              <a:rPr lang="de-DE" sz="1900" b="1" dirty="0" err="1" smtClean="0">
                <a:latin typeface="Helvetica" pitchFamily="50" charset="0"/>
              </a:rPr>
              <a:t>of</a:t>
            </a:r>
            <a:r>
              <a:rPr lang="de-DE" sz="1900" b="1" dirty="0" smtClean="0">
                <a:latin typeface="Helvetica" pitchFamily="50" charset="0"/>
              </a:rPr>
              <a:t> </a:t>
            </a:r>
            <a:r>
              <a:rPr lang="de-DE" sz="1900" b="1" dirty="0" err="1" smtClean="0">
                <a:latin typeface="Helvetica" pitchFamily="50" charset="0"/>
              </a:rPr>
              <a:t>two</a:t>
            </a:r>
            <a:r>
              <a:rPr lang="de-DE" sz="1900" b="1" dirty="0" smtClean="0">
                <a:latin typeface="Helvetica" pitchFamily="50" charset="0"/>
              </a:rPr>
              <a:t> </a:t>
            </a:r>
            <a:r>
              <a:rPr lang="de-DE" sz="1900" b="1" dirty="0" err="1" smtClean="0">
                <a:latin typeface="Helvetica" pitchFamily="50" charset="0"/>
              </a:rPr>
              <a:t>modelling</a:t>
            </a:r>
            <a:r>
              <a:rPr lang="de-DE" sz="1900" b="1" dirty="0" smtClean="0">
                <a:latin typeface="Helvetica" pitchFamily="50" charset="0"/>
              </a:rPr>
              <a:t> </a:t>
            </a:r>
            <a:r>
              <a:rPr lang="de-DE" sz="1900" b="1" dirty="0" err="1" smtClean="0">
                <a:latin typeface="Helvetica" pitchFamily="50" charset="0"/>
              </a:rPr>
              <a:t>steps</a:t>
            </a:r>
            <a:endParaRPr lang="de-DE" sz="1900" b="1" dirty="0">
              <a:latin typeface="Helvetica" pitchFamily="50" charset="0"/>
            </a:endParaRPr>
          </a:p>
        </p:txBody>
      </p:sp>
    </p:spTree>
    <p:extLst>
      <p:ext uri="{BB962C8B-B14F-4D97-AF65-F5344CB8AC3E}">
        <p14:creationId xmlns:p14="http://schemas.microsoft.com/office/powerpoint/2010/main" val="1946622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b="1" dirty="0" err="1" smtClean="0">
                <a:latin typeface="Helvetica" pitchFamily="50" charset="0"/>
              </a:rPr>
              <a:t>Weighting</a:t>
            </a:r>
            <a:endParaRPr lang="de-AT" b="1" dirty="0">
              <a:latin typeface="Helvetica" pitchFamily="50" charset="0"/>
            </a:endParaRPr>
          </a:p>
        </p:txBody>
      </p:sp>
      <p:sp>
        <p:nvSpPr>
          <p:cNvPr id="5" name="Inhaltsplatzhalter 4"/>
          <p:cNvSpPr>
            <a:spLocks noGrp="1"/>
          </p:cNvSpPr>
          <p:nvPr>
            <p:ph idx="1"/>
          </p:nvPr>
        </p:nvSpPr>
        <p:spPr>
          <a:xfrm>
            <a:off x="251520" y="1107328"/>
            <a:ext cx="8496944" cy="5201992"/>
          </a:xfrm>
        </p:spPr>
        <p:txBody>
          <a:bodyPr>
            <a:normAutofit/>
          </a:bodyPr>
          <a:lstStyle/>
          <a:p>
            <a:pPr>
              <a:spcBef>
                <a:spcPts val="600"/>
              </a:spcBef>
              <a:spcAft>
                <a:spcPts val="1200"/>
              </a:spcAft>
              <a:buClrTx/>
              <a:buFont typeface="Courier New" pitchFamily="49" charset="0"/>
              <a:buChar char="o"/>
            </a:pPr>
            <a:r>
              <a:rPr lang="de-DE" sz="2400" b="1" dirty="0" err="1" smtClean="0">
                <a:latin typeface="Helvetica" pitchFamily="50" charset="0"/>
              </a:rPr>
              <a:t>Calibration</a:t>
            </a:r>
            <a:r>
              <a:rPr lang="de-DE" sz="2400" b="1" dirty="0" smtClean="0">
                <a:latin typeface="Helvetica" pitchFamily="50" charset="0"/>
              </a:rPr>
              <a:t> </a:t>
            </a:r>
            <a:r>
              <a:rPr lang="de-DE" sz="2400" b="1" dirty="0" err="1" smtClean="0">
                <a:latin typeface="Helvetica" pitchFamily="50" charset="0"/>
              </a:rPr>
              <a:t>incorporates</a:t>
            </a:r>
            <a:r>
              <a:rPr lang="de-DE" sz="2400" b="1" dirty="0" smtClean="0">
                <a:latin typeface="Helvetica" pitchFamily="50" charset="0"/>
              </a:rPr>
              <a:t> </a:t>
            </a:r>
            <a:r>
              <a:rPr lang="de-DE" sz="2400" b="1" dirty="0" err="1" smtClean="0">
                <a:latin typeface="Helvetica" pitchFamily="50" charset="0"/>
              </a:rPr>
              <a:t>register</a:t>
            </a:r>
            <a:r>
              <a:rPr lang="de-DE" sz="2400" b="1" dirty="0" smtClean="0">
                <a:latin typeface="Helvetica" pitchFamily="50" charset="0"/>
              </a:rPr>
              <a:t> </a:t>
            </a:r>
            <a:r>
              <a:rPr lang="de-DE" sz="2400" b="1" dirty="0" err="1" smtClean="0">
                <a:latin typeface="Helvetica" pitchFamily="50" charset="0"/>
              </a:rPr>
              <a:t>income</a:t>
            </a:r>
            <a:r>
              <a:rPr lang="de-DE" sz="2400" b="1" dirty="0" smtClean="0">
                <a:latin typeface="Helvetica" pitchFamily="50" charset="0"/>
              </a:rPr>
              <a:t> </a:t>
            </a:r>
            <a:r>
              <a:rPr lang="de-DE" sz="2400" b="1" dirty="0" err="1" smtClean="0">
                <a:latin typeface="Helvetica" pitchFamily="50" charset="0"/>
              </a:rPr>
              <a:t>data</a:t>
            </a:r>
            <a:endParaRPr lang="de-DE" sz="2400" b="1" dirty="0" smtClean="0">
              <a:latin typeface="Helvetica" pitchFamily="50" charset="0"/>
            </a:endParaRPr>
          </a:p>
          <a:p>
            <a:pPr>
              <a:spcBef>
                <a:spcPts val="600"/>
              </a:spcBef>
              <a:spcAft>
                <a:spcPts val="1200"/>
              </a:spcAft>
              <a:buClrTx/>
              <a:buFont typeface="Courier New" pitchFamily="49" charset="0"/>
              <a:buChar char="o"/>
            </a:pPr>
            <a:r>
              <a:rPr lang="de-DE" sz="2400" b="1" dirty="0" smtClean="0">
                <a:latin typeface="Helvetica" pitchFamily="50" charset="0"/>
              </a:rPr>
              <a:t>Additional </a:t>
            </a:r>
            <a:r>
              <a:rPr lang="de-DE" sz="2400" b="1" dirty="0" err="1" smtClean="0">
                <a:latin typeface="Helvetica" pitchFamily="50" charset="0"/>
              </a:rPr>
              <a:t>modelling</a:t>
            </a:r>
            <a:r>
              <a:rPr lang="de-DE" sz="2400" b="1" dirty="0" smtClean="0">
                <a:latin typeface="Helvetica" pitchFamily="50" charset="0"/>
              </a:rPr>
              <a:t> </a:t>
            </a:r>
            <a:r>
              <a:rPr lang="de-DE" sz="2400" b="1" dirty="0" err="1" smtClean="0">
                <a:latin typeface="Helvetica" pitchFamily="50" charset="0"/>
              </a:rPr>
              <a:t>step</a:t>
            </a:r>
            <a:r>
              <a:rPr lang="de-DE" sz="2400" b="1" dirty="0" smtClean="0">
                <a:latin typeface="Helvetica" pitchFamily="50" charset="0"/>
              </a:rPr>
              <a:t> </a:t>
            </a:r>
            <a:r>
              <a:rPr lang="de-DE" sz="2400" b="1" dirty="0" err="1" smtClean="0">
                <a:latin typeface="Helvetica" pitchFamily="50" charset="0"/>
              </a:rPr>
              <a:t>for</a:t>
            </a:r>
            <a:r>
              <a:rPr lang="de-DE" sz="2400" b="1" dirty="0" smtClean="0">
                <a:latin typeface="Helvetica" pitchFamily="50" charset="0"/>
              </a:rPr>
              <a:t> </a:t>
            </a:r>
            <a:r>
              <a:rPr lang="de-DE" sz="2400" b="1" dirty="0" err="1" smtClean="0">
                <a:latin typeface="Helvetica" pitchFamily="50" charset="0"/>
              </a:rPr>
              <a:t>estimated</a:t>
            </a:r>
            <a:r>
              <a:rPr lang="de-DE" sz="2400" b="1" dirty="0" smtClean="0">
                <a:latin typeface="Helvetica" pitchFamily="50" charset="0"/>
              </a:rPr>
              <a:t> </a:t>
            </a:r>
            <a:r>
              <a:rPr lang="de-DE" sz="2400" b="1" dirty="0" err="1" smtClean="0">
                <a:latin typeface="Helvetica" pitchFamily="50" charset="0"/>
              </a:rPr>
              <a:t>weights</a:t>
            </a:r>
            <a:r>
              <a:rPr lang="de-DE" sz="2400" b="1" dirty="0" smtClean="0">
                <a:latin typeface="Helvetica" pitchFamily="50" charset="0"/>
              </a:rPr>
              <a:t> in </a:t>
            </a:r>
            <a:r>
              <a:rPr lang="de-DE" sz="2400" b="1" dirty="0" err="1" smtClean="0">
                <a:latin typeface="Helvetica" pitchFamily="50" charset="0"/>
              </a:rPr>
              <a:t>every</a:t>
            </a:r>
            <a:r>
              <a:rPr lang="de-DE" sz="2400" b="1" dirty="0" smtClean="0">
                <a:latin typeface="Helvetica" pitchFamily="50" charset="0"/>
              </a:rPr>
              <a:t> variant </a:t>
            </a:r>
            <a:r>
              <a:rPr lang="de-DE" sz="2400" b="1" dirty="0" err="1" smtClean="0">
                <a:latin typeface="Helvetica" pitchFamily="50" charset="0"/>
              </a:rPr>
              <a:t>would</a:t>
            </a:r>
            <a:r>
              <a:rPr lang="de-DE" sz="2400" b="1" dirty="0" smtClean="0">
                <a:latin typeface="Helvetica" pitchFamily="50" charset="0"/>
              </a:rPr>
              <a:t> </a:t>
            </a:r>
            <a:r>
              <a:rPr lang="de-DE" sz="2400" b="1" dirty="0" err="1" smtClean="0">
                <a:latin typeface="Helvetica" pitchFamily="50" charset="0"/>
              </a:rPr>
              <a:t>be</a:t>
            </a:r>
            <a:r>
              <a:rPr lang="de-DE" sz="2400" b="1" dirty="0" smtClean="0">
                <a:latin typeface="Helvetica" pitchFamily="50" charset="0"/>
              </a:rPr>
              <a:t> </a:t>
            </a:r>
            <a:r>
              <a:rPr lang="de-DE" sz="2400" b="1" dirty="0" err="1" smtClean="0">
                <a:latin typeface="Helvetica" pitchFamily="50" charset="0"/>
              </a:rPr>
              <a:t>necessary</a:t>
            </a:r>
            <a:endParaRPr lang="de-DE" sz="2400" b="1" dirty="0" smtClean="0">
              <a:latin typeface="Helvetica" pitchFamily="50" charset="0"/>
            </a:endParaRPr>
          </a:p>
          <a:p>
            <a:pPr>
              <a:spcBef>
                <a:spcPts val="600"/>
              </a:spcBef>
              <a:spcAft>
                <a:spcPts val="1200"/>
              </a:spcAft>
              <a:buClrTx/>
              <a:buFont typeface="Courier New" pitchFamily="49" charset="0"/>
              <a:buChar char="o"/>
            </a:pPr>
            <a:r>
              <a:rPr lang="de-DE" sz="2400" b="1" dirty="0" smtClean="0">
                <a:latin typeface="Helvetica" pitchFamily="50" charset="0"/>
              </a:rPr>
              <a:t>All </a:t>
            </a:r>
            <a:r>
              <a:rPr lang="de-DE" sz="2400" b="1" dirty="0" err="1" smtClean="0">
                <a:latin typeface="Helvetica" pitchFamily="50" charset="0"/>
              </a:rPr>
              <a:t>models</a:t>
            </a:r>
            <a:r>
              <a:rPr lang="de-DE" sz="2400" b="1" dirty="0" smtClean="0">
                <a:latin typeface="Helvetica" pitchFamily="50" charset="0"/>
              </a:rPr>
              <a:t> </a:t>
            </a:r>
            <a:r>
              <a:rPr lang="de-DE" sz="2400" b="1" dirty="0" err="1" smtClean="0">
                <a:latin typeface="Helvetica" pitchFamily="50" charset="0"/>
              </a:rPr>
              <a:t>fitted</a:t>
            </a:r>
            <a:r>
              <a:rPr lang="de-DE" sz="2400" b="1" dirty="0" smtClean="0">
                <a:latin typeface="Helvetica" pitchFamily="50" charset="0"/>
              </a:rPr>
              <a:t> </a:t>
            </a:r>
            <a:r>
              <a:rPr lang="de-DE" sz="2400" b="1" dirty="0" err="1" smtClean="0">
                <a:latin typeface="Helvetica" pitchFamily="50" charset="0"/>
              </a:rPr>
              <a:t>without</a:t>
            </a:r>
            <a:r>
              <a:rPr lang="de-DE" sz="2400" b="1" dirty="0" smtClean="0">
                <a:latin typeface="Helvetica" pitchFamily="50" charset="0"/>
              </a:rPr>
              <a:t> </a:t>
            </a:r>
            <a:r>
              <a:rPr lang="de-DE" sz="2400" b="1" dirty="0" err="1" smtClean="0">
                <a:latin typeface="Helvetica" pitchFamily="50" charset="0"/>
              </a:rPr>
              <a:t>weights</a:t>
            </a:r>
            <a:endParaRPr lang="de-DE" sz="2400" b="1" dirty="0" smtClean="0">
              <a:latin typeface="Helvetica" pitchFamily="50" charset="0"/>
            </a:endParaRPr>
          </a:p>
          <a:p>
            <a:pPr>
              <a:spcBef>
                <a:spcPts val="600"/>
              </a:spcBef>
              <a:spcAft>
                <a:spcPts val="1200"/>
              </a:spcAft>
              <a:buClrTx/>
              <a:buFont typeface="Courier New" pitchFamily="49" charset="0"/>
              <a:buChar char="o"/>
            </a:pPr>
            <a:r>
              <a:rPr lang="de-DE" sz="2400" b="1" dirty="0" err="1" smtClean="0">
                <a:latin typeface="Helvetica" pitchFamily="50" charset="0"/>
              </a:rPr>
              <a:t>Characteristics</a:t>
            </a:r>
            <a:r>
              <a:rPr lang="de-DE" sz="2400" b="1" dirty="0" smtClean="0">
                <a:latin typeface="Helvetica" pitchFamily="50" charset="0"/>
              </a:rPr>
              <a:t> relevant </a:t>
            </a:r>
            <a:r>
              <a:rPr lang="de-DE" sz="2400" b="1" dirty="0" err="1" smtClean="0">
                <a:latin typeface="Helvetica" pitchFamily="50" charset="0"/>
              </a:rPr>
              <a:t>for</a:t>
            </a:r>
            <a:r>
              <a:rPr lang="de-DE" sz="2400" b="1" dirty="0" smtClean="0">
                <a:latin typeface="Helvetica" pitchFamily="50" charset="0"/>
              </a:rPr>
              <a:t> </a:t>
            </a:r>
            <a:r>
              <a:rPr lang="de-DE" sz="2400" b="1" dirty="0" err="1" smtClean="0">
                <a:latin typeface="Helvetica" pitchFamily="50" charset="0"/>
              </a:rPr>
              <a:t>weighting</a:t>
            </a:r>
            <a:r>
              <a:rPr lang="de-DE" sz="2400" b="1" dirty="0" smtClean="0">
                <a:latin typeface="Helvetica" pitchFamily="50" charset="0"/>
              </a:rPr>
              <a:t> </a:t>
            </a:r>
            <a:r>
              <a:rPr lang="de-DE" sz="2400" b="1" dirty="0" err="1" smtClean="0">
                <a:latin typeface="Helvetica" pitchFamily="50" charset="0"/>
              </a:rPr>
              <a:t>are</a:t>
            </a:r>
            <a:r>
              <a:rPr lang="de-DE" sz="2400" b="1" dirty="0" smtClean="0">
                <a:latin typeface="Helvetica" pitchFamily="50" charset="0"/>
              </a:rPr>
              <a:t> also </a:t>
            </a:r>
            <a:r>
              <a:rPr lang="de-DE" sz="2400" b="1" dirty="0" err="1" smtClean="0">
                <a:latin typeface="Helvetica" pitchFamily="50" charset="0"/>
              </a:rPr>
              <a:t>predictors</a:t>
            </a:r>
            <a:r>
              <a:rPr lang="de-DE" sz="2400" b="1" dirty="0" smtClean="0">
                <a:latin typeface="Helvetica" pitchFamily="50" charset="0"/>
              </a:rPr>
              <a:t> in </a:t>
            </a:r>
            <a:r>
              <a:rPr lang="de-DE" sz="2400" b="1" dirty="0" err="1" smtClean="0">
                <a:latin typeface="Helvetica" pitchFamily="50" charset="0"/>
              </a:rPr>
              <a:t>the</a:t>
            </a:r>
            <a:r>
              <a:rPr lang="de-DE" sz="2400" b="1" dirty="0" smtClean="0">
                <a:latin typeface="Helvetica" pitchFamily="50" charset="0"/>
              </a:rPr>
              <a:t> </a:t>
            </a:r>
            <a:r>
              <a:rPr lang="de-DE" sz="2400" b="1" dirty="0" err="1" smtClean="0">
                <a:latin typeface="Helvetica" pitchFamily="50" charset="0"/>
              </a:rPr>
              <a:t>models</a:t>
            </a:r>
            <a:endParaRPr lang="de-DE" sz="2400" b="1" dirty="0" smtClean="0">
              <a:latin typeface="Helvetica" pitchFamily="50" charset="0"/>
            </a:endParaRPr>
          </a:p>
          <a:p>
            <a:pPr>
              <a:spcBef>
                <a:spcPts val="600"/>
              </a:spcBef>
              <a:spcAft>
                <a:spcPts val="1200"/>
              </a:spcAft>
              <a:buClrTx/>
              <a:buFont typeface="Courier New" pitchFamily="49" charset="0"/>
              <a:buChar char="o"/>
            </a:pPr>
            <a:r>
              <a:rPr lang="de-DE" sz="2400" b="1" dirty="0" smtClean="0">
                <a:latin typeface="Helvetica" pitchFamily="50" charset="0"/>
              </a:rPr>
              <a:t>Marginal </a:t>
            </a:r>
            <a:r>
              <a:rPr lang="de-DE" sz="2400" b="1" dirty="0" err="1" smtClean="0">
                <a:latin typeface="Helvetica" pitchFamily="50" charset="0"/>
              </a:rPr>
              <a:t>differences</a:t>
            </a:r>
            <a:r>
              <a:rPr lang="de-DE" sz="2400" b="1" dirty="0" smtClean="0">
                <a:latin typeface="Helvetica" pitchFamily="50" charset="0"/>
              </a:rPr>
              <a:t> </a:t>
            </a:r>
            <a:r>
              <a:rPr lang="de-DE" sz="2400" b="1" dirty="0" err="1" smtClean="0">
                <a:latin typeface="Helvetica" pitchFamily="50" charset="0"/>
              </a:rPr>
              <a:t>weighted</a:t>
            </a:r>
            <a:r>
              <a:rPr lang="de-DE" sz="2400" b="1" dirty="0" smtClean="0">
                <a:latin typeface="Helvetica" pitchFamily="50" charset="0"/>
              </a:rPr>
              <a:t> – </a:t>
            </a:r>
            <a:r>
              <a:rPr lang="de-DE" sz="2400" b="1" dirty="0" err="1" smtClean="0">
                <a:latin typeface="Helvetica" pitchFamily="50" charset="0"/>
              </a:rPr>
              <a:t>unweighted</a:t>
            </a:r>
            <a:endParaRPr lang="de-DE" sz="2400" b="1" dirty="0" smtClean="0">
              <a:latin typeface="Helvetica" pitchFamily="50" charset="0"/>
            </a:endParaRPr>
          </a:p>
          <a:p>
            <a:pPr>
              <a:spcBef>
                <a:spcPts val="600"/>
              </a:spcBef>
              <a:spcAft>
                <a:spcPts val="1200"/>
              </a:spcAft>
              <a:buClrTx/>
              <a:buFont typeface="Courier New" pitchFamily="49" charset="0"/>
              <a:buChar char="o"/>
            </a:pPr>
            <a:r>
              <a:rPr lang="de-DE" sz="2400" b="1" dirty="0" smtClean="0">
                <a:latin typeface="Helvetica" pitchFamily="50" charset="0"/>
              </a:rPr>
              <a:t>OLS </a:t>
            </a:r>
            <a:r>
              <a:rPr lang="de-DE" sz="2400" b="1" dirty="0" err="1" smtClean="0">
                <a:latin typeface="Helvetica" pitchFamily="50" charset="0"/>
              </a:rPr>
              <a:t>most</a:t>
            </a:r>
            <a:r>
              <a:rPr lang="de-DE" sz="2400" b="1" dirty="0" smtClean="0">
                <a:latin typeface="Helvetica" pitchFamily="50" charset="0"/>
              </a:rPr>
              <a:t> </a:t>
            </a:r>
            <a:r>
              <a:rPr lang="de-DE" sz="2400" b="1" dirty="0" err="1" smtClean="0">
                <a:latin typeface="Helvetica" pitchFamily="50" charset="0"/>
              </a:rPr>
              <a:t>efficient</a:t>
            </a:r>
            <a:r>
              <a:rPr lang="de-DE" sz="2400" b="1" dirty="0" smtClean="0">
                <a:latin typeface="Helvetica" pitchFamily="50" charset="0"/>
              </a:rPr>
              <a:t> </a:t>
            </a:r>
            <a:r>
              <a:rPr lang="de-DE" sz="2400" b="1" dirty="0" err="1" smtClean="0">
                <a:latin typeface="Helvetica" pitchFamily="50" charset="0"/>
              </a:rPr>
              <a:t>for</a:t>
            </a:r>
            <a:r>
              <a:rPr lang="de-DE" sz="2400" b="1" dirty="0" smtClean="0">
                <a:latin typeface="Helvetica" pitchFamily="50" charset="0"/>
              </a:rPr>
              <a:t> linear </a:t>
            </a:r>
            <a:r>
              <a:rPr lang="de-DE" sz="2400" b="1" dirty="0" err="1" smtClean="0">
                <a:latin typeface="Helvetica" pitchFamily="50" charset="0"/>
              </a:rPr>
              <a:t>regression</a:t>
            </a:r>
            <a:endParaRPr lang="de-DE" sz="2400" b="1" dirty="0" smtClean="0">
              <a:latin typeface="Helvetica" pitchFamily="50" charset="0"/>
            </a:endParaRPr>
          </a:p>
          <a:p>
            <a:pPr>
              <a:spcBef>
                <a:spcPts val="600"/>
              </a:spcBef>
              <a:spcAft>
                <a:spcPts val="600"/>
              </a:spcAft>
              <a:buClrTx/>
              <a:buFont typeface="Courier New" pitchFamily="49" charset="0"/>
              <a:buChar char="o"/>
            </a:pPr>
            <a:endParaRPr lang="de-AT" sz="2000" b="1" dirty="0">
              <a:latin typeface="Helvetica" pitchFamily="50" charset="0"/>
            </a:endParaRPr>
          </a:p>
        </p:txBody>
      </p:sp>
    </p:spTree>
    <p:extLst>
      <p:ext uri="{BB962C8B-B14F-4D97-AF65-F5344CB8AC3E}">
        <p14:creationId xmlns:p14="http://schemas.microsoft.com/office/powerpoint/2010/main" val="8113700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b="1" dirty="0" smtClean="0">
                <a:latin typeface="Helvetica" pitchFamily="50" charset="0"/>
              </a:rPr>
              <a:t>Chosen </a:t>
            </a:r>
            <a:r>
              <a:rPr lang="de-DE" b="1" dirty="0" err="1" smtClean="0">
                <a:latin typeface="Helvetica" pitchFamily="50" charset="0"/>
              </a:rPr>
              <a:t>model</a:t>
            </a:r>
            <a:endParaRPr lang="de-AT" b="1" dirty="0">
              <a:latin typeface="Helvetica" pitchFamily="50" charset="0"/>
            </a:endParaRPr>
          </a:p>
        </p:txBody>
      </p:sp>
      <p:sp>
        <p:nvSpPr>
          <p:cNvPr id="5" name="Inhaltsplatzhalter 4"/>
          <p:cNvSpPr>
            <a:spLocks noGrp="1"/>
          </p:cNvSpPr>
          <p:nvPr>
            <p:ph idx="1"/>
          </p:nvPr>
        </p:nvSpPr>
        <p:spPr>
          <a:xfrm>
            <a:off x="251520" y="1107328"/>
            <a:ext cx="8496944" cy="4525963"/>
          </a:xfrm>
        </p:spPr>
        <p:txBody>
          <a:bodyPr>
            <a:normAutofit/>
          </a:bodyPr>
          <a:lstStyle/>
          <a:p>
            <a:pPr>
              <a:spcBef>
                <a:spcPts val="600"/>
              </a:spcBef>
              <a:spcAft>
                <a:spcPts val="1200"/>
              </a:spcAft>
              <a:buClrTx/>
              <a:buFont typeface="Courier New" pitchFamily="49" charset="0"/>
              <a:buChar char="o"/>
            </a:pPr>
            <a:r>
              <a:rPr lang="de-DE" sz="2400" b="1" dirty="0" smtClean="0">
                <a:latin typeface="Helvetica" pitchFamily="50" charset="0"/>
              </a:rPr>
              <a:t>Variant 2a: </a:t>
            </a:r>
            <a:br>
              <a:rPr lang="de-DE" sz="2400" b="1" dirty="0" smtClean="0">
                <a:latin typeface="Helvetica" pitchFamily="50" charset="0"/>
              </a:rPr>
            </a:br>
            <a:r>
              <a:rPr lang="de-DE" sz="2000" b="1" dirty="0" err="1">
                <a:latin typeface="Helvetica" pitchFamily="50" charset="0"/>
              </a:rPr>
              <a:t>Estimation</a:t>
            </a:r>
            <a:r>
              <a:rPr lang="de-DE" sz="2000" b="1" dirty="0">
                <a:latin typeface="Helvetica" pitchFamily="50" charset="0"/>
              </a:rPr>
              <a:t> </a:t>
            </a:r>
            <a:r>
              <a:rPr lang="de-DE" sz="2000" b="1" dirty="0" err="1">
                <a:latin typeface="Helvetica" pitchFamily="50" charset="0"/>
              </a:rPr>
              <a:t>of</a:t>
            </a:r>
            <a:r>
              <a:rPr lang="de-DE" sz="2000" b="1" dirty="0">
                <a:latin typeface="Helvetica" pitchFamily="50" charset="0"/>
              </a:rPr>
              <a:t> </a:t>
            </a:r>
            <a:r>
              <a:rPr lang="de-DE" sz="2000" b="1" dirty="0" err="1">
                <a:latin typeface="Helvetica" pitchFamily="50" charset="0"/>
              </a:rPr>
              <a:t>register</a:t>
            </a:r>
            <a:r>
              <a:rPr lang="de-DE" sz="2000" b="1" dirty="0">
                <a:latin typeface="Helvetica" pitchFamily="50" charset="0"/>
              </a:rPr>
              <a:t> </a:t>
            </a:r>
            <a:r>
              <a:rPr lang="de-DE" sz="2000" b="1" dirty="0" err="1">
                <a:latin typeface="Helvetica" pitchFamily="50" charset="0"/>
              </a:rPr>
              <a:t>based</a:t>
            </a:r>
            <a:r>
              <a:rPr lang="de-DE" sz="2000" b="1" dirty="0">
                <a:latin typeface="Helvetica" pitchFamily="50" charset="0"/>
              </a:rPr>
              <a:t> </a:t>
            </a:r>
            <a:r>
              <a:rPr lang="de-DE" sz="2000" b="1" dirty="0" err="1">
                <a:latin typeface="Helvetica" pitchFamily="50" charset="0"/>
              </a:rPr>
              <a:t>household</a:t>
            </a:r>
            <a:r>
              <a:rPr lang="de-DE" sz="2000" b="1" dirty="0">
                <a:latin typeface="Helvetica" pitchFamily="50" charset="0"/>
              </a:rPr>
              <a:t> </a:t>
            </a:r>
            <a:r>
              <a:rPr lang="de-DE" sz="2000" b="1" dirty="0" err="1" smtClean="0">
                <a:latin typeface="Helvetica" pitchFamily="50" charset="0"/>
              </a:rPr>
              <a:t>income</a:t>
            </a:r>
            <a:r>
              <a:rPr lang="de-DE" sz="2000" b="1" dirty="0" smtClean="0">
                <a:latin typeface="Helvetica" pitchFamily="50" charset="0"/>
              </a:rPr>
              <a:t> </a:t>
            </a:r>
            <a:r>
              <a:rPr lang="de-DE" sz="2000" b="1" dirty="0" err="1" smtClean="0">
                <a:latin typeface="Helvetica" pitchFamily="50" charset="0"/>
              </a:rPr>
              <a:t>including</a:t>
            </a:r>
            <a:r>
              <a:rPr lang="de-DE" sz="2000" b="1" dirty="0" smtClean="0">
                <a:latin typeface="Helvetica" pitchFamily="50" charset="0"/>
              </a:rPr>
              <a:t> </a:t>
            </a:r>
            <a:br>
              <a:rPr lang="de-DE" sz="2000" b="1" dirty="0" smtClean="0">
                <a:latin typeface="Helvetica" pitchFamily="50" charset="0"/>
              </a:rPr>
            </a:br>
            <a:r>
              <a:rPr lang="de-DE" sz="2000" b="1" dirty="0" err="1" smtClean="0">
                <a:latin typeface="Helvetica" pitchFamily="50" charset="0"/>
              </a:rPr>
              <a:t>iid</a:t>
            </a:r>
            <a:r>
              <a:rPr lang="de-DE" sz="2000" b="1" dirty="0" smtClean="0">
                <a:latin typeface="Helvetica" pitchFamily="50" charset="0"/>
              </a:rPr>
              <a:t> </a:t>
            </a:r>
            <a:r>
              <a:rPr lang="de-DE" sz="2000" b="1" dirty="0">
                <a:latin typeface="Helvetica" pitchFamily="50" charset="0"/>
              </a:rPr>
              <a:t>N(0,</a:t>
            </a:r>
            <a:r>
              <a:rPr lang="el-GR" sz="2000" b="1" dirty="0">
                <a:latin typeface="Helvetica" pitchFamily="50" charset="0"/>
              </a:rPr>
              <a:t>σ</a:t>
            </a:r>
            <a:r>
              <a:rPr lang="de-DE" sz="2000" b="1" baseline="30000" dirty="0">
                <a:latin typeface="Helvetica" pitchFamily="50" charset="0"/>
              </a:rPr>
              <a:t>2</a:t>
            </a:r>
            <a:r>
              <a:rPr lang="de-DE" sz="2000" b="1" dirty="0">
                <a:latin typeface="Helvetica" pitchFamily="50" charset="0"/>
              </a:rPr>
              <a:t>) </a:t>
            </a:r>
            <a:r>
              <a:rPr lang="de-DE" sz="2000" b="1" dirty="0" err="1">
                <a:latin typeface="Helvetica" pitchFamily="50" charset="0"/>
              </a:rPr>
              <a:t>stochastic</a:t>
            </a:r>
            <a:r>
              <a:rPr lang="de-DE" sz="2000" b="1" dirty="0">
                <a:latin typeface="Helvetica" pitchFamily="50" charset="0"/>
              </a:rPr>
              <a:t> </a:t>
            </a:r>
            <a:r>
              <a:rPr lang="de-DE" sz="2000" b="1" dirty="0" err="1">
                <a:latin typeface="Helvetica" pitchFamily="50" charset="0"/>
              </a:rPr>
              <a:t>error</a:t>
            </a:r>
            <a:r>
              <a:rPr lang="de-DE" sz="2000" b="1" dirty="0">
                <a:latin typeface="Helvetica" pitchFamily="50" charset="0"/>
              </a:rPr>
              <a:t> </a:t>
            </a:r>
            <a:r>
              <a:rPr lang="de-DE" sz="2000" b="1" dirty="0" err="1">
                <a:latin typeface="Helvetica" pitchFamily="50" charset="0"/>
              </a:rPr>
              <a:t>terms</a:t>
            </a:r>
            <a:r>
              <a:rPr lang="de-DE" sz="2000" b="1" dirty="0">
                <a:latin typeface="Helvetica" pitchFamily="50" charset="0"/>
              </a:rPr>
              <a:t> </a:t>
            </a:r>
            <a:endParaRPr lang="de-DE" sz="2000" b="1" dirty="0" smtClean="0">
              <a:latin typeface="Helvetica" pitchFamily="50" charset="0"/>
            </a:endParaRPr>
          </a:p>
          <a:p>
            <a:pPr>
              <a:spcBef>
                <a:spcPts val="600"/>
              </a:spcBef>
              <a:spcAft>
                <a:spcPts val="1200"/>
              </a:spcAft>
              <a:buClrTx/>
              <a:buFont typeface="Courier New" pitchFamily="49" charset="0"/>
              <a:buChar char="o"/>
            </a:pPr>
            <a:r>
              <a:rPr lang="de-DE" sz="2200" b="1" dirty="0" smtClean="0">
                <a:latin typeface="Helvetica" pitchFamily="50" charset="0"/>
              </a:rPr>
              <a:t>More </a:t>
            </a:r>
            <a:r>
              <a:rPr lang="de-DE" sz="2200" b="1" dirty="0" err="1" smtClean="0">
                <a:latin typeface="Helvetica" pitchFamily="50" charset="0"/>
              </a:rPr>
              <a:t>advantages</a:t>
            </a:r>
            <a:r>
              <a:rPr lang="de-DE" sz="2200" b="1" dirty="0" smtClean="0">
                <a:latin typeface="Helvetica" pitchFamily="50" charset="0"/>
              </a:rPr>
              <a:t> </a:t>
            </a:r>
            <a:r>
              <a:rPr lang="de-DE" sz="2200" b="1" dirty="0" err="1" smtClean="0">
                <a:latin typeface="Helvetica" pitchFamily="50" charset="0"/>
              </a:rPr>
              <a:t>than</a:t>
            </a:r>
            <a:r>
              <a:rPr lang="de-DE" sz="2200" b="1" dirty="0" smtClean="0">
                <a:latin typeface="Helvetica" pitchFamily="50" charset="0"/>
              </a:rPr>
              <a:t> </a:t>
            </a:r>
            <a:r>
              <a:rPr lang="de-DE" sz="2200" b="1" dirty="0" err="1" smtClean="0">
                <a:latin typeface="Helvetica" pitchFamily="50" charset="0"/>
              </a:rPr>
              <a:t>disadvantages</a:t>
            </a:r>
            <a:endParaRPr lang="de-DE" sz="2200" b="1" dirty="0" smtClean="0">
              <a:latin typeface="Helvetica" pitchFamily="50" charset="0"/>
            </a:endParaRPr>
          </a:p>
          <a:p>
            <a:pPr>
              <a:spcBef>
                <a:spcPts val="600"/>
              </a:spcBef>
              <a:spcAft>
                <a:spcPts val="1200"/>
              </a:spcAft>
              <a:buClrTx/>
              <a:buFont typeface="Courier New" pitchFamily="49" charset="0"/>
              <a:buChar char="o"/>
            </a:pPr>
            <a:r>
              <a:rPr lang="de-DE" sz="2200" b="1" dirty="0" smtClean="0">
                <a:latin typeface="Helvetica" pitchFamily="50" charset="0"/>
              </a:rPr>
              <a:t>Easy </a:t>
            </a:r>
            <a:r>
              <a:rPr lang="de-DE" sz="2200" b="1" dirty="0" err="1" smtClean="0">
                <a:latin typeface="Helvetica" pitchFamily="50" charset="0"/>
              </a:rPr>
              <a:t>application</a:t>
            </a:r>
            <a:endParaRPr lang="de-DE" sz="2200" b="1" dirty="0" smtClean="0">
              <a:latin typeface="Helvetica" pitchFamily="50" charset="0"/>
            </a:endParaRPr>
          </a:p>
          <a:p>
            <a:pPr>
              <a:spcBef>
                <a:spcPts val="600"/>
              </a:spcBef>
              <a:spcAft>
                <a:spcPts val="1200"/>
              </a:spcAft>
              <a:buClrTx/>
              <a:buFont typeface="Courier New" pitchFamily="49" charset="0"/>
              <a:buChar char="o"/>
            </a:pPr>
            <a:r>
              <a:rPr lang="de-DE" sz="2200" b="1" dirty="0" err="1" smtClean="0">
                <a:latin typeface="Helvetica" pitchFamily="50" charset="0"/>
              </a:rPr>
              <a:t>Coefficients</a:t>
            </a:r>
            <a:r>
              <a:rPr lang="de-DE" sz="2200" b="1" dirty="0" smtClean="0">
                <a:latin typeface="Helvetica" pitchFamily="50" charset="0"/>
              </a:rPr>
              <a:t> </a:t>
            </a:r>
            <a:r>
              <a:rPr lang="de-DE" sz="2200" b="1" dirty="0" err="1" smtClean="0">
                <a:latin typeface="Helvetica" pitchFamily="50" charset="0"/>
              </a:rPr>
              <a:t>from</a:t>
            </a:r>
            <a:r>
              <a:rPr lang="de-DE" sz="2200" b="1" dirty="0" smtClean="0">
                <a:latin typeface="Helvetica" pitchFamily="50" charset="0"/>
              </a:rPr>
              <a:t> </a:t>
            </a:r>
            <a:r>
              <a:rPr lang="de-DE" sz="2200" b="1" dirty="0" err="1" smtClean="0">
                <a:latin typeface="Helvetica" pitchFamily="50" charset="0"/>
              </a:rPr>
              <a:t>regression</a:t>
            </a:r>
            <a:r>
              <a:rPr lang="de-DE" sz="2200" b="1" dirty="0" smtClean="0">
                <a:latin typeface="Helvetica" pitchFamily="50" charset="0"/>
              </a:rPr>
              <a:t> </a:t>
            </a:r>
            <a:r>
              <a:rPr lang="de-DE" sz="2200" b="1" dirty="0" err="1" smtClean="0">
                <a:latin typeface="Helvetica" pitchFamily="50" charset="0"/>
              </a:rPr>
              <a:t>and</a:t>
            </a:r>
            <a:r>
              <a:rPr lang="de-DE" sz="2200" b="1" dirty="0">
                <a:latin typeface="Helvetica" pitchFamily="50" charset="0"/>
              </a:rPr>
              <a:t> </a:t>
            </a:r>
            <a:r>
              <a:rPr lang="de-DE" sz="2200" b="1" dirty="0" err="1">
                <a:latin typeface="Helvetica" pitchFamily="50" charset="0"/>
              </a:rPr>
              <a:t>stochastic</a:t>
            </a:r>
            <a:r>
              <a:rPr lang="de-DE" sz="2200" b="1" dirty="0">
                <a:latin typeface="Helvetica" pitchFamily="50" charset="0"/>
              </a:rPr>
              <a:t> </a:t>
            </a:r>
            <a:r>
              <a:rPr lang="de-DE" sz="2200" b="1" dirty="0" err="1">
                <a:latin typeface="Helvetica" pitchFamily="50" charset="0"/>
              </a:rPr>
              <a:t>error</a:t>
            </a:r>
            <a:r>
              <a:rPr lang="de-DE" sz="2200" b="1" dirty="0">
                <a:latin typeface="Helvetica" pitchFamily="50" charset="0"/>
              </a:rPr>
              <a:t> </a:t>
            </a:r>
            <a:r>
              <a:rPr lang="de-DE" sz="2200" b="1" dirty="0" err="1">
                <a:latin typeface="Helvetica" pitchFamily="50" charset="0"/>
              </a:rPr>
              <a:t>terms</a:t>
            </a:r>
            <a:r>
              <a:rPr lang="de-DE" sz="2200" b="1" dirty="0">
                <a:latin typeface="Helvetica" pitchFamily="50" charset="0"/>
              </a:rPr>
              <a:t> </a:t>
            </a:r>
            <a:r>
              <a:rPr lang="de-DE" sz="2200" b="1" dirty="0" err="1" smtClean="0">
                <a:latin typeface="Helvetica" pitchFamily="50" charset="0"/>
              </a:rPr>
              <a:t>were</a:t>
            </a:r>
            <a:r>
              <a:rPr lang="de-DE" sz="2200" b="1" dirty="0" smtClean="0">
                <a:latin typeface="Helvetica" pitchFamily="50" charset="0"/>
              </a:rPr>
              <a:t> </a:t>
            </a:r>
            <a:r>
              <a:rPr lang="de-DE" sz="2200" b="1" dirty="0" err="1" smtClean="0">
                <a:latin typeface="Helvetica" pitchFamily="50" charset="0"/>
              </a:rPr>
              <a:t>applied</a:t>
            </a:r>
            <a:r>
              <a:rPr lang="de-DE" sz="2200" b="1" dirty="0" smtClean="0">
                <a:latin typeface="Helvetica" pitchFamily="50" charset="0"/>
              </a:rPr>
              <a:t> </a:t>
            </a:r>
            <a:r>
              <a:rPr lang="de-DE" sz="2200" b="1" dirty="0" err="1" smtClean="0">
                <a:latin typeface="Helvetica" pitchFamily="50" charset="0"/>
              </a:rPr>
              <a:t>to</a:t>
            </a:r>
            <a:r>
              <a:rPr lang="de-DE" sz="2200" b="1" dirty="0" smtClean="0">
                <a:latin typeface="Helvetica" pitchFamily="50" charset="0"/>
              </a:rPr>
              <a:t> interview </a:t>
            </a:r>
            <a:r>
              <a:rPr lang="de-DE" sz="2200" b="1" dirty="0" err="1" smtClean="0">
                <a:latin typeface="Helvetica" pitchFamily="50" charset="0"/>
              </a:rPr>
              <a:t>based</a:t>
            </a:r>
            <a:r>
              <a:rPr lang="de-DE" sz="2200" b="1" dirty="0" smtClean="0">
                <a:latin typeface="Helvetica" pitchFamily="50" charset="0"/>
              </a:rPr>
              <a:t> </a:t>
            </a:r>
            <a:r>
              <a:rPr lang="de-DE" sz="2200" b="1" dirty="0" err="1" smtClean="0">
                <a:latin typeface="Helvetica" pitchFamily="50" charset="0"/>
              </a:rPr>
              <a:t>data</a:t>
            </a:r>
            <a:r>
              <a:rPr lang="de-DE" sz="2200" b="1" dirty="0" smtClean="0">
                <a:latin typeface="Helvetica" pitchFamily="50" charset="0"/>
              </a:rPr>
              <a:t> </a:t>
            </a:r>
            <a:r>
              <a:rPr lang="de-DE" sz="2200" b="1" dirty="0" err="1" smtClean="0">
                <a:latin typeface="Helvetica" pitchFamily="50" charset="0"/>
              </a:rPr>
              <a:t>of</a:t>
            </a:r>
            <a:r>
              <a:rPr lang="de-DE" sz="2200" b="1" dirty="0" smtClean="0">
                <a:latin typeface="Helvetica" pitchFamily="50" charset="0"/>
              </a:rPr>
              <a:t> EU-SILC 2008-2010</a:t>
            </a:r>
          </a:p>
          <a:p>
            <a:pPr>
              <a:spcBef>
                <a:spcPts val="600"/>
              </a:spcBef>
              <a:spcAft>
                <a:spcPts val="1200"/>
              </a:spcAft>
              <a:buClrTx/>
              <a:buFont typeface="Courier New" pitchFamily="49" charset="0"/>
              <a:buChar char="o"/>
            </a:pPr>
            <a:r>
              <a:rPr lang="de-DE" sz="2200" b="1" dirty="0" err="1" smtClean="0">
                <a:latin typeface="Helvetica" pitchFamily="50" charset="0"/>
              </a:rPr>
              <a:t>Socio-economic</a:t>
            </a:r>
            <a:r>
              <a:rPr lang="de-DE" sz="2200" b="1" dirty="0" smtClean="0">
                <a:latin typeface="Helvetica" pitchFamily="50" charset="0"/>
              </a:rPr>
              <a:t> </a:t>
            </a:r>
            <a:r>
              <a:rPr lang="de-DE" sz="2200" b="1" dirty="0" err="1" smtClean="0">
                <a:latin typeface="Helvetica" pitchFamily="50" charset="0"/>
              </a:rPr>
              <a:t>structure</a:t>
            </a:r>
            <a:r>
              <a:rPr lang="de-DE" sz="2200" b="1" dirty="0" smtClean="0">
                <a:latin typeface="Helvetica" pitchFamily="50" charset="0"/>
              </a:rPr>
              <a:t> </a:t>
            </a:r>
            <a:r>
              <a:rPr lang="de-DE" sz="2200" b="1" dirty="0" err="1" smtClean="0">
                <a:latin typeface="Helvetica" pitchFamily="50" charset="0"/>
              </a:rPr>
              <a:t>reflected</a:t>
            </a:r>
            <a:r>
              <a:rPr lang="de-DE" sz="2200" b="1" dirty="0" smtClean="0">
                <a:latin typeface="Helvetica" pitchFamily="50" charset="0"/>
              </a:rPr>
              <a:t> in </a:t>
            </a:r>
            <a:r>
              <a:rPr lang="de-DE" sz="2200" b="1" dirty="0" err="1" smtClean="0">
                <a:latin typeface="Helvetica" pitchFamily="50" charset="0"/>
              </a:rPr>
              <a:t>predictor</a:t>
            </a:r>
            <a:r>
              <a:rPr lang="de-DE" sz="2200" b="1" dirty="0" smtClean="0">
                <a:latin typeface="Helvetica" pitchFamily="50" charset="0"/>
              </a:rPr>
              <a:t> variables </a:t>
            </a:r>
            <a:r>
              <a:rPr lang="de-DE" sz="2200" b="1" dirty="0" err="1" smtClean="0">
                <a:latin typeface="Helvetica" pitchFamily="50" charset="0"/>
              </a:rPr>
              <a:t>for</a:t>
            </a:r>
            <a:r>
              <a:rPr lang="de-DE" sz="2200" b="1" dirty="0" smtClean="0">
                <a:latin typeface="Helvetica" pitchFamily="50" charset="0"/>
              </a:rPr>
              <a:t> </a:t>
            </a:r>
            <a:r>
              <a:rPr lang="de-DE" sz="2200" b="1" dirty="0" err="1" smtClean="0">
                <a:latin typeface="Helvetica" pitchFamily="50" charset="0"/>
              </a:rPr>
              <a:t>each</a:t>
            </a:r>
            <a:r>
              <a:rPr lang="de-DE" sz="2200" b="1" dirty="0" smtClean="0">
                <a:latin typeface="Helvetica" pitchFamily="50" charset="0"/>
              </a:rPr>
              <a:t> </a:t>
            </a:r>
            <a:r>
              <a:rPr lang="de-DE" sz="2200" b="1" dirty="0" err="1" smtClean="0">
                <a:latin typeface="Helvetica" pitchFamily="50" charset="0"/>
              </a:rPr>
              <a:t>year</a:t>
            </a:r>
            <a:r>
              <a:rPr lang="de-DE" sz="2200" b="1" dirty="0" smtClean="0">
                <a:latin typeface="Helvetica" pitchFamily="50" charset="0"/>
              </a:rPr>
              <a:t> </a:t>
            </a:r>
            <a:r>
              <a:rPr lang="de-DE" sz="2200" b="1" dirty="0" err="1" smtClean="0">
                <a:latin typeface="Helvetica" pitchFamily="50" charset="0"/>
              </a:rPr>
              <a:t>can</a:t>
            </a:r>
            <a:r>
              <a:rPr lang="de-DE" sz="2200" b="1" dirty="0" smtClean="0">
                <a:latin typeface="Helvetica" pitchFamily="50" charset="0"/>
              </a:rPr>
              <a:t> </a:t>
            </a:r>
            <a:r>
              <a:rPr lang="de-DE" sz="2200" b="1" dirty="0" err="1" smtClean="0">
                <a:latin typeface="Helvetica" pitchFamily="50" charset="0"/>
              </a:rPr>
              <a:t>be</a:t>
            </a:r>
            <a:r>
              <a:rPr lang="de-DE" sz="2200" b="1" dirty="0" smtClean="0">
                <a:latin typeface="Helvetica" pitchFamily="50" charset="0"/>
              </a:rPr>
              <a:t> incorporated in </a:t>
            </a:r>
            <a:r>
              <a:rPr lang="de-DE" sz="2200" b="1" dirty="0" err="1" smtClean="0">
                <a:latin typeface="Helvetica" pitchFamily="50" charset="0"/>
              </a:rPr>
              <a:t>estimation</a:t>
            </a:r>
            <a:endParaRPr lang="de-DE" sz="2200" b="1" dirty="0">
              <a:latin typeface="Helvetica" pitchFamily="50" charset="0"/>
            </a:endParaRPr>
          </a:p>
          <a:p>
            <a:pPr>
              <a:spcBef>
                <a:spcPts val="600"/>
              </a:spcBef>
              <a:spcAft>
                <a:spcPts val="600"/>
              </a:spcAft>
              <a:buClrTx/>
              <a:buFont typeface="Courier New" pitchFamily="49" charset="0"/>
              <a:buChar char="o"/>
            </a:pPr>
            <a:endParaRPr lang="de-AT" sz="2000" b="1" dirty="0">
              <a:latin typeface="Helvetica" pitchFamily="50" charset="0"/>
            </a:endParaRPr>
          </a:p>
        </p:txBody>
      </p:sp>
    </p:spTree>
    <p:extLst>
      <p:ext uri="{BB962C8B-B14F-4D97-AF65-F5344CB8AC3E}">
        <p14:creationId xmlns:p14="http://schemas.microsoft.com/office/powerpoint/2010/main" val="1412569567"/>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582</Words>
  <Application>Microsoft Office PowerPoint</Application>
  <PresentationFormat>Bildschirmpräsentation (4:3)</PresentationFormat>
  <Paragraphs>125</Paragraphs>
  <Slides>12</Slides>
  <Notes>12</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12</vt:i4>
      </vt:variant>
    </vt:vector>
  </HeadingPairs>
  <TitlesOfParts>
    <vt:vector size="18" baseType="lpstr">
      <vt:lpstr>Arial</vt:lpstr>
      <vt:lpstr>Helvetica</vt:lpstr>
      <vt:lpstr>Wingdings</vt:lpstr>
      <vt:lpstr>Calibri</vt:lpstr>
      <vt:lpstr>Courier New</vt:lpstr>
      <vt:lpstr>Larissa</vt:lpstr>
      <vt:lpstr>Model based estimation of indicators of poverty and social exclusion</vt:lpstr>
      <vt:lpstr>Overview</vt:lpstr>
      <vt:lpstr>Register based household income</vt:lpstr>
      <vt:lpstr>Choice of models: Variant 1</vt:lpstr>
      <vt:lpstr>Choice of models: Variant 2</vt:lpstr>
      <vt:lpstr>Choice of models: Variant 2a</vt:lpstr>
      <vt:lpstr>Choice of models: Variant 3</vt:lpstr>
      <vt:lpstr>Weighting</vt:lpstr>
      <vt:lpstr>Chosen model</vt:lpstr>
      <vt:lpstr>Register and interview based time series</vt:lpstr>
      <vt:lpstr>Conclusions and outlook</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Clara Löcker</dc:creator>
  <cp:lastModifiedBy>BLAISE CATI Supervision</cp:lastModifiedBy>
  <cp:revision>235</cp:revision>
  <cp:lastPrinted>2014-05-15T12:30:02Z</cp:lastPrinted>
  <dcterms:created xsi:type="dcterms:W3CDTF">2011-01-18T14:17:10Z</dcterms:created>
  <dcterms:modified xsi:type="dcterms:W3CDTF">2014-06-04T16:56:43Z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-1546585044</vt:i4>
  </property>
  <property fmtid="{D5CDD505-2E9C-101B-9397-08002B2CF9AE}" pid="4" name="_EmailSubject">
    <vt:lpwstr>Präsentation Q2014</vt:lpwstr>
  </property>
  <property fmtid="{D5CDD505-2E9C-101B-9397-08002B2CF9AE}" pid="5" name="_AuthorEmail">
    <vt:lpwstr>CATISV$@statistik.gv.at</vt:lpwstr>
  </property>
  <property fmtid="{D5CDD505-2E9C-101B-9397-08002B2CF9AE}" pid="6" name="_AuthorEmailDisplayName">
    <vt:lpwstr>BLAISE CATI Supervision</vt:lpwstr>
  </property>
</Properties>
</file>