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71" r:id="rId3"/>
    <p:sldId id="266" r:id="rId4"/>
    <p:sldId id="265" r:id="rId5"/>
    <p:sldId id="275" r:id="rId6"/>
    <p:sldId id="267" r:id="rId7"/>
    <p:sldId id="268" r:id="rId8"/>
    <p:sldId id="269" r:id="rId9"/>
    <p:sldId id="273" r:id="rId10"/>
  </p:sldIdLst>
  <p:sldSz cx="9144000" cy="6858000" type="screen4x3"/>
  <p:notesSz cx="6819900" cy="9931400"/>
  <p:embeddedFontLst>
    <p:embeddedFont>
      <p:font typeface="Agfa Rotis Semisans Ex Bold" panose="020B0703040504030204" pitchFamily="34" charset="0"/>
      <p:bold r:id="rId13"/>
    </p:embeddedFont>
    <p:embeddedFont>
      <p:font typeface="MetaMediumLF-Roman" panose="020B0800000000000000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taNormalLF-Roman" panose="020B0500000000000000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E066"/>
    <a:srgbClr val="FFCC66"/>
    <a:srgbClr val="FFCC00"/>
    <a:srgbClr val="999999"/>
    <a:srgbClr val="808080"/>
    <a:srgbClr val="666666"/>
    <a:srgbClr val="CC0033"/>
    <a:srgbClr val="FF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 snapToGrid="0" snapToObjects="1">
      <p:cViewPr>
        <p:scale>
          <a:sx n="100" d="100"/>
          <a:sy n="100" d="100"/>
        </p:scale>
        <p:origin x="-210" y="-72"/>
      </p:cViewPr>
      <p:guideLst>
        <p:guide orient="horz" pos="2160"/>
        <p:guide orient="horz" pos="3944"/>
        <p:guide orient="horz" pos="1011"/>
        <p:guide pos="2880"/>
        <p:guide pos="34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3FA43-C17D-4DB8-8CFA-1DA112B53482}" type="datetimeFigureOut">
              <a:rPr lang="de-DE" smtClean="0"/>
              <a:t>28.05.2014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13C6-6916-4D1E-B0F2-066C880BA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5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28.05.2014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862077"/>
            <a:ext cx="8280472" cy="2422907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all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40000" y="3472745"/>
            <a:ext cx="8280150" cy="1752600"/>
          </a:xfrm>
        </p:spPr>
        <p:txBody>
          <a:bodyPr lIns="37800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39750" y="6207060"/>
            <a:ext cx="418410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 i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de-DE" dirty="0" smtClean="0"/>
              <a:t>© Federal Statistical Office </a:t>
            </a:r>
            <a:r>
              <a:rPr lang="de-DE" dirty="0" err="1" smtClean="0"/>
              <a:t>of</a:t>
            </a:r>
            <a:r>
              <a:rPr lang="de-DE" dirty="0" smtClean="0"/>
              <a:t> Germany | </a:t>
            </a:r>
            <a:r>
              <a:rPr lang="de-DE" dirty="0" err="1" smtClean="0"/>
              <a:t>section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A4B26A-08CD-4020-8381-95DD2FEB7B51}" type="datetime1">
              <a:rPr lang="de-DE" smtClean="0"/>
              <a:t>28.05.2014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© Federal Statistical Office </a:t>
            </a:r>
            <a:r>
              <a:rPr lang="de-DE" dirty="0" err="1" smtClean="0"/>
              <a:t>of</a:t>
            </a:r>
            <a:r>
              <a:rPr lang="de-DE" dirty="0" smtClean="0"/>
              <a:t> Germany |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 err="1" smtClean="0"/>
              <a:t>slide</a:t>
            </a:r>
            <a:r>
              <a:rPr lang="de-DE" dirty="0" smtClean="0"/>
              <a:t> </a:t>
            </a:r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540000" y="1807200"/>
            <a:ext cx="8280000" cy="444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41003" y="1805236"/>
            <a:ext cx="8279146" cy="44463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358775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0" y="0"/>
            <a:ext cx="9142413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NormalLF-Roman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5163" y="0"/>
            <a:ext cx="212883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32700" y="1152103"/>
            <a:ext cx="8287449" cy="931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7135698" y="6308725"/>
            <a:ext cx="981472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3D10C992-684B-4214-99B9-B7AF6D1B08CF}" type="datetime1">
              <a:rPr lang="de-DE" smtClean="0"/>
              <a:pPr/>
              <a:t>28.05.2014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39750" y="6308725"/>
            <a:ext cx="4184104" cy="2634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de-DE" dirty="0" smtClean="0"/>
              <a:t>© Federal Statistical Office </a:t>
            </a:r>
            <a:r>
              <a:rPr lang="de-DE" dirty="0" err="1" smtClean="0"/>
              <a:t>of</a:t>
            </a:r>
            <a:r>
              <a:rPr lang="de-DE" dirty="0" smtClean="0"/>
              <a:t> Germany |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172400" y="6308725"/>
            <a:ext cx="647750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de-DE" dirty="0" err="1" smtClean="0"/>
              <a:t>slide</a:t>
            </a:r>
            <a:r>
              <a:rPr lang="de-DE" dirty="0" smtClean="0"/>
              <a:t> </a:t>
            </a:r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358775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258888" indent="-268288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SzPct val="80000"/>
        <a:buFont typeface="Wingdings" pitchFamily="2" charset="2"/>
        <a:buChar char=""/>
        <a:tabLst>
          <a:tab pos="985838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1704975" indent="-269875" algn="l" defTabSz="914400" rtl="0" eaLnBrk="1" latinLnBrk="0" hangingPunct="1">
        <a:lnSpc>
          <a:spcPct val="100000"/>
        </a:lnSpc>
        <a:spcBef>
          <a:spcPts val="600"/>
        </a:spcBef>
        <a:buClr>
          <a:srgbClr val="FFCC00"/>
        </a:buClr>
        <a:buSzPct val="80000"/>
        <a:buFont typeface="Wingdings" pitchFamily="2" charset="2"/>
        <a:buChar char="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155825" indent="-276225" algn="l" defTabSz="790575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cros-porta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hyperlink" Target="mailto:bjoern.witting@destatis.de" TargetMode="Externa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hyperlink" Target="mailto:joachim.weisbrod@destatis.de" TargetMode="Externa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678" y="1462152"/>
            <a:ext cx="8280472" cy="2422907"/>
          </a:xfrm>
        </p:spPr>
        <p:txBody>
          <a:bodyPr/>
          <a:lstStyle/>
          <a:p>
            <a:r>
              <a:rPr lang="en-GB" dirty="0" smtClean="0"/>
              <a:t>A system of variables</a:t>
            </a:r>
            <a:br>
              <a:rPr lang="en-GB" dirty="0" smtClean="0"/>
            </a:br>
            <a:r>
              <a:rPr lang="en-GB" dirty="0" smtClean="0"/>
              <a:t>as an example for a systematic approach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678" y="4533900"/>
            <a:ext cx="8280150" cy="1238250"/>
          </a:xfrm>
        </p:spPr>
        <p:txBody>
          <a:bodyPr/>
          <a:lstStyle/>
          <a:p>
            <a:r>
              <a:rPr lang="en-GB" dirty="0" smtClean="0"/>
              <a:t>Joachim Weisbrod</a:t>
            </a:r>
          </a:p>
          <a:p>
            <a:r>
              <a:rPr lang="en-GB" dirty="0" smtClean="0"/>
              <a:t>Björn Witting</a:t>
            </a:r>
          </a:p>
          <a:p>
            <a:r>
              <a:rPr lang="en-GB" dirty="0" smtClean="0"/>
              <a:t>Q 2014, Vienna, 3 June 2014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ESSnet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40000" y="1066800"/>
            <a:ext cx="8280000" cy="5186400"/>
          </a:xfrm>
          <a:solidFill>
            <a:schemeClr val="bg1"/>
          </a:solidFill>
        </p:spPr>
        <p:txBody>
          <a:bodyPr/>
          <a:lstStyle/>
          <a:p>
            <a:pPr algn="ctr"/>
            <a:endParaRPr lang="en-GB" sz="1000" dirty="0" smtClean="0"/>
          </a:p>
          <a:p>
            <a:pPr algn="ctr">
              <a:spcBef>
                <a:spcPts val="0"/>
              </a:spcBef>
            </a:pPr>
            <a:r>
              <a:rPr lang="en-GB" sz="1800" dirty="0" smtClean="0"/>
              <a:t>Consistency of Concepts and Applied Methods in Business Statistics</a:t>
            </a:r>
          </a:p>
          <a:p>
            <a:pPr algn="ctr">
              <a:spcBef>
                <a:spcPts val="0"/>
              </a:spcBef>
            </a:pPr>
            <a:r>
              <a:rPr lang="en-GB" dirty="0" smtClean="0"/>
              <a:t>Work package 3: Project on characteristics and definitions</a:t>
            </a:r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0"/>
              </a:spcBef>
            </a:pPr>
            <a:endParaRPr lang="en-GB" dirty="0" smtClean="0"/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0"/>
              </a:spcBef>
            </a:pPr>
            <a:endParaRPr lang="en-GB" dirty="0" smtClean="0"/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0"/>
              </a:spcBef>
            </a:pPr>
            <a:endParaRPr lang="en-GB" dirty="0" smtClean="0"/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0"/>
              </a:spcBef>
            </a:pPr>
            <a:endParaRPr lang="en-GB" dirty="0" smtClean="0"/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0"/>
              </a:spcBef>
            </a:pPr>
            <a:endParaRPr lang="en-GB" dirty="0" smtClean="0"/>
          </a:p>
          <a:p>
            <a:pPr algn="ctr">
              <a:spcBef>
                <a:spcPts val="0"/>
              </a:spcBef>
            </a:pPr>
            <a:endParaRPr lang="en-GB" dirty="0"/>
          </a:p>
          <a:p>
            <a:pPr algn="ctr">
              <a:spcBef>
                <a:spcPts val="1200"/>
              </a:spcBef>
            </a:pPr>
            <a:r>
              <a:rPr lang="en-GB" sz="1800" dirty="0"/>
              <a:t>f</a:t>
            </a:r>
            <a:r>
              <a:rPr lang="en-GB" sz="1800" dirty="0" smtClean="0"/>
              <a:t>urther information: </a:t>
            </a:r>
            <a:r>
              <a:rPr lang="en-GB" sz="1800" dirty="0" smtClean="0">
                <a:hlinkClick r:id="rId2"/>
              </a:rPr>
              <a:t>www.cros-portal.eu</a:t>
            </a:r>
            <a:endParaRPr lang="en-GB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10" y="4643996"/>
            <a:ext cx="985017" cy="7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55964"/>
            <a:ext cx="1452661" cy="50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21" y="3316367"/>
            <a:ext cx="1295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80" y="3572650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2" y="4609603"/>
            <a:ext cx="1047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9230"/>
            <a:ext cx="2295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4054"/>
            <a:ext cx="1981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25" y="2267732"/>
            <a:ext cx="2028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6" name="Gerade Verbindung 15"/>
          <p:cNvCxnSpPr/>
          <p:nvPr/>
        </p:nvCxnSpPr>
        <p:spPr>
          <a:xfrm>
            <a:off x="540150" y="1974075"/>
            <a:ext cx="8280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40150" y="5755500"/>
            <a:ext cx="8280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166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Challenges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5" name="Pfeil nach oben 24"/>
          <p:cNvSpPr/>
          <p:nvPr/>
        </p:nvSpPr>
        <p:spPr>
          <a:xfrm>
            <a:off x="4355475" y="1829452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Pfeil nach oben 25"/>
          <p:cNvSpPr/>
          <p:nvPr/>
        </p:nvSpPr>
        <p:spPr>
          <a:xfrm rot="14485861">
            <a:off x="3135158" y="3728393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71953" y="4170947"/>
            <a:ext cx="2520000" cy="540000"/>
          </a:xfrm>
          <a:prstGeom prst="rect">
            <a:avLst/>
          </a:prstGeom>
          <a:solidFill>
            <a:srgbClr val="FF75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Comparability</a:t>
            </a:r>
          </a:p>
        </p:txBody>
      </p:sp>
      <p:sp>
        <p:nvSpPr>
          <p:cNvPr id="28" name="Rechteck 27"/>
          <p:cNvSpPr/>
          <p:nvPr/>
        </p:nvSpPr>
        <p:spPr>
          <a:xfrm>
            <a:off x="3275476" y="4975761"/>
            <a:ext cx="2520000" cy="54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Burden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8999" y="1971957"/>
            <a:ext cx="2520000" cy="54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Data availability</a:t>
            </a:r>
          </a:p>
        </p:txBody>
      </p:sp>
      <p:sp>
        <p:nvSpPr>
          <p:cNvPr id="32" name="Rechteck 31"/>
          <p:cNvSpPr/>
          <p:nvPr/>
        </p:nvSpPr>
        <p:spPr>
          <a:xfrm>
            <a:off x="471953" y="1971957"/>
            <a:ext cx="2520000" cy="54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Output flexibility</a:t>
            </a:r>
          </a:p>
        </p:txBody>
      </p:sp>
      <p:sp>
        <p:nvSpPr>
          <p:cNvPr id="33" name="Rechteck 32"/>
          <p:cNvSpPr/>
          <p:nvPr/>
        </p:nvSpPr>
        <p:spPr>
          <a:xfrm>
            <a:off x="3275475" y="1181917"/>
            <a:ext cx="2520000" cy="54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Data quality</a:t>
            </a:r>
          </a:p>
        </p:txBody>
      </p:sp>
      <p:sp>
        <p:nvSpPr>
          <p:cNvPr id="34" name="Rechteck 33"/>
          <p:cNvSpPr/>
          <p:nvPr/>
        </p:nvSpPr>
        <p:spPr>
          <a:xfrm>
            <a:off x="6078999" y="4170947"/>
            <a:ext cx="2520000" cy="54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Resources</a:t>
            </a:r>
          </a:p>
        </p:txBody>
      </p:sp>
      <p:sp>
        <p:nvSpPr>
          <p:cNvPr id="35" name="Sechseck 34"/>
          <p:cNvSpPr>
            <a:spLocks noChangeAspect="1"/>
          </p:cNvSpPr>
          <p:nvPr/>
        </p:nvSpPr>
        <p:spPr>
          <a:xfrm rot="5400000">
            <a:off x="2908554" y="1805316"/>
            <a:ext cx="3253844" cy="3087046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</p:sp>
      <p:sp>
        <p:nvSpPr>
          <p:cNvPr id="36" name="Pfeil nach oben 35"/>
          <p:cNvSpPr/>
          <p:nvPr/>
        </p:nvSpPr>
        <p:spPr>
          <a:xfrm rot="18000000">
            <a:off x="3135779" y="2420513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Pfeil nach oben 36"/>
          <p:cNvSpPr/>
          <p:nvPr/>
        </p:nvSpPr>
        <p:spPr>
          <a:xfrm rot="3600000">
            <a:off x="5575172" y="2420513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Pfeil nach oben 37"/>
          <p:cNvSpPr/>
          <p:nvPr/>
        </p:nvSpPr>
        <p:spPr>
          <a:xfrm rot="7200000">
            <a:off x="5575172" y="3732074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Pfeil nach oben 38"/>
          <p:cNvSpPr/>
          <p:nvPr/>
        </p:nvSpPr>
        <p:spPr>
          <a:xfrm rot="10800000">
            <a:off x="4354997" y="4319007"/>
            <a:ext cx="360000" cy="540000"/>
          </a:xfrm>
          <a:prstGeom prst="up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 bwMode="gray">
          <a:xfrm>
            <a:off x="3849196" y="2736708"/>
            <a:ext cx="1371600" cy="1224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2300" dirty="0" smtClean="0"/>
              <a:t>Business</a:t>
            </a:r>
            <a:br>
              <a:rPr lang="en-GB" sz="2300" dirty="0" smtClean="0"/>
            </a:br>
            <a:r>
              <a:rPr lang="en-GB" sz="2300" dirty="0" smtClean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9722714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Vision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1" name="Abgerundetes Rechteck 60"/>
          <p:cNvSpPr/>
          <p:nvPr/>
        </p:nvSpPr>
        <p:spPr>
          <a:xfrm>
            <a:off x="324584" y="1940943"/>
            <a:ext cx="3371116" cy="3716907"/>
          </a:xfrm>
          <a:prstGeom prst="roundRect">
            <a:avLst/>
          </a:prstGeom>
          <a:solidFill>
            <a:srgbClr val="FFCC00">
              <a:lumMod val="60000"/>
              <a:lumOff val="40000"/>
            </a:srgbClr>
          </a:solidFill>
          <a:ln w="635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Integration of Business Statistics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Output flexibility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Reduction of burden</a:t>
            </a:r>
            <a:b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(for respondents)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Cost reduction</a:t>
            </a:r>
            <a:b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(for NSIs)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" name="Pfeil nach rechts 61"/>
          <p:cNvSpPr/>
          <p:nvPr/>
        </p:nvSpPr>
        <p:spPr>
          <a:xfrm>
            <a:off x="3809453" y="2882130"/>
            <a:ext cx="1323975" cy="1834530"/>
          </a:xfrm>
          <a:prstGeom prst="rightArrow">
            <a:avLst/>
          </a:prstGeom>
          <a:solidFill>
            <a:srgbClr val="CC003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MEETSFRIBS</a:t>
            </a:r>
          </a:p>
        </p:txBody>
      </p:sp>
      <p:sp>
        <p:nvSpPr>
          <p:cNvPr id="65" name="Abgerundetes Rechteck 64"/>
          <p:cNvSpPr/>
          <p:nvPr/>
        </p:nvSpPr>
        <p:spPr>
          <a:xfrm>
            <a:off x="5215302" y="1940942"/>
            <a:ext cx="3513991" cy="371690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Integrated </a:t>
            </a:r>
            <a:r>
              <a:rPr lang="en-GB" b="1" kern="0" dirty="0">
                <a:solidFill>
                  <a:srgbClr val="000000"/>
                </a:solidFill>
                <a:latin typeface="+mj-lt"/>
              </a:rPr>
              <a:t>s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ystem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business </a:t>
            </a:r>
            <a:r>
              <a:rPr lang="en-GB" b="1" kern="0" dirty="0">
                <a:solidFill>
                  <a:srgbClr val="000000"/>
                </a:solidFill>
                <a:latin typeface="+mj-lt"/>
              </a:rPr>
              <a:t>r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egisters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Common conceptual framework (for statistical units, definitions …)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Statistical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 kern="0" noProof="0" dirty="0" smtClean="0">
                <a:solidFill>
                  <a:srgbClr val="000000"/>
                </a:solidFill>
                <a:latin typeface="+mj-lt"/>
              </a:rPr>
              <a:t>data</a:t>
            </a:r>
            <a:r>
              <a:rPr lang="en-GB" b="1" kern="0" dirty="0" smtClean="0">
                <a:solidFill>
                  <a:srgbClr val="000000"/>
                </a:solidFill>
                <a:latin typeface="+mj-lt"/>
              </a:rPr>
              <a:t> warehouse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Data-linking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Common IT tools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Admin data</a:t>
            </a:r>
          </a:p>
        </p:txBody>
      </p:sp>
      <p:sp>
        <p:nvSpPr>
          <p:cNvPr id="66" name="Textfeld 65"/>
          <p:cNvSpPr txBox="1"/>
          <p:nvPr/>
        </p:nvSpPr>
        <p:spPr bwMode="gray">
          <a:xfrm>
            <a:off x="324584" y="1228725"/>
            <a:ext cx="3371116" cy="30979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GB" sz="2300" b="1" dirty="0" smtClean="0">
                <a:solidFill>
                  <a:srgbClr val="000000"/>
                </a:solidFill>
                <a:latin typeface="+mj-lt"/>
              </a:rPr>
              <a:t>Objectives</a:t>
            </a:r>
          </a:p>
        </p:txBody>
      </p:sp>
      <p:sp>
        <p:nvSpPr>
          <p:cNvPr id="67" name="Textfeld 66"/>
          <p:cNvSpPr txBox="1"/>
          <p:nvPr/>
        </p:nvSpPr>
        <p:spPr bwMode="gray">
          <a:xfrm>
            <a:off x="5215304" y="1228725"/>
            <a:ext cx="3513990" cy="30979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GB" sz="2300" b="1" dirty="0" smtClean="0">
                <a:solidFill>
                  <a:srgbClr val="000000"/>
                </a:solidFill>
                <a:latin typeface="+mj-lt"/>
              </a:rPr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5177145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Integrated System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4448175" y="906794"/>
            <a:ext cx="4362450" cy="532255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vert="vert27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+mj-lt"/>
              </a:rPr>
              <a:t>Integrated System / FRIBS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606480" y="3585739"/>
            <a:ext cx="1733120" cy="1244986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F0C494"/>
          </a:solidFill>
          <a:ln w="25400">
            <a:noFill/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855318" y="3362440"/>
            <a:ext cx="1484282" cy="1468285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F0C494"/>
          </a:solidFill>
          <a:ln w="25400">
            <a:noFill/>
            <a:prstDash val="solid"/>
            <a:round/>
            <a:headEnd/>
            <a:tailEnd/>
          </a:ln>
        </p:spPr>
        <p:txBody>
          <a:bodyPr lIns="36000" tIns="324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O-FATS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4605997" y="2355071"/>
            <a:ext cx="1249799" cy="1512306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E2E2E2">
              <a:lumMod val="20000"/>
              <a:lumOff val="80000"/>
            </a:srgbClr>
          </a:solidFill>
          <a:ln w="25400">
            <a:noFill/>
            <a:prstDash val="solid"/>
            <a:round/>
            <a:headEnd/>
            <a:tailEnd/>
          </a:ln>
        </p:spPr>
        <p:txBody>
          <a:bodyPr bIns="360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ICT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7095464" y="2095610"/>
            <a:ext cx="1192342" cy="1512506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00B050"/>
          </a:solidFill>
          <a:ln w="25400">
            <a:noFill/>
            <a:prstDash val="solid"/>
            <a:round/>
            <a:headEnd/>
            <a:tailEnd/>
          </a:ln>
        </p:spPr>
        <p:txBody>
          <a:bodyPr lIns="288000" tIns="28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I-FATS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5855796" y="4543124"/>
            <a:ext cx="1483804" cy="1495749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92D050"/>
          </a:solidFill>
          <a:ln w="25400">
            <a:noFill/>
            <a:prstDash val="solid"/>
            <a:round/>
            <a:headEnd/>
            <a:tailEnd/>
          </a:ln>
        </p:spPr>
        <p:txBody>
          <a:bodyPr lIns="36000" tIns="324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Extra-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stat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5609931" y="1109432"/>
            <a:ext cx="1485532" cy="1497010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FFFF00"/>
          </a:solidFill>
          <a:ln w="25400">
            <a:noFill/>
            <a:prstDash val="solid"/>
            <a:round/>
            <a:headEnd/>
            <a:tailEnd/>
          </a:ln>
        </p:spPr>
        <p:txBody>
          <a:bodyPr bIns="360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STS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4605998" y="1109431"/>
            <a:ext cx="1249798" cy="149701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FF9900"/>
          </a:solidFill>
          <a:ln w="25400">
            <a:noFill/>
            <a:prstDash val="solid"/>
            <a:round/>
            <a:headEnd/>
            <a:tailEnd/>
          </a:ln>
        </p:spPr>
        <p:txBody>
          <a:bodyPr bIns="360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CIS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4605998" y="4792625"/>
            <a:ext cx="1486782" cy="1246248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E7B900">
              <a:lumMod val="40000"/>
              <a:lumOff val="60000"/>
            </a:srgbClr>
          </a:solidFill>
          <a:ln w="25400">
            <a:noFill/>
            <a:prstDash val="solid"/>
            <a:round/>
            <a:headEnd/>
            <a:tailEnd/>
          </a:ln>
        </p:spPr>
        <p:txBody>
          <a:bodyPr rIns="324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ITS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5609931" y="2355071"/>
            <a:ext cx="1738424" cy="1253045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C00000"/>
          </a:solidFill>
          <a:ln w="25400">
            <a:noFill/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SBS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7095464" y="4543582"/>
            <a:ext cx="1192341" cy="1495291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rgbClr val="00B0F0"/>
          </a:solidFill>
          <a:ln w="25400">
            <a:noFill/>
            <a:prstDash val="solid"/>
            <a:round/>
            <a:headEnd/>
            <a:tailEnd/>
          </a:ln>
        </p:spPr>
        <p:txBody>
          <a:bodyPr lIns="324000" tIns="28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R&amp;D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6861587" y="1109432"/>
            <a:ext cx="1426218" cy="1245639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FFCC00"/>
          </a:solidFill>
          <a:ln w="25400">
            <a:noFill/>
            <a:prstDash val="solid"/>
            <a:round/>
            <a:headEnd/>
            <a:tailEnd/>
          </a:ln>
        </p:spPr>
        <p:txBody>
          <a:bodyPr lIns="360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PROD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COM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4605997" y="3617641"/>
            <a:ext cx="1249799" cy="1423630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99CCFF"/>
          </a:solidFill>
          <a:ln w="25400">
            <a:noFill/>
            <a:prstDash val="solid"/>
            <a:round/>
            <a:headEnd/>
            <a:tailEnd/>
          </a:ln>
        </p:spPr>
        <p:txBody>
          <a:bodyPr bIns="360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FDI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7095464" y="3362440"/>
            <a:ext cx="1192342" cy="1430185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25400">
            <a:noFill/>
            <a:prstDash val="solid"/>
            <a:round/>
            <a:headEnd/>
            <a:tailEnd/>
          </a:ln>
        </p:spPr>
        <p:txBody>
          <a:bodyPr lIns="288000" tIns="28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Intra-stat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704678" y="3022461"/>
            <a:ext cx="661987" cy="1091219"/>
          </a:xfrm>
          <a:prstGeom prst="rightArrow">
            <a:avLst/>
          </a:prstGeom>
          <a:solidFill>
            <a:srgbClr val="CC003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38150" y="906795"/>
            <a:ext cx="3219449" cy="532255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vert="vert27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Independent </a:t>
            </a:r>
            <a:r>
              <a:rPr lang="en-GB" sz="2000" kern="0" dirty="0" smtClean="0">
                <a:solidFill>
                  <a:schemeClr val="bg1"/>
                </a:solidFill>
                <a:latin typeface="+mj-lt"/>
              </a:rPr>
              <a:t>statistical domains /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legal acts</a:t>
            </a: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44000" y="3051327"/>
            <a:ext cx="2520000" cy="50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lvl="1"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Inward-Foreign Affiliates </a:t>
            </a:r>
          </a:p>
          <a:p>
            <a:pPr marL="0" lvl="1"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Statistics (I-FATS)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 bwMode="gray">
          <a:xfrm>
            <a:off x="1044000" y="1293591"/>
            <a:ext cx="2520000" cy="25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Short Term Statistics (STS)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0" name="Textfeld 29"/>
          <p:cNvSpPr txBox="1"/>
          <p:nvPr/>
        </p:nvSpPr>
        <p:spPr bwMode="gray">
          <a:xfrm>
            <a:off x="1044000" y="2485893"/>
            <a:ext cx="2520000" cy="50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Structural Business </a:t>
            </a:r>
            <a:r>
              <a:rPr lang="en-GB" sz="1600" b="1" kern="0" noProof="0" dirty="0" smtClean="0">
                <a:solidFill>
                  <a:srgbClr val="FFFFFF"/>
                </a:solidFill>
                <a:latin typeface="+mj-lt"/>
              </a:rPr>
              <a:t>Statistics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(SBS)</a:t>
            </a:r>
          </a:p>
        </p:txBody>
      </p:sp>
      <p:sp>
        <p:nvSpPr>
          <p:cNvPr id="31" name="Textfeld 30"/>
          <p:cNvSpPr txBox="1"/>
          <p:nvPr/>
        </p:nvSpPr>
        <p:spPr bwMode="gray">
          <a:xfrm>
            <a:off x="1044000" y="980157"/>
            <a:ext cx="2520000" cy="252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lvl="1"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Innovation Statistics (CIS)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 bwMode="gray">
          <a:xfrm>
            <a:off x="1044000" y="1920459"/>
            <a:ext cx="2520000" cy="50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Information Society Statistics (ICT)</a:t>
            </a:r>
          </a:p>
        </p:txBody>
      </p:sp>
      <p:sp>
        <p:nvSpPr>
          <p:cNvPr id="33" name="Textfeld 32"/>
          <p:cNvSpPr txBox="1"/>
          <p:nvPr/>
        </p:nvSpPr>
        <p:spPr bwMode="gray">
          <a:xfrm>
            <a:off x="1044000" y="5626498"/>
            <a:ext cx="2520000" cy="504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lvl="1"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Research and Development</a:t>
            </a:r>
          </a:p>
          <a:p>
            <a:pPr marL="0" lvl="1"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 Statistics (R&amp;D)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feld 33"/>
          <p:cNvSpPr txBox="1"/>
          <p:nvPr/>
        </p:nvSpPr>
        <p:spPr bwMode="gray">
          <a:xfrm>
            <a:off x="1044000" y="3616761"/>
            <a:ext cx="2520000" cy="504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Foreign Direct Investments Statistics (FDI)</a:t>
            </a:r>
            <a:endParaRPr lang="en-GB" sz="1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 bwMode="gray">
          <a:xfrm>
            <a:off x="1044000" y="5061063"/>
            <a:ext cx="2520000" cy="504000"/>
          </a:xfrm>
          <a:prstGeom prst="rect">
            <a:avLst/>
          </a:prstGeom>
          <a:solidFill>
            <a:srgbClr val="E7B900">
              <a:lumMod val="20000"/>
              <a:lumOff val="80000"/>
            </a:srgbClr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International Trade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in Services (ITS)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6" name="Textfeld 35"/>
          <p:cNvSpPr txBox="1"/>
          <p:nvPr/>
        </p:nvSpPr>
        <p:spPr bwMode="gray">
          <a:xfrm>
            <a:off x="1044000" y="1607025"/>
            <a:ext cx="2520000" cy="252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PRODCOM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Textfeld 36"/>
          <p:cNvSpPr txBox="1"/>
          <p:nvPr/>
        </p:nvSpPr>
        <p:spPr bwMode="gray">
          <a:xfrm>
            <a:off x="2340000" y="4748400"/>
            <a:ext cx="1224000" cy="25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algn="ctr"/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Extrastat</a:t>
            </a:r>
            <a:endParaRPr lang="en-GB" sz="1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Textfeld 37"/>
          <p:cNvSpPr txBox="1"/>
          <p:nvPr/>
        </p:nvSpPr>
        <p:spPr bwMode="gray">
          <a:xfrm>
            <a:off x="1044000" y="4182195"/>
            <a:ext cx="2520000" cy="504000"/>
          </a:xfrm>
          <a:prstGeom prst="rect">
            <a:avLst/>
          </a:prstGeom>
          <a:solidFill>
            <a:srgbClr val="F0C494"/>
          </a:solidFill>
          <a:ln>
            <a:solidFill>
              <a:srgbClr val="F0C494"/>
            </a:solidFill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Outward-Foreign Affiliates</a:t>
            </a:r>
          </a:p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 Statistics (O-FATS)</a:t>
            </a:r>
          </a:p>
        </p:txBody>
      </p:sp>
      <p:sp>
        <p:nvSpPr>
          <p:cNvPr id="39" name="Textfeld 38"/>
          <p:cNvSpPr txBox="1"/>
          <p:nvPr/>
        </p:nvSpPr>
        <p:spPr bwMode="gray">
          <a:xfrm>
            <a:off x="1044000" y="4747629"/>
            <a:ext cx="1224000" cy="252000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/>
        </p:spPr>
        <p:txBody>
          <a:bodyPr vert="horz" wrap="square" lIns="0" tIns="0" rIns="0" bIns="18000" rtlCol="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Intrastat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7931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Metadata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315388" y="1017624"/>
            <a:ext cx="8591106" cy="5178055"/>
          </a:xfrm>
          <a:prstGeom prst="rect">
            <a:avLst/>
          </a:prstGeom>
          <a:solidFill>
            <a:srgbClr val="FFFF99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Metadata-System</a:t>
            </a:r>
          </a:p>
        </p:txBody>
      </p:sp>
      <p:sp>
        <p:nvSpPr>
          <p:cNvPr id="8" name="Rechteck 7"/>
          <p:cNvSpPr/>
          <p:nvPr/>
        </p:nvSpPr>
        <p:spPr>
          <a:xfrm>
            <a:off x="599517" y="1806541"/>
            <a:ext cx="1375412" cy="69973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Sub-system units</a:t>
            </a:r>
          </a:p>
        </p:txBody>
      </p:sp>
      <p:sp>
        <p:nvSpPr>
          <p:cNvPr id="9" name="Rechteck 8"/>
          <p:cNvSpPr/>
          <p:nvPr/>
        </p:nvSpPr>
        <p:spPr>
          <a:xfrm>
            <a:off x="6573912" y="1807200"/>
            <a:ext cx="1375412" cy="69840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Sub-system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variables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800457" y="1806542"/>
            <a:ext cx="1375412" cy="6997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Sub-system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periodicities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79038" y="2002516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66446" y="200912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165168" y="200251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260928" y="1807200"/>
            <a:ext cx="1375412" cy="69840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Sub-system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classifications</a:t>
            </a:r>
          </a:p>
        </p:txBody>
      </p:sp>
      <p:sp>
        <p:nvSpPr>
          <p:cNvPr id="15" name="Rechteck 14"/>
          <p:cNvSpPr/>
          <p:nvPr/>
        </p:nvSpPr>
        <p:spPr>
          <a:xfrm>
            <a:off x="598654" y="3522348"/>
            <a:ext cx="8022851" cy="241106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b" anchorCtr="0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Statistical output</a:t>
            </a:r>
          </a:p>
        </p:txBody>
      </p:sp>
      <p:cxnSp>
        <p:nvCxnSpPr>
          <p:cNvPr id="16" name="Gewinkelte Verbindung 15"/>
          <p:cNvCxnSpPr>
            <a:stCxn id="8" idx="2"/>
            <a:endCxn id="15" idx="0"/>
          </p:cNvCxnSpPr>
          <p:nvPr/>
        </p:nvCxnSpPr>
        <p:spPr>
          <a:xfrm rot="16200000" flipH="1">
            <a:off x="2440613" y="1352880"/>
            <a:ext cx="1016077" cy="332285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17" name="Gewinkelte Verbindung 16"/>
          <p:cNvCxnSpPr>
            <a:stCxn id="10" idx="2"/>
            <a:endCxn id="15" idx="0"/>
          </p:cNvCxnSpPr>
          <p:nvPr/>
        </p:nvCxnSpPr>
        <p:spPr>
          <a:xfrm rot="16200000" flipH="1">
            <a:off x="3541083" y="2453350"/>
            <a:ext cx="1016077" cy="112191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18" name="Gewinkelte Verbindung 17"/>
          <p:cNvCxnSpPr>
            <a:stCxn id="14" idx="2"/>
            <a:endCxn id="15" idx="0"/>
          </p:cNvCxnSpPr>
          <p:nvPr/>
        </p:nvCxnSpPr>
        <p:spPr>
          <a:xfrm rot="5400000">
            <a:off x="4270983" y="2844697"/>
            <a:ext cx="1016748" cy="33855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19" name="Gewinkelte Verbindung 18"/>
          <p:cNvCxnSpPr>
            <a:stCxn id="9" idx="2"/>
            <a:endCxn id="15" idx="0"/>
          </p:cNvCxnSpPr>
          <p:nvPr/>
        </p:nvCxnSpPr>
        <p:spPr>
          <a:xfrm rot="5400000">
            <a:off x="5427475" y="1688205"/>
            <a:ext cx="1016748" cy="265153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sp>
        <p:nvSpPr>
          <p:cNvPr id="20" name="Rechteck 19"/>
          <p:cNvSpPr/>
          <p:nvPr/>
        </p:nvSpPr>
        <p:spPr>
          <a:xfrm>
            <a:off x="889278" y="4533030"/>
            <a:ext cx="1375412" cy="957691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Structural Business Statistics</a:t>
            </a:r>
          </a:p>
        </p:txBody>
      </p:sp>
      <p:sp>
        <p:nvSpPr>
          <p:cNvPr id="21" name="Rechteck 20"/>
          <p:cNvSpPr/>
          <p:nvPr/>
        </p:nvSpPr>
        <p:spPr>
          <a:xfrm>
            <a:off x="2480486" y="4533029"/>
            <a:ext cx="1375412" cy="957692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Short-Term Statistics</a:t>
            </a:r>
          </a:p>
        </p:txBody>
      </p:sp>
      <p:sp>
        <p:nvSpPr>
          <p:cNvPr id="22" name="Rechteck 21"/>
          <p:cNvSpPr/>
          <p:nvPr/>
        </p:nvSpPr>
        <p:spPr>
          <a:xfrm>
            <a:off x="4490172" y="4533030"/>
            <a:ext cx="1375412" cy="957691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FATS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946406" y="4863349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35418" y="4857987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456093" y="4533029"/>
            <a:ext cx="1375412" cy="963054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ICT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935705" y="4857987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Gewinkelte Verbindung 26"/>
          <p:cNvCxnSpPr>
            <a:stCxn id="20" idx="0"/>
          </p:cNvCxnSpPr>
          <p:nvPr/>
        </p:nvCxnSpPr>
        <p:spPr>
          <a:xfrm rot="5400000" flipH="1" flipV="1">
            <a:off x="2580963" y="2503053"/>
            <a:ext cx="1025999" cy="303395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28" name="Gewinkelte Verbindung 27"/>
          <p:cNvCxnSpPr>
            <a:stCxn id="21" idx="0"/>
          </p:cNvCxnSpPr>
          <p:nvPr/>
        </p:nvCxnSpPr>
        <p:spPr>
          <a:xfrm rot="5400000" flipH="1" flipV="1">
            <a:off x="3376567" y="3298656"/>
            <a:ext cx="1025998" cy="144274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29" name="Gewinkelte Verbindung 28"/>
          <p:cNvCxnSpPr>
            <a:stCxn id="22" idx="0"/>
          </p:cNvCxnSpPr>
          <p:nvPr/>
        </p:nvCxnSpPr>
        <p:spPr>
          <a:xfrm rot="16200000" flipV="1">
            <a:off x="4381411" y="3736562"/>
            <a:ext cx="1025999" cy="56693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30" name="Gewinkelte Verbindung 29"/>
          <p:cNvCxnSpPr>
            <a:stCxn id="25" idx="0"/>
          </p:cNvCxnSpPr>
          <p:nvPr/>
        </p:nvCxnSpPr>
        <p:spPr>
          <a:xfrm rot="16200000" flipV="1">
            <a:off x="5364371" y="2753601"/>
            <a:ext cx="1025998" cy="253285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none" w="lg" len="lg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599517" y="3106849"/>
            <a:ext cx="8022851" cy="830997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lIns="108000" rIns="0" rtlCol="0">
            <a:spAutoFit/>
          </a:bodyPr>
          <a:lstStyle/>
          <a:p>
            <a:pPr marL="2424113" marR="0" lvl="0" indent="-2424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Consistency rule:	Only elements of sub-systems can be used for defining statistical output</a:t>
            </a:r>
          </a:p>
        </p:txBody>
      </p:sp>
      <p:cxnSp>
        <p:nvCxnSpPr>
          <p:cNvPr id="32" name="Gewinkelte Verbindung 31"/>
          <p:cNvCxnSpPr>
            <a:stCxn id="8" idx="0"/>
            <a:endCxn id="10" idx="0"/>
          </p:cNvCxnSpPr>
          <p:nvPr/>
        </p:nvCxnSpPr>
        <p:spPr>
          <a:xfrm rot="16200000" flipH="1">
            <a:off x="2387692" y="706071"/>
            <a:ext cx="1" cy="2200940"/>
          </a:xfrm>
          <a:prstGeom prst="bentConnector3">
            <a:avLst>
              <a:gd name="adj1" fmla="val -22860000000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  <p:cxnSp>
        <p:nvCxnSpPr>
          <p:cNvPr id="33" name="Gewinkelte Verbindung 32"/>
          <p:cNvCxnSpPr>
            <a:stCxn id="10" idx="0"/>
            <a:endCxn id="14" idx="0"/>
          </p:cNvCxnSpPr>
          <p:nvPr/>
        </p:nvCxnSpPr>
        <p:spPr>
          <a:xfrm rot="16200000" flipH="1">
            <a:off x="4218069" y="1076636"/>
            <a:ext cx="658" cy="1460471"/>
          </a:xfrm>
          <a:prstGeom prst="bentConnector3">
            <a:avLst>
              <a:gd name="adj1" fmla="val -34741641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  <p:cxnSp>
        <p:nvCxnSpPr>
          <p:cNvPr id="34" name="Gewinkelte Verbindung 33"/>
          <p:cNvCxnSpPr>
            <a:stCxn id="8" idx="0"/>
            <a:endCxn id="9" idx="0"/>
          </p:cNvCxnSpPr>
          <p:nvPr/>
        </p:nvCxnSpPr>
        <p:spPr>
          <a:xfrm rot="16200000" flipH="1">
            <a:off x="4274090" y="-1180327"/>
            <a:ext cx="659" cy="5974395"/>
          </a:xfrm>
          <a:prstGeom prst="bentConnector3">
            <a:avLst>
              <a:gd name="adj1" fmla="val -34688923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  <p:cxnSp>
        <p:nvCxnSpPr>
          <p:cNvPr id="35" name="Gewinkelte Verbindung 34"/>
          <p:cNvCxnSpPr>
            <a:stCxn id="14" idx="0"/>
            <a:endCxn id="9" idx="0"/>
          </p:cNvCxnSpPr>
          <p:nvPr/>
        </p:nvCxnSpPr>
        <p:spPr>
          <a:xfrm rot="5400000" flipH="1" flipV="1">
            <a:off x="6105126" y="650708"/>
            <a:ext cx="12700" cy="2312984"/>
          </a:xfrm>
          <a:prstGeom prst="bentConnector3">
            <a:avLst>
              <a:gd name="adj1" fmla="val 1800000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  <p:cxnSp>
        <p:nvCxnSpPr>
          <p:cNvPr id="36" name="Gewinkelte Verbindung 35"/>
          <p:cNvCxnSpPr>
            <a:stCxn id="10" idx="0"/>
            <a:endCxn id="9" idx="0"/>
          </p:cNvCxnSpPr>
          <p:nvPr/>
        </p:nvCxnSpPr>
        <p:spPr>
          <a:xfrm rot="16200000" flipH="1">
            <a:off x="5374561" y="-79856"/>
            <a:ext cx="658" cy="3773455"/>
          </a:xfrm>
          <a:prstGeom prst="bentConnector3">
            <a:avLst>
              <a:gd name="adj1" fmla="val -34741641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  <p:cxnSp>
        <p:nvCxnSpPr>
          <p:cNvPr id="37" name="Gewinkelte Verbindung 36"/>
          <p:cNvCxnSpPr>
            <a:stCxn id="8" idx="0"/>
            <a:endCxn id="14" idx="0"/>
          </p:cNvCxnSpPr>
          <p:nvPr/>
        </p:nvCxnSpPr>
        <p:spPr>
          <a:xfrm rot="16200000" flipH="1">
            <a:off x="3117598" y="-23835"/>
            <a:ext cx="659" cy="3661411"/>
          </a:xfrm>
          <a:prstGeom prst="bentConnector3">
            <a:avLst>
              <a:gd name="adj1" fmla="val -34688923"/>
            </a:avLst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lg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26863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System of variables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40000" y="1066800"/>
            <a:ext cx="8280000" cy="51864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C00000"/>
                </a:solidFill>
              </a:rPr>
              <a:t>Standardised definition of a variable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Unique identifier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Same variable </a:t>
            </a:r>
            <a:r>
              <a:rPr lang="en-GB" dirty="0" smtClean="0">
                <a:solidFill>
                  <a:prstClr val="black"/>
                </a:solidFill>
              </a:rPr>
              <a:t>has </a:t>
            </a:r>
            <a:r>
              <a:rPr lang="en-GB" dirty="0">
                <a:solidFill>
                  <a:prstClr val="black"/>
                </a:solidFill>
              </a:rPr>
              <a:t>the same code in all domains of BS 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Unique name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Same name for the same content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ct val="100000"/>
              <a:buFont typeface="Wingdings"/>
              <a:buChar char="à"/>
            </a:pPr>
            <a:r>
              <a:rPr lang="en-GB" sz="1600" dirty="0">
                <a:sym typeface="Wingdings" pitchFamily="2" charset="2"/>
              </a:rPr>
              <a:t>Even if the content deviates only slightly </a:t>
            </a:r>
            <a:r>
              <a:rPr lang="en-GB" sz="16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b="1" i="1" dirty="0">
                <a:sym typeface="Wingdings" pitchFamily="2" charset="2"/>
              </a:rPr>
              <a:t>new name</a:t>
            </a:r>
            <a:endParaRPr lang="en-GB" sz="1600" b="1" i="1" dirty="0"/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Objective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Definition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Detailed description of the content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All inclusions and </a:t>
            </a:r>
            <a:r>
              <a:rPr lang="en-GB" dirty="0" smtClean="0"/>
              <a:t>exclusions</a:t>
            </a:r>
            <a:endParaRPr lang="en-GB" dirty="0"/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Relations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Link to company account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Link to other variables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Link to 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35526863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1" y="237703"/>
            <a:ext cx="6439749" cy="533822"/>
          </a:xfrm>
        </p:spPr>
        <p:txBody>
          <a:bodyPr/>
          <a:lstStyle/>
          <a:p>
            <a:r>
              <a:rPr lang="en-GB" sz="2800" dirty="0" smtClean="0"/>
              <a:t>Practical impact</a:t>
            </a:r>
            <a:endParaRPr lang="en-GB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26A-08CD-4020-8381-95DD2FEB7B51}" type="datetime1">
              <a:rPr lang="en-GB" smtClean="0"/>
              <a:t>28/05/2014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90D50AA-A47B-42B3-AEBF-DBC41AAA668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40000" y="1066800"/>
            <a:ext cx="8280000" cy="51864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System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forces systematic thinking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r</a:t>
            </a:r>
            <a:r>
              <a:rPr lang="en-GB" dirty="0" smtClean="0"/>
              <a:t>equires central management and controlling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has </a:t>
            </a:r>
            <a:r>
              <a:rPr lang="en-GB" dirty="0"/>
              <a:t>to be maintained </a:t>
            </a:r>
            <a:r>
              <a:rPr lang="en-GB" dirty="0" smtClean="0"/>
              <a:t>centrally over all domains</a:t>
            </a:r>
            <a:endParaRPr lang="en-GB" dirty="0"/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Domains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have </a:t>
            </a:r>
            <a:r>
              <a:rPr lang="en-GB" dirty="0"/>
              <a:t>to use </a:t>
            </a:r>
            <a:r>
              <a:rPr lang="en-GB" dirty="0" smtClean="0"/>
              <a:t>only definitions from the system</a:t>
            </a:r>
            <a:endParaRPr lang="en-GB" dirty="0"/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are </a:t>
            </a:r>
            <a:r>
              <a:rPr lang="en-GB" dirty="0" smtClean="0"/>
              <a:t>no longer independent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have to </a:t>
            </a:r>
            <a:r>
              <a:rPr lang="en-GB"/>
              <a:t>communicate </a:t>
            </a:r>
            <a:r>
              <a:rPr lang="en-GB" smtClean="0"/>
              <a:t>with </a:t>
            </a:r>
            <a:r>
              <a:rPr lang="en-GB" dirty="0" smtClean="0"/>
              <a:t>each other</a:t>
            </a:r>
            <a:endParaRPr lang="en-GB" dirty="0"/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New </a:t>
            </a:r>
            <a:r>
              <a:rPr lang="en-GB" sz="2000" b="1" dirty="0" smtClean="0"/>
              <a:t>variables </a:t>
            </a:r>
            <a:endParaRPr lang="en-GB" sz="2000" b="1" dirty="0"/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have to be justified</a:t>
            </a:r>
          </a:p>
          <a:p>
            <a:pPr marL="800100" lvl="1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have to be integrated in the sub-system of variables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736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Federal Statistical Office of Germany | Q2014 | Vienna</a:t>
            </a:r>
            <a:endParaRPr lang="en-GB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8000" y="3500438"/>
            <a:ext cx="8277225" cy="2536825"/>
          </a:xfrm>
          <a:prstGeom prst="rect">
            <a:avLst/>
          </a:prstGeom>
        </p:spPr>
        <p:txBody>
          <a:bodyPr/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de-DE" sz="2100" dirty="0" smtClean="0"/>
          </a:p>
          <a:p>
            <a:pPr marL="0"/>
            <a:endParaRPr lang="de-DE" sz="2100" dirty="0" smtClean="0"/>
          </a:p>
          <a:p>
            <a:pPr marL="0"/>
            <a:endParaRPr lang="de-DE" sz="2100" dirty="0" smtClean="0">
              <a:hlinkClick r:id="rId2"/>
            </a:endParaRPr>
          </a:p>
          <a:p>
            <a:pPr marL="0"/>
            <a:r>
              <a:rPr lang="de-DE" sz="2100" dirty="0" smtClean="0">
                <a:hlinkClick r:id="rId2"/>
              </a:rPr>
              <a:t>joachim.weisbrod@destatis.de</a:t>
            </a:r>
            <a:endParaRPr lang="de-DE" sz="2100" dirty="0" smtClean="0"/>
          </a:p>
          <a:p>
            <a:pPr marL="0"/>
            <a:r>
              <a:rPr lang="de-DE" sz="2100" dirty="0" smtClean="0">
                <a:hlinkClick r:id="rId3"/>
              </a:rPr>
              <a:t>bjoern.witting@destatis.de</a:t>
            </a:r>
            <a:endParaRPr lang="de-DE" sz="2100" dirty="0" smtClean="0"/>
          </a:p>
          <a:p>
            <a:pPr marL="0"/>
            <a:r>
              <a:rPr lang="de-DE" sz="2100" dirty="0" smtClean="0">
                <a:solidFill>
                  <a:srgbClr val="3366CC"/>
                </a:solidFill>
              </a:rPr>
              <a:t>www.destatis.de</a:t>
            </a:r>
            <a:endParaRPr lang="de-DE" altLang="de-DE" dirty="0" smtClean="0"/>
          </a:p>
          <a:p>
            <a:pPr marL="0"/>
            <a:endParaRPr lang="de-DE" altLang="de-DE" dirty="0" smtClean="0"/>
          </a:p>
          <a:p>
            <a:pPr marL="0"/>
            <a:endParaRPr lang="de-DE" altLang="de-DE" dirty="0" smtClean="0"/>
          </a:p>
          <a:p>
            <a:pPr marL="0"/>
            <a:endParaRPr lang="de-DE" altLang="de-DE" dirty="0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897313" y="2962275"/>
            <a:ext cx="4887912" cy="3059113"/>
            <a:chOff x="2889" y="1761"/>
            <a:chExt cx="2667" cy="1669"/>
          </a:xfrm>
        </p:grpSpPr>
        <p:pic>
          <p:nvPicPr>
            <p:cNvPr id="12" name="Picture 5" descr="22_energie_RGB_80x8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144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01_bevoelkerung_RGB_80x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02_Unternehmen_RGB_80x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03_Landwirtschaft_RGB_80x8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04_Produzierendes_RG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05_Wohnen_RGB_80x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176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06_Binnenhandel_RGB_80x8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176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07_Aussenhandel_RGB_80x8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245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08_Verkehr_RGB_80x8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09_dienstleist_RGB_80x8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245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10_Rechtspfl_RGB_80x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279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11_Bildung_RGB80x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279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12_Gesundheit_RGB_80x8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245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8" descr="13_sozialleistung_RGB_80x8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279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14_steuern_RGB_80x8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15_wirtschaftsr_RGB_80x8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1" descr="16_Verdienste_RGB_80x8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176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2" descr="17_Preise_RGB_80x8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79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3" descr="18_volkswirtschaftl_RGB_80x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3144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4" descr="19_Umwelt_RGB_80x80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2101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5" descr="20_arbeitsmarkt_RGB_80x8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3144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 descr="21_information_RGB_80x8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455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el 1"/>
          <p:cNvSpPr txBox="1">
            <a:spLocks/>
          </p:cNvSpPr>
          <p:nvPr/>
        </p:nvSpPr>
        <p:spPr bwMode="gray">
          <a:xfrm>
            <a:off x="539678" y="1238250"/>
            <a:ext cx="8280472" cy="2105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latin typeface="Agfa Rotis Semisans Ex Bold" panose="020B0703040504030204" pitchFamily="34" charset="0"/>
              </a:rPr>
              <a:t>Thank you for your attention</a:t>
            </a:r>
            <a:endParaRPr lang="en-GB" sz="4400" dirty="0">
              <a:latin typeface="Agfa Rotis Semisans Ex Bold" panose="020B070304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355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tatis_Vorlage_engl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Destatis_Vorlage_engl</Template>
  <TotalTime>0</TotalTime>
  <Words>444</Words>
  <Application>Microsoft Office PowerPoint</Application>
  <PresentationFormat>Bildschirmpräsentation (4:3)</PresentationFormat>
  <Paragraphs>153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Agfa Rotis Semisans Ex Bold</vt:lpstr>
      <vt:lpstr>MetaMediumLF-Roman</vt:lpstr>
      <vt:lpstr>Symbol</vt:lpstr>
      <vt:lpstr>Calibri</vt:lpstr>
      <vt:lpstr>MetaNormalLF-Roman</vt:lpstr>
      <vt:lpstr>Wingdings</vt:lpstr>
      <vt:lpstr>Destatis_Vorlage_engl</vt:lpstr>
      <vt:lpstr>A system of variables as an example for a systematic approach</vt:lpstr>
      <vt:lpstr>ESSnet</vt:lpstr>
      <vt:lpstr>Challenges</vt:lpstr>
      <vt:lpstr>Vision</vt:lpstr>
      <vt:lpstr>Integrated System</vt:lpstr>
      <vt:lpstr>Metadata</vt:lpstr>
      <vt:lpstr>System of variables</vt:lpstr>
      <vt:lpstr>Practical impact</vt:lpstr>
      <vt:lpstr>PowerPoint-Präsentation</vt:lpstr>
    </vt:vector>
  </TitlesOfParts>
  <Company>Statistisches Bundesamt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Goettling, Bernd</dc:creator>
  <cp:lastModifiedBy>Witting, Bjoern</cp:lastModifiedBy>
  <cp:revision>68</cp:revision>
  <cp:lastPrinted>2014-05-20T12:56:44Z</cp:lastPrinted>
  <dcterms:created xsi:type="dcterms:W3CDTF">2014-01-10T14:53:29Z</dcterms:created>
  <dcterms:modified xsi:type="dcterms:W3CDTF">2014-05-28T06:02:22Z</dcterms:modified>
</cp:coreProperties>
</file>