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cb004220af0346c9" Type="http://schemas.microsoft.com/office/2006/relationships/ui/extensibility" Target="customUI/customUI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306" r:id="rId3"/>
    <p:sldId id="322" r:id="rId4"/>
    <p:sldId id="320" r:id="rId5"/>
    <p:sldId id="319" r:id="rId6"/>
    <p:sldId id="347" r:id="rId7"/>
    <p:sldId id="343" r:id="rId8"/>
    <p:sldId id="345" r:id="rId9"/>
    <p:sldId id="346" r:id="rId10"/>
    <p:sldId id="342" r:id="rId11"/>
    <p:sldId id="335" r:id="rId12"/>
    <p:sldId id="355" r:id="rId13"/>
    <p:sldId id="351" r:id="rId14"/>
    <p:sldId id="361" r:id="rId15"/>
    <p:sldId id="337" r:id="rId16"/>
    <p:sldId id="338" r:id="rId17"/>
    <p:sldId id="339" r:id="rId18"/>
    <p:sldId id="341" r:id="rId19"/>
    <p:sldId id="357" r:id="rId20"/>
    <p:sldId id="283" r:id="rId21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ovebar" initials="M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1D4"/>
    <a:srgbClr val="75B6E5"/>
    <a:srgbClr val="26A3DD"/>
    <a:srgbClr val="A3CCEE"/>
    <a:srgbClr val="102D69"/>
    <a:srgbClr val="CFE2F6"/>
    <a:srgbClr val="0F78C8"/>
    <a:srgbClr val="2585B8"/>
    <a:srgbClr val="4BA6DD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34587" autoAdjust="0"/>
    <p:restoredTop sz="94660" autoAdjust="0"/>
  </p:normalViewPr>
  <p:slideViewPr>
    <p:cSldViewPr>
      <p:cViewPr>
        <p:scale>
          <a:sx n="70" d="100"/>
          <a:sy n="70" d="100"/>
        </p:scale>
        <p:origin x="-336" y="221"/>
      </p:cViewPr>
      <p:guideLst>
        <p:guide orient="horz" pos="4060"/>
        <p:guide pos="3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22" y="-120"/>
      </p:cViewPr>
      <p:guideLst>
        <p:guide orient="horz" pos="5193"/>
        <p:guide pos="238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nummer 1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A77E02-92A6-4B9C-BBA2-74867274E378}" type="slidenum">
              <a:rPr lang="da-DK" smtClean="0"/>
              <a:t>‹nr.›</a:t>
            </a:fld>
            <a:endParaRPr lang="da-DK"/>
          </a:p>
        </p:txBody>
      </p:sp>
      <p:pic>
        <p:nvPicPr>
          <p:cNvPr id="4098" name="Picture 2" descr="Q:\PPT\SAMLING\JV\Logo2013\LogoUkPrin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0" y="8532000"/>
            <a:ext cx="914400" cy="485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481013" y="222250"/>
            <a:ext cx="3946525" cy="251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6574" tIns="48287" rIns="96574" bIns="48287">
            <a:spAutoFit/>
          </a:bodyPr>
          <a:lstStyle>
            <a:lvl1pPr algn="l" defTabSz="923925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461963" algn="l" defTabSz="923925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923925" algn="l" defTabSz="923925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384300" algn="l" defTabSz="923925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1846263" algn="l" defTabSz="923925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303463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760663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217863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675063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defRPr/>
            </a:pPr>
            <a:r>
              <a:rPr lang="da-DK" sz="1000" b="1" dirty="0" err="1" smtClean="0"/>
              <a:t>Study</a:t>
            </a:r>
            <a:r>
              <a:rPr lang="da-DK" sz="1000" b="1" dirty="0" smtClean="0"/>
              <a:t> visit from Israel to Copenhagen,  21-23 </a:t>
            </a:r>
            <a:r>
              <a:rPr lang="da-DK" sz="1000" b="1" dirty="0" err="1" smtClean="0"/>
              <a:t>October</a:t>
            </a:r>
            <a:r>
              <a:rPr lang="da-DK" sz="1000" b="1" dirty="0" smtClean="0"/>
              <a:t> 2013</a:t>
            </a:r>
            <a:endParaRPr lang="da-DK" sz="1000" b="1" dirty="0"/>
          </a:p>
        </p:txBody>
      </p:sp>
    </p:spTree>
    <p:extLst>
      <p:ext uri="{BB962C8B-B14F-4D97-AF65-F5344CB8AC3E}">
        <p14:creationId xmlns:p14="http://schemas.microsoft.com/office/powerpoint/2010/main" val="3513402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720EA3-EEEC-4EE3-8111-65C8C600CA44}" type="slidenum">
              <a:rPr lang="da-DK" smtClean="0"/>
              <a:t>‹nr.›</a:t>
            </a:fld>
            <a:endParaRPr lang="da-DK"/>
          </a:p>
        </p:txBody>
      </p:sp>
      <p:pic>
        <p:nvPicPr>
          <p:cNvPr id="8" name="Picture 2" descr="Q:\PPT\SAMLING\JV\Logo2013\LogoUkPrin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0" y="8532000"/>
            <a:ext cx="914400" cy="485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2262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684213" y="323850"/>
            <a:ext cx="5470525" cy="4103688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4000" y="4680000"/>
            <a:ext cx="5472000" cy="3600000"/>
          </a:xfrm>
        </p:spPr>
        <p:txBody>
          <a:bodyPr/>
          <a:lstStyle/>
          <a:p>
            <a:endParaRPr lang="da-DK" dirty="0">
              <a:latin typeface="Lucida Sans"/>
            </a:endParaRP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>
          <a:xfrm>
            <a:off x="3227461" y="8676456"/>
            <a:ext cx="403077" cy="321941"/>
          </a:xfrm>
        </p:spPr>
        <p:txBody>
          <a:bodyPr/>
          <a:lstStyle/>
          <a:p>
            <a:pPr algn="ctr"/>
            <a:fld id="{DC720EA3-EEEC-4EE3-8111-65C8C600CA44}" type="slidenum">
              <a:rPr lang="da-DK" smtClean="0">
                <a:latin typeface="Lucida Sans"/>
              </a:rPr>
              <a:pPr algn="ctr"/>
              <a:t>1</a:t>
            </a:fld>
            <a:endParaRPr lang="da-DK">
              <a:latin typeface="Lucida Sans"/>
            </a:endParaRPr>
          </a:p>
        </p:txBody>
      </p:sp>
    </p:spTree>
    <p:extLst>
      <p:ext uri="{BB962C8B-B14F-4D97-AF65-F5344CB8AC3E}">
        <p14:creationId xmlns:p14="http://schemas.microsoft.com/office/powerpoint/2010/main" val="27470490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5130D5-F9FA-4733-AAB2-789088DCA765}" type="slidenum">
              <a:rPr lang="en-US" smtClean="0">
                <a:uFillTx/>
              </a:rPr>
              <a:t>2</a:t>
            </a:fld>
            <a:endParaRPr lang="en-US">
              <a:uFillTx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3315" name="Pladsholder til no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Calibri" charset="0"/>
            </a:endParaRP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6416C26-3D41-FB43-ACAC-419CED9A17FB}" type="slidenum">
              <a:rPr lang="da-DK"/>
              <a:pPr eaLnBrk="1" hangingPunct="1"/>
              <a:t>3</a:t>
            </a:fld>
            <a:endParaRPr lang="da-D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Pladsholder til no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da-DK" smtClean="0"/>
          </a:p>
        </p:txBody>
      </p:sp>
      <p:sp>
        <p:nvSpPr>
          <p:cNvPr id="4" name="Pladsholder til diasnummer 3"/>
          <p:cNvSpPr txBox="1">
            <a:spLocks noGrp="1"/>
          </p:cNvSpPr>
          <p:nvPr/>
        </p:nvSpPr>
        <p:spPr>
          <a:xfrm>
            <a:off x="3884120" y="8685632"/>
            <a:ext cx="2972280" cy="456909"/>
          </a:xfrm>
          <a:prstGeom prst="rect">
            <a:avLst/>
          </a:prstGeom>
          <a:noFill/>
        </p:spPr>
        <p:txBody>
          <a:bodyPr lIns="92391" tIns="46195" rIns="92391" bIns="46195" anchor="b"/>
          <a:lstStyle/>
          <a:p>
            <a:pPr algn="r">
              <a:defRPr/>
            </a:pPr>
            <a:fld id="{11CDD893-AD49-4BAE-A531-212E6C8D589F}" type="slidenum">
              <a:rPr lang="da-DK" sz="1200">
                <a:cs typeface="+mn-cs"/>
              </a:rPr>
              <a:pPr algn="r">
                <a:defRPr/>
              </a:pPr>
              <a:t>5</a:t>
            </a:fld>
            <a:endParaRPr lang="da-DK" sz="1200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38250" y="990600"/>
            <a:ext cx="4381500" cy="3286125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9515" y="4363546"/>
            <a:ext cx="4998972" cy="4088062"/>
          </a:xfrm>
          <a:ln/>
        </p:spPr>
        <p:txBody>
          <a:bodyPr lIns="88064" tIns="43232" rIns="88064" bIns="43232"/>
          <a:lstStyle/>
          <a:p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323528" y="332656"/>
            <a:ext cx="8352928" cy="3456384"/>
          </a:xfrm>
          <a:prstGeom prst="rect">
            <a:avLst/>
          </a:prstGeom>
          <a:solidFill>
            <a:srgbClr val="26A3DD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6264696" cy="1467594"/>
          </a:xfrm>
        </p:spPr>
        <p:txBody>
          <a:bodyPr>
            <a:normAutofit/>
          </a:bodyPr>
          <a:lstStyle>
            <a:lvl1pPr algn="l">
              <a:defRPr sz="3600" b="1"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r>
              <a:rPr lang="da-DK" noProof="0" smtClean="0"/>
              <a:t>Klik for at redigere i master</a:t>
            </a:r>
            <a:endParaRPr lang="en-GB" noProof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467544" y="2060848"/>
            <a:ext cx="6264696" cy="1554857"/>
          </a:xfrm>
        </p:spPr>
        <p:txBody>
          <a:bodyPr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noProof="0" smtClean="0"/>
              <a:t>Klik for at redigere i master</a:t>
            </a:r>
            <a:endParaRPr lang="en-GB" noProof="0"/>
          </a:p>
        </p:txBody>
      </p:sp>
      <p:pic>
        <p:nvPicPr>
          <p:cNvPr id="5" name="Picture 2" descr="H:\JV\DIV\logoer\Logo2013\UKhvid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0" y="5947200"/>
            <a:ext cx="931500" cy="496800"/>
          </a:xfrm>
          <a:prstGeom prst="rect">
            <a:avLst/>
          </a:prstGeom>
          <a:noFill/>
          <a:effectLst>
            <a:outerShdw blurRad="12700" dist="12700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05355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67544" y="1600200"/>
            <a:ext cx="8219256" cy="4525963"/>
          </a:xfrm>
        </p:spPr>
        <p:txBody>
          <a:bodyPr/>
          <a:lstStyle>
            <a:lvl1pPr marL="268288" indent="-268288">
              <a:buClr>
                <a:srgbClr val="0091D4"/>
              </a:buClr>
              <a:buSzPct val="100000"/>
              <a:buFont typeface="Wingdings" pitchFamily="2" charset="2"/>
              <a:buChar char=""/>
              <a:defRPr sz="2600" b="0">
                <a:latin typeface="Arial" pitchFamily="34" charset="0"/>
                <a:cs typeface="Arial" pitchFamily="34" charset="0"/>
              </a:defRPr>
            </a:lvl1pPr>
            <a:lvl2pPr marL="531813" indent="-263525">
              <a:buClr>
                <a:srgbClr val="0091D4"/>
              </a:buClr>
              <a:buSzPct val="80000"/>
              <a:buFont typeface="Wingdings" pitchFamily="2" charset="2"/>
              <a:buChar char="§"/>
              <a:defRPr sz="2200">
                <a:latin typeface="Arial" pitchFamily="34" charset="0"/>
                <a:cs typeface="Arial" pitchFamily="34" charset="0"/>
              </a:defRPr>
            </a:lvl2pPr>
            <a:lvl3pPr marL="809625" indent="-266700">
              <a:buClr>
                <a:srgbClr val="0091D4"/>
              </a:buClr>
              <a:buSzPct val="100000"/>
              <a:buFontTx/>
              <a:buChar char="-"/>
              <a:defRPr sz="1800" baseline="0">
                <a:latin typeface="Arial" pitchFamily="34" charset="0"/>
              </a:defRPr>
            </a:lvl3pPr>
            <a:lvl4pPr marL="648000" indent="-180000">
              <a:buClr>
                <a:srgbClr val="2585B8"/>
              </a:buClr>
              <a:buSzPct val="60000"/>
              <a:buFont typeface="Wingdings" pitchFamily="2" charset="2"/>
              <a:buChar char="n"/>
              <a:defRPr sz="1400">
                <a:latin typeface="Lucida Sans" pitchFamily="34" charset="0"/>
              </a:defRPr>
            </a:lvl4pPr>
            <a:lvl5pPr marL="756000" indent="-180000">
              <a:buClr>
                <a:srgbClr val="2585B8"/>
              </a:buClr>
              <a:buSzPct val="50000"/>
              <a:buFont typeface="Wingdings" pitchFamily="2" charset="2"/>
              <a:buChar char="n"/>
              <a:defRPr sz="1200">
                <a:latin typeface="Lucida Sans" pitchFamily="34" charset="0"/>
              </a:defRPr>
            </a:lvl5pPr>
          </a:lstStyle>
          <a:p>
            <a:pPr lvl="0"/>
            <a:r>
              <a:rPr lang="da-DK" noProof="0" dirty="0" smtClean="0"/>
              <a:t>Klik for at redigere i master</a:t>
            </a:r>
          </a:p>
          <a:p>
            <a:pPr lvl="1"/>
            <a:r>
              <a:rPr lang="da-DK" noProof="0" dirty="0" smtClean="0"/>
              <a:t>Andet niveau</a:t>
            </a:r>
          </a:p>
          <a:p>
            <a:pPr lvl="2"/>
            <a:r>
              <a:rPr lang="da-DK" noProof="0" dirty="0" smtClean="0"/>
              <a:t>Tredje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08912" cy="1143000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rgbClr val="0091D4"/>
                </a:solidFill>
                <a:latin typeface="Georgia" pitchFamily="18" charset="0"/>
              </a:defRPr>
            </a:lvl1pPr>
          </a:lstStyle>
          <a:p>
            <a:r>
              <a:rPr lang="da-DK" noProof="0" smtClean="0"/>
              <a:t>Klik for at redigere i master</a:t>
            </a:r>
            <a:endParaRPr lang="en-GB" noProof="0"/>
          </a:p>
        </p:txBody>
      </p:sp>
      <p:sp>
        <p:nvSpPr>
          <p:cNvPr id="8" name="Rektangel 7"/>
          <p:cNvSpPr/>
          <p:nvPr userDrawn="1"/>
        </p:nvSpPr>
        <p:spPr>
          <a:xfrm>
            <a:off x="-7169" y="6165304"/>
            <a:ext cx="9151169" cy="692696"/>
          </a:xfrm>
          <a:prstGeom prst="rect">
            <a:avLst/>
          </a:prstGeom>
          <a:solidFill>
            <a:srgbClr val="0091D4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8691562" y="6514165"/>
            <a:ext cx="416942" cy="27053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400" baseline="0">
                <a:solidFill>
                  <a:schemeClr val="bg1"/>
                </a:solidFill>
                <a:latin typeface="Lucida Sans"/>
              </a:defRPr>
            </a:lvl1pPr>
          </a:lstStyle>
          <a:p>
            <a:fld id="{04C73271-F603-4B8B-BC48-CACE9C399C01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4" name="Picture 2" descr="H:\JV\DIV\logoer\Logo2013\UKhvid.gi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0" y="6343200"/>
            <a:ext cx="648000" cy="34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22721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ktangel 20"/>
          <p:cNvSpPr/>
          <p:nvPr userDrawn="1"/>
        </p:nvSpPr>
        <p:spPr>
          <a:xfrm>
            <a:off x="-7169" y="6165304"/>
            <a:ext cx="9151169" cy="692696"/>
          </a:xfrm>
          <a:prstGeom prst="rect">
            <a:avLst/>
          </a:prstGeom>
          <a:solidFill>
            <a:srgbClr val="0091D4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9" name="Pladsholder til indhold 2"/>
          <p:cNvSpPr>
            <a:spLocks noGrp="1"/>
          </p:cNvSpPr>
          <p:nvPr>
            <p:ph idx="1"/>
          </p:nvPr>
        </p:nvSpPr>
        <p:spPr>
          <a:xfrm>
            <a:off x="467544" y="1600200"/>
            <a:ext cx="5472608" cy="4525963"/>
          </a:xfrm>
        </p:spPr>
        <p:txBody>
          <a:bodyPr/>
          <a:lstStyle>
            <a:lvl1pPr marL="268288" indent="-268288">
              <a:buClr>
                <a:srgbClr val="0091D4"/>
              </a:buClr>
              <a:buSzPct val="100000"/>
              <a:buFont typeface="Wingdings" pitchFamily="2" charset="2"/>
              <a:buChar char=""/>
              <a:defRPr sz="2600" b="0">
                <a:latin typeface="Arial" pitchFamily="34" charset="0"/>
                <a:cs typeface="Arial" pitchFamily="34" charset="0"/>
              </a:defRPr>
            </a:lvl1pPr>
            <a:lvl2pPr marL="531813" indent="-263525">
              <a:buClr>
                <a:srgbClr val="0091D4"/>
              </a:buClr>
              <a:buSzPct val="80000"/>
              <a:buFont typeface="Wingdings" pitchFamily="2" charset="2"/>
              <a:buChar char="§"/>
              <a:defRPr sz="2200">
                <a:latin typeface="Arial" pitchFamily="34" charset="0"/>
                <a:cs typeface="Arial" pitchFamily="34" charset="0"/>
              </a:defRPr>
            </a:lvl2pPr>
            <a:lvl3pPr marL="809625" indent="-266700">
              <a:buClr>
                <a:srgbClr val="0091D4"/>
              </a:buClr>
              <a:buSzPct val="100000"/>
              <a:buFontTx/>
              <a:buChar char="-"/>
              <a:defRPr sz="1800" baseline="0">
                <a:latin typeface="Arial" pitchFamily="34" charset="0"/>
              </a:defRPr>
            </a:lvl3pPr>
            <a:lvl4pPr marL="648000" indent="-180000">
              <a:buClr>
                <a:srgbClr val="2585B8"/>
              </a:buClr>
              <a:buSzPct val="60000"/>
              <a:buFont typeface="Wingdings" pitchFamily="2" charset="2"/>
              <a:buChar char="n"/>
              <a:defRPr sz="1400">
                <a:latin typeface="Lucida Sans" pitchFamily="34" charset="0"/>
              </a:defRPr>
            </a:lvl4pPr>
            <a:lvl5pPr marL="756000" indent="-180000">
              <a:buClr>
                <a:srgbClr val="2585B8"/>
              </a:buClr>
              <a:buSzPct val="50000"/>
              <a:buFont typeface="Wingdings" pitchFamily="2" charset="2"/>
              <a:buChar char="n"/>
              <a:defRPr sz="1200">
                <a:latin typeface="Lucida Sans" pitchFamily="34" charset="0"/>
              </a:defRPr>
            </a:lvl5pPr>
          </a:lstStyle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</p:txBody>
      </p:sp>
      <p:sp>
        <p:nvSpPr>
          <p:cNvPr id="20" name="Titel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08912" cy="1143000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rgbClr val="0091D4"/>
                </a:solidFill>
                <a:latin typeface="Georgia" pitchFamily="18" charset="0"/>
              </a:defRPr>
            </a:lvl1pPr>
          </a:lstStyle>
          <a:p>
            <a:r>
              <a:rPr lang="da-DK" noProof="0" smtClean="0"/>
              <a:t>Klik for at redigere i master</a:t>
            </a:r>
            <a:endParaRPr lang="en-GB" noProof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56176" y="1628800"/>
            <a:ext cx="2530624" cy="4536504"/>
          </a:xfrm>
          <a:solidFill>
            <a:srgbClr val="0091D4">
              <a:alpha val="80000"/>
            </a:srgbClr>
          </a:solidFill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26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144000" indent="0">
              <a:buFontTx/>
              <a:buNone/>
              <a:defRPr sz="2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288000" indent="0">
              <a:buFontTx/>
              <a:buNone/>
              <a:defRPr sz="1800">
                <a:solidFill>
                  <a:schemeClr val="bg1"/>
                </a:solidFill>
                <a:latin typeface="Lucida Sans" pitchFamily="34" charset="0"/>
              </a:defRPr>
            </a:lvl3pPr>
            <a:lvl4pPr marL="432000" indent="0">
              <a:buFontTx/>
              <a:buNone/>
              <a:defRPr sz="1600">
                <a:solidFill>
                  <a:schemeClr val="bg1"/>
                </a:solidFill>
                <a:latin typeface="Lucida Sans" pitchFamily="34" charset="0"/>
              </a:defRPr>
            </a:lvl4pPr>
            <a:lvl5pPr marL="576000" indent="0">
              <a:buFontTx/>
              <a:buNone/>
              <a:defRPr sz="16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</p:txBody>
      </p:sp>
      <p:sp>
        <p:nvSpPr>
          <p:cNvPr id="12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8691562" y="6514165"/>
            <a:ext cx="416942" cy="27053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400" baseline="0">
                <a:solidFill>
                  <a:schemeClr val="bg1"/>
                </a:solidFill>
                <a:latin typeface="Lucida Sans"/>
              </a:defRPr>
            </a:lvl1pPr>
          </a:lstStyle>
          <a:p>
            <a:fld id="{04C73271-F603-4B8B-BC48-CACE9C399C01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22" name="Picture 2" descr="H:\JV\DIV\logoer\Logo2013\UKhvid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0" y="6343200"/>
            <a:ext cx="648000" cy="34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32581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ktangel 25"/>
          <p:cNvSpPr/>
          <p:nvPr userDrawn="1"/>
        </p:nvSpPr>
        <p:spPr>
          <a:xfrm>
            <a:off x="0" y="6165304"/>
            <a:ext cx="9144001" cy="695743"/>
          </a:xfrm>
          <a:prstGeom prst="rect">
            <a:avLst/>
          </a:prstGeom>
          <a:solidFill>
            <a:srgbClr val="0091D4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2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8691562" y="6514165"/>
            <a:ext cx="416942" cy="27053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400" baseline="0">
                <a:solidFill>
                  <a:schemeClr val="bg1"/>
                </a:solidFill>
                <a:latin typeface="Lucida Sans"/>
              </a:defRPr>
            </a:lvl1pPr>
          </a:lstStyle>
          <a:p>
            <a:fld id="{04C73271-F603-4B8B-BC48-CACE9C399C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8" name="Pladsholder til indhold 3"/>
          <p:cNvSpPr>
            <a:spLocks noGrp="1"/>
          </p:cNvSpPr>
          <p:nvPr>
            <p:ph sz="half" idx="2"/>
          </p:nvPr>
        </p:nvSpPr>
        <p:spPr>
          <a:xfrm>
            <a:off x="6156176" y="1628800"/>
            <a:ext cx="2530624" cy="4536504"/>
          </a:xfrm>
          <a:solidFill>
            <a:srgbClr val="0091D4">
              <a:alpha val="80000"/>
            </a:srgbClr>
          </a:solidFill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26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144000" indent="0">
              <a:buFontTx/>
              <a:buNone/>
              <a:defRPr sz="2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288000" indent="0">
              <a:buFontTx/>
              <a:buNone/>
              <a:defRPr sz="1800">
                <a:solidFill>
                  <a:schemeClr val="bg1"/>
                </a:solidFill>
                <a:latin typeface="Lucida Sans" pitchFamily="34" charset="0"/>
              </a:defRPr>
            </a:lvl3pPr>
            <a:lvl4pPr marL="432000" indent="0">
              <a:buFontTx/>
              <a:buNone/>
              <a:defRPr sz="1600">
                <a:solidFill>
                  <a:schemeClr val="bg1"/>
                </a:solidFill>
                <a:latin typeface="Lucida Sans" pitchFamily="34" charset="0"/>
              </a:defRPr>
            </a:lvl4pPr>
            <a:lvl5pPr marL="576000" indent="0">
              <a:buFontTx/>
              <a:buNone/>
              <a:defRPr sz="16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</p:txBody>
      </p:sp>
      <p:sp>
        <p:nvSpPr>
          <p:cNvPr id="38" name="Titel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08912" cy="1143000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rgbClr val="0091D4"/>
                </a:solidFill>
                <a:latin typeface="Georgia" pitchFamily="18" charset="0"/>
              </a:defRPr>
            </a:lvl1pPr>
          </a:lstStyle>
          <a:p>
            <a:r>
              <a:rPr lang="da-DK" noProof="0" smtClean="0"/>
              <a:t>Klik for at redigere i master</a:t>
            </a:r>
            <a:endParaRPr lang="en-GB" noProof="0" dirty="0"/>
          </a:p>
        </p:txBody>
      </p:sp>
      <p:pic>
        <p:nvPicPr>
          <p:cNvPr id="20" name="Picture 2" descr="H:\JV\DIV\logoer\Logo2013\UKhvid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0" y="6343200"/>
            <a:ext cx="648000" cy="34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2653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smtClean="0"/>
              <a:t>Klik for at redigere i master</a:t>
            </a:r>
            <a:endParaRPr lang="en-GB" noProof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smtClean="0"/>
              <a:t>Klik for at redigere i master</a:t>
            </a:r>
          </a:p>
          <a:p>
            <a:pPr lvl="1"/>
            <a:r>
              <a:rPr lang="en-GB" noProof="0" smtClean="0"/>
              <a:t>Andet niveau</a:t>
            </a:r>
          </a:p>
          <a:p>
            <a:pPr lvl="2"/>
            <a:r>
              <a:rPr lang="en-GB" noProof="0" smtClean="0"/>
              <a:t>Tredje niveau</a:t>
            </a:r>
          </a:p>
          <a:p>
            <a:pPr lvl="3"/>
            <a:r>
              <a:rPr lang="en-GB" noProof="0" smtClean="0"/>
              <a:t>Fjerde niveau</a:t>
            </a:r>
          </a:p>
          <a:p>
            <a:pPr lvl="4"/>
            <a:r>
              <a:rPr lang="en-GB" noProof="0" smtClean="0"/>
              <a:t>Femte niveau</a:t>
            </a:r>
            <a:endParaRPr lang="en-GB" noProof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Lucida Sans"/>
              </a:defRPr>
            </a:lvl1pPr>
          </a:lstStyle>
          <a:p>
            <a:fld id="{BE0DDEB0-2A7A-4824-9558-A361FF9FC87C}" type="datetime4">
              <a:rPr lang="en-US" smtClean="0"/>
              <a:t>June 3, 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ucida Sans"/>
              </a:defRPr>
            </a:lvl1pPr>
          </a:lstStyle>
          <a:p>
            <a:fld id="{04C73271-F603-4B8B-BC48-CACE9C399C01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4967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0" r:id="rId4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wmf"/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0/04/Pharos_of_Alexandria1.jp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png"/><Relationship Id="rId7" Type="http://schemas.openxmlformats.org/officeDocument/2006/relationships/image" Target="../media/image10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128792" cy="146759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dirty="0"/>
              <a:t>Implementation of Eurostat </a:t>
            </a:r>
            <a:r>
              <a:rPr lang="en-US" dirty="0" smtClean="0"/>
              <a:t>Quality </a:t>
            </a:r>
            <a:r>
              <a:rPr lang="en-US" dirty="0"/>
              <a:t>Declarations </a:t>
            </a:r>
            <a:r>
              <a:rPr lang="en-US" dirty="0" smtClean="0"/>
              <a:t>with Cost-Effective Use </a:t>
            </a:r>
            <a:r>
              <a:rPr lang="en-US" dirty="0"/>
              <a:t>of </a:t>
            </a:r>
            <a:r>
              <a:rPr lang="en-US" dirty="0" smtClean="0"/>
              <a:t>Standards </a:t>
            </a:r>
            <a:r>
              <a:rPr lang="da-DK" sz="3100" dirty="0"/>
              <a:t/>
            </a:r>
            <a:br>
              <a:rPr lang="da-DK" sz="31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>Q2014 </a:t>
            </a:r>
            <a:r>
              <a:rPr lang="en-US" sz="1600" dirty="0"/>
              <a:t>- European conference on quality in </a:t>
            </a:r>
            <a:r>
              <a:rPr lang="en-US" sz="1600" dirty="0" smtClean="0"/>
              <a:t>statistics </a:t>
            </a:r>
            <a:br>
              <a:rPr lang="en-US" sz="1600" dirty="0" smtClean="0"/>
            </a:br>
            <a:r>
              <a:rPr lang="en-US" sz="1600" dirty="0" smtClean="0"/>
              <a:t>Vienna 2-5 June </a:t>
            </a:r>
            <a:r>
              <a:rPr lang="da-DK" sz="1600" dirty="0" smtClean="0"/>
              <a:t>2014</a:t>
            </a:r>
            <a:endParaRPr lang="en-GB" sz="1600" dirty="0"/>
          </a:p>
        </p:txBody>
      </p:sp>
      <p:sp>
        <p:nvSpPr>
          <p:cNvPr id="7" name="Undertitel 6"/>
          <p:cNvSpPr>
            <a:spLocks noGrp="1"/>
          </p:cNvSpPr>
          <p:nvPr>
            <p:ph type="subTitle" idx="1"/>
          </p:nvPr>
        </p:nvSpPr>
        <p:spPr>
          <a:xfrm>
            <a:off x="2483768" y="2492896"/>
            <a:ext cx="6264696" cy="1554857"/>
          </a:xfrm>
        </p:spPr>
        <p:txBody>
          <a:bodyPr>
            <a:normAutofit/>
          </a:bodyPr>
          <a:lstStyle/>
          <a:p>
            <a:pPr algn="r"/>
            <a:endParaRPr lang="en-GB" sz="1200" dirty="0" smtClean="0"/>
          </a:p>
          <a:p>
            <a:pPr algn="r"/>
            <a:endParaRPr lang="en-GB" sz="1200" dirty="0" smtClean="0"/>
          </a:p>
          <a:p>
            <a:pPr algn="r"/>
            <a:r>
              <a:rPr lang="en-GB" sz="1200" b="1" dirty="0" smtClean="0"/>
              <a:t>Mogens </a:t>
            </a:r>
            <a:r>
              <a:rPr lang="en-GB" sz="1200" b="1" dirty="0"/>
              <a:t>G</a:t>
            </a:r>
            <a:r>
              <a:rPr lang="en-GB" sz="1200" b="1" dirty="0" smtClean="0"/>
              <a:t>rosen Nielsen &amp; Lars Thygesen,</a:t>
            </a:r>
          </a:p>
          <a:p>
            <a:pPr algn="r"/>
            <a:r>
              <a:rPr lang="en-GB" sz="1200" b="1" dirty="0" smtClean="0"/>
              <a:t>Statistics Denmark</a:t>
            </a:r>
          </a:p>
          <a:p>
            <a:pPr algn="r"/>
            <a:r>
              <a:rPr lang="en-GB" sz="1200" b="1" dirty="0" smtClean="0"/>
              <a:t>E-mail: mgn@dst.dk</a:t>
            </a:r>
            <a:endParaRPr lang="en-GB" sz="1200" b="1" dirty="0"/>
          </a:p>
        </p:txBody>
      </p:sp>
    </p:spTree>
    <p:extLst>
      <p:ext uri="{BB962C8B-B14F-4D97-AF65-F5344CB8AC3E}">
        <p14:creationId xmlns:p14="http://schemas.microsoft.com/office/powerpoint/2010/main" val="341948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normAutofit fontScale="90000"/>
          </a:bodyPr>
          <a:lstStyle/>
          <a:p>
            <a:r>
              <a:rPr lang="da-DK" altLang="da-DK" dirty="0" smtClean="0"/>
              <a:t>Transmission to Eurostat and </a:t>
            </a:r>
            <a:r>
              <a:rPr lang="da-DK" altLang="da-DK" dirty="0" err="1"/>
              <a:t>c</a:t>
            </a:r>
            <a:r>
              <a:rPr lang="da-DK" altLang="da-DK" dirty="0" err="1" smtClean="0"/>
              <a:t>ustomized</a:t>
            </a:r>
            <a:r>
              <a:rPr lang="da-DK" altLang="da-DK" dirty="0" smtClean="0"/>
              <a:t> </a:t>
            </a:r>
            <a:r>
              <a:rPr lang="da-DK" altLang="da-DK" dirty="0" err="1" smtClean="0"/>
              <a:t>presentation</a:t>
            </a:r>
            <a:r>
              <a:rPr lang="da-DK" altLang="da-DK" dirty="0" smtClean="0"/>
              <a:t> in </a:t>
            </a:r>
            <a:r>
              <a:rPr lang="da-DK" altLang="da-DK" dirty="0" err="1" smtClean="0"/>
              <a:t>reports</a:t>
            </a:r>
            <a:r>
              <a:rPr lang="da-DK" altLang="da-DK" dirty="0"/>
              <a:t> </a:t>
            </a:r>
            <a:r>
              <a:rPr lang="da-DK" altLang="da-DK" dirty="0" smtClean="0"/>
              <a:t>and at dst.dk </a:t>
            </a:r>
            <a:endParaRPr lang="en-US" altLang="da-DK" dirty="0" smtClean="0"/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268760"/>
            <a:ext cx="8073529" cy="529113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Tx/>
              <a:buChar char="-"/>
            </a:pPr>
            <a:r>
              <a:rPr lang="da-DK" altLang="da-DK" sz="2400" dirty="0" err="1" smtClean="0"/>
              <a:t>Many</a:t>
            </a:r>
            <a:r>
              <a:rPr lang="da-DK" altLang="da-DK" sz="2400" dirty="0" smtClean="0"/>
              <a:t> </a:t>
            </a:r>
            <a:r>
              <a:rPr lang="da-DK" altLang="da-DK" sz="2400" dirty="0" err="1" smtClean="0"/>
              <a:t>views</a:t>
            </a:r>
            <a:r>
              <a:rPr lang="da-DK" altLang="da-DK" sz="2400" dirty="0" smtClean="0"/>
              <a:t> </a:t>
            </a:r>
            <a:r>
              <a:rPr lang="da-DK" altLang="da-DK" sz="2400" dirty="0" err="1" smtClean="0"/>
              <a:t>into</a:t>
            </a:r>
            <a:r>
              <a:rPr lang="da-DK" altLang="da-DK" sz="2400" dirty="0" smtClean="0"/>
              <a:t> </a:t>
            </a:r>
            <a:r>
              <a:rPr lang="da-DK" altLang="da-DK" sz="2400" dirty="0" err="1" smtClean="0"/>
              <a:t>quality</a:t>
            </a:r>
            <a:r>
              <a:rPr lang="da-DK" altLang="da-DK" sz="2400" dirty="0" smtClean="0"/>
              <a:t> </a:t>
            </a:r>
            <a:r>
              <a:rPr lang="da-DK" altLang="da-DK" sz="2400" dirty="0" err="1" smtClean="0"/>
              <a:t>declarations</a:t>
            </a:r>
            <a:r>
              <a:rPr lang="da-DK" altLang="da-DK" sz="2400" dirty="0" smtClean="0"/>
              <a:t> to support </a:t>
            </a:r>
            <a:r>
              <a:rPr lang="da-DK" altLang="da-DK" sz="2400" dirty="0" err="1" smtClean="0"/>
              <a:t>various</a:t>
            </a:r>
            <a:r>
              <a:rPr lang="da-DK" altLang="da-DK" sz="2400" dirty="0" smtClean="0"/>
              <a:t> </a:t>
            </a:r>
            <a:r>
              <a:rPr lang="da-DK" altLang="da-DK" sz="2400" dirty="0" err="1" smtClean="0"/>
              <a:t>users</a:t>
            </a:r>
            <a:endParaRPr lang="da-DK" altLang="da-DK" sz="2400" dirty="0" smtClean="0"/>
          </a:p>
          <a:p>
            <a:pPr>
              <a:buFontTx/>
              <a:buChar char="-"/>
            </a:pPr>
            <a:r>
              <a:rPr lang="da-DK" altLang="da-DK" sz="2400" dirty="0" err="1" smtClean="0"/>
              <a:t>Example</a:t>
            </a:r>
            <a:r>
              <a:rPr lang="da-DK" altLang="da-DK" sz="2400" dirty="0" smtClean="0"/>
              <a:t>: </a:t>
            </a:r>
            <a:r>
              <a:rPr lang="da-DK" altLang="da-DK" sz="2400" dirty="0" err="1" smtClean="0"/>
              <a:t>Extract</a:t>
            </a:r>
            <a:r>
              <a:rPr lang="da-DK" altLang="da-DK" sz="2400" dirty="0" smtClean="0"/>
              <a:t> from </a:t>
            </a:r>
            <a:r>
              <a:rPr lang="da-DK" altLang="da-DK" sz="2400" dirty="0" err="1" smtClean="0"/>
              <a:t>report</a:t>
            </a:r>
            <a:r>
              <a:rPr lang="da-DK" altLang="da-DK" sz="2400" dirty="0" smtClean="0"/>
              <a:t> with summary information for Retail Trade Index</a:t>
            </a:r>
          </a:p>
          <a:p>
            <a:pPr>
              <a:buFontTx/>
              <a:buChar char="-"/>
            </a:pPr>
            <a:endParaRPr lang="en-US" altLang="da-DK" sz="2400" dirty="0" smtClean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2" y="2948406"/>
            <a:ext cx="7878535" cy="315141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24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429496729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>
                <a:uFillTx/>
              </a:rPr>
              <a:t>Status</a:t>
            </a:r>
            <a:r>
              <a:rPr lang="da-DK" dirty="0" smtClean="0">
                <a:uFillTx/>
              </a:rPr>
              <a:t> on EU-grant </a:t>
            </a:r>
            <a:r>
              <a:rPr lang="da-DK" dirty="0" err="1" smtClean="0">
                <a:uFillTx/>
              </a:rPr>
              <a:t>project</a:t>
            </a:r>
            <a:endParaRPr dirty="0">
              <a:uFillTx/>
            </a:endParaRPr>
          </a:p>
          <a:p>
            <a:endParaRPr dirty="0">
              <a:uFillTx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/>
          </a:bodyPr>
          <a:lstStyle/>
          <a:p>
            <a:r>
              <a:rPr dirty="0" err="1" smtClean="0">
                <a:uFillTx/>
              </a:rPr>
              <a:t>Syste</a:t>
            </a:r>
            <a:r>
              <a:rPr lang="da-DK" dirty="0" smtClean="0">
                <a:uFillTx/>
              </a:rPr>
              <a:t>m</a:t>
            </a:r>
            <a:r>
              <a:rPr dirty="0" smtClean="0">
                <a:uFillTx/>
              </a:rPr>
              <a:t> </a:t>
            </a:r>
            <a:r>
              <a:rPr dirty="0">
                <a:uFillTx/>
              </a:rPr>
              <a:t>using </a:t>
            </a:r>
            <a:r>
              <a:rPr dirty="0" err="1" smtClean="0">
                <a:uFillTx/>
              </a:rPr>
              <a:t>Colectica</a:t>
            </a:r>
            <a:r>
              <a:rPr lang="da-DK" dirty="0" smtClean="0"/>
              <a:t>, DDI and SDMX </a:t>
            </a:r>
            <a:r>
              <a:rPr dirty="0" smtClean="0">
                <a:uFillTx/>
              </a:rPr>
              <a:t> </a:t>
            </a:r>
            <a:r>
              <a:rPr dirty="0">
                <a:uFillTx/>
              </a:rPr>
              <a:t>in place</a:t>
            </a:r>
          </a:p>
          <a:p>
            <a:r>
              <a:rPr dirty="0" smtClean="0">
                <a:uFillTx/>
              </a:rPr>
              <a:t>S</a:t>
            </a:r>
            <a:r>
              <a:rPr lang="da-DK" dirty="0" smtClean="0">
                <a:uFillTx/>
              </a:rPr>
              <a:t>IMS</a:t>
            </a:r>
            <a:r>
              <a:rPr dirty="0" smtClean="0">
                <a:uFillTx/>
              </a:rPr>
              <a:t> </a:t>
            </a:r>
            <a:r>
              <a:rPr lang="da-DK" dirty="0" err="1" smtClean="0">
                <a:uFillTx/>
              </a:rPr>
              <a:t>quality</a:t>
            </a:r>
            <a:r>
              <a:rPr lang="da-DK" dirty="0" smtClean="0">
                <a:uFillTx/>
              </a:rPr>
              <a:t> </a:t>
            </a:r>
            <a:r>
              <a:rPr lang="da-DK" dirty="0" err="1" smtClean="0">
                <a:uFillTx/>
              </a:rPr>
              <a:t>concept</a:t>
            </a:r>
            <a:r>
              <a:rPr lang="da-DK" dirty="0" smtClean="0">
                <a:uFillTx/>
              </a:rPr>
              <a:t> </a:t>
            </a:r>
            <a:r>
              <a:rPr lang="da-DK" dirty="0" err="1" smtClean="0">
                <a:uFillTx/>
              </a:rPr>
              <a:t>classification</a:t>
            </a:r>
            <a:r>
              <a:rPr lang="da-DK" dirty="0" smtClean="0">
                <a:uFillTx/>
              </a:rPr>
              <a:t> </a:t>
            </a:r>
            <a:r>
              <a:rPr dirty="0" smtClean="0">
                <a:uFillTx/>
              </a:rPr>
              <a:t>inside </a:t>
            </a:r>
            <a:r>
              <a:rPr dirty="0">
                <a:uFillTx/>
              </a:rPr>
              <a:t>with integration to concept database</a:t>
            </a:r>
          </a:p>
          <a:p>
            <a:r>
              <a:rPr dirty="0" smtClean="0">
                <a:uFillTx/>
              </a:rPr>
              <a:t>Files</a:t>
            </a:r>
            <a:r>
              <a:rPr lang="da-DK" dirty="0" smtClean="0">
                <a:uFillTx/>
              </a:rPr>
              <a:t> to Eurostat </a:t>
            </a:r>
            <a:r>
              <a:rPr dirty="0" smtClean="0">
                <a:uFillTx/>
              </a:rPr>
              <a:t>complying </a:t>
            </a:r>
            <a:r>
              <a:rPr dirty="0">
                <a:uFillTx/>
              </a:rPr>
              <a:t>with </a:t>
            </a:r>
            <a:r>
              <a:rPr lang="da-DK" dirty="0" smtClean="0"/>
              <a:t>ESMS</a:t>
            </a:r>
            <a:r>
              <a:rPr dirty="0" smtClean="0">
                <a:uFillTx/>
              </a:rPr>
              <a:t> </a:t>
            </a:r>
            <a:r>
              <a:rPr dirty="0">
                <a:uFillTx/>
              </a:rPr>
              <a:t>and </a:t>
            </a:r>
            <a:r>
              <a:rPr lang="da-DK" dirty="0" smtClean="0"/>
              <a:t>ESQRS</a:t>
            </a:r>
            <a:r>
              <a:rPr dirty="0" smtClean="0">
                <a:uFillTx/>
              </a:rPr>
              <a:t> </a:t>
            </a:r>
            <a:r>
              <a:rPr dirty="0">
                <a:uFillTx/>
              </a:rPr>
              <a:t>metadata structure </a:t>
            </a:r>
            <a:r>
              <a:rPr dirty="0" smtClean="0">
                <a:uFillTx/>
              </a:rPr>
              <a:t>definitions</a:t>
            </a:r>
            <a:r>
              <a:rPr lang="da-DK" dirty="0"/>
              <a:t> </a:t>
            </a:r>
            <a:r>
              <a:rPr lang="da-DK" dirty="0" err="1"/>
              <a:t>can</a:t>
            </a: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generated</a:t>
            </a:r>
            <a:endParaRPr dirty="0">
              <a:uFillTx/>
            </a:endParaRPr>
          </a:p>
          <a:p>
            <a:r>
              <a:rPr dirty="0">
                <a:uFillTx/>
              </a:rPr>
              <a:t>Guidelines </a:t>
            </a:r>
            <a:r>
              <a:rPr lang="da-DK" dirty="0" smtClean="0">
                <a:uFillTx/>
              </a:rPr>
              <a:t>and </a:t>
            </a:r>
            <a:r>
              <a:rPr dirty="0" smtClean="0">
                <a:uFillTx/>
              </a:rPr>
              <a:t>course</a:t>
            </a:r>
            <a:r>
              <a:rPr lang="da-DK" dirty="0" smtClean="0">
                <a:uFillTx/>
              </a:rPr>
              <a:t> </a:t>
            </a:r>
            <a:r>
              <a:rPr lang="da-DK" dirty="0" err="1" smtClean="0">
                <a:uFillTx/>
              </a:rPr>
              <a:t>material</a:t>
            </a:r>
            <a:r>
              <a:rPr lang="da-DK" dirty="0" smtClean="0">
                <a:uFillTx/>
              </a:rPr>
              <a:t> </a:t>
            </a:r>
            <a:r>
              <a:rPr lang="da-DK" dirty="0" err="1" smtClean="0">
                <a:uFillTx/>
              </a:rPr>
              <a:t>prepared</a:t>
            </a:r>
            <a:endParaRPr dirty="0">
              <a:uFillTx/>
            </a:endParaRPr>
          </a:p>
          <a:p>
            <a:r>
              <a:rPr dirty="0">
                <a:uFillTx/>
              </a:rPr>
              <a:t>About 100 surveys created and subject matter </a:t>
            </a:r>
            <a:r>
              <a:rPr lang="da-DK" dirty="0" err="1" smtClean="0"/>
              <a:t>staff</a:t>
            </a:r>
            <a:r>
              <a:rPr dirty="0" smtClean="0">
                <a:uFillTx/>
              </a:rPr>
              <a:t> </a:t>
            </a:r>
            <a:r>
              <a:rPr dirty="0">
                <a:uFillTx/>
              </a:rPr>
              <a:t>are working to </a:t>
            </a:r>
            <a:r>
              <a:rPr dirty="0" smtClean="0">
                <a:uFillTx/>
              </a:rPr>
              <a:t>transform </a:t>
            </a:r>
            <a:r>
              <a:rPr dirty="0">
                <a:uFillTx/>
              </a:rPr>
              <a:t>from old to new </a:t>
            </a:r>
            <a:r>
              <a:rPr lang="da-DK" dirty="0" smtClean="0"/>
              <a:t>standard-</a:t>
            </a:r>
            <a:r>
              <a:rPr lang="da-DK" dirty="0" err="1" smtClean="0"/>
              <a:t>based</a:t>
            </a:r>
            <a:r>
              <a:rPr lang="da-DK" dirty="0" smtClean="0"/>
              <a:t> </a:t>
            </a:r>
            <a:r>
              <a:rPr lang="da-DK" dirty="0" err="1" smtClean="0"/>
              <a:t>quality</a:t>
            </a:r>
            <a:r>
              <a:rPr lang="da-DK" dirty="0" smtClean="0"/>
              <a:t> </a:t>
            </a:r>
            <a:r>
              <a:rPr lang="da-DK" dirty="0" err="1" smtClean="0"/>
              <a:t>declarations</a:t>
            </a:r>
            <a:endParaRPr lang="da-DK" dirty="0" smtClean="0"/>
          </a:p>
          <a:p>
            <a:endParaRPr dirty="0">
              <a:uFillTx/>
            </a:endParaRPr>
          </a:p>
          <a:p>
            <a:endParaRPr dirty="0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8995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107504" y="116632"/>
            <a:ext cx="9036496" cy="1143000"/>
          </a:xfrm>
        </p:spPr>
        <p:txBody>
          <a:bodyPr>
            <a:normAutofit/>
          </a:bodyPr>
          <a:lstStyle/>
          <a:p>
            <a:r>
              <a:rPr lang="da-DK" sz="2800" dirty="0" err="1" smtClean="0"/>
              <a:t>Implementation</a:t>
            </a:r>
            <a:r>
              <a:rPr lang="da-DK" sz="2800" dirty="0" smtClean="0"/>
              <a:t> of Eurostat </a:t>
            </a:r>
            <a:r>
              <a:rPr lang="da-DK" sz="2800" dirty="0" err="1" smtClean="0"/>
              <a:t>Quality</a:t>
            </a:r>
            <a:r>
              <a:rPr lang="da-DK" sz="2800" dirty="0" smtClean="0"/>
              <a:t> Framework</a:t>
            </a:r>
            <a:endParaRPr lang="da-DK" sz="2800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C73271-F603-4B8B-BC48-CACE9C399C01}" type="slidenum">
              <a:rPr lang="da-DK" smtClean="0"/>
              <a:pPr/>
              <a:t>12</a:t>
            </a:fld>
            <a:endParaRPr lang="da-DK" dirty="0"/>
          </a:p>
        </p:txBody>
      </p:sp>
      <p:pic>
        <p:nvPicPr>
          <p:cNvPr id="5" name="Pladsholder til indhold 4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268760"/>
            <a:ext cx="6984776" cy="4680520"/>
          </a:xfrm>
          <a:prstGeom prst="rect">
            <a:avLst/>
          </a:prstGeom>
          <a:noFill/>
          <a:ln>
            <a:solidFill>
              <a:srgbClr val="808080"/>
            </a:solidFill>
          </a:ln>
        </p:spPr>
      </p:pic>
    </p:spTree>
    <p:extLst>
      <p:ext uri="{BB962C8B-B14F-4D97-AF65-F5344CB8AC3E}">
        <p14:creationId xmlns:p14="http://schemas.microsoft.com/office/powerpoint/2010/main" val="184069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err="1" smtClean="0"/>
              <a:t>Quality</a:t>
            </a:r>
            <a:r>
              <a:rPr lang="da-DK" dirty="0" smtClean="0"/>
              <a:t> </a:t>
            </a:r>
            <a:r>
              <a:rPr lang="da-DK" dirty="0" err="1" smtClean="0"/>
              <a:t>defineed</a:t>
            </a:r>
            <a:r>
              <a:rPr lang="da-DK" dirty="0" smtClean="0"/>
              <a:t> and </a:t>
            </a:r>
            <a:r>
              <a:rPr lang="da-DK" dirty="0" err="1"/>
              <a:t>r</a:t>
            </a:r>
            <a:r>
              <a:rPr lang="da-DK" dirty="0" err="1" smtClean="0"/>
              <a:t>equirement</a:t>
            </a:r>
            <a:r>
              <a:rPr lang="da-DK" dirty="0" smtClean="0"/>
              <a:t> for the </a:t>
            </a:r>
            <a:r>
              <a:rPr lang="da-DK" dirty="0" err="1" smtClean="0"/>
              <a:t>Quality</a:t>
            </a:r>
            <a:r>
              <a:rPr lang="da-DK" dirty="0" smtClean="0"/>
              <a:t> management system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C73271-F603-4B8B-BC48-CACE9C399C01}" type="slidenum">
              <a:rPr lang="da-DK" smtClean="0"/>
              <a:pPr/>
              <a:t>13</a:t>
            </a:fld>
            <a:endParaRPr lang="da-DK" dirty="0"/>
          </a:p>
        </p:txBody>
      </p:sp>
      <p:pic>
        <p:nvPicPr>
          <p:cNvPr id="8" name="Picture 695" descr="GSBPM-2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148062" y="1844825"/>
            <a:ext cx="3168354" cy="417646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Afrundet rektangulær billedforklaring 5"/>
          <p:cNvSpPr/>
          <p:nvPr/>
        </p:nvSpPr>
        <p:spPr>
          <a:xfrm>
            <a:off x="179512" y="2132856"/>
            <a:ext cx="4032448" cy="4032448"/>
          </a:xfrm>
          <a:prstGeom prst="wedgeRoundRectCallout">
            <a:avLst>
              <a:gd name="adj1" fmla="val 61001"/>
              <a:gd name="adj2" fmla="val -3945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AutoNum type="arabicPeriod"/>
              <a:defRPr/>
            </a:pPr>
            <a:r>
              <a:rPr lang="da-DK" sz="2400" dirty="0" err="1" smtClean="0"/>
              <a:t>Define</a:t>
            </a:r>
            <a:r>
              <a:rPr lang="da-DK" sz="2400" dirty="0" smtClean="0"/>
              <a:t> content: SIMS</a:t>
            </a:r>
          </a:p>
          <a:p>
            <a:pPr marL="342900" indent="-342900">
              <a:buAutoNum type="arabicPeriod"/>
              <a:defRPr/>
            </a:pPr>
            <a:r>
              <a:rPr lang="da-DK" sz="2400" dirty="0" smtClean="0"/>
              <a:t>Guidelines for </a:t>
            </a:r>
            <a:r>
              <a:rPr lang="da-DK" sz="2400" dirty="0" err="1" smtClean="0"/>
              <a:t>production</a:t>
            </a:r>
            <a:r>
              <a:rPr lang="da-DK" sz="2400" dirty="0" smtClean="0"/>
              <a:t> processes</a:t>
            </a:r>
          </a:p>
          <a:p>
            <a:pPr marL="342900" indent="-342900">
              <a:buAutoNum type="arabicPeriod"/>
              <a:defRPr/>
            </a:pPr>
            <a:r>
              <a:rPr lang="da-DK" sz="2400" dirty="0" smtClean="0"/>
              <a:t>User </a:t>
            </a:r>
            <a:r>
              <a:rPr lang="da-DK" sz="2400" dirty="0" err="1" smtClean="0"/>
              <a:t>needs</a:t>
            </a:r>
            <a:r>
              <a:rPr lang="da-DK" sz="2400" dirty="0" smtClean="0"/>
              <a:t>: </a:t>
            </a:r>
            <a:r>
              <a:rPr lang="da-DK" sz="2400" dirty="0" err="1" smtClean="0"/>
              <a:t>survey</a:t>
            </a:r>
            <a:r>
              <a:rPr lang="da-DK" sz="2400" dirty="0" smtClean="0"/>
              <a:t> </a:t>
            </a:r>
            <a:r>
              <a:rPr lang="da-DK" sz="2400" dirty="0" err="1" smtClean="0"/>
              <a:t>specfic</a:t>
            </a:r>
            <a:r>
              <a:rPr lang="da-DK" sz="2400" dirty="0" smtClean="0"/>
              <a:t> and </a:t>
            </a:r>
            <a:r>
              <a:rPr lang="da-DK" sz="2400" dirty="0" err="1" smtClean="0"/>
              <a:t>quality</a:t>
            </a:r>
            <a:r>
              <a:rPr lang="da-DK" sz="2400" dirty="0" smtClean="0"/>
              <a:t> / metadata </a:t>
            </a:r>
            <a:r>
              <a:rPr lang="da-DK" sz="2400" dirty="0" err="1" smtClean="0"/>
              <a:t>specific</a:t>
            </a:r>
            <a:endParaRPr lang="da-DK" sz="2400" dirty="0" smtClean="0"/>
          </a:p>
          <a:p>
            <a:pPr marL="342900" indent="-342900">
              <a:buAutoNum type="arabicPeriod"/>
              <a:defRPr/>
            </a:pPr>
            <a:r>
              <a:rPr lang="da-DK" sz="2400" dirty="0" err="1" smtClean="0"/>
              <a:t>Quality</a:t>
            </a:r>
            <a:r>
              <a:rPr lang="da-DK" sz="2400" dirty="0" smtClean="0"/>
              <a:t> organisation</a:t>
            </a:r>
            <a:endParaRPr lang="da-DK" sz="2400" dirty="0"/>
          </a:p>
        </p:txBody>
      </p:sp>
      <p:sp>
        <p:nvSpPr>
          <p:cNvPr id="2" name="Rektangel 1"/>
          <p:cNvSpPr/>
          <p:nvPr/>
        </p:nvSpPr>
        <p:spPr>
          <a:xfrm>
            <a:off x="611560" y="1425550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Definition of quality: “</a:t>
            </a:r>
            <a:r>
              <a:rPr lang="en-US" b="1" i="1" dirty="0" smtClean="0"/>
              <a:t>the </a:t>
            </a:r>
            <a:r>
              <a:rPr lang="en-US" b="1" i="1" dirty="0"/>
              <a:t>degree to which a set of inherent characteristics of processes and products fulfils requirements”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75022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>
          <a:xfrm>
            <a:off x="467544" y="1268760"/>
            <a:ext cx="821925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dirty="0" smtClean="0"/>
              <a:t>Challenge</a:t>
            </a:r>
          </a:p>
          <a:p>
            <a:pPr lvl="1"/>
            <a:r>
              <a:rPr lang="da-DK" dirty="0" err="1" smtClean="0"/>
              <a:t>Increase</a:t>
            </a:r>
            <a:r>
              <a:rPr lang="da-DK" dirty="0" smtClean="0"/>
              <a:t> </a:t>
            </a:r>
            <a:r>
              <a:rPr lang="da-DK" dirty="0"/>
              <a:t>in </a:t>
            </a:r>
            <a:r>
              <a:rPr lang="da-DK" dirty="0" err="1"/>
              <a:t>number</a:t>
            </a:r>
            <a:r>
              <a:rPr lang="da-DK" dirty="0"/>
              <a:t> of </a:t>
            </a:r>
            <a:r>
              <a:rPr lang="da-DK" dirty="0" err="1"/>
              <a:t>user</a:t>
            </a:r>
            <a:r>
              <a:rPr lang="da-DK" dirty="0"/>
              <a:t>  </a:t>
            </a:r>
            <a:r>
              <a:rPr lang="da-DK" dirty="0" err="1"/>
              <a:t>demand</a:t>
            </a:r>
            <a:r>
              <a:rPr lang="da-DK" dirty="0"/>
              <a:t> on </a:t>
            </a:r>
            <a:r>
              <a:rPr lang="da-DK" dirty="0" err="1" smtClean="0"/>
              <a:t>content</a:t>
            </a:r>
            <a:endParaRPr lang="da-DK" dirty="0"/>
          </a:p>
          <a:p>
            <a:pPr marL="0" indent="0">
              <a:buNone/>
            </a:pPr>
            <a:r>
              <a:rPr lang="da-DK" dirty="0" err="1" smtClean="0"/>
              <a:t>Response</a:t>
            </a:r>
            <a:endParaRPr lang="en-US" dirty="0" smtClean="0"/>
          </a:p>
          <a:p>
            <a:pPr lvl="1"/>
            <a:r>
              <a:rPr lang="en-US" dirty="0" smtClean="0"/>
              <a:t>F</a:t>
            </a:r>
            <a:r>
              <a:rPr lang="en-US" dirty="0" smtClean="0"/>
              <a:t>ocus-groups</a:t>
            </a:r>
          </a:p>
          <a:p>
            <a:pPr lvl="1"/>
            <a:r>
              <a:rPr lang="en-US" dirty="0" smtClean="0"/>
              <a:t>Improved dissemination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Suggestion for research and development</a:t>
            </a:r>
          </a:p>
          <a:p>
            <a:pPr lvl="1"/>
            <a:r>
              <a:rPr lang="en-US" dirty="0" smtClean="0"/>
              <a:t>How to improve </a:t>
            </a:r>
            <a:r>
              <a:rPr lang="en-US" dirty="0"/>
              <a:t>dissemination of information on content and quality dimensions </a:t>
            </a:r>
            <a:endParaRPr lang="en-GB" dirty="0"/>
          </a:p>
          <a:p>
            <a:pPr lvl="1"/>
            <a:r>
              <a:rPr lang="en-US" dirty="0"/>
              <a:t>H</a:t>
            </a:r>
            <a:r>
              <a:rPr lang="en-US" dirty="0" smtClean="0"/>
              <a:t>ow </a:t>
            </a:r>
            <a:r>
              <a:rPr lang="en-US" dirty="0"/>
              <a:t>to </a:t>
            </a:r>
            <a:r>
              <a:rPr lang="en-US" dirty="0" smtClean="0"/>
              <a:t>ensure descriptions </a:t>
            </a:r>
            <a:r>
              <a:rPr lang="en-US" dirty="0"/>
              <a:t>of </a:t>
            </a:r>
            <a:r>
              <a:rPr lang="en-US" dirty="0" smtClean="0"/>
              <a:t>society fulfilling the democratic </a:t>
            </a:r>
            <a:r>
              <a:rPr lang="en-US" dirty="0"/>
              <a:t>ideal on information </a:t>
            </a:r>
            <a:endParaRPr lang="da-DK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Challenge #1 User </a:t>
            </a:r>
            <a:r>
              <a:rPr lang="da-DK" dirty="0" err="1" smtClean="0"/>
              <a:t>needs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C73271-F603-4B8B-BC48-CACE9C399C01}" type="slidenum">
              <a:rPr lang="da-DK" smtClean="0"/>
              <a:pPr/>
              <a:t>14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8793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>
          <a:xfrm>
            <a:off x="539552" y="3231679"/>
            <a:ext cx="7776864" cy="23762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a-DK" dirty="0" err="1" smtClean="0"/>
              <a:t>Response</a:t>
            </a:r>
            <a:endParaRPr lang="en-US" dirty="0" smtClean="0"/>
          </a:p>
          <a:p>
            <a:pPr lvl="1"/>
            <a:r>
              <a:rPr lang="en-US" dirty="0" smtClean="0"/>
              <a:t>Stepwise implementation </a:t>
            </a:r>
            <a:r>
              <a:rPr lang="en-US" dirty="0" smtClean="0"/>
              <a:t>towards end-to-end processes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Suggestion for research and development</a:t>
            </a:r>
          </a:p>
          <a:p>
            <a:pPr lvl="1"/>
            <a:r>
              <a:rPr lang="en-US" dirty="0" smtClean="0"/>
              <a:t>How to implement efficient end-to-end processes (value chains)</a:t>
            </a:r>
          </a:p>
          <a:p>
            <a:pPr lvl="1"/>
            <a:r>
              <a:rPr lang="en-US" dirty="0" smtClean="0"/>
              <a:t>Business Process Management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Challenge #2 </a:t>
            </a:r>
            <a:r>
              <a:rPr lang="da-DK" dirty="0" err="1"/>
              <a:t>Corporate</a:t>
            </a:r>
            <a:r>
              <a:rPr lang="da-DK" dirty="0"/>
              <a:t> </a:t>
            </a:r>
            <a:r>
              <a:rPr lang="da-DK" dirty="0" err="1"/>
              <a:t>level</a:t>
            </a:r>
            <a:r>
              <a:rPr lang="da-DK" dirty="0"/>
              <a:t> </a:t>
            </a:r>
            <a:r>
              <a:rPr lang="da-DK" dirty="0" err="1"/>
              <a:t>issues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C73271-F603-4B8B-BC48-CACE9C399C01}" type="slidenum">
              <a:rPr lang="da-DK" smtClean="0"/>
              <a:pPr/>
              <a:t>15</a:t>
            </a:fld>
            <a:endParaRPr lang="da-DK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196752"/>
            <a:ext cx="5443151" cy="2178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ladsholder til indhold 1"/>
          <p:cNvSpPr txBox="1">
            <a:spLocks/>
          </p:cNvSpPr>
          <p:nvPr/>
        </p:nvSpPr>
        <p:spPr>
          <a:xfrm>
            <a:off x="539552" y="1268760"/>
            <a:ext cx="7776864" cy="2376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68288" indent="-268288" algn="l" defTabSz="914400" rtl="0" eaLnBrk="1" latinLnBrk="0" hangingPunct="1">
              <a:spcBef>
                <a:spcPct val="20000"/>
              </a:spcBef>
              <a:buClr>
                <a:srgbClr val="0091D4"/>
              </a:buClr>
              <a:buSzPct val="100000"/>
              <a:buFont typeface="Wingdings" pitchFamily="2" charset="2"/>
              <a:buChar char=""/>
              <a:defRPr sz="26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31813" indent="-263525" algn="l" defTabSz="914400" rtl="0" eaLnBrk="1" latinLnBrk="0" hangingPunct="1">
              <a:spcBef>
                <a:spcPct val="20000"/>
              </a:spcBef>
              <a:buClr>
                <a:srgbClr val="0091D4"/>
              </a:buClr>
              <a:buSzPct val="80000"/>
              <a:buFont typeface="Wingdings" pitchFamily="2" charset="2"/>
              <a:buChar char="§"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809625" indent="-266700" algn="l" defTabSz="914400" rtl="0" eaLnBrk="1" latinLnBrk="0" hangingPunct="1">
              <a:spcBef>
                <a:spcPct val="20000"/>
              </a:spcBef>
              <a:buClr>
                <a:srgbClr val="0091D4"/>
              </a:buClr>
              <a:buSzPct val="100000"/>
              <a:buFontTx/>
              <a:buChar char="-"/>
              <a:defRPr sz="18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48000" indent="-180000" algn="l" defTabSz="914400" rtl="0" eaLnBrk="1" latinLnBrk="0" hangingPunct="1">
              <a:spcBef>
                <a:spcPct val="20000"/>
              </a:spcBef>
              <a:buClr>
                <a:srgbClr val="2585B8"/>
              </a:buClr>
              <a:buSzPct val="60000"/>
              <a:buFont typeface="Wingdings" pitchFamily="2" charset="2"/>
              <a:buChar char="n"/>
              <a:defRPr sz="1400" kern="1200">
                <a:solidFill>
                  <a:schemeClr val="tx1"/>
                </a:solidFill>
                <a:latin typeface="Lucida Sans" pitchFamily="34" charset="0"/>
                <a:ea typeface="+mn-ea"/>
                <a:cs typeface="Arial" pitchFamily="34" charset="0"/>
              </a:defRPr>
            </a:lvl4pPr>
            <a:lvl5pPr marL="756000" indent="-180000" algn="l" defTabSz="914400" rtl="0" eaLnBrk="1" latinLnBrk="0" hangingPunct="1">
              <a:spcBef>
                <a:spcPct val="20000"/>
              </a:spcBef>
              <a:buClr>
                <a:srgbClr val="2585B8"/>
              </a:buClr>
              <a:buSzPct val="50000"/>
              <a:buFont typeface="Wingdings" pitchFamily="2" charset="2"/>
              <a:buChar char="n"/>
              <a:defRPr sz="1200" kern="1200">
                <a:solidFill>
                  <a:schemeClr val="tx1"/>
                </a:solidFill>
                <a:latin typeface="Lucida Sans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endParaRPr lang="da-DK" dirty="0" smtClean="0"/>
          </a:p>
          <a:p>
            <a:pPr marL="0" indent="0">
              <a:buFont typeface="Wingdings" pitchFamily="2" charset="2"/>
              <a:buNone/>
            </a:pPr>
            <a:r>
              <a:rPr lang="da-DK" dirty="0" smtClean="0"/>
              <a:t>Challenge</a:t>
            </a:r>
          </a:p>
          <a:p>
            <a:pPr lvl="1"/>
            <a:r>
              <a:rPr lang="da-DK" dirty="0" err="1" smtClean="0"/>
              <a:t>Stove</a:t>
            </a:r>
            <a:r>
              <a:rPr lang="da-DK" dirty="0" smtClean="0"/>
              <a:t> </a:t>
            </a:r>
            <a:r>
              <a:rPr lang="da-DK" dirty="0" err="1" smtClean="0"/>
              <a:t>pipes</a:t>
            </a:r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72084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>
          <a:xfrm>
            <a:off x="467544" y="1268760"/>
            <a:ext cx="821925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dirty="0" smtClean="0"/>
              <a:t>Challenge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eak </a:t>
            </a:r>
            <a:r>
              <a:rPr lang="en-US" dirty="0"/>
              <a:t>awareness on systematic quality </a:t>
            </a:r>
            <a:r>
              <a:rPr lang="en-US" dirty="0" smtClean="0"/>
              <a:t>work</a:t>
            </a:r>
          </a:p>
          <a:p>
            <a:pPr lvl="1"/>
            <a:r>
              <a:rPr lang="en-US" dirty="0" smtClean="0"/>
              <a:t>How to put quality elements into GSBPM</a:t>
            </a:r>
          </a:p>
          <a:p>
            <a:pPr marL="0" indent="0">
              <a:buNone/>
            </a:pPr>
            <a:r>
              <a:rPr lang="en-US" dirty="0" smtClean="0"/>
              <a:t>Solution</a:t>
            </a:r>
          </a:p>
          <a:p>
            <a:pPr lvl="1"/>
            <a:r>
              <a:rPr lang="en-US" dirty="0" smtClean="0"/>
              <a:t>Describe </a:t>
            </a:r>
            <a:r>
              <a:rPr lang="en-US" dirty="0"/>
              <a:t>each SIMS element in one or more </a:t>
            </a:r>
            <a:r>
              <a:rPr lang="en-US" dirty="0" smtClean="0"/>
              <a:t>GSBPM processes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Suggestion for research and development</a:t>
            </a:r>
          </a:p>
          <a:p>
            <a:pPr lvl="1"/>
            <a:r>
              <a:rPr lang="da-DK" dirty="0" err="1"/>
              <a:t>Improve</a:t>
            </a:r>
            <a:r>
              <a:rPr lang="da-DK" dirty="0"/>
              <a:t> integration of SIMS, QAF and GSBPM </a:t>
            </a:r>
            <a:endParaRPr lang="en-US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Challenge </a:t>
            </a:r>
            <a:r>
              <a:rPr lang="da-DK" dirty="0" smtClean="0"/>
              <a:t>#3 </a:t>
            </a:r>
            <a:r>
              <a:rPr lang="en-GB" dirty="0"/>
              <a:t>Integrating quality into business processes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C73271-F603-4B8B-BC48-CACE9C399C01}" type="slidenum">
              <a:rPr lang="da-DK" smtClean="0"/>
              <a:pPr/>
              <a:t>16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1188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>
          <a:xfrm>
            <a:off x="467544" y="1268760"/>
            <a:ext cx="821925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dirty="0" smtClean="0"/>
              <a:t>Challenge</a:t>
            </a:r>
          </a:p>
          <a:p>
            <a:pPr lvl="1"/>
            <a:r>
              <a:rPr lang="en-US" dirty="0" smtClean="0"/>
              <a:t>Reuse of </a:t>
            </a:r>
            <a:r>
              <a:rPr lang="en-US" dirty="0" smtClean="0"/>
              <a:t>metadata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Short </a:t>
            </a:r>
            <a:r>
              <a:rPr lang="en-US" dirty="0" smtClean="0"/>
              <a:t>term solution must not conflict with long term solutions</a:t>
            </a:r>
          </a:p>
          <a:p>
            <a:pPr marL="0" indent="0">
              <a:buNone/>
            </a:pPr>
            <a:r>
              <a:rPr lang="en-US" dirty="0" smtClean="0"/>
              <a:t>Solution</a:t>
            </a:r>
          </a:p>
          <a:p>
            <a:pPr lvl="1"/>
            <a:r>
              <a:rPr lang="en-US" dirty="0" smtClean="0"/>
              <a:t>Standards (DDI, SDMX etc.) implemented stepwise</a:t>
            </a:r>
          </a:p>
          <a:p>
            <a:pPr marL="0" indent="0">
              <a:buNone/>
            </a:pPr>
            <a:r>
              <a:rPr lang="en-US" dirty="0" smtClean="0"/>
              <a:t>Suggestion for research and development</a:t>
            </a:r>
          </a:p>
          <a:p>
            <a:pPr lvl="1"/>
            <a:r>
              <a:rPr lang="en-US" dirty="0" smtClean="0"/>
              <a:t>How to implement </a:t>
            </a:r>
            <a:r>
              <a:rPr lang="en-US" dirty="0" smtClean="0"/>
              <a:t>stepwise standards with </a:t>
            </a:r>
            <a:r>
              <a:rPr lang="en-US" dirty="0" smtClean="0"/>
              <a:t>different ambition levels </a:t>
            </a:r>
          </a:p>
          <a:p>
            <a:pPr lvl="1"/>
            <a:r>
              <a:rPr lang="en-US" dirty="0" smtClean="0"/>
              <a:t>GSIM should be improved towards practical use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Challenge </a:t>
            </a:r>
            <a:r>
              <a:rPr lang="da-DK" dirty="0" smtClean="0"/>
              <a:t>#4 </a:t>
            </a:r>
            <a:r>
              <a:rPr lang="en-GB" dirty="0"/>
              <a:t>Standards and technical implementation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C73271-F603-4B8B-BC48-CACE9C399C01}" type="slidenum">
              <a:rPr lang="da-DK" smtClean="0"/>
              <a:pPr/>
              <a:t>17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9293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>
          <a:xfrm>
            <a:off x="467544" y="1268760"/>
            <a:ext cx="821925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dirty="0" smtClean="0"/>
              <a:t>Challenge</a:t>
            </a:r>
          </a:p>
          <a:p>
            <a:pPr lvl="1"/>
            <a:r>
              <a:rPr lang="en-US" sz="2000" dirty="0" smtClean="0"/>
              <a:t>How to handle the four challenges above at Member and Eurostat level in a coordinated manner?</a:t>
            </a:r>
          </a:p>
          <a:p>
            <a:pPr marL="0" indent="0">
              <a:buNone/>
            </a:pPr>
            <a:r>
              <a:rPr lang="en-US" dirty="0" smtClean="0"/>
              <a:t>Solution</a:t>
            </a:r>
          </a:p>
          <a:p>
            <a:pPr lvl="1"/>
            <a:r>
              <a:rPr lang="en-US" dirty="0" smtClean="0"/>
              <a:t>Implement the same </a:t>
            </a:r>
            <a:r>
              <a:rPr lang="en-US" dirty="0"/>
              <a:t>standards at different </a:t>
            </a:r>
            <a:r>
              <a:rPr lang="en-US" dirty="0" smtClean="0"/>
              <a:t>ambition-levels</a:t>
            </a:r>
          </a:p>
          <a:p>
            <a:pPr marL="0" indent="0">
              <a:buNone/>
            </a:pPr>
            <a:r>
              <a:rPr lang="en-US" dirty="0"/>
              <a:t>Suggestion for research and development</a:t>
            </a:r>
          </a:p>
          <a:p>
            <a:pPr lvl="1"/>
            <a:r>
              <a:rPr lang="en-US" dirty="0" smtClean="0"/>
              <a:t>How do </a:t>
            </a:r>
            <a:r>
              <a:rPr lang="en-US" dirty="0" err="1" smtClean="0"/>
              <a:t>organisations</a:t>
            </a:r>
            <a:r>
              <a:rPr lang="en-US" dirty="0" smtClean="0"/>
              <a:t> work as social systems and how to improve cooperation of </a:t>
            </a:r>
            <a:r>
              <a:rPr lang="en-US" dirty="0" err="1" smtClean="0"/>
              <a:t>organisation</a:t>
            </a:r>
            <a:endParaRPr lang="en-US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Cost-efficient </a:t>
            </a:r>
            <a:r>
              <a:rPr lang="en-US" dirty="0" smtClean="0"/>
              <a:t>solutions </a:t>
            </a:r>
            <a:r>
              <a:rPr lang="en-US" dirty="0"/>
              <a:t>at Member State and Eurostat level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C73271-F603-4B8B-BC48-CACE9C399C01}" type="slidenum">
              <a:rPr lang="da-DK" smtClean="0"/>
              <a:pPr/>
              <a:t>18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7062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Main conclusions to increase cost effectiveness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C73271-F603-4B8B-BC48-CACE9C399C01}" type="slidenum">
              <a:rPr lang="da-DK" smtClean="0"/>
              <a:pPr/>
              <a:t>19</a:t>
            </a:fld>
            <a:endParaRPr lang="da-DK" dirty="0"/>
          </a:p>
        </p:txBody>
      </p:sp>
      <p:sp>
        <p:nvSpPr>
          <p:cNvPr id="5" name="Vandret skriftrulle 4"/>
          <p:cNvSpPr/>
          <p:nvPr/>
        </p:nvSpPr>
        <p:spPr>
          <a:xfrm>
            <a:off x="1241039" y="3877883"/>
            <a:ext cx="6552728" cy="2304256"/>
          </a:xfrm>
          <a:prstGeom prst="horizontalScroll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 smtClean="0">
                <a:solidFill>
                  <a:schemeClr val="tx1"/>
                </a:solidFill>
              </a:rPr>
              <a:t>More R&amp;D on </a:t>
            </a:r>
            <a:r>
              <a:rPr lang="da-DK" b="1" dirty="0" err="1" smtClean="0">
                <a:solidFill>
                  <a:schemeClr val="tx1"/>
                </a:solidFill>
              </a:rPr>
              <a:t>how</a:t>
            </a:r>
            <a:r>
              <a:rPr lang="da-DK" b="1" dirty="0" smtClean="0">
                <a:solidFill>
                  <a:schemeClr val="tx1"/>
                </a:solidFill>
              </a:rPr>
              <a:t> to </a:t>
            </a:r>
          </a:p>
          <a:p>
            <a:pPr marL="342900" indent="-342900" algn="ctr">
              <a:buAutoNum type="alphaLcParenR"/>
            </a:pPr>
            <a:r>
              <a:rPr lang="da-DK" dirty="0" err="1" smtClean="0">
                <a:solidFill>
                  <a:schemeClr val="tx1"/>
                </a:solidFill>
              </a:rPr>
              <a:t>fulfill</a:t>
            </a:r>
            <a:r>
              <a:rPr lang="da-DK" dirty="0" smtClean="0">
                <a:solidFill>
                  <a:schemeClr val="tx1"/>
                </a:solidFill>
              </a:rPr>
              <a:t> </a:t>
            </a:r>
            <a:r>
              <a:rPr lang="da-DK" dirty="0" err="1" smtClean="0">
                <a:solidFill>
                  <a:schemeClr val="tx1"/>
                </a:solidFill>
              </a:rPr>
              <a:t>user</a:t>
            </a:r>
            <a:r>
              <a:rPr lang="da-DK" dirty="0" smtClean="0">
                <a:solidFill>
                  <a:schemeClr val="tx1"/>
                </a:solidFill>
              </a:rPr>
              <a:t> </a:t>
            </a:r>
            <a:r>
              <a:rPr lang="da-DK" dirty="0" err="1" smtClean="0">
                <a:solidFill>
                  <a:schemeClr val="tx1"/>
                </a:solidFill>
              </a:rPr>
              <a:t>needs</a:t>
            </a:r>
            <a:endParaRPr lang="da-DK" dirty="0" smtClean="0">
              <a:solidFill>
                <a:schemeClr val="tx1"/>
              </a:solidFill>
            </a:endParaRPr>
          </a:p>
          <a:p>
            <a:pPr algn="ctr"/>
            <a:r>
              <a:rPr lang="da-DK" dirty="0" smtClean="0">
                <a:solidFill>
                  <a:schemeClr val="tx1"/>
                </a:solidFill>
              </a:rPr>
              <a:t>b) </a:t>
            </a:r>
            <a:r>
              <a:rPr lang="da-DK" dirty="0" err="1" smtClean="0">
                <a:solidFill>
                  <a:schemeClr val="tx1"/>
                </a:solidFill>
              </a:rPr>
              <a:t>integrate</a:t>
            </a:r>
            <a:r>
              <a:rPr lang="da-DK" dirty="0" smtClean="0">
                <a:solidFill>
                  <a:schemeClr val="tx1"/>
                </a:solidFill>
              </a:rPr>
              <a:t> </a:t>
            </a:r>
            <a:r>
              <a:rPr lang="da-DK" dirty="0" err="1" smtClean="0">
                <a:solidFill>
                  <a:schemeClr val="tx1"/>
                </a:solidFill>
              </a:rPr>
              <a:t>quality</a:t>
            </a:r>
            <a:r>
              <a:rPr lang="da-DK" dirty="0" smtClean="0">
                <a:solidFill>
                  <a:schemeClr val="tx1"/>
                </a:solidFill>
              </a:rPr>
              <a:t> and metadata </a:t>
            </a:r>
            <a:r>
              <a:rPr lang="da-DK" dirty="0" err="1" smtClean="0">
                <a:solidFill>
                  <a:schemeClr val="tx1"/>
                </a:solidFill>
              </a:rPr>
              <a:t>into</a:t>
            </a:r>
            <a:r>
              <a:rPr lang="da-DK" dirty="0" smtClean="0">
                <a:solidFill>
                  <a:schemeClr val="tx1"/>
                </a:solidFill>
              </a:rPr>
              <a:t> processes </a:t>
            </a:r>
          </a:p>
        </p:txBody>
      </p:sp>
      <p:sp>
        <p:nvSpPr>
          <p:cNvPr id="7" name="Vandret skriftrulle 6"/>
          <p:cNvSpPr/>
          <p:nvPr/>
        </p:nvSpPr>
        <p:spPr>
          <a:xfrm>
            <a:off x="5076056" y="1302430"/>
            <a:ext cx="3744416" cy="2575453"/>
          </a:xfrm>
          <a:prstGeom prst="horizontalScroll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 smtClean="0">
              <a:solidFill>
                <a:schemeClr val="tx1"/>
              </a:solidFill>
            </a:endParaRPr>
          </a:p>
          <a:p>
            <a:pPr algn="ctr"/>
            <a:r>
              <a:rPr lang="da-DK" b="1" dirty="0" err="1" smtClean="0">
                <a:solidFill>
                  <a:schemeClr val="tx1"/>
                </a:solidFill>
              </a:rPr>
              <a:t>Build</a:t>
            </a:r>
            <a:r>
              <a:rPr lang="da-DK" b="1" dirty="0" smtClean="0">
                <a:solidFill>
                  <a:schemeClr val="tx1"/>
                </a:solidFill>
              </a:rPr>
              <a:t> </a:t>
            </a:r>
            <a:r>
              <a:rPr lang="da-DK" b="1" dirty="0" err="1">
                <a:solidFill>
                  <a:schemeClr val="tx1"/>
                </a:solidFill>
              </a:rPr>
              <a:t>m</a:t>
            </a:r>
            <a:r>
              <a:rPr lang="da-DK" b="1" dirty="0" err="1" smtClean="0">
                <a:solidFill>
                  <a:schemeClr val="tx1"/>
                </a:solidFill>
              </a:rPr>
              <a:t>odern</a:t>
            </a:r>
            <a:r>
              <a:rPr lang="da-DK" b="1" dirty="0" smtClean="0">
                <a:solidFill>
                  <a:schemeClr val="tx1"/>
                </a:solidFill>
              </a:rPr>
              <a:t> </a:t>
            </a:r>
            <a:r>
              <a:rPr lang="da-DK" b="1" dirty="0" err="1" smtClean="0">
                <a:solidFill>
                  <a:schemeClr val="tx1"/>
                </a:solidFill>
              </a:rPr>
              <a:t>library</a:t>
            </a:r>
            <a:r>
              <a:rPr lang="da-DK" b="1" dirty="0" smtClean="0">
                <a:solidFill>
                  <a:schemeClr val="tx1"/>
                </a:solidFill>
              </a:rPr>
              <a:t> catolog systems</a:t>
            </a:r>
          </a:p>
          <a:p>
            <a:pPr algn="ctr"/>
            <a:r>
              <a:rPr lang="da-DK" dirty="0" smtClean="0">
                <a:solidFill>
                  <a:schemeClr val="tx1"/>
                </a:solidFill>
              </a:rPr>
              <a:t>Access to </a:t>
            </a:r>
            <a:r>
              <a:rPr lang="da-DK" dirty="0" err="1" smtClean="0">
                <a:solidFill>
                  <a:schemeClr val="tx1"/>
                </a:solidFill>
              </a:rPr>
              <a:t>Quality</a:t>
            </a:r>
            <a:r>
              <a:rPr lang="da-DK" dirty="0" smtClean="0">
                <a:solidFill>
                  <a:schemeClr val="tx1"/>
                </a:solidFill>
              </a:rPr>
              <a:t> </a:t>
            </a:r>
            <a:r>
              <a:rPr lang="da-DK" dirty="0" smtClean="0">
                <a:solidFill>
                  <a:schemeClr val="tx1"/>
                </a:solidFill>
              </a:rPr>
              <a:t>and </a:t>
            </a:r>
            <a:r>
              <a:rPr lang="da-DK" dirty="0">
                <a:solidFill>
                  <a:schemeClr val="tx1"/>
                </a:solidFill>
              </a:rPr>
              <a:t>M</a:t>
            </a:r>
            <a:r>
              <a:rPr lang="da-DK" dirty="0" smtClean="0">
                <a:solidFill>
                  <a:schemeClr val="tx1"/>
                </a:solidFill>
              </a:rPr>
              <a:t>etadata </a:t>
            </a:r>
            <a:r>
              <a:rPr lang="da-DK" dirty="0" err="1" smtClean="0">
                <a:solidFill>
                  <a:schemeClr val="tx1"/>
                </a:solidFill>
              </a:rPr>
              <a:t>should</a:t>
            </a:r>
            <a:r>
              <a:rPr lang="da-DK" dirty="0" smtClean="0">
                <a:solidFill>
                  <a:schemeClr val="tx1"/>
                </a:solidFill>
              </a:rPr>
              <a:t> </a:t>
            </a:r>
            <a:r>
              <a:rPr lang="da-DK" dirty="0" err="1" smtClean="0">
                <a:solidFill>
                  <a:schemeClr val="tx1"/>
                </a:solidFill>
              </a:rPr>
              <a:t>be</a:t>
            </a:r>
            <a:r>
              <a:rPr lang="da-DK" dirty="0" smtClean="0">
                <a:solidFill>
                  <a:schemeClr val="tx1"/>
                </a:solidFill>
              </a:rPr>
              <a:t> </a:t>
            </a:r>
            <a:r>
              <a:rPr lang="da-DK" dirty="0" err="1" smtClean="0">
                <a:solidFill>
                  <a:schemeClr val="tx1"/>
                </a:solidFill>
              </a:rPr>
              <a:t>like</a:t>
            </a:r>
            <a:r>
              <a:rPr lang="da-DK" dirty="0" smtClean="0">
                <a:solidFill>
                  <a:schemeClr val="tx1"/>
                </a:solidFill>
              </a:rPr>
              <a:t> shopping at Amazon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Vandret skriftrulle 7"/>
          <p:cNvSpPr/>
          <p:nvPr/>
        </p:nvSpPr>
        <p:spPr>
          <a:xfrm>
            <a:off x="539552" y="1268760"/>
            <a:ext cx="4248472" cy="2304256"/>
          </a:xfrm>
          <a:prstGeom prst="horizontalScroll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 err="1" smtClean="0">
                <a:solidFill>
                  <a:schemeClr val="tx1"/>
                </a:solidFill>
              </a:rPr>
              <a:t>Think</a:t>
            </a:r>
            <a:r>
              <a:rPr lang="da-DK" b="1" dirty="0" smtClean="0">
                <a:solidFill>
                  <a:schemeClr val="tx1"/>
                </a:solidFill>
              </a:rPr>
              <a:t> global, act </a:t>
            </a:r>
            <a:r>
              <a:rPr lang="da-DK" b="1" dirty="0" err="1" smtClean="0">
                <a:solidFill>
                  <a:schemeClr val="tx1"/>
                </a:solidFill>
              </a:rPr>
              <a:t>local</a:t>
            </a:r>
            <a:endParaRPr lang="da-DK" b="1" dirty="0" smtClean="0">
              <a:solidFill>
                <a:schemeClr val="tx1"/>
              </a:solidFill>
            </a:endParaRPr>
          </a:p>
          <a:p>
            <a:pPr marL="0" lvl="1" algn="ctr"/>
            <a:r>
              <a:rPr lang="en-US" dirty="0">
                <a:solidFill>
                  <a:schemeClr val="tx1"/>
                </a:solidFill>
              </a:rPr>
              <a:t>Implement the same standards at National and International </a:t>
            </a:r>
            <a:r>
              <a:rPr lang="en-US" dirty="0" smtClean="0">
                <a:solidFill>
                  <a:schemeClr val="tx1"/>
                </a:solidFill>
              </a:rPr>
              <a:t>level, but with different ambition-levels</a:t>
            </a:r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22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>
                <a:uFillTx/>
              </a:rPr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b="1" dirty="0" smtClean="0"/>
              <a:t>On-going project – vision and implementation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b="1" dirty="0" smtClean="0"/>
              <a:t>Quality framework and related standards</a:t>
            </a:r>
            <a:endParaRPr lang="en-US" sz="4400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400" b="1" dirty="0" smtClean="0">
                <a:uFillTx/>
              </a:rPr>
              <a:t>Challenges</a:t>
            </a:r>
            <a:endParaRPr lang="en-US" sz="4400" b="1" dirty="0"/>
          </a:p>
          <a:p>
            <a:pPr marL="514350" indent="-514350">
              <a:buFont typeface="+mj-lt"/>
              <a:buAutoNum type="arabicPeriod"/>
            </a:pPr>
            <a:r>
              <a:rPr lang="en-US" sz="4400" b="1" dirty="0" smtClean="0">
                <a:uFillTx/>
              </a:rPr>
              <a:t>Conclusions</a:t>
            </a:r>
          </a:p>
          <a:p>
            <a:pPr marL="0" indent="0">
              <a:buNone/>
            </a:pPr>
            <a:endParaRPr lang="en-US" dirty="0" smtClean="0">
              <a:uFillTx/>
            </a:endParaRPr>
          </a:p>
          <a:p>
            <a:endParaRPr lang="en-US" dirty="0" smtClean="0">
              <a:uFillTx/>
            </a:endParaRPr>
          </a:p>
          <a:p>
            <a:endParaRPr lang="en-US" dirty="0" smtClean="0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997304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8898" name="Picture 2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8899" name="Rectangle 3"/>
          <p:cNvSpPr>
            <a:spLocks noChangeArrowheads="1"/>
          </p:cNvSpPr>
          <p:nvPr/>
        </p:nvSpPr>
        <p:spPr bwMode="auto">
          <a:xfrm>
            <a:off x="728663" y="5311775"/>
            <a:ext cx="7402512" cy="1200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 defTabSz="762000">
              <a:lnSpc>
                <a:spcPct val="90000"/>
              </a:lnSpc>
            </a:pPr>
            <a:r>
              <a:rPr lang="da-DK" sz="8000" b="1" dirty="0">
                <a:solidFill>
                  <a:srgbClr val="00FF00"/>
                </a:solidFill>
                <a:latin typeface="Lucida Sans" pitchFamily="34" charset="0"/>
              </a:rPr>
              <a:t>The End!</a:t>
            </a:r>
          </a:p>
        </p:txBody>
      </p:sp>
      <p:pic>
        <p:nvPicPr>
          <p:cNvPr id="208900" name="Picture 4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836613"/>
            <a:ext cx="690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8901" name="Picture 5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333375"/>
            <a:ext cx="503238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8902" name="Picture 6"/>
          <p:cNvPicPr>
            <a:picLocks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6163" y="3733800"/>
            <a:ext cx="579933" cy="342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8903" name="Line 7"/>
          <p:cNvSpPr>
            <a:spLocks noChangeShapeType="1"/>
          </p:cNvSpPr>
          <p:nvPr/>
        </p:nvSpPr>
        <p:spPr bwMode="auto">
          <a:xfrm flipH="1" flipV="1">
            <a:off x="4852988" y="3733800"/>
            <a:ext cx="6350" cy="4873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pic>
        <p:nvPicPr>
          <p:cNvPr id="208904" name="Picture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1268413"/>
            <a:ext cx="360362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8906" name="Line 10"/>
          <p:cNvSpPr>
            <a:spLocks noChangeShapeType="1"/>
          </p:cNvSpPr>
          <p:nvPr/>
        </p:nvSpPr>
        <p:spPr bwMode="auto">
          <a:xfrm flipV="1">
            <a:off x="3995738" y="333375"/>
            <a:ext cx="0" cy="863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2" name="AutoShape 2" descr="data:image/jpeg;base64,/9j/4AAQSkZJRgABAQAAAQABAAD/2wBDAAkGBwgHBgkIBwgKCgkLDRYPDQwMDRsUFRAWIB0iIiAdHx8kKDQsJCYxJx8fLT0tMTU3Ojo6Iys/RD84QzQ5Ojf/2wBDAQoKCg0MDRoPDxo3JR8lNzc3Nzc3Nzc3Nzc3Nzc3Nzc3Nzc3Nzc3Nzc3Nzc3Nzc3Nzc3Nzc3Nzc3Nzc3Nzc3Nzf/wAARCAC3ARMDASIAAhEBAxEB/8QAFgABAQEAAAAAAAAAAAAAAAAAAAYH/8QAHxABAAAEBwAAAAAAAAAAAAAAAAIDBdIGFhdUVZOj/8QAGQEBAAMBAQAAAAAAAAAAAAAAAAQFBgMH/8QAIhEBAAAEBQUAAAAAAAAAAAAAAAEDBBQCFRZRUlOBkdHw/9oADAMBAAIRAxEAPwCXAZx6YAAAAAAAAAAAAAAAAAAAAAAAAAAAAAAAAAAAAAAAAAAAAAAAAAAAAAAAAAAAAAAAAAAAAAAAAAAAAAAAAAAAAAAAAAAAAAAAAAAAAAAAAAAC50tre6p/ZHYaW1vdU/sjsdrabxQczpOpBDC50tre6p/ZHYaW1vdU/sjsLabxMzpOpBDC50tre6p/ZHYaW1vdU/sjsLabxMzpOpBDC50tre6p/ZHYaW1vdU/sjsLabxMzpOpBDC50tre6p/ZHYaW1vdU/sjsLabxMzpOpBDC50tre6p/ZHYaW1vdU/sjsLabxMzpOpBDC50tre6p/ZHYaW1vdU/sjsLabxMzpOpBDC50tre6p/ZHYaW1vdU/sjsLabxMzpOpBDC50tre6p/ZHYaW1vdU/sjsLabxMzpOpBDC50tre6p/ZHYaW1vdU/sjsLabxMzpOpBDC50tre6p/ZHYaW1vdU/sjsLabxMzpOpBDC50tre6p/ZHYaW1vdU/sjsLabxMzpOpBDC50tre6p/ZHYaW1vdU/sjsLabxMzpOpBDC50tre6p/ZHYaW1vdU/sjsLabxMzpOpBDC50tre6p/ZHYaW1vdU/sjsLabxMzpOpBDC50tre6p/ZHYaW1vdU/sjsLabxMzpOpBDC50tre6p/ZHYaW1vdU/sjsLabxMzpOpBDC50tre6p/ZHYFtN4mZ0nUg2ABesCAAAAAAAAAAAAAAAAAAAAAAAAAAAAAAAAAAAAAAAAAAAAAAAAAAAAAAAAAAAAAAAAAAAAAAAAAAAAAAAAAAAAAAAAAAAAAAAAAAAAAAAAAADDM/4n5PwlWmf8T8n4SrUK/l7R+7r3T9Tyw+Y+m5jDM/4n5PwlWmf8T8n4SrS/l7R+7mn6nlh8x9NzGGZ/xPyfhKtM/4n5PwlWl/L2j93NP1PLD5j6bmMMz/AIn5PwlWmf8AE/J+Eq0v5e0fu5p+p5YfMfTcxhmf8T8n4SrTP+J+T8JVpfy9o/dzT9Tyw+Y+m5jDM/4n5PwlWmf8T8n4SrS/l7R+7mn6nlh8x9NzGGZ/xPyfhKtM/wCJ+T8JVpfy9o/dzT9Tyw+Y+m5jDM/4n5PwlWmf8T8n4SrS/l7R+7mn6nlh8x9NzGGZ/wAT8n4SrTP+J+T8JVpfy9o/dzT9Tyw+Y+m5jDM/4n5PwlWmf8T8n4SrS/l7R+7mn6nlh8x9NzGGZ/xPyfhKtM/4n5PwlWl/L2j93NP1PLD5j6bmMMz/AIn5PwlWmf8AE/J+Eq0v5e0fu5p+p5YfMfTcxhmf8T8n4SrTP+J+T8JVpfy9o/dzT9Tyw+Y+m5jDM/4n5PwlWmf8T8n4SrS/l7R+7mn6nlh8x9NzGGZ/xPyfhKtM/wCJ+T8JVpfy9o/dzT9Tyw+Y+m5jDM/4n5PwlWmf8T8n4SrS/l7R+7mn6nlh8x9NzGGZ/wAT8n4SrTP+J+T8JVpfy9o/dzT9Tyw+Y+m5jDM/4n5PwlWhfy9o/dzT9Tyw+Y+kyAqWvAAAAAAAAAAAAAAAAAAAAAAAAAAAAAAAAAAAAAAAAAAAAAAAAAAAAAAAAAAAAAAAAAAAAAAAAAAAAAAAAAAAAAAAAAAAAAAAAAAAAAAAAAAAAAAAAAAAAAAAAAAAAAAAAAAAAAAAAAAAAA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1557" y="321726"/>
            <a:ext cx="821431" cy="54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3138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8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8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8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3000" fill="hold"/>
                                        <p:tgtEl>
                                          <p:spTgt spid="2089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 idx="4294967295"/>
          </p:nvPr>
        </p:nvSpPr>
        <p:spPr>
          <a:xfrm>
            <a:off x="1115616" y="-22225"/>
            <a:ext cx="7343775" cy="1143000"/>
          </a:xfrm>
        </p:spPr>
        <p:txBody>
          <a:bodyPr/>
          <a:lstStyle/>
          <a:p>
            <a:pPr algn="l"/>
            <a:r>
              <a:rPr lang="da-DK" sz="3200" b="1" dirty="0" smtClean="0">
                <a:latin typeface="Lucida Fax" charset="0"/>
              </a:rPr>
              <a:t>Vision and </a:t>
            </a:r>
            <a:r>
              <a:rPr lang="da-DK" sz="3200" b="1" dirty="0" err="1" smtClean="0">
                <a:latin typeface="Lucida Fax" charset="0"/>
              </a:rPr>
              <a:t>focus</a:t>
            </a:r>
            <a:r>
              <a:rPr lang="da-DK" sz="3200" b="1" dirty="0" smtClean="0">
                <a:latin typeface="Lucida Fax" charset="0"/>
              </a:rPr>
              <a:t> </a:t>
            </a:r>
            <a:br>
              <a:rPr lang="da-DK" sz="3200" b="1" dirty="0" smtClean="0">
                <a:latin typeface="Lucida Fax" charset="0"/>
              </a:rPr>
            </a:br>
            <a:r>
              <a:rPr lang="da-DK" sz="3200" b="1" dirty="0" smtClean="0">
                <a:latin typeface="Lucida Fax" charset="0"/>
              </a:rPr>
              <a:t>at </a:t>
            </a:r>
            <a:r>
              <a:rPr lang="da-DK" sz="3200" b="1" dirty="0" err="1" smtClean="0">
                <a:latin typeface="Lucida Fax" charset="0"/>
              </a:rPr>
              <a:t>Statistics</a:t>
            </a:r>
            <a:r>
              <a:rPr lang="da-DK" sz="3200" b="1" dirty="0" smtClean="0">
                <a:latin typeface="Lucida Fax" charset="0"/>
              </a:rPr>
              <a:t> Denmark</a:t>
            </a:r>
            <a:endParaRPr lang="da-DK" sz="3200" b="1" dirty="0">
              <a:latin typeface="Lucida Fax" charset="0"/>
            </a:endParaRPr>
          </a:p>
        </p:txBody>
      </p:sp>
      <p:sp>
        <p:nvSpPr>
          <p:cNvPr id="5123" name="Pladsholder til indhold 2"/>
          <p:cNvSpPr>
            <a:spLocks noGrp="1"/>
          </p:cNvSpPr>
          <p:nvPr>
            <p:ph idx="4294967295"/>
          </p:nvPr>
        </p:nvSpPr>
        <p:spPr>
          <a:xfrm>
            <a:off x="323527" y="1124744"/>
            <a:ext cx="5751914" cy="5040560"/>
          </a:xfrm>
        </p:spPr>
        <p:txBody>
          <a:bodyPr>
            <a:noAutofit/>
          </a:bodyPr>
          <a:lstStyle/>
          <a:p>
            <a:pPr marL="609600" indent="-609600">
              <a:lnSpc>
                <a:spcPct val="90000"/>
              </a:lnSpc>
              <a:buClr>
                <a:srgbClr val="2585B8"/>
              </a:buClr>
              <a:buFont typeface="Arial" charset="0"/>
              <a:buAutoNum type="arabicPeriod"/>
            </a:pPr>
            <a:r>
              <a:rPr lang="en-GB" sz="2200" dirty="0" smtClean="0">
                <a:latin typeface="Lucida Sans" charset="0"/>
              </a:rPr>
              <a:t>Statistical information must help users in the “turbulent information-sea”</a:t>
            </a:r>
            <a:endParaRPr lang="en-GB" sz="2200" dirty="0">
              <a:latin typeface="Lucida Sans" charset="0"/>
            </a:endParaRPr>
          </a:p>
          <a:p>
            <a:pPr marL="609600" indent="-609600">
              <a:lnSpc>
                <a:spcPct val="90000"/>
              </a:lnSpc>
              <a:buClr>
                <a:srgbClr val="2585B8"/>
              </a:buClr>
              <a:buFont typeface="Arial" charset="0"/>
              <a:buAutoNum type="arabicPeriod"/>
            </a:pPr>
            <a:r>
              <a:rPr lang="da-DK" sz="2200" dirty="0" smtClean="0">
                <a:latin typeface="Lucida Sans" charset="0"/>
              </a:rPr>
              <a:t>Metadata </a:t>
            </a:r>
            <a:r>
              <a:rPr lang="da-DK" sz="2200" dirty="0" err="1" smtClean="0">
                <a:latin typeface="Lucida Sans" charset="0"/>
              </a:rPr>
              <a:t>about</a:t>
            </a:r>
            <a:r>
              <a:rPr lang="da-DK" sz="2200" dirty="0" smtClean="0">
                <a:latin typeface="Lucida Sans" charset="0"/>
              </a:rPr>
              <a:t> </a:t>
            </a:r>
            <a:r>
              <a:rPr lang="da-DK" sz="2200" dirty="0" err="1" smtClean="0">
                <a:latin typeface="Lucida Sans" charset="0"/>
              </a:rPr>
              <a:t>content</a:t>
            </a:r>
            <a:r>
              <a:rPr lang="da-DK" sz="2200" dirty="0" smtClean="0">
                <a:latin typeface="Lucida Sans" charset="0"/>
              </a:rPr>
              <a:t> and </a:t>
            </a:r>
            <a:r>
              <a:rPr lang="da-DK" sz="2200" dirty="0" err="1" smtClean="0">
                <a:latin typeface="Lucida Sans" charset="0"/>
              </a:rPr>
              <a:t>quality</a:t>
            </a:r>
            <a:r>
              <a:rPr lang="da-DK" sz="2200" dirty="0" smtClean="0">
                <a:latin typeface="Lucida Sans" charset="0"/>
              </a:rPr>
              <a:t> must </a:t>
            </a:r>
          </a:p>
          <a:p>
            <a:pPr marL="1009650" lvl="1" indent="-609600">
              <a:lnSpc>
                <a:spcPct val="90000"/>
              </a:lnSpc>
              <a:buClr>
                <a:srgbClr val="2585B8"/>
              </a:buClr>
            </a:pPr>
            <a:r>
              <a:rPr lang="da-DK" sz="2000" dirty="0" err="1" smtClean="0">
                <a:latin typeface="Lucida Sans" charset="0"/>
              </a:rPr>
              <a:t>help</a:t>
            </a:r>
            <a:r>
              <a:rPr lang="da-DK" sz="2000" dirty="0" smtClean="0">
                <a:latin typeface="Lucida Sans" charset="0"/>
              </a:rPr>
              <a:t> </a:t>
            </a:r>
            <a:r>
              <a:rPr lang="da-DK" sz="2000" dirty="0" err="1" smtClean="0">
                <a:latin typeface="Lucida Sans" charset="0"/>
              </a:rPr>
              <a:t>users</a:t>
            </a:r>
            <a:r>
              <a:rPr lang="da-DK" sz="2000" dirty="0" smtClean="0">
                <a:latin typeface="Lucida Sans" charset="0"/>
              </a:rPr>
              <a:t> in </a:t>
            </a:r>
            <a:r>
              <a:rPr lang="da-DK" sz="2000" dirty="0" err="1" smtClean="0">
                <a:latin typeface="Lucida Sans" charset="0"/>
              </a:rPr>
              <a:t>their</a:t>
            </a:r>
            <a:r>
              <a:rPr lang="da-DK" sz="2000" dirty="0" smtClean="0">
                <a:latin typeface="Lucida Sans" charset="0"/>
              </a:rPr>
              <a:t> </a:t>
            </a:r>
            <a:r>
              <a:rPr lang="da-DK" sz="2000" dirty="0" err="1" smtClean="0">
                <a:latin typeface="Lucida Sans" charset="0"/>
              </a:rPr>
              <a:t>knowledge</a:t>
            </a:r>
            <a:r>
              <a:rPr lang="da-DK" sz="2000" dirty="0" smtClean="0">
                <a:latin typeface="Lucida Sans" charset="0"/>
              </a:rPr>
              <a:t> processes</a:t>
            </a:r>
          </a:p>
          <a:p>
            <a:pPr marL="1009650" lvl="1" indent="-609600">
              <a:lnSpc>
                <a:spcPct val="90000"/>
              </a:lnSpc>
              <a:buClr>
                <a:srgbClr val="2585B8"/>
              </a:buClr>
            </a:pPr>
            <a:r>
              <a:rPr lang="da-DK" sz="2000" dirty="0" smtClean="0">
                <a:latin typeface="Lucida Sans" charset="0"/>
              </a:rPr>
              <a:t>give </a:t>
            </a:r>
            <a:r>
              <a:rPr lang="da-DK" sz="2000" dirty="0" err="1" smtClean="0">
                <a:latin typeface="Lucida Sans" charset="0"/>
              </a:rPr>
              <a:t>users</a:t>
            </a:r>
            <a:r>
              <a:rPr lang="da-DK" sz="2000" dirty="0" smtClean="0">
                <a:latin typeface="Lucida Sans" charset="0"/>
              </a:rPr>
              <a:t> </a:t>
            </a:r>
            <a:r>
              <a:rPr lang="da-DK" sz="2000" dirty="0" err="1" smtClean="0">
                <a:latin typeface="Lucida Sans" charset="0"/>
              </a:rPr>
              <a:t>precise</a:t>
            </a:r>
            <a:r>
              <a:rPr lang="da-DK" sz="2000" dirty="0" smtClean="0">
                <a:latin typeface="Lucida Sans" charset="0"/>
              </a:rPr>
              <a:t> information </a:t>
            </a:r>
            <a:r>
              <a:rPr lang="da-DK" sz="2000" dirty="0" err="1" smtClean="0">
                <a:latin typeface="Lucida Sans" charset="0"/>
              </a:rPr>
              <a:t>about</a:t>
            </a:r>
            <a:r>
              <a:rPr lang="da-DK" sz="2000" dirty="0" smtClean="0">
                <a:latin typeface="Lucida Sans" charset="0"/>
              </a:rPr>
              <a:t> </a:t>
            </a:r>
            <a:r>
              <a:rPr lang="da-DK" sz="2000" dirty="0" err="1" smtClean="0">
                <a:latin typeface="Lucida Sans" charset="0"/>
              </a:rPr>
              <a:t>our</a:t>
            </a:r>
            <a:r>
              <a:rPr lang="da-DK" sz="2000" dirty="0" smtClean="0">
                <a:latin typeface="Lucida Sans" charset="0"/>
              </a:rPr>
              <a:t> products</a:t>
            </a:r>
            <a:endParaRPr lang="da-DK" sz="2000" dirty="0">
              <a:latin typeface="Lucida Sans" charset="0"/>
            </a:endParaRPr>
          </a:p>
          <a:p>
            <a:pPr marL="609600" indent="-609600">
              <a:lnSpc>
                <a:spcPct val="90000"/>
              </a:lnSpc>
              <a:buClr>
                <a:srgbClr val="2585B8"/>
              </a:buClr>
              <a:buFont typeface="Arial" charset="0"/>
              <a:buAutoNum type="arabicPeriod"/>
            </a:pPr>
            <a:r>
              <a:rPr lang="da-DK" sz="2200" dirty="0" smtClean="0">
                <a:latin typeface="Lucida Sans" charset="0"/>
              </a:rPr>
              <a:t>International standards and standard software must </a:t>
            </a:r>
            <a:r>
              <a:rPr lang="da-DK" sz="2200" dirty="0" err="1" smtClean="0">
                <a:latin typeface="Lucida Sans" charset="0"/>
              </a:rPr>
              <a:t>enable</a:t>
            </a:r>
            <a:r>
              <a:rPr lang="da-DK" sz="2200" dirty="0" smtClean="0">
                <a:latin typeface="Lucida Sans" charset="0"/>
              </a:rPr>
              <a:t>:</a:t>
            </a:r>
          </a:p>
          <a:p>
            <a:pPr marL="1009650" lvl="1" indent="-609600">
              <a:lnSpc>
                <a:spcPct val="90000"/>
              </a:lnSpc>
              <a:buClr>
                <a:srgbClr val="2585B8"/>
              </a:buClr>
            </a:pPr>
            <a:r>
              <a:rPr lang="da-DK" sz="2000" dirty="0" err="1" smtClean="0">
                <a:latin typeface="Lucida Sans" charset="0"/>
              </a:rPr>
              <a:t>Cost</a:t>
            </a:r>
            <a:r>
              <a:rPr lang="da-DK" sz="2000" dirty="0" smtClean="0">
                <a:latin typeface="Lucida Sans" charset="0"/>
              </a:rPr>
              <a:t> </a:t>
            </a:r>
            <a:r>
              <a:rPr lang="da-DK" sz="2000" dirty="0" err="1" smtClean="0">
                <a:latin typeface="Lucida Sans" charset="0"/>
              </a:rPr>
              <a:t>efficient</a:t>
            </a:r>
            <a:r>
              <a:rPr lang="da-DK" sz="2000" dirty="0" smtClean="0">
                <a:latin typeface="Lucida Sans" charset="0"/>
              </a:rPr>
              <a:t> solution</a:t>
            </a:r>
          </a:p>
          <a:p>
            <a:pPr marL="1009650" lvl="1" indent="-609600">
              <a:lnSpc>
                <a:spcPct val="90000"/>
              </a:lnSpc>
              <a:buClr>
                <a:srgbClr val="2585B8"/>
              </a:buClr>
            </a:pPr>
            <a:r>
              <a:rPr lang="da-DK" sz="2000" dirty="0" err="1" smtClean="0">
                <a:latin typeface="Lucida Sans" charset="0"/>
              </a:rPr>
              <a:t>Gradual</a:t>
            </a:r>
            <a:r>
              <a:rPr lang="da-DK" sz="2000" dirty="0" smtClean="0">
                <a:latin typeface="Lucida Sans" charset="0"/>
              </a:rPr>
              <a:t> </a:t>
            </a:r>
            <a:r>
              <a:rPr lang="da-DK" sz="2000" dirty="0" err="1" smtClean="0">
                <a:latin typeface="Lucida Sans" charset="0"/>
              </a:rPr>
              <a:t>implementation</a:t>
            </a:r>
            <a:r>
              <a:rPr lang="da-DK" sz="2000" dirty="0" smtClean="0">
                <a:latin typeface="Lucida Sans" charset="0"/>
              </a:rPr>
              <a:t> with </a:t>
            </a:r>
            <a:r>
              <a:rPr lang="da-DK" sz="2000" dirty="0" err="1" smtClean="0">
                <a:latin typeface="Lucida Sans" charset="0"/>
              </a:rPr>
              <a:t>few</a:t>
            </a:r>
            <a:r>
              <a:rPr lang="da-DK" sz="2000" dirty="0" smtClean="0">
                <a:latin typeface="Lucida Sans" charset="0"/>
              </a:rPr>
              <a:t> ressources</a:t>
            </a:r>
          </a:p>
          <a:p>
            <a:pPr marL="1009650" lvl="1" indent="-609600">
              <a:lnSpc>
                <a:spcPct val="90000"/>
              </a:lnSpc>
              <a:buClr>
                <a:srgbClr val="2585B8"/>
              </a:buClr>
            </a:pPr>
            <a:r>
              <a:rPr lang="da-DK" sz="2000" dirty="0" err="1" smtClean="0">
                <a:latin typeface="Lucida Sans" charset="0"/>
              </a:rPr>
              <a:t>Sustainable</a:t>
            </a:r>
            <a:r>
              <a:rPr lang="da-DK" sz="2000" dirty="0" smtClean="0">
                <a:latin typeface="Lucida Sans" charset="0"/>
              </a:rPr>
              <a:t> long term solution</a:t>
            </a:r>
            <a:endParaRPr lang="da-DK" sz="2000" dirty="0">
              <a:latin typeface="Lucida Sans" charset="0"/>
            </a:endParaRPr>
          </a:p>
        </p:txBody>
      </p:sp>
      <p:pic>
        <p:nvPicPr>
          <p:cNvPr id="5124" name="Picture 8" descr="File:Pharos of Alexandria1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5441" y="549275"/>
            <a:ext cx="3086100" cy="415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440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el 1"/>
          <p:cNvSpPr>
            <a:spLocks noGrp="1"/>
          </p:cNvSpPr>
          <p:nvPr>
            <p:ph type="title"/>
          </p:nvPr>
        </p:nvSpPr>
        <p:spPr>
          <a:xfrm>
            <a:off x="827585" y="274638"/>
            <a:ext cx="8208912" cy="1143000"/>
          </a:xfrm>
        </p:spPr>
        <p:txBody>
          <a:bodyPr>
            <a:normAutofit fontScale="90000"/>
          </a:bodyPr>
          <a:lstStyle/>
          <a:p>
            <a:r>
              <a:rPr lang="da-DK" altLang="da-DK" dirty="0" smtClean="0"/>
              <a:t>”</a:t>
            </a:r>
            <a:r>
              <a:rPr lang="da-DK" altLang="da-DK" dirty="0" err="1" smtClean="0"/>
              <a:t>Classical</a:t>
            </a:r>
            <a:r>
              <a:rPr lang="da-DK" altLang="da-DK" dirty="0" smtClean="0"/>
              <a:t>” metadata elements </a:t>
            </a:r>
            <a:r>
              <a:rPr lang="da-DK" altLang="da-DK" dirty="0" err="1" smtClean="0"/>
              <a:t>implemented</a:t>
            </a:r>
            <a:r>
              <a:rPr lang="da-DK" altLang="da-DK" dirty="0" smtClean="0"/>
              <a:t> </a:t>
            </a:r>
            <a:r>
              <a:rPr lang="da-DK" altLang="da-DK" dirty="0" err="1" smtClean="0"/>
              <a:t>using</a:t>
            </a:r>
            <a:r>
              <a:rPr lang="da-DK" altLang="da-DK" dirty="0" smtClean="0"/>
              <a:t> Data </a:t>
            </a:r>
            <a:r>
              <a:rPr lang="da-DK" altLang="da-DK" dirty="0" err="1" smtClean="0"/>
              <a:t>Documenation</a:t>
            </a:r>
            <a:r>
              <a:rPr lang="da-DK" altLang="da-DK" dirty="0" smtClean="0"/>
              <a:t> </a:t>
            </a:r>
            <a:r>
              <a:rPr lang="da-DK" altLang="da-DK" dirty="0" err="1" smtClean="0"/>
              <a:t>initiative</a:t>
            </a:r>
            <a:r>
              <a:rPr lang="da-DK" altLang="da-DK" dirty="0" smtClean="0"/>
              <a:t> (DDI) and SDMX</a:t>
            </a:r>
          </a:p>
        </p:txBody>
      </p:sp>
      <p:sp>
        <p:nvSpPr>
          <p:cNvPr id="17410" name="Pladsholder til indhold 2"/>
          <p:cNvSpPr>
            <a:spLocks noGrp="1"/>
          </p:cNvSpPr>
          <p:nvPr>
            <p:ph idx="1"/>
          </p:nvPr>
        </p:nvSpPr>
        <p:spPr>
          <a:xfrm>
            <a:off x="539750" y="1557338"/>
            <a:ext cx="8218488" cy="4525962"/>
          </a:xfrm>
        </p:spPr>
        <p:txBody>
          <a:bodyPr/>
          <a:lstStyle/>
          <a:p>
            <a:pPr marL="0" indent="0">
              <a:buNone/>
            </a:pPr>
            <a:endParaRPr lang="en-GB" altLang="da-DK" dirty="0" smtClean="0"/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1258888" y="3789363"/>
            <a:ext cx="1871662" cy="358775"/>
          </a:xfrm>
          <a:prstGeom prst="rect">
            <a:avLst/>
          </a:prstGeom>
          <a:solidFill>
            <a:srgbClr val="F6F4A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da-DK" altLang="da-DK"/>
              <a:t>Hvad betyder</a:t>
            </a:r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3563938" y="2563813"/>
            <a:ext cx="2016125" cy="358775"/>
          </a:xfrm>
          <a:prstGeom prst="rect">
            <a:avLst/>
          </a:prstGeom>
          <a:solidFill>
            <a:srgbClr val="F6F4A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da-DK" altLang="da-DK"/>
              <a:t>Quality declaration</a:t>
            </a:r>
          </a:p>
        </p:txBody>
      </p:sp>
      <p:sp>
        <p:nvSpPr>
          <p:cNvPr id="17413" name="Rectangle 6"/>
          <p:cNvSpPr>
            <a:spLocks noChangeArrowheads="1"/>
          </p:cNvSpPr>
          <p:nvPr/>
        </p:nvSpPr>
        <p:spPr bwMode="auto">
          <a:xfrm>
            <a:off x="6011863" y="3427413"/>
            <a:ext cx="1871662" cy="35877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da-DK" altLang="da-DK"/>
              <a:t>Variable/dataset</a:t>
            </a:r>
          </a:p>
        </p:txBody>
      </p:sp>
      <p:sp>
        <p:nvSpPr>
          <p:cNvPr id="17414" name="Rectangle 7"/>
          <p:cNvSpPr>
            <a:spLocks noChangeArrowheads="1"/>
          </p:cNvSpPr>
          <p:nvPr/>
        </p:nvSpPr>
        <p:spPr bwMode="auto">
          <a:xfrm>
            <a:off x="1116013" y="3429000"/>
            <a:ext cx="2016125" cy="360363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da-DK" altLang="da-DK"/>
              <a:t>Concept</a:t>
            </a:r>
          </a:p>
        </p:txBody>
      </p:sp>
      <p:sp>
        <p:nvSpPr>
          <p:cNvPr id="17415" name="Rectangle 8"/>
          <p:cNvSpPr>
            <a:spLocks noChangeArrowheads="1"/>
          </p:cNvSpPr>
          <p:nvPr/>
        </p:nvSpPr>
        <p:spPr bwMode="auto">
          <a:xfrm>
            <a:off x="6011863" y="3786188"/>
            <a:ext cx="1871662" cy="358775"/>
          </a:xfrm>
          <a:prstGeom prst="rect">
            <a:avLst/>
          </a:prstGeom>
          <a:solidFill>
            <a:srgbClr val="F6F4A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da-DK" altLang="da-DK"/>
              <a:t>Variable database</a:t>
            </a:r>
          </a:p>
        </p:txBody>
      </p:sp>
      <p:sp>
        <p:nvSpPr>
          <p:cNvPr id="17416" name="Rectangle 9"/>
          <p:cNvSpPr>
            <a:spLocks noChangeArrowheads="1"/>
          </p:cNvSpPr>
          <p:nvPr/>
        </p:nvSpPr>
        <p:spPr bwMode="auto">
          <a:xfrm>
            <a:off x="3348038" y="5084763"/>
            <a:ext cx="2447925" cy="358775"/>
          </a:xfrm>
          <a:prstGeom prst="rect">
            <a:avLst/>
          </a:prstGeom>
          <a:solidFill>
            <a:srgbClr val="F6F4A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da-DK" altLang="da-DK"/>
              <a:t>Klassifikationsdatabase</a:t>
            </a:r>
          </a:p>
        </p:txBody>
      </p:sp>
      <p:sp>
        <p:nvSpPr>
          <p:cNvPr id="17417" name="Rectangle 10"/>
          <p:cNvSpPr>
            <a:spLocks noChangeArrowheads="1"/>
          </p:cNvSpPr>
          <p:nvPr/>
        </p:nvSpPr>
        <p:spPr bwMode="auto">
          <a:xfrm>
            <a:off x="3348038" y="4724400"/>
            <a:ext cx="2447925" cy="35877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da-DK" altLang="da-DK"/>
              <a:t>Classifications</a:t>
            </a:r>
          </a:p>
        </p:txBody>
      </p:sp>
      <p:sp>
        <p:nvSpPr>
          <p:cNvPr id="17418" name="Rectangle 11"/>
          <p:cNvSpPr>
            <a:spLocks noChangeArrowheads="1"/>
          </p:cNvSpPr>
          <p:nvPr/>
        </p:nvSpPr>
        <p:spPr bwMode="auto">
          <a:xfrm>
            <a:off x="3563938" y="2203450"/>
            <a:ext cx="2016125" cy="35877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da-DK" altLang="da-DK"/>
              <a:t>Methods/ ”Survey”</a:t>
            </a:r>
          </a:p>
        </p:txBody>
      </p:sp>
      <p:sp>
        <p:nvSpPr>
          <p:cNvPr id="17419" name="Line 12"/>
          <p:cNvSpPr>
            <a:spLocks noChangeShapeType="1"/>
          </p:cNvSpPr>
          <p:nvPr/>
        </p:nvSpPr>
        <p:spPr bwMode="auto">
          <a:xfrm>
            <a:off x="4572000" y="2924175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17420" name="Line 13"/>
          <p:cNvSpPr>
            <a:spLocks noChangeShapeType="1"/>
          </p:cNvSpPr>
          <p:nvPr/>
        </p:nvSpPr>
        <p:spPr bwMode="auto">
          <a:xfrm flipV="1">
            <a:off x="2195513" y="2563813"/>
            <a:ext cx="1368425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17421" name="Line 14"/>
          <p:cNvSpPr>
            <a:spLocks noChangeShapeType="1"/>
          </p:cNvSpPr>
          <p:nvPr/>
        </p:nvSpPr>
        <p:spPr bwMode="auto">
          <a:xfrm>
            <a:off x="5580063" y="2563813"/>
            <a:ext cx="1439862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17422" name="Line 15"/>
          <p:cNvSpPr>
            <a:spLocks noChangeShapeType="1"/>
          </p:cNvSpPr>
          <p:nvPr/>
        </p:nvSpPr>
        <p:spPr bwMode="auto">
          <a:xfrm>
            <a:off x="2124075" y="4148138"/>
            <a:ext cx="1223963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17423" name="Line 16"/>
          <p:cNvSpPr>
            <a:spLocks noChangeShapeType="1"/>
          </p:cNvSpPr>
          <p:nvPr/>
        </p:nvSpPr>
        <p:spPr bwMode="auto">
          <a:xfrm flipV="1">
            <a:off x="5795963" y="4148138"/>
            <a:ext cx="1152525" cy="935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17424" name="Line 17"/>
          <p:cNvSpPr>
            <a:spLocks noChangeShapeType="1"/>
          </p:cNvSpPr>
          <p:nvPr/>
        </p:nvSpPr>
        <p:spPr bwMode="auto">
          <a:xfrm flipV="1">
            <a:off x="3132138" y="3787775"/>
            <a:ext cx="2879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1260475" y="2203450"/>
            <a:ext cx="1871663" cy="358775"/>
          </a:xfrm>
          <a:prstGeom prst="rect">
            <a:avLst/>
          </a:prstGeom>
          <a:solidFill>
            <a:srgbClr val="F6F4AA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da-DK" dirty="0" err="1">
                <a:solidFill>
                  <a:schemeClr val="bg1">
                    <a:lumMod val="65000"/>
                  </a:schemeClr>
                </a:solidFill>
                <a:cs typeface="Arial" charset="0"/>
              </a:rPr>
              <a:t>StatBank</a:t>
            </a:r>
            <a:endParaRPr lang="da-DK" dirty="0">
              <a:solidFill>
                <a:schemeClr val="bg1">
                  <a:lumMod val="65000"/>
                </a:schemeClr>
              </a:solidFill>
              <a:cs typeface="Arial" charset="0"/>
            </a:endParaRP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6011863" y="2203450"/>
            <a:ext cx="2089150" cy="358775"/>
          </a:xfrm>
          <a:prstGeom prst="rect">
            <a:avLst/>
          </a:prstGeom>
          <a:solidFill>
            <a:srgbClr val="F6F4AA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da-DK" dirty="0">
                <a:solidFill>
                  <a:schemeClr val="bg1">
                    <a:lumMod val="65000"/>
                  </a:schemeClr>
                </a:solidFill>
                <a:cs typeface="Arial" charset="0"/>
              </a:rPr>
              <a:t>Methods </a:t>
            </a:r>
            <a:r>
              <a:rPr lang="da-DK" dirty="0" err="1">
                <a:solidFill>
                  <a:schemeClr val="bg1">
                    <a:lumMod val="65000"/>
                  </a:schemeClr>
                </a:solidFill>
                <a:cs typeface="Arial" charset="0"/>
              </a:rPr>
              <a:t>papers</a:t>
            </a:r>
            <a:endParaRPr lang="da-DK" dirty="0">
              <a:solidFill>
                <a:schemeClr val="bg1">
                  <a:lumMod val="65000"/>
                </a:schemeClr>
              </a:solidFill>
              <a:cs typeface="Arial" charset="0"/>
            </a:endParaRP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 flipV="1">
            <a:off x="2195513" y="2563813"/>
            <a:ext cx="0" cy="863600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round/>
            <a:headEnd type="triangle" w="med" len="med"/>
            <a:tailEnd type="triangl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da-DK">
              <a:latin typeface="Arial" charset="0"/>
              <a:cs typeface="Arial" charset="0"/>
            </a:endParaRPr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 flipV="1">
            <a:off x="3132138" y="2419350"/>
            <a:ext cx="431800" cy="0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round/>
            <a:headEnd type="triangle" w="med" len="med"/>
            <a:tailEnd type="triangl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da-DK">
              <a:latin typeface="Arial" charset="0"/>
              <a:cs typeface="Arial" charset="0"/>
            </a:endParaRPr>
          </a:p>
        </p:txBody>
      </p:sp>
      <p:sp>
        <p:nvSpPr>
          <p:cNvPr id="22" name="Line 22"/>
          <p:cNvSpPr>
            <a:spLocks noChangeShapeType="1"/>
          </p:cNvSpPr>
          <p:nvPr/>
        </p:nvSpPr>
        <p:spPr bwMode="auto">
          <a:xfrm flipV="1">
            <a:off x="5580063" y="2419350"/>
            <a:ext cx="431800" cy="0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round/>
            <a:headEnd type="triangle" w="med" len="med"/>
            <a:tailEnd type="triangl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da-DK">
              <a:latin typeface="Arial" charset="0"/>
              <a:cs typeface="Arial" charset="0"/>
            </a:endParaRPr>
          </a:p>
        </p:txBody>
      </p:sp>
      <p:sp>
        <p:nvSpPr>
          <p:cNvPr id="17430" name="Rectangle 23"/>
          <p:cNvSpPr>
            <a:spLocks noChangeArrowheads="1"/>
          </p:cNvSpPr>
          <p:nvPr/>
        </p:nvSpPr>
        <p:spPr bwMode="auto">
          <a:xfrm>
            <a:off x="3348038" y="5084763"/>
            <a:ext cx="2447925" cy="358775"/>
          </a:xfrm>
          <a:prstGeom prst="rect">
            <a:avLst/>
          </a:prstGeom>
          <a:solidFill>
            <a:srgbClr val="F6F4A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da-DK" altLang="da-DK"/>
              <a:t>Class database</a:t>
            </a:r>
          </a:p>
        </p:txBody>
      </p:sp>
      <p:sp>
        <p:nvSpPr>
          <p:cNvPr id="17431" name="Rectangle 24"/>
          <p:cNvSpPr>
            <a:spLocks noChangeArrowheads="1"/>
          </p:cNvSpPr>
          <p:nvPr/>
        </p:nvSpPr>
        <p:spPr bwMode="auto">
          <a:xfrm>
            <a:off x="1116013" y="3787775"/>
            <a:ext cx="2016125" cy="358775"/>
          </a:xfrm>
          <a:prstGeom prst="rect">
            <a:avLst/>
          </a:prstGeom>
          <a:solidFill>
            <a:srgbClr val="F6F4A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da-DK" altLang="da-DK"/>
              <a:t>Concepts database</a:t>
            </a:r>
          </a:p>
        </p:txBody>
      </p:sp>
    </p:spTree>
    <p:extLst>
      <p:ext uri="{BB962C8B-B14F-4D97-AF65-F5344CB8AC3E}">
        <p14:creationId xmlns:p14="http://schemas.microsoft.com/office/powerpoint/2010/main" val="343849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3078163" y="614363"/>
            <a:ext cx="2794000" cy="1495425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10243" name="Titel 1"/>
          <p:cNvSpPr>
            <a:spLocks noGrp="1"/>
          </p:cNvSpPr>
          <p:nvPr>
            <p:ph type="title" idx="4294967295"/>
          </p:nvPr>
        </p:nvSpPr>
        <p:spPr>
          <a:xfrm>
            <a:off x="0" y="-923825"/>
            <a:ext cx="3382963" cy="3432175"/>
          </a:xfrm>
        </p:spPr>
        <p:txBody>
          <a:bodyPr/>
          <a:lstStyle/>
          <a:p>
            <a:pPr algn="l"/>
            <a:r>
              <a:rPr lang="da-DK" altLang="da-DK" sz="3600" b="1" u="sng" dirty="0" smtClean="0">
                <a:latin typeface="Lucida Fax" pitchFamily="18" charset="0"/>
              </a:rPr>
              <a:t>THE SOLU-TION</a:t>
            </a:r>
            <a:r>
              <a:rPr lang="da-DK" altLang="da-DK" sz="5400" b="1" dirty="0" smtClean="0">
                <a:latin typeface="Lucida Fax" pitchFamily="18" charset="0"/>
              </a:rPr>
              <a:t> </a:t>
            </a:r>
            <a:endParaRPr lang="en-GB" altLang="da-DK" sz="5400" b="1" dirty="0" smtClean="0">
              <a:latin typeface="Lucida Fax" pitchFamily="18" charset="0"/>
            </a:endParaRPr>
          </a:p>
        </p:txBody>
      </p:sp>
      <p:sp>
        <p:nvSpPr>
          <p:cNvPr id="2" name="Magnetpladelager 1"/>
          <p:cNvSpPr/>
          <p:nvPr/>
        </p:nvSpPr>
        <p:spPr>
          <a:xfrm>
            <a:off x="5022850" y="2781300"/>
            <a:ext cx="1257300" cy="81438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a-DK" sz="1400" b="1" dirty="0"/>
              <a:t>METADATA </a:t>
            </a:r>
            <a:r>
              <a:rPr lang="da-DK" sz="1400" b="1" dirty="0" smtClean="0"/>
              <a:t>IN</a:t>
            </a:r>
          </a:p>
          <a:p>
            <a:pPr algn="ctr">
              <a:defRPr/>
            </a:pPr>
            <a:r>
              <a:rPr lang="da-DK" sz="1400" b="1" dirty="0" smtClean="0"/>
              <a:t>COLECTICA</a:t>
            </a:r>
            <a:endParaRPr lang="da-DK" sz="1400" b="1" dirty="0"/>
          </a:p>
        </p:txBody>
      </p:sp>
      <p:sp>
        <p:nvSpPr>
          <p:cNvPr id="10245" name="Tekstboks 3"/>
          <p:cNvSpPr txBox="1">
            <a:spLocks noChangeArrowheads="1"/>
          </p:cNvSpPr>
          <p:nvPr/>
        </p:nvSpPr>
        <p:spPr bwMode="auto">
          <a:xfrm>
            <a:off x="3054350" y="268288"/>
            <a:ext cx="31511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a-DK" altLang="da-DK" b="1" dirty="0" err="1" smtClean="0"/>
              <a:t>Enter</a:t>
            </a:r>
            <a:r>
              <a:rPr lang="da-DK" altLang="da-DK" b="1" dirty="0" smtClean="0"/>
              <a:t> Q.D.</a:t>
            </a:r>
            <a:endParaRPr lang="da-DK" altLang="da-DK" b="1" dirty="0"/>
          </a:p>
        </p:txBody>
      </p:sp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000" y="782638"/>
            <a:ext cx="1190625" cy="938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7" name="Picture 4" descr="http://eofdreams.com/data_images/dreams/internet/internet-1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8475" y="638175"/>
            <a:ext cx="1824038" cy="174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8" name="Tekstboks 10"/>
          <p:cNvSpPr txBox="1">
            <a:spLocks noChangeArrowheads="1"/>
          </p:cNvSpPr>
          <p:nvPr/>
        </p:nvSpPr>
        <p:spPr bwMode="auto">
          <a:xfrm>
            <a:off x="6538913" y="269875"/>
            <a:ext cx="31511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a-DK" altLang="da-DK" b="1" dirty="0" err="1" smtClean="0"/>
              <a:t>Publish</a:t>
            </a:r>
            <a:r>
              <a:rPr lang="da-DK" altLang="da-DK" b="1" dirty="0" smtClean="0"/>
              <a:t> at Dst.dk</a:t>
            </a:r>
            <a:endParaRPr lang="da-DK" altLang="da-DK" b="1" dirty="0"/>
          </a:p>
        </p:txBody>
      </p:sp>
      <p:sp>
        <p:nvSpPr>
          <p:cNvPr id="13" name="Højre-venstrepil 12"/>
          <p:cNvSpPr/>
          <p:nvPr/>
        </p:nvSpPr>
        <p:spPr>
          <a:xfrm rot="8617100">
            <a:off x="5959475" y="1962150"/>
            <a:ext cx="849313" cy="48577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pic>
        <p:nvPicPr>
          <p:cNvPr id="10250" name="Picture 6" descr="http://diggingperu.files.wordpress.com/2012/07/bureaucracy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7738" y="4638675"/>
            <a:ext cx="2101850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Højre-venstrepil 14"/>
          <p:cNvSpPr/>
          <p:nvPr/>
        </p:nvSpPr>
        <p:spPr>
          <a:xfrm rot="8074596">
            <a:off x="4191000" y="3640138"/>
            <a:ext cx="849313" cy="48418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10252" name="Tekstboks 15"/>
          <p:cNvSpPr txBox="1">
            <a:spLocks noChangeArrowheads="1"/>
          </p:cNvSpPr>
          <p:nvPr/>
        </p:nvSpPr>
        <p:spPr bwMode="auto">
          <a:xfrm>
            <a:off x="3182938" y="4268788"/>
            <a:ext cx="3060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a-DK" altLang="da-DK" b="1" dirty="0" smtClean="0"/>
              <a:t>Q.D. to EU</a:t>
            </a:r>
            <a:endParaRPr lang="da-DK" altLang="da-DK" b="1" dirty="0"/>
          </a:p>
        </p:txBody>
      </p:sp>
      <p:pic>
        <p:nvPicPr>
          <p:cNvPr id="52232" name="Picture 8" descr="http://www.johnytech.com/wp-content/uploads/2012/07/intranettime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97688" y="4067175"/>
            <a:ext cx="1725612" cy="2090738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Højre-venstrepil 19"/>
          <p:cNvSpPr/>
          <p:nvPr/>
        </p:nvSpPr>
        <p:spPr>
          <a:xfrm rot="2251649">
            <a:off x="6391275" y="3190875"/>
            <a:ext cx="849313" cy="48418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10255" name="Tekstboks 20"/>
          <p:cNvSpPr txBox="1">
            <a:spLocks noChangeArrowheads="1"/>
          </p:cNvSpPr>
          <p:nvPr/>
        </p:nvSpPr>
        <p:spPr bwMode="auto">
          <a:xfrm>
            <a:off x="6588125" y="3698875"/>
            <a:ext cx="31511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a-DK" altLang="da-DK" b="1" dirty="0" err="1" smtClean="0"/>
              <a:t>Publish</a:t>
            </a:r>
            <a:r>
              <a:rPr lang="da-DK" altLang="da-DK" b="1" dirty="0" smtClean="0"/>
              <a:t> at the Intranet</a:t>
            </a:r>
            <a:endParaRPr lang="da-DK" altLang="da-DK" b="1" dirty="0"/>
          </a:p>
        </p:txBody>
      </p:sp>
      <p:sp>
        <p:nvSpPr>
          <p:cNvPr id="18" name="Højre-venstrepil 17"/>
          <p:cNvSpPr/>
          <p:nvPr/>
        </p:nvSpPr>
        <p:spPr>
          <a:xfrm rot="2251649">
            <a:off x="4205288" y="2238375"/>
            <a:ext cx="849312" cy="48418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10257" name="Titel 1"/>
          <p:cNvSpPr>
            <a:spLocks noGrp="1"/>
          </p:cNvSpPr>
          <p:nvPr>
            <p:ph type="title" idx="4294967295"/>
          </p:nvPr>
        </p:nvSpPr>
        <p:spPr>
          <a:xfrm rot="16200000">
            <a:off x="-1185440" y="2623345"/>
            <a:ext cx="3990975" cy="1619250"/>
          </a:xfrm>
        </p:spPr>
        <p:txBody>
          <a:bodyPr/>
          <a:lstStyle/>
          <a:p>
            <a:r>
              <a:rPr lang="da-DK" altLang="da-DK" sz="3200" b="1" dirty="0" smtClean="0">
                <a:latin typeface="Lucida Fax" pitchFamily="18" charset="0"/>
              </a:rPr>
              <a:t>REUSE EXISTING METADATA</a:t>
            </a:r>
            <a:endParaRPr lang="en-GB" altLang="da-DK" sz="4800" b="1" dirty="0" smtClean="0">
              <a:latin typeface="Lucida Fax" pitchFamily="18" charset="0"/>
            </a:endParaRPr>
          </a:p>
        </p:txBody>
      </p:sp>
      <p:pic>
        <p:nvPicPr>
          <p:cNvPr id="10258" name="Picture 2" descr="http://www.netanimations.net/manWalking.gif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839913" y="2187575"/>
            <a:ext cx="123825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9" name="Picture 22" descr="http://kulturogfritid.kk.dk/sites/default/files/styles/lead_article/public/PC2_1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3763" y="792163"/>
            <a:ext cx="1031875" cy="105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907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Single Integrated Metadata </a:t>
            </a:r>
            <a:r>
              <a:rPr lang="da-DK" dirty="0" err="1"/>
              <a:t>S</a:t>
            </a:r>
            <a:r>
              <a:rPr lang="da-DK" dirty="0" err="1" smtClean="0"/>
              <a:t>tructure</a:t>
            </a:r>
            <a:r>
              <a:rPr lang="da-DK" dirty="0" smtClean="0"/>
              <a:t> (SIMS) and </a:t>
            </a:r>
            <a:r>
              <a:rPr lang="da-DK" dirty="0" err="1" smtClean="0"/>
              <a:t>reporting</a:t>
            </a:r>
            <a:r>
              <a:rPr lang="da-DK" dirty="0" smtClean="0"/>
              <a:t> formats: ESMS and ESQRS </a:t>
            </a:r>
            <a:r>
              <a:rPr lang="da-DK" dirty="0" smtClean="0"/>
              <a:t> </a:t>
            </a:r>
            <a:endParaRPr lang="en-GB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C73271-F603-4B8B-BC48-CACE9C399C01}" type="slidenum">
              <a:rPr lang="da-DK" smtClean="0"/>
              <a:pPr/>
              <a:t>6</a:t>
            </a:fld>
            <a:endParaRPr lang="da-DK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701347"/>
            <a:ext cx="7232650" cy="17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ladsholder til indhol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 smtClean="0"/>
              <a:t>  </a:t>
            </a:r>
            <a:endParaRPr lang="en-GB" dirty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426" y="2060848"/>
            <a:ext cx="7092950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551" y="4581128"/>
            <a:ext cx="7124700" cy="113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514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08912" cy="49006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Work processes </a:t>
            </a:r>
            <a:r>
              <a:rPr lang="en-GB" dirty="0"/>
              <a:t>and quality declarations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C73271-F603-4B8B-BC48-CACE9C399C01}" type="slidenum">
              <a:rPr lang="da-DK" smtClean="0"/>
              <a:pPr/>
              <a:t>7</a:t>
            </a:fld>
            <a:endParaRPr lang="da-DK" dirty="0"/>
          </a:p>
        </p:txBody>
      </p:sp>
      <p:sp>
        <p:nvSpPr>
          <p:cNvPr id="7" name="Afrundet rektangulær billedforklaring 6"/>
          <p:cNvSpPr/>
          <p:nvPr/>
        </p:nvSpPr>
        <p:spPr>
          <a:xfrm>
            <a:off x="1403648" y="4149081"/>
            <a:ext cx="2376487" cy="1333500"/>
          </a:xfrm>
          <a:prstGeom prst="wedgeRoundRectCallout">
            <a:avLst>
              <a:gd name="adj1" fmla="val -77178"/>
              <a:gd name="adj2" fmla="val -19943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da-DK" dirty="0" err="1" smtClean="0"/>
              <a:t>Needs</a:t>
            </a:r>
            <a:r>
              <a:rPr lang="da-DK" dirty="0" smtClean="0"/>
              <a:t> </a:t>
            </a:r>
            <a:r>
              <a:rPr lang="da-DK" dirty="0"/>
              <a:t>: </a:t>
            </a:r>
          </a:p>
          <a:p>
            <a:pPr algn="ctr">
              <a:defRPr/>
            </a:pPr>
            <a:r>
              <a:rPr lang="da-DK" dirty="0" err="1" smtClean="0"/>
              <a:t>Fill</a:t>
            </a:r>
            <a:r>
              <a:rPr lang="da-DK" dirty="0" smtClean="0"/>
              <a:t> in </a:t>
            </a:r>
            <a:r>
              <a:rPr lang="da-DK" dirty="0" err="1" smtClean="0"/>
              <a:t>user</a:t>
            </a:r>
            <a:r>
              <a:rPr lang="da-DK" dirty="0" smtClean="0"/>
              <a:t> </a:t>
            </a:r>
            <a:r>
              <a:rPr lang="da-DK" dirty="0" err="1" smtClean="0"/>
              <a:t>needs</a:t>
            </a:r>
            <a:r>
              <a:rPr lang="da-DK" dirty="0" smtClean="0"/>
              <a:t> etc.</a:t>
            </a:r>
            <a:endParaRPr lang="da-DK" dirty="0"/>
          </a:p>
        </p:txBody>
      </p:sp>
      <p:sp>
        <p:nvSpPr>
          <p:cNvPr id="8" name="Afrundet rektangulær billedforklaring 7"/>
          <p:cNvSpPr/>
          <p:nvPr/>
        </p:nvSpPr>
        <p:spPr>
          <a:xfrm>
            <a:off x="6301085" y="4398317"/>
            <a:ext cx="2376488" cy="1084263"/>
          </a:xfrm>
          <a:prstGeom prst="wedgeRoundRectCallout">
            <a:avLst>
              <a:gd name="adj1" fmla="val -70588"/>
              <a:gd name="adj2" fmla="val -25809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da-DK" dirty="0" smtClean="0"/>
              <a:t>Analyse </a:t>
            </a:r>
            <a:r>
              <a:rPr lang="da-DK" dirty="0"/>
              <a:t>: </a:t>
            </a:r>
          </a:p>
          <a:p>
            <a:pPr algn="ctr">
              <a:defRPr/>
            </a:pPr>
            <a:r>
              <a:rPr lang="da-DK" dirty="0" err="1" smtClean="0"/>
              <a:t>Fill</a:t>
            </a:r>
            <a:r>
              <a:rPr lang="da-DK" dirty="0" smtClean="0"/>
              <a:t> in </a:t>
            </a:r>
            <a:r>
              <a:rPr lang="da-DK" dirty="0" err="1" smtClean="0"/>
              <a:t>accuracy</a:t>
            </a:r>
            <a:r>
              <a:rPr lang="da-DK" dirty="0" smtClean="0"/>
              <a:t> etc. </a:t>
            </a:r>
            <a:endParaRPr lang="da-DK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24744"/>
            <a:ext cx="8239125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174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Work processes </a:t>
            </a:r>
            <a:r>
              <a:rPr lang="en-GB" dirty="0"/>
              <a:t>and quality </a:t>
            </a:r>
            <a:r>
              <a:rPr lang="en-GB" dirty="0" smtClean="0"/>
              <a:t>declarations in </a:t>
            </a:r>
            <a:r>
              <a:rPr lang="en-GB" dirty="0" err="1" smtClean="0"/>
              <a:t>Colectica</a:t>
            </a:r>
            <a:r>
              <a:rPr lang="en-GB" dirty="0" smtClean="0"/>
              <a:t> – Retail Trade index </a:t>
            </a:r>
            <a:endParaRPr lang="da-DK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953" y="1556792"/>
            <a:ext cx="9165769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112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Workprocesses</a:t>
            </a:r>
            <a:r>
              <a:rPr lang="en-GB" dirty="0"/>
              <a:t> and quality declarations in </a:t>
            </a:r>
            <a:r>
              <a:rPr lang="en-GB" dirty="0" err="1"/>
              <a:t>Colectica</a:t>
            </a:r>
            <a:r>
              <a:rPr lang="en-GB" dirty="0"/>
              <a:t> – Retail Trade index 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457" y="1412776"/>
            <a:ext cx="9044836" cy="52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038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stBlue">
  <a:themeElements>
    <a:clrScheme name="Ds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BA6DD"/>
      </a:accent1>
      <a:accent2>
        <a:srgbClr val="2585B8"/>
      </a:accent2>
      <a:accent3>
        <a:srgbClr val="A0B24F"/>
      </a:accent3>
      <a:accent4>
        <a:srgbClr val="6AB24F"/>
      </a:accent4>
      <a:accent5>
        <a:srgbClr val="D73858"/>
      </a:accent5>
      <a:accent6>
        <a:srgbClr val="F79646"/>
      </a:accent6>
      <a:hlink>
        <a:srgbClr val="0000FF"/>
      </a:hlink>
      <a:folHlink>
        <a:srgbClr val="800080"/>
      </a:folHlink>
    </a:clrScheme>
    <a:fontScheme name="DST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>
            <a:lumMod val="90000"/>
          </a:schemeClr>
        </a:solidFill>
        <a:ln>
          <a:solidFill>
            <a:schemeClr val="tx1"/>
          </a:solidFill>
        </a:ln>
      </a:spPr>
      <a:bodyPr rtlCol="0" anchor="ctr"/>
      <a:lstStyle>
        <a:defPPr algn="ctr">
          <a:defRPr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st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BA6DD"/>
    </a:accent1>
    <a:accent2>
      <a:srgbClr val="2585B8"/>
    </a:accent2>
    <a:accent3>
      <a:srgbClr val="A0B24F"/>
    </a:accent3>
    <a:accent4>
      <a:srgbClr val="6AB24F"/>
    </a:accent4>
    <a:accent5>
      <a:srgbClr val="D73858"/>
    </a:accent5>
    <a:accent6>
      <a:srgbClr val="F79646"/>
    </a:accent6>
    <a:hlink>
      <a:srgbClr val="0000FF"/>
    </a:hlink>
    <a:folHlink>
      <a:srgbClr val="800080"/>
    </a:folHlink>
  </a:clrScheme>
</a:themeOverride>
</file>

<file path=customUI/customUI.xml>
</file>

<file path=docProps/app.xml><?xml version="1.0" encoding="utf-8"?>
<Properties xmlns="http://schemas.openxmlformats.org/officeDocument/2006/extended-properties" xmlns:vt="http://schemas.openxmlformats.org/officeDocument/2006/docPropsVTypes">
  <Template>DstBlue</Template>
  <TotalTime>2220</TotalTime>
  <Words>648</Words>
  <Application>Microsoft Office PowerPoint</Application>
  <PresentationFormat>Skærmshow (4:3)</PresentationFormat>
  <Paragraphs>133</Paragraphs>
  <Slides>20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20</vt:i4>
      </vt:variant>
    </vt:vector>
  </HeadingPairs>
  <TitlesOfParts>
    <vt:vector size="21" baseType="lpstr">
      <vt:lpstr>DstBlue</vt:lpstr>
      <vt:lpstr> Implementation of Eurostat Quality Declarations with Cost-Effective Use of Standards   Q2014 - European conference on quality in statistics  Vienna 2-5 June 2014</vt:lpstr>
      <vt:lpstr>Agenda</vt:lpstr>
      <vt:lpstr>Vision and focus  at Statistics Denmark</vt:lpstr>
      <vt:lpstr>”Classical” metadata elements implemented using Data Documenation initiative (DDI) and SDMX</vt:lpstr>
      <vt:lpstr>THE SOLU-TION </vt:lpstr>
      <vt:lpstr>Single Integrated Metadata Structure (SIMS) and reporting formats: ESMS and ESQRS  </vt:lpstr>
      <vt:lpstr>Work processes and quality declarations</vt:lpstr>
      <vt:lpstr>Work processes and quality declarations in Colectica – Retail Trade index </vt:lpstr>
      <vt:lpstr>Workprocesses and quality declarations in Colectica – Retail Trade index </vt:lpstr>
      <vt:lpstr>Transmission to Eurostat and customized presentation in reports and at dst.dk </vt:lpstr>
      <vt:lpstr>Status on EU-grant project </vt:lpstr>
      <vt:lpstr>Implementation of Eurostat Quality Framework</vt:lpstr>
      <vt:lpstr>Quality defineed and requirement for the Quality management system</vt:lpstr>
      <vt:lpstr>Challenge #1 User needs</vt:lpstr>
      <vt:lpstr>Challenge #2 Corporate level issues</vt:lpstr>
      <vt:lpstr>Challenge #3 Integrating quality into business processes</vt:lpstr>
      <vt:lpstr>Challenge #4 Standards and technical implementation</vt:lpstr>
      <vt:lpstr>Cost-efficient solutions at Member State and Eurostat level</vt:lpstr>
      <vt:lpstr>Main conclusions to increase cost effectiveness</vt:lpstr>
      <vt:lpstr>PowerPoint-præsentation</vt:lpstr>
    </vt:vector>
  </TitlesOfParts>
  <Company>Danmarks Statistik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Introducing  Statistics Denmark</dc:title>
  <dc:creator>Lars Thygesen</dc:creator>
  <cp:lastModifiedBy>Movebar</cp:lastModifiedBy>
  <cp:revision>46</cp:revision>
  <dcterms:created xsi:type="dcterms:W3CDTF">2013-10-15T07:10:57Z</dcterms:created>
  <dcterms:modified xsi:type="dcterms:W3CDTF">2014-06-03T11:43:51Z</dcterms:modified>
</cp:coreProperties>
</file>