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94" r:id="rId4"/>
    <p:sldId id="309" r:id="rId5"/>
    <p:sldId id="311" r:id="rId6"/>
    <p:sldId id="312" r:id="rId7"/>
    <p:sldId id="313" r:id="rId8"/>
    <p:sldId id="322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08" r:id="rId17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150"/>
    <a:srgbClr val="333333"/>
    <a:srgbClr val="0000CC"/>
    <a:srgbClr val="7F1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970" autoAdjust="0"/>
  </p:normalViewPr>
  <p:slideViewPr>
    <p:cSldViewPr snapToGrid="0" snapToObjects="1">
      <p:cViewPr varScale="1">
        <p:scale>
          <a:sx n="63" d="100"/>
          <a:sy n="63" d="100"/>
        </p:scale>
        <p:origin x="-726" y="-96"/>
      </p:cViewPr>
      <p:guideLst>
        <p:guide orient="horz" pos="1354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E313EA3-BC71-47BE-9E52-27AE7CB1F540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419C25A-6265-4445-9034-C8F437DE2FF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287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CE8C06-B32F-4A63-9BD6-D7C993F646E8}" type="slidenum">
              <a:rPr lang="it-IT" altLang="it-IT" smtClean="0"/>
              <a:pPr eaLnBrk="1" hangingPunct="1"/>
              <a:t>1</a:t>
            </a:fld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9C25A-6265-4445-9034-C8F437DE2FF5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6545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6200" y="8683625"/>
            <a:ext cx="29702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53" tIns="45077" rIns="90153" bIns="45077" anchor="b"/>
          <a:lstStyle>
            <a:lvl1pPr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86CB2322-85CB-49D6-9163-B1BDFEF42B76}" type="slidenum">
              <a:rPr lang="en-GB" sz="1200">
                <a:ea typeface="ＭＳ Ｐゴシック" charset="-128"/>
              </a:rPr>
              <a:pPr algn="r" eaLnBrk="1" hangingPunct="1"/>
              <a:t>13</a:t>
            </a:fld>
            <a:endParaRPr lang="en-GB" sz="1200">
              <a:ea typeface="ＭＳ Ｐゴシック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6200" y="8683625"/>
            <a:ext cx="29702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53" tIns="45077" rIns="90153" bIns="45077" anchor="b"/>
          <a:lstStyle>
            <a:lvl1pPr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5E4F9D5-F280-4DBB-9A21-D3E125F32A12}" type="slidenum">
              <a:rPr lang="en-GB" sz="1200">
                <a:ea typeface="ＭＳ Ｐゴシック" charset="-128"/>
              </a:rPr>
              <a:pPr algn="r" eaLnBrk="1" hangingPunct="1"/>
              <a:t>14</a:t>
            </a:fld>
            <a:endParaRPr lang="en-GB" sz="1200">
              <a:ea typeface="ＭＳ Ｐゴシック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defTabSz="914400" eaLnBrk="1" hangingPunct="1"/>
            <a:fld id="{764DF0E9-1F4A-48DD-ADBB-998F2D7B42FA}" type="slidenum">
              <a:rPr lang="it-IT" altLang="it-IT" sz="1200">
                <a:ea typeface="ＭＳ Ｐゴシック" charset="-128"/>
              </a:rPr>
              <a:pPr algn="r" defTabSz="914400" eaLnBrk="1" hangingPunct="1"/>
              <a:t>16</a:t>
            </a:fld>
            <a:endParaRPr lang="it-IT" altLang="it-IT" sz="1200">
              <a:ea typeface="ＭＳ Ｐゴシック" charset="-128"/>
            </a:endParaRPr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defTabSz="914400" eaLnBrk="1" hangingPunct="1"/>
            <a:fld id="{DA8B5438-723A-4CB1-81EE-8B633779F122}" type="slidenum">
              <a:rPr lang="it-IT" altLang="it-IT" sz="1200">
                <a:ea typeface="ＭＳ Ｐゴシック" charset="-128"/>
              </a:rPr>
              <a:pPr algn="r" defTabSz="914400" eaLnBrk="1" hangingPunct="1"/>
              <a:t>16</a:t>
            </a:fld>
            <a:endParaRPr lang="it-IT" altLang="it-IT" sz="1200">
              <a:ea typeface="ＭＳ Ｐゴシック" charset="-128"/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Times New Roman" pitchFamily="18" charset="0"/>
              <a:buNone/>
            </a:pPr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387D21B-8EA0-42B7-A388-FCB5D6E50B99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C87934A-9642-4942-B906-5D989F36F22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2690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D1432CC-2398-4939-8323-B4AB6B29C8E8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9EA0E09-ACB8-4428-8CF1-3B9C7CB539A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718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6D5FBD-950B-419C-93F2-048EFF0F7354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1C7732-3619-4846-B4CA-697BE68AC23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375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7D0E7E7-E9EE-4E11-BF81-3F4DC0E889B2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864784C-93D7-40F4-889C-D285A5526D6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478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B592098-9DEB-4A20-A214-11120F22F382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F375D4-B7B3-48B8-A5CF-BCAE8F0C1C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213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62C414-526A-4AFF-88F8-FC43445A15C6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5A8D05-FF58-47C8-8A07-ACB82A9A748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170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C3050C0-23A2-4D9E-A612-B1758C07CD0A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BF37ABB-E316-49D6-82F2-CB25F6FBDD9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914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C75976-77EA-4F54-A959-D14C2AA802B8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616D17E-719F-41BD-9477-DFD5944079E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471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7F7E974-AD3D-4DA0-9C10-52EFA05EAEE7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B70D0FC-463A-4A1C-8BD0-F6764123B9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53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64FF33-72E7-465B-83D8-4C1DF72249E4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BB6F1F-4713-4C26-B67F-B87ED65330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04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BF78F03-2BCC-4E6D-8523-F3CD50F9A14B}" type="datetimeFigureOut">
              <a:rPr lang="it-IT"/>
              <a:pPr>
                <a:defRPr/>
              </a:pPr>
              <a:t>15/05/2014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6761019-BB4D-4734-9C3E-BC214E004C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392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Times New Roman" pitchFamily="-28" charset="0"/>
              <a:buNone/>
              <a:defRPr/>
            </a:pPr>
            <a:endParaRPr lang="en-US"/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777875" y="6254750"/>
            <a:ext cx="7543800" cy="0"/>
          </a:xfrm>
          <a:prstGeom prst="line">
            <a:avLst/>
          </a:prstGeom>
          <a:ln>
            <a:solidFill>
              <a:srgbClr val="7F14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8" name="Immagine 10" descr="marchio 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088" y="6346825"/>
            <a:ext cx="8064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8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hyperlink" Target="http://www.eframeproject.e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webcosi.eu/" TargetMode="External"/><Relationship Id="rId5" Type="http://schemas.openxmlformats.org/officeDocument/2006/relationships/hyperlink" Target="mailto:signore@istat.it" TargetMode="External"/><Relationship Id="rId4" Type="http://schemas.openxmlformats.org/officeDocument/2006/relationships/hyperlink" Target="mailto:dofazio@istat.i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-genius.org/" TargetMode="External"/><Relationship Id="rId2" Type="http://schemas.openxmlformats.org/officeDocument/2006/relationships/hyperlink" Target="http://www.lunari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asellaDiTesto 4"/>
          <p:cNvSpPr txBox="1">
            <a:spLocks noChangeArrowheads="1"/>
          </p:cNvSpPr>
          <p:nvPr/>
        </p:nvSpPr>
        <p:spPr bwMode="auto">
          <a:xfrm>
            <a:off x="630238" y="2192338"/>
            <a:ext cx="7813675" cy="254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it-IT" sz="2800" b="1" dirty="0" smtClean="0">
                <a:solidFill>
                  <a:srgbClr val="C00000"/>
                </a:solidFill>
              </a:rPr>
              <a:t>Exploiting </a:t>
            </a:r>
            <a:r>
              <a:rPr lang="en-US" altLang="it-IT" sz="2800" b="1" dirty="0">
                <a:solidFill>
                  <a:srgbClr val="C00000"/>
                </a:solidFill>
              </a:rPr>
              <a:t>crowd sourced platforms for statistical purposes</a:t>
            </a:r>
            <a:endParaRPr lang="en-GB" altLang="it-IT" sz="2200" dirty="0" smtClean="0">
              <a:solidFill>
                <a:srgbClr val="505150"/>
              </a:solidFill>
            </a:endParaRPr>
          </a:p>
          <a:p>
            <a:pPr eaLnBrk="1" hangingPunct="1">
              <a:defRPr/>
            </a:pPr>
            <a:endParaRPr lang="en-GB" altLang="it-IT" sz="2200" dirty="0">
              <a:solidFill>
                <a:srgbClr val="505150"/>
              </a:solidFill>
            </a:endParaRPr>
          </a:p>
          <a:p>
            <a:pPr eaLnBrk="1" hangingPunct="1">
              <a:defRPr/>
            </a:pPr>
            <a:endParaRPr lang="en-GB" altLang="it-IT" sz="2200" dirty="0">
              <a:solidFill>
                <a:srgbClr val="505150"/>
              </a:solidFill>
            </a:endParaRPr>
          </a:p>
          <a:p>
            <a:pPr eaLnBrk="1" hangingPunct="1">
              <a:defRPr/>
            </a:pPr>
            <a:r>
              <a:rPr lang="en-GB" altLang="it-IT" b="1" dirty="0" smtClean="0">
                <a:solidFill>
                  <a:srgbClr val="505150"/>
                </a:solidFill>
              </a:rPr>
              <a:t>Donatella Fazio, Marina </a:t>
            </a:r>
            <a:r>
              <a:rPr lang="en-GB" altLang="it-IT" b="1" dirty="0" err="1" smtClean="0">
                <a:solidFill>
                  <a:srgbClr val="505150"/>
                </a:solidFill>
              </a:rPr>
              <a:t>Signore</a:t>
            </a:r>
            <a:endParaRPr lang="en-GB" altLang="it-IT" b="1" dirty="0" smtClean="0">
              <a:solidFill>
                <a:srgbClr val="505150"/>
              </a:solidFill>
            </a:endParaRPr>
          </a:p>
          <a:p>
            <a:pPr eaLnBrk="1" hangingPunct="1">
              <a:spcAft>
                <a:spcPts val="800"/>
              </a:spcAft>
              <a:defRPr/>
            </a:pPr>
            <a:endParaRPr lang="en-GB" altLang="it-IT" sz="900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GB" altLang="it-IT" dirty="0" smtClean="0">
                <a:solidFill>
                  <a:srgbClr val="505150"/>
                </a:solidFill>
                <a:latin typeface="+mn-lt"/>
              </a:rPr>
              <a:t>Italian National Institute of Statistics (Istat)</a:t>
            </a:r>
          </a:p>
          <a:p>
            <a:pPr eaLnBrk="1" hangingPunct="1">
              <a:defRPr/>
            </a:pPr>
            <a:endParaRPr lang="en-GB" altLang="it-IT" sz="800" dirty="0" smtClean="0">
              <a:solidFill>
                <a:srgbClr val="505150"/>
              </a:solidFill>
              <a:latin typeface="+mn-lt"/>
            </a:endParaRPr>
          </a:p>
        </p:txBody>
      </p:sp>
      <p:sp>
        <p:nvSpPr>
          <p:cNvPr id="2" name="Rettangolo 2"/>
          <p:cNvSpPr>
            <a:spLocks noChangeArrowheads="1"/>
          </p:cNvSpPr>
          <p:nvPr/>
        </p:nvSpPr>
        <p:spPr bwMode="auto">
          <a:xfrm>
            <a:off x="1241425" y="600075"/>
            <a:ext cx="68199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it-IT" sz="2000" b="1">
                <a:solidFill>
                  <a:srgbClr val="505150"/>
                </a:solidFill>
              </a:rPr>
              <a:t>European Conference on Quality in Official Statistics </a:t>
            </a:r>
          </a:p>
          <a:p>
            <a:pPr algn="ctr"/>
            <a:r>
              <a:rPr lang="en-US" altLang="it-IT" sz="2000" b="1">
                <a:solidFill>
                  <a:srgbClr val="505150"/>
                </a:solidFill>
              </a:rPr>
              <a:t>(Q2014) </a:t>
            </a:r>
          </a:p>
          <a:p>
            <a:pPr algn="ctr"/>
            <a:r>
              <a:rPr lang="en-US" altLang="it-IT" sz="2000" b="1">
                <a:solidFill>
                  <a:srgbClr val="505150"/>
                </a:solidFill>
              </a:rPr>
              <a:t>Vienna, 3-5 June 2014</a:t>
            </a:r>
          </a:p>
        </p:txBody>
      </p:sp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4799013"/>
            <a:ext cx="3279775" cy="130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sellaDiTesto 11"/>
          <p:cNvSpPr txBox="1">
            <a:spLocks noChangeArrowheads="1"/>
          </p:cNvSpPr>
          <p:nvPr/>
        </p:nvSpPr>
        <p:spPr bwMode="auto">
          <a:xfrm>
            <a:off x="717550" y="995363"/>
            <a:ext cx="81692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defTabSz="914400" eaLnBrk="1" hangingPunct="1"/>
            <a:r>
              <a:rPr lang="en-GB" altLang="it-IT" sz="2400">
                <a:solidFill>
                  <a:srgbClr val="C00000"/>
                </a:solidFill>
                <a:ea typeface="ＭＳ Ｐゴシック" charset="-128"/>
              </a:rPr>
              <a:t>Quality Challenges for “GDP and Beyond” statistics (2/2)</a:t>
            </a:r>
            <a:endParaRPr lang="en-GB" altLang="it-IT" sz="2400" b="1">
              <a:solidFill>
                <a:schemeClr val="bg2"/>
              </a:solidFill>
              <a:ea typeface="ＭＳ Ｐゴシック" charset="-128"/>
            </a:endParaRPr>
          </a:p>
          <a:p>
            <a:pPr marL="0" lvl="1" defTabSz="914400" eaLnBrk="1" hangingPunct="1"/>
            <a:endParaRPr lang="en-GB" altLang="it-IT" sz="2400" b="1">
              <a:solidFill>
                <a:schemeClr val="bg2"/>
              </a:solidFill>
              <a:ea typeface="ＭＳ Ｐゴシック" charset="-128"/>
            </a:endParaRPr>
          </a:p>
        </p:txBody>
      </p:sp>
      <p:sp>
        <p:nvSpPr>
          <p:cNvPr id="22531" name="Rettangolo 2"/>
          <p:cNvSpPr>
            <a:spLocks noChangeArrowheads="1"/>
          </p:cNvSpPr>
          <p:nvPr/>
        </p:nvSpPr>
        <p:spPr bwMode="auto">
          <a:xfrm>
            <a:off x="812800" y="2190750"/>
            <a:ext cx="7569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en-GB" altLang="it-IT">
                <a:solidFill>
                  <a:srgbClr val="0070C0"/>
                </a:solidFill>
              </a:rPr>
              <a:t>e-Frame </a:t>
            </a:r>
            <a:r>
              <a:rPr lang="en-GB" altLang="it-IT" i="1">
                <a:solidFill>
                  <a:srgbClr val="0070C0"/>
                </a:solidFill>
              </a:rPr>
              <a:t>Roadmap for future research needs</a:t>
            </a:r>
          </a:p>
          <a:p>
            <a:pPr marL="0" lvl="1" defTabSz="914400"/>
            <a:r>
              <a:rPr lang="en-GB">
                <a:solidFill>
                  <a:srgbClr val="5F5F5F"/>
                </a:solidFill>
              </a:rPr>
              <a:t>sets out the next steps for moving forward on “GDP and beyond” agenda</a:t>
            </a:r>
          </a:p>
          <a:p>
            <a:pPr defTabSz="914400"/>
            <a:endParaRPr lang="it-IT">
              <a:solidFill>
                <a:srgbClr val="5F5F5F"/>
              </a:solidFill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7559675" y="1554163"/>
            <a:ext cx="1422400" cy="830262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defTabSz="914400">
              <a:defRPr/>
            </a:pPr>
            <a:r>
              <a:rPr lang="en-GB" altLang="it-IT" sz="1600" b="1" dirty="0">
                <a:solidFill>
                  <a:schemeClr val="bg1">
                    <a:lumMod val="50000"/>
                  </a:schemeClr>
                </a:solidFill>
              </a:rPr>
              <a:t>ROADMAP </a:t>
            </a:r>
          </a:p>
          <a:p>
            <a:pPr algn="ctr" defTabSz="914400">
              <a:defRPr/>
            </a:pPr>
            <a:r>
              <a:rPr lang="en-GB" altLang="it-IT" sz="1600" b="1" i="1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GB" altLang="it-IT" sz="1600" b="1" i="1" baseline="30000" dirty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GB" altLang="it-IT" sz="1600" b="1" i="1" dirty="0">
                <a:solidFill>
                  <a:schemeClr val="bg1">
                    <a:lumMod val="50000"/>
                  </a:schemeClr>
                </a:solidFill>
              </a:rPr>
              <a:t> Tentative</a:t>
            </a:r>
          </a:p>
          <a:p>
            <a:pPr algn="ctr" defTabSz="914400">
              <a:defRPr/>
            </a:pPr>
            <a:r>
              <a:rPr lang="en-GB" altLang="it-IT" sz="1600" b="1" i="1" dirty="0">
                <a:solidFill>
                  <a:schemeClr val="bg1">
                    <a:lumMod val="50000"/>
                  </a:schemeClr>
                </a:solidFill>
              </a:rPr>
              <a:t>June 2013</a:t>
            </a:r>
            <a:endParaRPr lang="en-GB" altLang="it-IT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533" name="Rettangolo 3"/>
          <p:cNvSpPr>
            <a:spLocks noChangeArrowheads="1"/>
          </p:cNvSpPr>
          <p:nvPr/>
        </p:nvSpPr>
        <p:spPr bwMode="auto">
          <a:xfrm>
            <a:off x="812800" y="3032125"/>
            <a:ext cx="71024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algn="just" defTabSz="914400">
              <a:buFont typeface="Wingdings" pitchFamily="2" charset="2"/>
              <a:buChar char="ü"/>
            </a:pPr>
            <a:r>
              <a:rPr lang="en-GB" altLang="it-IT" sz="1600" dirty="0">
                <a:solidFill>
                  <a:srgbClr val="5F5F5F"/>
                </a:solidFill>
              </a:rPr>
              <a:t>Research needs and information gaps identified by </a:t>
            </a:r>
            <a:r>
              <a:rPr lang="en-GB" altLang="it-IT" sz="1600" dirty="0">
                <a:solidFill>
                  <a:srgbClr val="0070C0"/>
                </a:solidFill>
              </a:rPr>
              <a:t>e-Frame activities </a:t>
            </a:r>
            <a:r>
              <a:rPr lang="en-GB" altLang="it-IT" sz="1600" dirty="0">
                <a:solidFill>
                  <a:srgbClr val="5F5F5F"/>
                </a:solidFill>
              </a:rPr>
              <a:t>(stocktaking reports, workshops discussions, AB advices</a:t>
            </a:r>
            <a:r>
              <a:rPr lang="it-IT" altLang="it-IT" sz="1600" dirty="0">
                <a:solidFill>
                  <a:srgbClr val="5F5F5F"/>
                </a:solidFill>
              </a:rPr>
              <a:t>..</a:t>
            </a:r>
            <a:r>
              <a:rPr lang="en-GB" altLang="it-IT" sz="1600" dirty="0">
                <a:solidFill>
                  <a:srgbClr val="5F5F5F"/>
                </a:solidFill>
              </a:rPr>
              <a:t>)</a:t>
            </a:r>
          </a:p>
          <a:p>
            <a:pPr marL="285750" indent="-285750" algn="just" defTabSz="914400">
              <a:buFont typeface="Wingdings" pitchFamily="2" charset="2"/>
              <a:buChar char="ü"/>
            </a:pPr>
            <a:endParaRPr lang="en-GB" altLang="it-IT" sz="1600" dirty="0">
              <a:solidFill>
                <a:srgbClr val="5F5F5F"/>
              </a:solidFill>
            </a:endParaRPr>
          </a:p>
          <a:p>
            <a:pPr marL="285750" indent="-285750" algn="just" defTabSz="914400">
              <a:buFont typeface="Wingdings" pitchFamily="2" charset="2"/>
              <a:buChar char="ü"/>
            </a:pPr>
            <a:r>
              <a:rPr lang="en-GB" altLang="it-IT" sz="1600" dirty="0">
                <a:solidFill>
                  <a:srgbClr val="5F5F5F"/>
                </a:solidFill>
              </a:rPr>
              <a:t>Areas to be further developed in order to empower the </a:t>
            </a:r>
            <a:r>
              <a:rPr lang="en-GB" altLang="it-IT" sz="1600" dirty="0">
                <a:solidFill>
                  <a:srgbClr val="0070C0"/>
                </a:solidFill>
              </a:rPr>
              <a:t>development</a:t>
            </a:r>
            <a:r>
              <a:rPr lang="en-GB" altLang="it-IT" sz="1600" dirty="0">
                <a:solidFill>
                  <a:srgbClr val="5F5F5F"/>
                </a:solidFill>
              </a:rPr>
              <a:t>, the </a:t>
            </a:r>
            <a:r>
              <a:rPr lang="en-GB" altLang="it-IT" sz="1600" dirty="0">
                <a:solidFill>
                  <a:srgbClr val="0070C0"/>
                </a:solidFill>
              </a:rPr>
              <a:t>understanding, dissemination </a:t>
            </a:r>
            <a:r>
              <a:rPr lang="en-GB" altLang="it-IT" sz="1600" dirty="0">
                <a:solidFill>
                  <a:srgbClr val="5F5F5F"/>
                </a:solidFill>
              </a:rPr>
              <a:t>and </a:t>
            </a:r>
            <a:r>
              <a:rPr lang="en-GB" altLang="it-IT" sz="1600" dirty="0">
                <a:solidFill>
                  <a:srgbClr val="0070C0"/>
                </a:solidFill>
              </a:rPr>
              <a:t>use</a:t>
            </a:r>
            <a:r>
              <a:rPr lang="en-GB" altLang="it-IT" sz="1600" dirty="0">
                <a:solidFill>
                  <a:srgbClr val="5F5F5F"/>
                </a:solidFill>
              </a:rPr>
              <a:t> of statistics on well-being and sustainable development</a:t>
            </a:r>
          </a:p>
          <a:p>
            <a:pPr marL="285750" indent="-285750" algn="just" defTabSz="914400">
              <a:buFont typeface="Wingdings" pitchFamily="2" charset="2"/>
              <a:buChar char="ü"/>
            </a:pPr>
            <a:endParaRPr lang="en-GB" altLang="it-IT" sz="1600" i="1" dirty="0">
              <a:solidFill>
                <a:srgbClr val="5F5F5F"/>
              </a:solidFill>
            </a:endParaRPr>
          </a:p>
          <a:p>
            <a:pPr marL="285750" indent="-285750" algn="just" defTabSz="914400">
              <a:buFont typeface="Wingdings" pitchFamily="2" charset="2"/>
              <a:buChar char="ü"/>
            </a:pPr>
            <a:r>
              <a:rPr lang="en-GB" altLang="it-IT" sz="1600" dirty="0">
                <a:solidFill>
                  <a:srgbClr val="5F5F5F"/>
                </a:solidFill>
              </a:rPr>
              <a:t>Proposing topics for future research projects in the context of </a:t>
            </a:r>
            <a:r>
              <a:rPr lang="en-GB" altLang="it-IT" sz="1600" dirty="0">
                <a:solidFill>
                  <a:srgbClr val="0070C0"/>
                </a:solidFill>
              </a:rPr>
              <a:t>Horizon 2020</a:t>
            </a:r>
            <a:r>
              <a:rPr lang="en-GB" altLang="it-IT" sz="1600" dirty="0">
                <a:solidFill>
                  <a:srgbClr val="5F5F5F"/>
                </a:solidFill>
              </a:rPr>
              <a:t> as well as future </a:t>
            </a:r>
            <a:r>
              <a:rPr lang="en-GB" altLang="it-IT" sz="1600" dirty="0">
                <a:solidFill>
                  <a:srgbClr val="0070C0"/>
                </a:solidFill>
              </a:rPr>
              <a:t>EU projects </a:t>
            </a:r>
            <a:r>
              <a:rPr lang="en-GB" altLang="it-IT" sz="1600" dirty="0">
                <a:solidFill>
                  <a:srgbClr val="5F5F5F"/>
                </a:solidFill>
              </a:rPr>
              <a:t>according to ESS needs</a:t>
            </a:r>
          </a:p>
        </p:txBody>
      </p:sp>
      <p:pic>
        <p:nvPicPr>
          <p:cNvPr id="2253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25" y="-1588"/>
            <a:ext cx="1870075" cy="758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5" name="Rettangolo 4"/>
          <p:cNvSpPr>
            <a:spLocks noChangeArrowheads="1"/>
          </p:cNvSpPr>
          <p:nvPr/>
        </p:nvSpPr>
        <p:spPr bwMode="auto">
          <a:xfrm>
            <a:off x="752475" y="6308725"/>
            <a:ext cx="64420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49263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000" b="1">
                <a:solidFill>
                  <a:srgbClr val="000000"/>
                </a:solidFill>
                <a:ea typeface="ＭＳ Ｐゴシック" charset="-128"/>
              </a:rPr>
              <a:t>D. Fazio, M. Signore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altLang="it-IT" sz="1000" b="1" i="1">
                <a:solidFill>
                  <a:srgbClr val="333333"/>
                </a:solidFill>
              </a:rPr>
              <a:t>Exploiting crowd sourced platforms for statistical purposes</a:t>
            </a:r>
            <a:r>
              <a:rPr lang="en-US" altLang="it-IT" sz="1000">
                <a:solidFill>
                  <a:srgbClr val="000000"/>
                </a:solidFill>
                <a:ea typeface="ＭＳ Ｐゴシック" charset="-128"/>
              </a:rPr>
              <a:t>.</a:t>
            </a:r>
            <a:r>
              <a:rPr lang="en-US" altLang="it-IT" sz="1000" b="1" i="1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Vienna, 3 June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asellaDiTesto 11"/>
          <p:cNvSpPr txBox="1">
            <a:spLocks noChangeArrowheads="1"/>
          </p:cNvSpPr>
          <p:nvPr/>
        </p:nvSpPr>
        <p:spPr bwMode="auto">
          <a:xfrm>
            <a:off x="674688" y="903288"/>
            <a:ext cx="816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defTabSz="914400" eaLnBrk="1" hangingPunct="1"/>
            <a:r>
              <a:rPr lang="en-GB" altLang="it-IT" sz="2400">
                <a:solidFill>
                  <a:srgbClr val="C00000"/>
                </a:solidFill>
                <a:ea typeface="ＭＳ Ｐゴシック" charset="-128"/>
              </a:rPr>
              <a:t>The Roadmap</a:t>
            </a:r>
            <a:endParaRPr lang="en-US" altLang="it-IT" sz="240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23555" name="CasellaDiTesto 15"/>
          <p:cNvSpPr txBox="1">
            <a:spLocks noChangeArrowheads="1"/>
          </p:cNvSpPr>
          <p:nvPr/>
        </p:nvSpPr>
        <p:spPr bwMode="auto">
          <a:xfrm>
            <a:off x="417513" y="1701800"/>
            <a:ext cx="79232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defTabSz="914400" eaLnBrk="1" hangingPunct="1">
              <a:spcAft>
                <a:spcPts val="1200"/>
              </a:spcAft>
            </a:pPr>
            <a:r>
              <a:rPr lang="en-GB" altLang="it-IT">
                <a:solidFill>
                  <a:srgbClr val="5F5F5F"/>
                </a:solidFill>
                <a:ea typeface="ＭＳ Ｐゴシック" charset="-128"/>
              </a:rPr>
              <a:t>Based on project activities, on </a:t>
            </a:r>
            <a:r>
              <a:rPr lang="en-GB" altLang="it-IT">
                <a:solidFill>
                  <a:srgbClr val="0070C0"/>
                </a:solidFill>
                <a:ea typeface="ＭＳ Ｐゴシック" charset="-128"/>
              </a:rPr>
              <a:t>Stocktaking reports </a:t>
            </a:r>
            <a:r>
              <a:rPr lang="en-GB" altLang="it-IT">
                <a:solidFill>
                  <a:srgbClr val="5F5F5F"/>
                </a:solidFill>
                <a:ea typeface="ＭＳ Ｐゴシック" charset="-128"/>
              </a:rPr>
              <a:t>on subject areas and specific topics including </a:t>
            </a:r>
            <a:r>
              <a:rPr lang="en-GB" altLang="it-IT">
                <a:solidFill>
                  <a:srgbClr val="0070C0"/>
                </a:solidFill>
                <a:ea typeface="ＭＳ Ｐゴシック" charset="-128"/>
              </a:rPr>
              <a:t>Guidelines</a:t>
            </a:r>
            <a:r>
              <a:rPr lang="en-GB" altLang="it-IT">
                <a:solidFill>
                  <a:srgbClr val="5F5F5F"/>
                </a:solidFill>
                <a:ea typeface="ＭＳ Ｐゴシック" charset="-128"/>
              </a:rPr>
              <a:t> and </a:t>
            </a:r>
            <a:r>
              <a:rPr lang="en-GB" altLang="it-IT">
                <a:solidFill>
                  <a:srgbClr val="0070C0"/>
                </a:solidFill>
                <a:ea typeface="ＭＳ Ｐゴシック" charset="-128"/>
              </a:rPr>
              <a:t>Recommendations </a:t>
            </a:r>
            <a:endParaRPr lang="en-GB" altLang="it-IT" sz="1600">
              <a:solidFill>
                <a:srgbClr val="0070C0"/>
              </a:solidFill>
              <a:ea typeface="ＭＳ Ｐゴシック" charset="-128"/>
            </a:endParaRPr>
          </a:p>
        </p:txBody>
      </p:sp>
      <p:sp>
        <p:nvSpPr>
          <p:cNvPr id="12294" name="Rectangle 13"/>
          <p:cNvSpPr>
            <a:spLocks noChangeArrowheads="1"/>
          </p:cNvSpPr>
          <p:nvPr/>
        </p:nvSpPr>
        <p:spPr bwMode="auto">
          <a:xfrm>
            <a:off x="1036638" y="3513138"/>
            <a:ext cx="2058987" cy="522287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defTabSz="914400">
              <a:defRPr/>
            </a:pPr>
            <a:r>
              <a:rPr lang="en-GB" altLang="it-IT" sz="1400" b="1" i="1" dirty="0">
                <a:solidFill>
                  <a:schemeClr val="bg1">
                    <a:lumMod val="50000"/>
                  </a:schemeClr>
                </a:solidFill>
              </a:rPr>
              <a:t>e-Frame Report on Subjective well-being </a:t>
            </a:r>
          </a:p>
        </p:txBody>
      </p:sp>
      <p:sp>
        <p:nvSpPr>
          <p:cNvPr id="12295" name="Rectangle 13"/>
          <p:cNvSpPr>
            <a:spLocks noChangeArrowheads="1"/>
          </p:cNvSpPr>
          <p:nvPr/>
        </p:nvSpPr>
        <p:spPr bwMode="auto">
          <a:xfrm>
            <a:off x="1047750" y="4872038"/>
            <a:ext cx="2776538" cy="52387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defTabSz="914400">
              <a:defRPr/>
            </a:pPr>
            <a:r>
              <a:rPr lang="en-GB" altLang="it-IT" sz="1400" b="1" i="1" dirty="0">
                <a:solidFill>
                  <a:schemeClr val="bg1">
                    <a:lumMod val="50000"/>
                  </a:schemeClr>
                </a:solidFill>
              </a:rPr>
              <a:t>e-Frame Report on Measuring Progress at the local level</a:t>
            </a:r>
          </a:p>
        </p:txBody>
      </p:sp>
      <p:sp>
        <p:nvSpPr>
          <p:cNvPr id="12296" name="Rectangle 13"/>
          <p:cNvSpPr>
            <a:spLocks noChangeArrowheads="1"/>
          </p:cNvSpPr>
          <p:nvPr/>
        </p:nvSpPr>
        <p:spPr bwMode="auto">
          <a:xfrm>
            <a:off x="5273675" y="4195763"/>
            <a:ext cx="2906713" cy="52387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r" defTabSz="914400">
              <a:defRPr/>
            </a:pPr>
            <a:r>
              <a:rPr lang="en-GB" altLang="it-IT" sz="1400" b="1" i="1" dirty="0">
                <a:solidFill>
                  <a:schemeClr val="bg1">
                    <a:lumMod val="50000"/>
                  </a:schemeClr>
                </a:solidFill>
              </a:rPr>
              <a:t>e-Frame Report on New Measures of International trade</a:t>
            </a:r>
          </a:p>
        </p:txBody>
      </p:sp>
      <p:sp>
        <p:nvSpPr>
          <p:cNvPr id="12297" name="Rectangle 13"/>
          <p:cNvSpPr>
            <a:spLocks noChangeArrowheads="1"/>
          </p:cNvSpPr>
          <p:nvPr/>
        </p:nvSpPr>
        <p:spPr bwMode="auto">
          <a:xfrm>
            <a:off x="1036638" y="2811463"/>
            <a:ext cx="1743075" cy="554037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defTabSz="914400">
              <a:defRPr/>
            </a:pPr>
            <a:r>
              <a:rPr lang="en-GB" altLang="it-IT" sz="1400" b="1" i="1" dirty="0">
                <a:solidFill>
                  <a:schemeClr val="bg1">
                    <a:lumMod val="50000"/>
                  </a:schemeClr>
                </a:solidFill>
              </a:rPr>
              <a:t>e-Frame Report on NSIs initiatives</a:t>
            </a:r>
            <a:r>
              <a:rPr lang="en-GB" altLang="it-IT" sz="16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2298" name="Rectangle 13"/>
          <p:cNvSpPr>
            <a:spLocks noChangeArrowheads="1"/>
          </p:cNvSpPr>
          <p:nvPr/>
        </p:nvSpPr>
        <p:spPr bwMode="auto">
          <a:xfrm>
            <a:off x="1036638" y="4195763"/>
            <a:ext cx="2581275" cy="522287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altLang="it-IT" sz="1400" b="1" i="1" dirty="0">
                <a:solidFill>
                  <a:schemeClr val="bg1">
                    <a:lumMod val="50000"/>
                  </a:schemeClr>
                </a:solidFill>
              </a:rPr>
              <a:t>e-Frame Report on </a:t>
            </a:r>
            <a:r>
              <a:rPr lang="en-US" altLang="it-IT" sz="1400" b="1" i="1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acroeconomic indicators </a:t>
            </a:r>
            <a:endParaRPr lang="en-US" altLang="it-IT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299" name="Rectangle 13"/>
          <p:cNvSpPr>
            <a:spLocks noChangeArrowheads="1"/>
          </p:cNvSpPr>
          <p:nvPr/>
        </p:nvSpPr>
        <p:spPr bwMode="auto">
          <a:xfrm>
            <a:off x="4927600" y="4875213"/>
            <a:ext cx="3275013" cy="52387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GB" altLang="it-IT" sz="1400" b="1" i="1" dirty="0">
                <a:solidFill>
                  <a:schemeClr val="bg1">
                    <a:lumMod val="50000"/>
                  </a:schemeClr>
                </a:solidFill>
              </a:rPr>
              <a:t>e-Frame Report on </a:t>
            </a:r>
            <a:r>
              <a:rPr lang="it-IT" sz="1400" b="1" i="1" dirty="0">
                <a:solidFill>
                  <a:schemeClr val="bg1">
                    <a:lumMod val="50000"/>
                  </a:schemeClr>
                </a:solidFill>
              </a:rPr>
              <a:t>Social  </a:t>
            </a:r>
            <a:r>
              <a:rPr lang="en-US" sz="1400" b="1" i="1" dirty="0">
                <a:solidFill>
                  <a:schemeClr val="bg1">
                    <a:lumMod val="50000"/>
                  </a:schemeClr>
                </a:solidFill>
              </a:rPr>
              <a:t>Monitoring</a:t>
            </a:r>
            <a:r>
              <a:rPr lang="it-IT" sz="1400" b="1" i="1" dirty="0">
                <a:solidFill>
                  <a:schemeClr val="bg1">
                    <a:lumMod val="50000"/>
                  </a:schemeClr>
                </a:solidFill>
              </a:rPr>
              <a:t> and Reporting in Europe</a:t>
            </a:r>
            <a:endParaRPr lang="en-GB" altLang="it-IT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300" name="Rectangle 13"/>
          <p:cNvSpPr>
            <a:spLocks noChangeArrowheads="1"/>
          </p:cNvSpPr>
          <p:nvPr/>
        </p:nvSpPr>
        <p:spPr bwMode="auto">
          <a:xfrm>
            <a:off x="5507038" y="3513138"/>
            <a:ext cx="2662237" cy="52387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r" defTabSz="914400">
              <a:defRPr/>
            </a:pPr>
            <a:r>
              <a:rPr lang="en-GB" altLang="it-IT" sz="1400" b="1" i="1" dirty="0">
                <a:solidFill>
                  <a:schemeClr val="bg1">
                    <a:lumMod val="50000"/>
                  </a:schemeClr>
                </a:solidFill>
              </a:rPr>
              <a:t>e-Frame </a:t>
            </a:r>
            <a:r>
              <a:rPr lang="en-GB" sz="1400" b="1" i="1" dirty="0">
                <a:solidFill>
                  <a:schemeClr val="bg1">
                    <a:lumMod val="50000"/>
                  </a:schemeClr>
                </a:solidFill>
              </a:rPr>
              <a:t>Guidelines for stakeholders inclusion</a:t>
            </a:r>
            <a:endParaRPr lang="en-GB" altLang="it-IT" sz="1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6756400" y="2827338"/>
            <a:ext cx="1387475" cy="52387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algn="r" defTabSz="914400">
              <a:defRPr/>
            </a:pPr>
            <a:r>
              <a:rPr lang="en-GB" altLang="it-IT" sz="1400" b="1" i="1" dirty="0">
                <a:solidFill>
                  <a:schemeClr val="bg1">
                    <a:lumMod val="50000"/>
                  </a:schemeClr>
                </a:solidFill>
              </a:rPr>
              <a:t>e-Frame</a:t>
            </a:r>
          </a:p>
          <a:p>
            <a:pPr algn="r" defTabSz="914400">
              <a:defRPr/>
            </a:pPr>
            <a:r>
              <a:rPr lang="en-GB" altLang="it-IT" sz="1400" b="1" i="1" dirty="0">
                <a:solidFill>
                  <a:schemeClr val="bg1">
                    <a:lumMod val="50000"/>
                  </a:schemeClr>
                </a:solidFill>
              </a:rPr>
              <a:t>ICT Catalogue</a:t>
            </a:r>
          </a:p>
        </p:txBody>
      </p:sp>
      <p:pic>
        <p:nvPicPr>
          <p:cNvPr id="2356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25" y="-1588"/>
            <a:ext cx="1870075" cy="758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65" name="Rettangolo 4"/>
          <p:cNvSpPr>
            <a:spLocks noChangeArrowheads="1"/>
          </p:cNvSpPr>
          <p:nvPr/>
        </p:nvSpPr>
        <p:spPr bwMode="auto">
          <a:xfrm>
            <a:off x="752475" y="6308725"/>
            <a:ext cx="64420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49263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000" b="1">
                <a:solidFill>
                  <a:srgbClr val="000000"/>
                </a:solidFill>
                <a:ea typeface="ＭＳ Ｐゴシック" charset="-128"/>
              </a:rPr>
              <a:t>D. Fazio, M. Signore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altLang="it-IT" sz="1000" b="1" i="1">
                <a:solidFill>
                  <a:srgbClr val="333333"/>
                </a:solidFill>
              </a:rPr>
              <a:t>Exploiting crowd sourced platforms for statistical purposes</a:t>
            </a:r>
            <a:r>
              <a:rPr lang="en-US" altLang="it-IT" sz="1000">
                <a:solidFill>
                  <a:srgbClr val="000000"/>
                </a:solidFill>
                <a:ea typeface="ＭＳ Ｐゴシック" charset="-128"/>
              </a:rPr>
              <a:t>.</a:t>
            </a:r>
            <a:r>
              <a:rPr lang="en-US" altLang="it-IT" sz="1000" b="1" i="1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Vienna, 3 June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asellaDiTesto 11"/>
          <p:cNvSpPr txBox="1">
            <a:spLocks noChangeArrowheads="1"/>
          </p:cNvSpPr>
          <p:nvPr/>
        </p:nvSpPr>
        <p:spPr bwMode="auto">
          <a:xfrm>
            <a:off x="674688" y="855663"/>
            <a:ext cx="816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defTabSz="914400" eaLnBrk="1" hangingPunct="1"/>
            <a:r>
              <a:rPr lang="en-GB" altLang="it-IT" sz="2400">
                <a:solidFill>
                  <a:srgbClr val="C00000"/>
                </a:solidFill>
                <a:ea typeface="ＭＳ Ｐゴシック" charset="-128"/>
              </a:rPr>
              <a:t>Research areas </a:t>
            </a:r>
            <a:endParaRPr lang="en-US" altLang="it-IT" sz="240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24579" name="Rettangolo 1"/>
          <p:cNvSpPr>
            <a:spLocks noChangeArrowheads="1"/>
          </p:cNvSpPr>
          <p:nvPr/>
        </p:nvSpPr>
        <p:spPr bwMode="auto">
          <a:xfrm>
            <a:off x="771525" y="1752600"/>
            <a:ext cx="7742238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lvl="4" indent="-342900" defTabSz="914400">
              <a:spcAft>
                <a:spcPts val="1200"/>
              </a:spcAft>
              <a:buFont typeface="Arial" charset="0"/>
              <a:buAutoNum type="alphaUcPeriod"/>
            </a:pPr>
            <a:r>
              <a:rPr lang="en-GB" altLang="it-IT">
                <a:solidFill>
                  <a:srgbClr val="505150"/>
                </a:solidFill>
              </a:rPr>
              <a:t>topics concerning </a:t>
            </a:r>
            <a:r>
              <a:rPr lang="en-GB" altLang="it-IT">
                <a:solidFill>
                  <a:srgbClr val="0070C0"/>
                </a:solidFill>
              </a:rPr>
              <a:t>official statistics </a:t>
            </a:r>
          </a:p>
          <a:p>
            <a:pPr marL="342900" lvl="4" indent="-342900" defTabSz="914400">
              <a:spcAft>
                <a:spcPts val="600"/>
              </a:spcAft>
              <a:buFont typeface="Arial" charset="0"/>
              <a:buAutoNum type="alphaUcPeriod"/>
            </a:pPr>
            <a:r>
              <a:rPr lang="en-GB" altLang="it-IT">
                <a:solidFill>
                  <a:srgbClr val="505150"/>
                </a:solidFill>
              </a:rPr>
              <a:t>topics related to the </a:t>
            </a:r>
            <a:r>
              <a:rPr lang="en-GB" altLang="it-IT">
                <a:solidFill>
                  <a:srgbClr val="0070C0"/>
                </a:solidFill>
              </a:rPr>
              <a:t>usage of non official data</a:t>
            </a:r>
          </a:p>
          <a:p>
            <a:pPr marL="342900" lvl="4" indent="-342900" defTabSz="914400">
              <a:spcAft>
                <a:spcPts val="600"/>
              </a:spcAft>
              <a:buFont typeface="Arial" charset="0"/>
              <a:buAutoNum type="alphaUcPeriod" startAt="3"/>
            </a:pPr>
            <a:r>
              <a:rPr lang="en-GB" altLang="it-IT">
                <a:solidFill>
                  <a:srgbClr val="505150"/>
                </a:solidFill>
              </a:rPr>
              <a:t>topics related to a </a:t>
            </a:r>
            <a:r>
              <a:rPr lang="en-GB" altLang="it-IT">
                <a:solidFill>
                  <a:srgbClr val="0070C0"/>
                </a:solidFill>
              </a:rPr>
              <a:t>looking forward perspective</a:t>
            </a:r>
          </a:p>
          <a:p>
            <a:pPr marL="742950" lvl="1" indent="-285750" defTabSz="914400">
              <a:spcAft>
                <a:spcPts val="600"/>
              </a:spcAft>
              <a:buFont typeface="Arial" charset="0"/>
              <a:buChar char="•"/>
            </a:pPr>
            <a:r>
              <a:rPr lang="en-GB" sz="1400">
                <a:solidFill>
                  <a:srgbClr val="333333"/>
                </a:solidFill>
              </a:rPr>
              <a:t>What do </a:t>
            </a:r>
            <a:r>
              <a:rPr lang="en-GB" sz="1400">
                <a:solidFill>
                  <a:srgbClr val="0070C0"/>
                </a:solidFill>
              </a:rPr>
              <a:t>policy makers </a:t>
            </a:r>
            <a:r>
              <a:rPr lang="en-GB" sz="1400">
                <a:solidFill>
                  <a:srgbClr val="333333"/>
                </a:solidFill>
              </a:rPr>
              <a:t>and advisors to policy makers still need?</a:t>
            </a:r>
            <a:endParaRPr lang="it-IT" sz="1400">
              <a:solidFill>
                <a:srgbClr val="333333"/>
              </a:solidFill>
            </a:endParaRPr>
          </a:p>
          <a:p>
            <a:pPr marL="742950" lvl="1" indent="-285750" defTabSz="914400">
              <a:spcAft>
                <a:spcPts val="1200"/>
              </a:spcAft>
              <a:buFont typeface="Arial" charset="0"/>
              <a:buChar char="•"/>
            </a:pPr>
            <a:r>
              <a:rPr lang="en-GB" sz="1400">
                <a:solidFill>
                  <a:srgbClr val="333333"/>
                </a:solidFill>
              </a:rPr>
              <a:t>What </a:t>
            </a:r>
            <a:r>
              <a:rPr lang="en-GB" sz="1400">
                <a:solidFill>
                  <a:srgbClr val="0070C0"/>
                </a:solidFill>
              </a:rPr>
              <a:t>models for supporting policies </a:t>
            </a:r>
            <a:r>
              <a:rPr lang="en-GB" sz="1400">
                <a:solidFill>
                  <a:srgbClr val="333333"/>
                </a:solidFill>
              </a:rPr>
              <a:t>(e.g. </a:t>
            </a:r>
            <a:r>
              <a:rPr lang="en-GB" altLang="it-IT" sz="1400">
                <a:solidFill>
                  <a:srgbClr val="333333"/>
                </a:solidFill>
              </a:rPr>
              <a:t>trade-offs between dimensions, simulate the effects of doing and not-doing, ex-ante and ex-post evaluation) are needed?</a:t>
            </a:r>
            <a:endParaRPr lang="en-GB" altLang="it-IT" sz="1400">
              <a:solidFill>
                <a:srgbClr val="0070C0"/>
              </a:solidFill>
            </a:endParaRPr>
          </a:p>
          <a:p>
            <a:pPr marL="342900" lvl="4" indent="-342900" defTabSz="914400">
              <a:spcAft>
                <a:spcPts val="600"/>
              </a:spcAft>
              <a:buFont typeface="Arial" charset="0"/>
              <a:buAutoNum type="alphaUcPeriod" startAt="4"/>
            </a:pPr>
            <a:r>
              <a:rPr lang="en-GB" altLang="it-IT">
                <a:solidFill>
                  <a:srgbClr val="505150"/>
                </a:solidFill>
              </a:rPr>
              <a:t>topics concerning </a:t>
            </a:r>
            <a:r>
              <a:rPr lang="en-GB" altLang="it-IT">
                <a:solidFill>
                  <a:srgbClr val="0070C0"/>
                </a:solidFill>
              </a:rPr>
              <a:t>communication side</a:t>
            </a:r>
          </a:p>
          <a:p>
            <a:pPr marL="742950" lvl="1" indent="-285750" algn="just" defTabSz="914400">
              <a:spcAft>
                <a:spcPts val="600"/>
              </a:spcAft>
              <a:buFont typeface="Arial" charset="0"/>
              <a:buChar char="•"/>
            </a:pPr>
            <a:r>
              <a:rPr lang="en-GB" sz="1400">
                <a:solidFill>
                  <a:srgbClr val="333333"/>
                </a:solidFill>
              </a:rPr>
              <a:t>How do we </a:t>
            </a:r>
            <a:r>
              <a:rPr lang="en-GB" sz="1400">
                <a:solidFill>
                  <a:srgbClr val="0070C0"/>
                </a:solidFill>
              </a:rPr>
              <a:t>reach policy makers, their advisors, journalists </a:t>
            </a:r>
            <a:r>
              <a:rPr lang="en-GB" sz="1400">
                <a:solidFill>
                  <a:srgbClr val="333333"/>
                </a:solidFill>
              </a:rPr>
              <a:t>….e.g. people supposed to understand and use indicators on GDP and Beyond?</a:t>
            </a:r>
          </a:p>
          <a:p>
            <a:pPr marL="742950" lvl="1" indent="-285750" algn="just" defTabSz="914400">
              <a:spcAft>
                <a:spcPts val="600"/>
              </a:spcAft>
              <a:buFont typeface="Arial" charset="0"/>
              <a:buChar char="•"/>
            </a:pPr>
            <a:r>
              <a:rPr lang="en-GB" sz="1400">
                <a:solidFill>
                  <a:srgbClr val="333333"/>
                </a:solidFill>
              </a:rPr>
              <a:t>How do we improve the </a:t>
            </a:r>
            <a:r>
              <a:rPr lang="en-GB" sz="1400">
                <a:solidFill>
                  <a:srgbClr val="0070C0"/>
                </a:solidFill>
              </a:rPr>
              <a:t>engagement and motivation of citizens </a:t>
            </a:r>
            <a:r>
              <a:rPr lang="en-GB" sz="1400">
                <a:solidFill>
                  <a:srgbClr val="333333"/>
                </a:solidFill>
              </a:rPr>
              <a:t>on beyond GDP pushing</a:t>
            </a:r>
            <a:r>
              <a:rPr lang="en-GB" sz="1400">
                <a:solidFill>
                  <a:schemeClr val="bg2"/>
                </a:solidFill>
              </a:rPr>
              <a:t> </a:t>
            </a:r>
            <a:r>
              <a:rPr lang="en-GB" sz="1400">
                <a:solidFill>
                  <a:srgbClr val="333333"/>
                </a:solidFill>
              </a:rPr>
              <a:t>them to contribute, access  and utilize statistics?</a:t>
            </a:r>
            <a:endParaRPr lang="it-IT" altLang="it-IT" sz="1400">
              <a:solidFill>
                <a:srgbClr val="0070C0"/>
              </a:solidFill>
            </a:endParaRPr>
          </a:p>
        </p:txBody>
      </p:sp>
      <p:sp>
        <p:nvSpPr>
          <p:cNvPr id="7" name="CasellaDiTesto 11"/>
          <p:cNvSpPr txBox="1">
            <a:spLocks noChangeArrowheads="1"/>
          </p:cNvSpPr>
          <p:nvPr/>
        </p:nvSpPr>
        <p:spPr bwMode="auto">
          <a:xfrm>
            <a:off x="6594475" y="1466850"/>
            <a:ext cx="2119313" cy="92392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defTabSz="914400" eaLnBrk="1" hangingPunct="1"/>
            <a:r>
              <a:rPr lang="en-GB" altLang="it-IT">
                <a:solidFill>
                  <a:srgbClr val="C00000"/>
                </a:solidFill>
                <a:ea typeface="ＭＳ Ｐゴシック" charset="-128"/>
              </a:rPr>
              <a:t>Quality Challenges for “GDP and Beyond” statistics</a:t>
            </a:r>
            <a:endParaRPr lang="en-GB" altLang="it-IT" b="1">
              <a:solidFill>
                <a:schemeClr val="bg2"/>
              </a:solidFill>
              <a:ea typeface="ＭＳ Ｐゴシック" charset="-128"/>
            </a:endParaRPr>
          </a:p>
        </p:txBody>
      </p:sp>
      <p:sp>
        <p:nvSpPr>
          <p:cNvPr id="24581" name="Rettangolo 4"/>
          <p:cNvSpPr>
            <a:spLocks noChangeArrowheads="1"/>
          </p:cNvSpPr>
          <p:nvPr/>
        </p:nvSpPr>
        <p:spPr bwMode="auto">
          <a:xfrm>
            <a:off x="752475" y="6308725"/>
            <a:ext cx="64420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49263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000" b="1">
                <a:solidFill>
                  <a:srgbClr val="000000"/>
                </a:solidFill>
                <a:ea typeface="ＭＳ Ｐゴシック" charset="-128"/>
              </a:rPr>
              <a:t>D. Fazio, M. Signore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altLang="it-IT" sz="1000" b="1" i="1">
                <a:solidFill>
                  <a:srgbClr val="333333"/>
                </a:solidFill>
              </a:rPr>
              <a:t>Exploiting crowd sourced platforms for statistical purposes</a:t>
            </a:r>
            <a:r>
              <a:rPr lang="en-US" altLang="it-IT" sz="1000">
                <a:solidFill>
                  <a:srgbClr val="000000"/>
                </a:solidFill>
                <a:ea typeface="ＭＳ Ｐゴシック" charset="-128"/>
              </a:rPr>
              <a:t>.</a:t>
            </a:r>
            <a:r>
              <a:rPr lang="en-US" altLang="it-IT" sz="1000" b="1" i="1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Vienna, 3 June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 descr="mailbox://G:/Documenti%20Utente/signore/Thunderbird/Profiles/1lys3niz.default/Mail/pop-server.istat.it/Inbox?number=2814386871&amp;part=1.2&amp;type=image/jpeg&amp;filename=Logo%20e-Fram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03" name="AutoShape 4" descr="mailbox://G:/Documenti%20Utente/signore/Thunderbird/Profiles/1lys3niz.default/Mail/pop-server.istat.it/Inbox?number=2814386871&amp;part=1.2&amp;type=image/jpeg&amp;filename=Logo%20e-Frame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1401763" y="4779963"/>
            <a:ext cx="7242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endParaRPr lang="en-GB" sz="1600">
              <a:solidFill>
                <a:srgbClr val="333333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5605" name="CasellaDiTesto 2"/>
          <p:cNvSpPr txBox="1">
            <a:spLocks noChangeArrowheads="1"/>
          </p:cNvSpPr>
          <p:nvPr/>
        </p:nvSpPr>
        <p:spPr bwMode="auto">
          <a:xfrm rot="5400000">
            <a:off x="-964406" y="3347244"/>
            <a:ext cx="3616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333333"/>
                </a:solidFill>
                <a:latin typeface="Verdana" pitchFamily="34" charset="0"/>
                <a:ea typeface="ＭＳ Ｐゴシック" charset="-128"/>
                <a:cs typeface="Times New Roman" pitchFamily="18" charset="0"/>
              </a:rPr>
              <a:t>EU CoP Quality dimensions</a:t>
            </a:r>
          </a:p>
          <a:p>
            <a:pPr eaLnBrk="1" hangingPunct="1"/>
            <a:endParaRPr lang="it-IT" b="1">
              <a:ea typeface="ＭＳ Ｐゴシック" charset="-128"/>
              <a:cs typeface="Times New Roman" pitchFamily="18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300163" y="1625600"/>
          <a:ext cx="6953250" cy="4529138"/>
        </p:xfrm>
        <a:graphic>
          <a:graphicData uri="http://schemas.openxmlformats.org/drawingml/2006/table">
            <a:tbl>
              <a:tblPr/>
              <a:tblGrid>
                <a:gridCol w="1908175"/>
                <a:gridCol w="5045075"/>
              </a:tblGrid>
              <a:tr h="148273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Relevance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to continue implementing 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subjective indicators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erdana" pitchFamily="34" charset="0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to report indicators 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at different levels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: local, national, global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to disaggregate for 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different target groups  </a:t>
                      </a:r>
                    </a:p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indicators of 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sustainability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erdana" pitchFamily="34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8077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Accuracy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implications of 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multi dimensional approach 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for the quality framework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use of 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aggregate or composite 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indicators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3181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Timeliness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to improve the timeliness of data is 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vital for policy use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erdana" pitchFamily="34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60960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Accessibility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not specific to “GDP and Beyond” statistics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  <a:ea typeface="ＭＳ Ｐゴシック" charset="-128"/>
                        <a:cs typeface="Times New Roman" pitchFamily="18" charset="0"/>
                      </a:endParaRPr>
                    </a:p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exploitation of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visualization tools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0972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Coherence and Comparability</a:t>
                      </a: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to harmonize concepts, standards and definitions (e.g. 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locally collected 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vs nation-wide data)</a:t>
                      </a:r>
                    </a:p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national systems 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vs EU framework</a:t>
                      </a:r>
                    </a:p>
                    <a:p>
                      <a:pPr marL="285750" marR="0" lvl="0" indent="-2857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to provide 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Times New Roman" pitchFamily="18" charset="0"/>
                        </a:rPr>
                        <a:t>metadata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erdana" pitchFamily="34" charset="0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38" marR="91438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5626" name="CasellaDiTesto 11"/>
          <p:cNvSpPr txBox="1">
            <a:spLocks noChangeArrowheads="1"/>
          </p:cNvSpPr>
          <p:nvPr/>
        </p:nvSpPr>
        <p:spPr bwMode="auto">
          <a:xfrm>
            <a:off x="717550" y="630238"/>
            <a:ext cx="8169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defTabSz="914400" eaLnBrk="1" hangingPunct="1"/>
            <a:r>
              <a:rPr lang="en-GB" altLang="it-IT" sz="2400">
                <a:solidFill>
                  <a:srgbClr val="C00000"/>
                </a:solidFill>
                <a:ea typeface="ＭＳ Ｐゴシック" charset="-128"/>
              </a:rPr>
              <a:t>Quality Challenges for ESS and EU NSIs (1/2)</a:t>
            </a:r>
            <a:endParaRPr lang="en-GB" altLang="it-IT" sz="2400" b="1">
              <a:solidFill>
                <a:schemeClr val="bg2"/>
              </a:solidFill>
              <a:ea typeface="ＭＳ Ｐゴシック" charset="-128"/>
            </a:endParaRPr>
          </a:p>
        </p:txBody>
      </p:sp>
      <p:sp>
        <p:nvSpPr>
          <p:cNvPr id="25627" name="Rettangolo 9"/>
          <p:cNvSpPr>
            <a:spLocks noChangeArrowheads="1"/>
          </p:cNvSpPr>
          <p:nvPr/>
        </p:nvSpPr>
        <p:spPr bwMode="auto">
          <a:xfrm>
            <a:off x="762000" y="1162050"/>
            <a:ext cx="39957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505150"/>
                </a:solidFill>
              </a:rPr>
              <a:t>Official statistical production</a:t>
            </a:r>
            <a:endParaRPr lang="it-IT" sz="2400">
              <a:solidFill>
                <a:srgbClr val="505150"/>
              </a:solidFill>
            </a:endParaRPr>
          </a:p>
        </p:txBody>
      </p:sp>
      <p:sp>
        <p:nvSpPr>
          <p:cNvPr id="25628" name="Rettangolo 4"/>
          <p:cNvSpPr>
            <a:spLocks noChangeArrowheads="1"/>
          </p:cNvSpPr>
          <p:nvPr/>
        </p:nvSpPr>
        <p:spPr bwMode="auto">
          <a:xfrm>
            <a:off x="752475" y="6308725"/>
            <a:ext cx="64420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49263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000" b="1">
                <a:solidFill>
                  <a:srgbClr val="000000"/>
                </a:solidFill>
                <a:ea typeface="ＭＳ Ｐゴシック" charset="-128"/>
              </a:rPr>
              <a:t>D. Fazio, M. Signore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altLang="it-IT" sz="1000" b="1" i="1">
                <a:solidFill>
                  <a:srgbClr val="333333"/>
                </a:solidFill>
              </a:rPr>
              <a:t>Exploiting crowd sourced platforms for statistical purposes</a:t>
            </a:r>
            <a:r>
              <a:rPr lang="en-US" altLang="it-IT" sz="1000">
                <a:solidFill>
                  <a:srgbClr val="000000"/>
                </a:solidFill>
                <a:ea typeface="ＭＳ Ｐゴシック" charset="-128"/>
              </a:rPr>
              <a:t>.</a:t>
            </a:r>
            <a:r>
              <a:rPr lang="en-US" altLang="it-IT" sz="1000" b="1" i="1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Vienna, 3 June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mailbox://G:/Documenti%20Utente/signore/Thunderbird/Profiles/1lys3niz.default/Mail/pop-server.istat.it/Inbox?number=2814386871&amp;part=1.2&amp;type=image/jpeg&amp;filename=Logo%20e-Fram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27" name="AutoShape 4" descr="mailbox://G:/Documenti%20Utente/signore/Thunderbird/Profiles/1lys3niz.default/Mail/pop-server.istat.it/Inbox?number=2814386871&amp;part=1.2&amp;type=image/jpeg&amp;filename=Logo%20e-Frame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1401763" y="4779963"/>
            <a:ext cx="7242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endParaRPr lang="en-GB" sz="1600">
              <a:solidFill>
                <a:srgbClr val="333333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6629" name="CasellaDiTesto 11"/>
          <p:cNvSpPr txBox="1">
            <a:spLocks noChangeArrowheads="1"/>
          </p:cNvSpPr>
          <p:nvPr/>
        </p:nvSpPr>
        <p:spPr bwMode="auto">
          <a:xfrm>
            <a:off x="717550" y="630238"/>
            <a:ext cx="8169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defTabSz="914400" eaLnBrk="1" hangingPunct="1"/>
            <a:r>
              <a:rPr lang="en-GB" altLang="it-IT" sz="2400">
                <a:solidFill>
                  <a:srgbClr val="C00000"/>
                </a:solidFill>
                <a:ea typeface="ＭＳ Ｐゴシック" charset="-128"/>
              </a:rPr>
              <a:t>Quality Challenges for ESS and EU NSIs (2/2)</a:t>
            </a:r>
            <a:endParaRPr lang="en-GB" altLang="it-IT" sz="2400" b="1">
              <a:solidFill>
                <a:schemeClr val="bg2"/>
              </a:solidFill>
              <a:ea typeface="ＭＳ Ｐゴシック" charset="-128"/>
            </a:endParaRPr>
          </a:p>
        </p:txBody>
      </p:sp>
      <p:sp>
        <p:nvSpPr>
          <p:cNvPr id="26630" name="Rettangolo 9"/>
          <p:cNvSpPr>
            <a:spLocks noChangeArrowheads="1"/>
          </p:cNvSpPr>
          <p:nvPr/>
        </p:nvSpPr>
        <p:spPr bwMode="auto">
          <a:xfrm>
            <a:off x="762000" y="1314450"/>
            <a:ext cx="51958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505150"/>
                </a:solidFill>
              </a:rPr>
              <a:t>Looking at non-official data sources</a:t>
            </a:r>
            <a:endParaRPr lang="it-IT" sz="2400">
              <a:solidFill>
                <a:srgbClr val="505150"/>
              </a:solidFill>
            </a:endParaRPr>
          </a:p>
        </p:txBody>
      </p:sp>
      <p:sp>
        <p:nvSpPr>
          <p:cNvPr id="26631" name="Rettangolo 8"/>
          <p:cNvSpPr>
            <a:spLocks noChangeArrowheads="1"/>
          </p:cNvSpPr>
          <p:nvPr/>
        </p:nvSpPr>
        <p:spPr bwMode="auto">
          <a:xfrm>
            <a:off x="427038" y="1889125"/>
            <a:ext cx="7620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742950" lvl="1" indent="-285750" defTabSz="914400">
              <a:spcAft>
                <a:spcPts val="600"/>
              </a:spcAft>
              <a:buFont typeface="Arial" charset="0"/>
              <a:buChar char="•"/>
            </a:pPr>
            <a:r>
              <a:rPr lang="en-GB">
                <a:solidFill>
                  <a:srgbClr val="333333"/>
                </a:solidFill>
              </a:rPr>
              <a:t>How can official statistical information be enhanced  by exploiting </a:t>
            </a:r>
            <a:r>
              <a:rPr lang="en-GB">
                <a:solidFill>
                  <a:srgbClr val="0070C0"/>
                </a:solidFill>
              </a:rPr>
              <a:t>new non-official data sources</a:t>
            </a:r>
            <a:r>
              <a:rPr lang="en-GB">
                <a:solidFill>
                  <a:srgbClr val="333333"/>
                </a:solidFill>
              </a:rPr>
              <a:t>?</a:t>
            </a:r>
          </a:p>
          <a:p>
            <a:pPr marL="742950" lvl="1" indent="-285750" defTabSz="914400">
              <a:spcAft>
                <a:spcPts val="600"/>
              </a:spcAft>
              <a:buFont typeface="Arial" charset="0"/>
              <a:buChar char="•"/>
            </a:pPr>
            <a:r>
              <a:rPr lang="en-GB">
                <a:solidFill>
                  <a:srgbClr val="333333"/>
                </a:solidFill>
              </a:rPr>
              <a:t>How can we foster the </a:t>
            </a:r>
            <a:r>
              <a:rPr lang="en-GB">
                <a:solidFill>
                  <a:srgbClr val="0070C0"/>
                </a:solidFill>
              </a:rPr>
              <a:t>integration/complementarity</a:t>
            </a:r>
            <a:r>
              <a:rPr lang="en-GB">
                <a:solidFill>
                  <a:srgbClr val="333333"/>
                </a:solidFill>
              </a:rPr>
              <a:t> of official and non official statistics?</a:t>
            </a:r>
          </a:p>
          <a:p>
            <a:pPr marL="742950" lvl="1" indent="-285750" defTabSz="914400">
              <a:spcAft>
                <a:spcPts val="1200"/>
              </a:spcAft>
              <a:buFont typeface="Arial" charset="0"/>
              <a:buChar char="•"/>
            </a:pPr>
            <a:r>
              <a:rPr lang="en-GB">
                <a:solidFill>
                  <a:srgbClr val="333333"/>
                </a:solidFill>
              </a:rPr>
              <a:t>Can non-official data contribute to </a:t>
            </a:r>
            <a:r>
              <a:rPr lang="en-GB">
                <a:solidFill>
                  <a:srgbClr val="0070C0"/>
                </a:solidFill>
              </a:rPr>
              <a:t>near real-time</a:t>
            </a:r>
            <a:r>
              <a:rPr lang="en-GB">
                <a:solidFill>
                  <a:srgbClr val="333333"/>
                </a:solidFill>
              </a:rPr>
              <a:t> information?</a:t>
            </a:r>
          </a:p>
        </p:txBody>
      </p:sp>
      <p:sp>
        <p:nvSpPr>
          <p:cNvPr id="26632" name="Rettangolo 10"/>
          <p:cNvSpPr>
            <a:spLocks noChangeArrowheads="1"/>
          </p:cNvSpPr>
          <p:nvPr/>
        </p:nvSpPr>
        <p:spPr bwMode="auto">
          <a:xfrm>
            <a:off x="771525" y="3833813"/>
            <a:ext cx="483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505150"/>
                </a:solidFill>
              </a:rPr>
              <a:t>Topics at the frontier of the debate</a:t>
            </a:r>
            <a:endParaRPr lang="it-IT" sz="2400">
              <a:solidFill>
                <a:srgbClr val="505150"/>
              </a:solidFill>
            </a:endParaRPr>
          </a:p>
        </p:txBody>
      </p:sp>
      <p:sp>
        <p:nvSpPr>
          <p:cNvPr id="26633" name="Rettangolo 11"/>
          <p:cNvSpPr>
            <a:spLocks noChangeArrowheads="1"/>
          </p:cNvSpPr>
          <p:nvPr/>
        </p:nvSpPr>
        <p:spPr bwMode="auto">
          <a:xfrm>
            <a:off x="427038" y="4359275"/>
            <a:ext cx="7620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742950" lvl="1" indent="-285750" defTabSz="914400">
              <a:spcAft>
                <a:spcPts val="600"/>
              </a:spcAft>
              <a:buFont typeface="Arial" charset="0"/>
              <a:buChar char="•"/>
            </a:pPr>
            <a:r>
              <a:rPr lang="en-GB">
                <a:solidFill>
                  <a:srgbClr val="333333"/>
                </a:solidFill>
              </a:rPr>
              <a:t>No definitive answers/recipes yet</a:t>
            </a:r>
          </a:p>
          <a:p>
            <a:pPr marL="742950" lvl="1" indent="-285750" defTabSz="914400">
              <a:spcAft>
                <a:spcPts val="600"/>
              </a:spcAft>
              <a:buFont typeface="Arial" charset="0"/>
              <a:buChar char="•"/>
            </a:pPr>
            <a:r>
              <a:rPr lang="en-GB">
                <a:solidFill>
                  <a:srgbClr val="333333"/>
                </a:solidFill>
              </a:rPr>
              <a:t>Involves demanding issues (e.g. </a:t>
            </a:r>
            <a:r>
              <a:rPr lang="en-GB">
                <a:solidFill>
                  <a:srgbClr val="0070C0"/>
                </a:solidFill>
              </a:rPr>
              <a:t>quality assessment, labelling, rules, governance,</a:t>
            </a:r>
            <a:r>
              <a:rPr lang="en-GB">
                <a:solidFill>
                  <a:srgbClr val="333333"/>
                </a:solidFill>
              </a:rPr>
              <a:t>…)</a:t>
            </a:r>
          </a:p>
        </p:txBody>
      </p:sp>
      <p:sp>
        <p:nvSpPr>
          <p:cNvPr id="26634" name="Rettangolo 4"/>
          <p:cNvSpPr>
            <a:spLocks noChangeArrowheads="1"/>
          </p:cNvSpPr>
          <p:nvPr/>
        </p:nvSpPr>
        <p:spPr bwMode="auto">
          <a:xfrm>
            <a:off x="752475" y="6308725"/>
            <a:ext cx="64420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49263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000" b="1">
                <a:solidFill>
                  <a:srgbClr val="000000"/>
                </a:solidFill>
                <a:ea typeface="ＭＳ Ｐゴシック" charset="-128"/>
              </a:rPr>
              <a:t>D. Fazio, M. Signore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altLang="it-IT" sz="1000" b="1" i="1">
                <a:solidFill>
                  <a:srgbClr val="333333"/>
                </a:solidFill>
              </a:rPr>
              <a:t>Exploiting crowd sourced platforms for statistical purposes</a:t>
            </a:r>
            <a:r>
              <a:rPr lang="en-US" altLang="it-IT" sz="1000">
                <a:solidFill>
                  <a:srgbClr val="000000"/>
                </a:solidFill>
                <a:ea typeface="ＭＳ Ｐゴシック" charset="-128"/>
              </a:rPr>
              <a:t>.</a:t>
            </a:r>
            <a:r>
              <a:rPr lang="en-US" altLang="it-IT" sz="1000" b="1" i="1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Vienna, 3 June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4"/>
          <p:cNvSpPr>
            <a:spLocks noChangeArrowheads="1"/>
          </p:cNvSpPr>
          <p:nvPr/>
        </p:nvSpPr>
        <p:spPr bwMode="auto">
          <a:xfrm>
            <a:off x="635000" y="1250950"/>
            <a:ext cx="78168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defTabSz="914400"/>
            <a:r>
              <a:rPr lang="en-GB" altLang="it-IT" dirty="0">
                <a:solidFill>
                  <a:srgbClr val="5F5F5F"/>
                </a:solidFill>
              </a:rPr>
              <a:t>The usage of non-official sources is an </a:t>
            </a:r>
            <a:r>
              <a:rPr lang="en-GB" altLang="it-IT" dirty="0">
                <a:solidFill>
                  <a:srgbClr val="0070C0"/>
                </a:solidFill>
              </a:rPr>
              <a:t>opportunity to catch </a:t>
            </a:r>
            <a:r>
              <a:rPr lang="en-GB" altLang="it-IT" dirty="0">
                <a:solidFill>
                  <a:srgbClr val="5F5F5F"/>
                </a:solidFill>
              </a:rPr>
              <a:t>for better (official) statistics on GDP and Beyond </a:t>
            </a:r>
          </a:p>
          <a:p>
            <a:pPr algn="just" defTabSz="914400"/>
            <a:endParaRPr lang="en-GB" altLang="it-IT" dirty="0">
              <a:solidFill>
                <a:srgbClr val="5F5F5F"/>
              </a:solidFill>
            </a:endParaRPr>
          </a:p>
          <a:p>
            <a:pPr algn="just" defTabSz="914400"/>
            <a:r>
              <a:rPr lang="en-GB" altLang="it-IT" dirty="0">
                <a:solidFill>
                  <a:srgbClr val="5F5F5F"/>
                </a:solidFill>
              </a:rPr>
              <a:t>Increasing investments from ESS and NSIs e.g. for Big </a:t>
            </a:r>
            <a:r>
              <a:rPr lang="en-GB" altLang="it-IT" dirty="0" smtClean="0">
                <a:solidFill>
                  <a:srgbClr val="5F5F5F"/>
                </a:solidFill>
              </a:rPr>
              <a:t>Data </a:t>
            </a:r>
            <a:r>
              <a:rPr lang="en-GB" altLang="it-IT" dirty="0">
                <a:solidFill>
                  <a:srgbClr val="5F5F5F"/>
                </a:solidFill>
              </a:rPr>
              <a:t>usage</a:t>
            </a:r>
          </a:p>
          <a:p>
            <a:pPr algn="just" defTabSz="914400"/>
            <a:endParaRPr lang="en-GB" altLang="it-IT" dirty="0">
              <a:solidFill>
                <a:srgbClr val="5F5F5F"/>
              </a:solidFill>
            </a:endParaRPr>
          </a:p>
          <a:p>
            <a:pPr algn="just" defTabSz="914400"/>
            <a:r>
              <a:rPr lang="en-GB" altLang="it-IT" dirty="0">
                <a:solidFill>
                  <a:srgbClr val="5F5F5F"/>
                </a:solidFill>
              </a:rPr>
              <a:t>Besides methodological and quality considerations, important issues are </a:t>
            </a:r>
            <a:r>
              <a:rPr lang="en-GB" altLang="it-IT" dirty="0">
                <a:solidFill>
                  <a:srgbClr val="0070C0"/>
                </a:solidFill>
              </a:rPr>
              <a:t>legislative aspects </a:t>
            </a:r>
            <a:r>
              <a:rPr lang="en-GB" altLang="it-IT" dirty="0">
                <a:solidFill>
                  <a:srgbClr val="5F5F5F"/>
                </a:solidFill>
              </a:rPr>
              <a:t>for data access and use; </a:t>
            </a:r>
            <a:r>
              <a:rPr lang="en-GB" altLang="it-IT" dirty="0">
                <a:solidFill>
                  <a:srgbClr val="0070C0"/>
                </a:solidFill>
              </a:rPr>
              <a:t>privacy aspects</a:t>
            </a:r>
            <a:r>
              <a:rPr lang="en-GB" altLang="it-IT" dirty="0">
                <a:solidFill>
                  <a:srgbClr val="5F5F5F"/>
                </a:solidFill>
              </a:rPr>
              <a:t>; </a:t>
            </a:r>
            <a:r>
              <a:rPr lang="en-GB" altLang="it-IT" dirty="0">
                <a:solidFill>
                  <a:srgbClr val="0070C0"/>
                </a:solidFill>
              </a:rPr>
              <a:t>cost-benefit</a:t>
            </a:r>
            <a:r>
              <a:rPr lang="en-GB" altLang="it-IT" dirty="0">
                <a:solidFill>
                  <a:srgbClr val="5F5F5F"/>
                </a:solidFill>
              </a:rPr>
              <a:t> analysis</a:t>
            </a:r>
          </a:p>
          <a:p>
            <a:pPr algn="just" defTabSz="914400"/>
            <a:endParaRPr lang="en-GB" altLang="it-IT" dirty="0">
              <a:solidFill>
                <a:srgbClr val="5F5F5F"/>
              </a:solidFill>
            </a:endParaRPr>
          </a:p>
          <a:p>
            <a:pPr algn="just" defTabSz="914400"/>
            <a:r>
              <a:rPr lang="en-GB" altLang="it-IT" dirty="0">
                <a:solidFill>
                  <a:srgbClr val="5F5F5F"/>
                </a:solidFill>
              </a:rPr>
              <a:t>To move forward in the exploitation of new data sources it is necessary to </a:t>
            </a:r>
            <a:r>
              <a:rPr lang="en-GB" altLang="it-IT" dirty="0">
                <a:solidFill>
                  <a:srgbClr val="0070C0"/>
                </a:solidFill>
              </a:rPr>
              <a:t>create a large consensus</a:t>
            </a:r>
            <a:r>
              <a:rPr lang="en-GB" altLang="it-IT" dirty="0">
                <a:solidFill>
                  <a:srgbClr val="5F5F5F"/>
                </a:solidFill>
              </a:rPr>
              <a:t>, also at political </a:t>
            </a:r>
            <a:r>
              <a:rPr lang="en-GB" altLang="it-IT" dirty="0" smtClean="0">
                <a:solidFill>
                  <a:srgbClr val="5F5F5F"/>
                </a:solidFill>
              </a:rPr>
              <a:t>level to support research</a:t>
            </a:r>
            <a:endParaRPr lang="en-GB" altLang="it-IT" dirty="0">
              <a:solidFill>
                <a:srgbClr val="5F5F5F"/>
              </a:solidFill>
            </a:endParaRPr>
          </a:p>
          <a:p>
            <a:pPr algn="just" defTabSz="914400"/>
            <a:endParaRPr lang="en-GB" altLang="it-IT" dirty="0">
              <a:solidFill>
                <a:srgbClr val="5F5F5F"/>
              </a:solidFill>
            </a:endParaRPr>
          </a:p>
          <a:p>
            <a:pPr algn="just" defTabSz="914400"/>
            <a:r>
              <a:rPr lang="en-GB" altLang="it-IT" dirty="0">
                <a:solidFill>
                  <a:srgbClr val="5F5F5F"/>
                </a:solidFill>
              </a:rPr>
              <a:t>As available resources are limited, it is vital to </a:t>
            </a:r>
            <a:r>
              <a:rPr lang="en-GB" altLang="it-IT" dirty="0">
                <a:solidFill>
                  <a:srgbClr val="0070C0"/>
                </a:solidFill>
              </a:rPr>
              <a:t>join efforts, </a:t>
            </a:r>
            <a:r>
              <a:rPr lang="en-GB" altLang="it-IT" dirty="0">
                <a:solidFill>
                  <a:srgbClr val="5F5F5F"/>
                </a:solidFill>
              </a:rPr>
              <a:t>to coordinate research activities at a European level and foster </a:t>
            </a:r>
            <a:r>
              <a:rPr lang="en-GB" altLang="it-IT" dirty="0">
                <a:solidFill>
                  <a:srgbClr val="0070C0"/>
                </a:solidFill>
              </a:rPr>
              <a:t>partnerships</a:t>
            </a:r>
            <a:r>
              <a:rPr lang="en-GB" altLang="it-IT" b="1" dirty="0">
                <a:solidFill>
                  <a:schemeClr val="bg2"/>
                </a:solidFill>
              </a:rPr>
              <a:t> </a:t>
            </a:r>
            <a:r>
              <a:rPr lang="en-GB" altLang="it-IT" dirty="0">
                <a:solidFill>
                  <a:srgbClr val="5F5F5F"/>
                </a:solidFill>
              </a:rPr>
              <a:t>between NSIs, the academia and other relevant actors in order to cope with the challenges ahead in the production and policy use of GDP and Beyond statistics</a:t>
            </a:r>
            <a:endParaRPr lang="it-IT" altLang="it-IT" dirty="0">
              <a:solidFill>
                <a:srgbClr val="5F5F5F"/>
              </a:solidFill>
            </a:endParaRPr>
          </a:p>
        </p:txBody>
      </p:sp>
      <p:sp>
        <p:nvSpPr>
          <p:cNvPr id="27651" name="Rettangolo 14"/>
          <p:cNvSpPr>
            <a:spLocks noChangeArrowheads="1"/>
          </p:cNvSpPr>
          <p:nvPr/>
        </p:nvSpPr>
        <p:spPr bwMode="auto">
          <a:xfrm>
            <a:off x="604838" y="638175"/>
            <a:ext cx="8081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en-US" altLang="it-IT" sz="2400">
                <a:solidFill>
                  <a:srgbClr val="C00000"/>
                </a:solidFill>
              </a:rPr>
              <a:t>Some final remarks</a:t>
            </a:r>
          </a:p>
        </p:txBody>
      </p:sp>
      <p:sp>
        <p:nvSpPr>
          <p:cNvPr id="27652" name="Rettangolo 4"/>
          <p:cNvSpPr>
            <a:spLocks noChangeArrowheads="1"/>
          </p:cNvSpPr>
          <p:nvPr/>
        </p:nvSpPr>
        <p:spPr bwMode="auto">
          <a:xfrm>
            <a:off x="752475" y="6308725"/>
            <a:ext cx="64420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49263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000" b="1">
                <a:solidFill>
                  <a:srgbClr val="000000"/>
                </a:solidFill>
                <a:ea typeface="ＭＳ Ｐゴシック" charset="-128"/>
              </a:rPr>
              <a:t>D. Fazio, M. Signore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altLang="it-IT" sz="1000" b="1" i="1">
                <a:solidFill>
                  <a:srgbClr val="333333"/>
                </a:solidFill>
              </a:rPr>
              <a:t>Exploiting crowd sourced platforms for statistical purposes</a:t>
            </a:r>
            <a:r>
              <a:rPr lang="en-US" altLang="it-IT" sz="1000">
                <a:solidFill>
                  <a:srgbClr val="000000"/>
                </a:solidFill>
                <a:ea typeface="ＭＳ Ｐゴシック" charset="-128"/>
              </a:rPr>
              <a:t>.</a:t>
            </a:r>
            <a:r>
              <a:rPr lang="en-US" altLang="it-IT" sz="1000" b="1" i="1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Vienna, 3 June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0" y="3413125"/>
            <a:ext cx="5057775" cy="258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Line 4"/>
          <p:cNvSpPr>
            <a:spLocks noChangeShapeType="1"/>
          </p:cNvSpPr>
          <p:nvPr/>
        </p:nvSpPr>
        <p:spPr bwMode="auto">
          <a:xfrm>
            <a:off x="0" y="838200"/>
            <a:ext cx="16160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76" name="Text Box 10"/>
          <p:cNvSpPr txBox="1">
            <a:spLocks noChangeArrowheads="1"/>
          </p:cNvSpPr>
          <p:nvPr/>
        </p:nvSpPr>
        <p:spPr bwMode="auto">
          <a:xfrm>
            <a:off x="779463" y="1408113"/>
            <a:ext cx="6367462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GB" altLang="it-IT" sz="2400" b="1">
                <a:solidFill>
                  <a:srgbClr val="C00000"/>
                </a:solidFill>
              </a:rPr>
              <a:t>Contacts:</a:t>
            </a:r>
          </a:p>
          <a:p>
            <a:pPr algn="just" eaLnBrk="1" hangingPunct="1"/>
            <a:endParaRPr lang="en-GB" altLang="it-IT" sz="2400" b="1">
              <a:solidFill>
                <a:srgbClr val="404040"/>
              </a:solidFill>
            </a:endParaRPr>
          </a:p>
          <a:p>
            <a:pPr algn="just" eaLnBrk="1" hangingPunct="1"/>
            <a:r>
              <a:rPr lang="en-GB" altLang="it-IT" sz="2400" b="1">
                <a:solidFill>
                  <a:srgbClr val="404040"/>
                </a:solidFill>
              </a:rPr>
              <a:t>Donatella Fazio </a:t>
            </a:r>
            <a:r>
              <a:rPr lang="en-GB" altLang="it-IT" sz="2400" b="1">
                <a:solidFill>
                  <a:srgbClr val="404040"/>
                </a:solidFill>
                <a:hlinkClick r:id="rId4"/>
              </a:rPr>
              <a:t>dofazio@istat.it</a:t>
            </a:r>
            <a:endParaRPr lang="en-GB" altLang="it-IT" sz="2400" b="1">
              <a:solidFill>
                <a:srgbClr val="404040"/>
              </a:solidFill>
            </a:endParaRPr>
          </a:p>
          <a:p>
            <a:pPr algn="just" eaLnBrk="1" hangingPunct="1"/>
            <a:r>
              <a:rPr lang="en-GB" altLang="it-IT" sz="2400" b="1">
                <a:solidFill>
                  <a:srgbClr val="404040"/>
                </a:solidFill>
              </a:rPr>
              <a:t>Marina Signore </a:t>
            </a:r>
            <a:r>
              <a:rPr lang="en-GB" altLang="it-IT" sz="2400" b="1">
                <a:solidFill>
                  <a:srgbClr val="404040"/>
                </a:solidFill>
                <a:hlinkClick r:id="rId5"/>
              </a:rPr>
              <a:t>signore@istat.it</a:t>
            </a:r>
            <a:endParaRPr lang="en-GB" altLang="it-IT" sz="2400" b="1">
              <a:solidFill>
                <a:srgbClr val="404040"/>
              </a:solidFill>
            </a:endParaRPr>
          </a:p>
          <a:p>
            <a:pPr algn="just" eaLnBrk="1" hangingPunct="1"/>
            <a:endParaRPr lang="en-GB" altLang="it-IT" sz="2400" b="1">
              <a:solidFill>
                <a:srgbClr val="404040"/>
              </a:solidFill>
            </a:endParaRPr>
          </a:p>
          <a:p>
            <a:pPr algn="just" eaLnBrk="1" hangingPunct="1"/>
            <a:r>
              <a:rPr lang="en-GB" altLang="it-IT" sz="2400" b="1">
                <a:solidFill>
                  <a:srgbClr val="404040"/>
                </a:solidFill>
                <a:hlinkClick r:id="rId6"/>
              </a:rPr>
              <a:t>www.webcosi.eu</a:t>
            </a:r>
            <a:endParaRPr lang="en-GB" altLang="it-IT" sz="2400" b="1">
              <a:solidFill>
                <a:srgbClr val="404040"/>
              </a:solidFill>
            </a:endParaRPr>
          </a:p>
          <a:p>
            <a:pPr algn="just" eaLnBrk="1" hangingPunct="1"/>
            <a:r>
              <a:rPr lang="en-GB" altLang="it-IT" sz="2400" b="1">
                <a:solidFill>
                  <a:srgbClr val="404040"/>
                </a:solidFill>
                <a:hlinkClick r:id="rId7"/>
              </a:rPr>
              <a:t>www.eframeproject.eu</a:t>
            </a:r>
            <a:endParaRPr lang="en-GB" altLang="it-IT" sz="2400" b="1">
              <a:solidFill>
                <a:srgbClr val="404040"/>
              </a:solidFill>
            </a:endParaRPr>
          </a:p>
        </p:txBody>
      </p:sp>
      <p:sp>
        <p:nvSpPr>
          <p:cNvPr id="27654" name="Rectangle 9"/>
          <p:cNvSpPr>
            <a:spLocks noChangeArrowheads="1"/>
          </p:cNvSpPr>
          <p:nvPr/>
        </p:nvSpPr>
        <p:spPr bwMode="auto">
          <a:xfrm>
            <a:off x="787400" y="723900"/>
            <a:ext cx="5805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eaLnBrk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eaLnBrk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eaLnBrk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eaLnBrk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00" eaLnBrk="1">
              <a:defRPr/>
            </a:pPr>
            <a:r>
              <a:rPr lang="en-US" altLang="it-IT" sz="2800" b="1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Thanks for your attention</a:t>
            </a:r>
          </a:p>
        </p:txBody>
      </p:sp>
      <p:sp>
        <p:nvSpPr>
          <p:cNvPr id="28678" name="Rettangolo 4"/>
          <p:cNvSpPr>
            <a:spLocks noChangeArrowheads="1"/>
          </p:cNvSpPr>
          <p:nvPr/>
        </p:nvSpPr>
        <p:spPr bwMode="auto">
          <a:xfrm>
            <a:off x="752475" y="6308725"/>
            <a:ext cx="64420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49263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000" b="1">
                <a:solidFill>
                  <a:srgbClr val="000000"/>
                </a:solidFill>
                <a:ea typeface="ＭＳ Ｐゴシック" charset="-128"/>
              </a:rPr>
              <a:t>D. Fazio, M. Signore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altLang="it-IT" sz="1000" b="1" i="1">
                <a:solidFill>
                  <a:srgbClr val="333333"/>
                </a:solidFill>
              </a:rPr>
              <a:t>Exploiting crowd sourced platforms for statistical purposes</a:t>
            </a:r>
            <a:r>
              <a:rPr lang="en-US" altLang="it-IT" sz="1000">
                <a:solidFill>
                  <a:srgbClr val="000000"/>
                </a:solidFill>
                <a:ea typeface="ＭＳ Ｐゴシック" charset="-128"/>
              </a:rPr>
              <a:t>.</a:t>
            </a:r>
            <a:r>
              <a:rPr lang="en-US" altLang="it-IT" sz="1000" b="1" i="1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Vienna, 3 June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038" y="1090613"/>
            <a:ext cx="3382962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CasellaDiTesto 4"/>
          <p:cNvSpPr txBox="1">
            <a:spLocks noChangeArrowheads="1"/>
          </p:cNvSpPr>
          <p:nvPr/>
        </p:nvSpPr>
        <p:spPr bwMode="auto">
          <a:xfrm>
            <a:off x="820738" y="566738"/>
            <a:ext cx="2055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it-IT" sz="2800">
                <a:solidFill>
                  <a:srgbClr val="C00000"/>
                </a:solidFill>
              </a:rPr>
              <a:t>Outline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442913" y="1490663"/>
            <a:ext cx="7381875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hangingPunct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Internet </a:t>
            </a:r>
            <a:r>
              <a:rPr lang="en-US" alt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statistics beyond GDP</a:t>
            </a:r>
          </a:p>
          <a:p>
            <a:pPr marL="342900" indent="-342900" eaLnBrk="1" hangingPunct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endParaRPr lang="en-GB" altLang="it-IT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eaLnBrk="1" hangingPunct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contribution of EU FP7 e-Frame Project</a:t>
            </a:r>
            <a:endParaRPr lang="en-GB" alt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buClr>
                <a:srgbClr val="C00000"/>
              </a:buClr>
              <a:defRPr/>
            </a:pPr>
            <a:endParaRPr lang="en-GB" altLang="it-IT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085850" lvl="1" indent="-342900" eaLnBrk="1" hangingPunct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e-Frame Networking experience</a:t>
            </a:r>
          </a:p>
          <a:p>
            <a:pPr eaLnBrk="1" hangingPunct="1">
              <a:buClr>
                <a:srgbClr val="C00000"/>
              </a:buClr>
              <a:defRPr/>
            </a:pPr>
            <a:endParaRPr lang="en-GB" altLang="it-IT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eaLnBrk="1" hangingPunct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new EU FP7 Web-COSI project</a:t>
            </a:r>
          </a:p>
          <a:p>
            <a:pPr marL="342900" indent="-342900" eaLnBrk="1" hangingPunct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endParaRPr lang="en-GB" alt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eaLnBrk="1" hangingPunct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Quality challenges for statistics beyond GDP</a:t>
            </a:r>
          </a:p>
          <a:p>
            <a:pPr eaLnBrk="1" hangingPunct="1">
              <a:buClr>
                <a:srgbClr val="C00000"/>
              </a:buClr>
              <a:defRPr/>
            </a:pPr>
            <a:endParaRPr lang="en-GB" altLang="it-IT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eaLnBrk="1" hangingPunct="1"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 final remarks</a:t>
            </a:r>
          </a:p>
        </p:txBody>
      </p:sp>
      <p:sp>
        <p:nvSpPr>
          <p:cNvPr id="14341" name="Rettangolo 4"/>
          <p:cNvSpPr>
            <a:spLocks noChangeArrowheads="1"/>
          </p:cNvSpPr>
          <p:nvPr/>
        </p:nvSpPr>
        <p:spPr bwMode="auto">
          <a:xfrm>
            <a:off x="752475" y="6308725"/>
            <a:ext cx="64420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49263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000" b="1">
                <a:solidFill>
                  <a:srgbClr val="000000"/>
                </a:solidFill>
                <a:ea typeface="ＭＳ Ｐゴシック" charset="-128"/>
              </a:rPr>
              <a:t>D. Fazio, M. Signore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altLang="it-IT" sz="1000" b="1" i="1">
                <a:solidFill>
                  <a:srgbClr val="333333"/>
                </a:solidFill>
              </a:rPr>
              <a:t>Exploiting crowd sourced platforms for statistical purposes</a:t>
            </a:r>
            <a:r>
              <a:rPr lang="en-US" altLang="it-IT" sz="1000">
                <a:solidFill>
                  <a:srgbClr val="000000"/>
                </a:solidFill>
                <a:ea typeface="ＭＳ Ｐゴシック" charset="-128"/>
              </a:rPr>
              <a:t>.</a:t>
            </a:r>
            <a:r>
              <a:rPr lang="en-US" altLang="it-IT" sz="1000" b="1" i="1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Vienna, 3 June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68325" y="503238"/>
            <a:ext cx="77501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latin typeface="+mn-lt"/>
                <a:cs typeface="Arial" pitchFamily="34" charset="0"/>
              </a:rPr>
              <a:t>Internet and statistics beyond GDP </a:t>
            </a:r>
          </a:p>
        </p:txBody>
      </p:sp>
      <p:sp>
        <p:nvSpPr>
          <p:cNvPr id="15364" name="Rettangolo 2"/>
          <p:cNvSpPr>
            <a:spLocks noChangeArrowheads="1"/>
          </p:cNvSpPr>
          <p:nvPr/>
        </p:nvSpPr>
        <p:spPr bwMode="auto">
          <a:xfrm>
            <a:off x="487680" y="1185228"/>
            <a:ext cx="827532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altLang="it-IT" dirty="0">
                <a:solidFill>
                  <a:srgbClr val="0070C0"/>
                </a:solidFill>
              </a:rPr>
              <a:t>The last 10 years </a:t>
            </a:r>
            <a:r>
              <a:rPr lang="en-US" altLang="it-IT" dirty="0">
                <a:solidFill>
                  <a:srgbClr val="333333"/>
                </a:solidFill>
              </a:rPr>
              <a:t>represent a new era characterized by two revolutions for statisticians and beyond</a:t>
            </a:r>
          </a:p>
          <a:p>
            <a:pPr algn="just">
              <a:defRPr/>
            </a:pPr>
            <a:endParaRPr lang="en-US" altLang="it-IT" dirty="0">
              <a:solidFill>
                <a:srgbClr val="333333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US" altLang="it-IT" dirty="0">
                <a:solidFill>
                  <a:srgbClr val="C00000"/>
                </a:solidFill>
              </a:rPr>
              <a:t>Internet explosion </a:t>
            </a:r>
            <a:r>
              <a:rPr lang="en-US" altLang="it-IT" dirty="0">
                <a:solidFill>
                  <a:srgbClr val="333333"/>
                </a:solidFill>
              </a:rPr>
              <a:t>that has radically changed the way in which information is produced and shared. ICT tools have been widely used for supporting statistical activities from data collection to data dissemination</a:t>
            </a:r>
          </a:p>
          <a:p>
            <a:pPr algn="just">
              <a:defRPr/>
            </a:pPr>
            <a:endParaRPr lang="en-US" altLang="it-IT" dirty="0">
              <a:solidFill>
                <a:srgbClr val="333333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US" altLang="it-IT" dirty="0">
                <a:solidFill>
                  <a:srgbClr val="C00000"/>
                </a:solidFill>
              </a:rPr>
              <a:t>“GDP &amp; Beyond” debate </a:t>
            </a:r>
            <a:r>
              <a:rPr lang="en-US" altLang="it-IT" dirty="0">
                <a:solidFill>
                  <a:srgbClr val="333333"/>
                </a:solidFill>
              </a:rPr>
              <a:t>that has dominated the scene of statistical and economic research for the new measurement of well-being, societal progress and sustainability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en-US" altLang="it-IT" dirty="0">
              <a:solidFill>
                <a:srgbClr val="333333"/>
              </a:solidFill>
            </a:endParaRPr>
          </a:p>
          <a:p>
            <a:pPr algn="just">
              <a:defRPr/>
            </a:pPr>
            <a:r>
              <a:rPr lang="en-US" altLang="it-IT" dirty="0">
                <a:solidFill>
                  <a:srgbClr val="0070C0"/>
                </a:solidFill>
              </a:rPr>
              <a:t>Web 2.0 technologies </a:t>
            </a:r>
            <a:r>
              <a:rPr lang="en-US" alt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networks and platforms - have deeply contributed to enlarge and to foster the debate </a:t>
            </a:r>
            <a:r>
              <a:rPr lang="en-US" alt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US" alt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have been </a:t>
            </a:r>
            <a:r>
              <a:rPr lang="en-US" altLang="it-IT" dirty="0">
                <a:solidFill>
                  <a:srgbClr val="C00000"/>
                </a:solidFill>
              </a:rPr>
              <a:t>exploited </a:t>
            </a:r>
            <a:r>
              <a:rPr lang="en-US" altLang="it-IT" dirty="0">
                <a:solidFill>
                  <a:srgbClr val="505150"/>
                </a:solidFill>
              </a:rPr>
              <a:t>to share information and </a:t>
            </a:r>
            <a:r>
              <a:rPr lang="en-US" alt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 for the </a:t>
            </a:r>
            <a:r>
              <a:rPr lang="en-US" altLang="it-IT" dirty="0">
                <a:solidFill>
                  <a:srgbClr val="C00000"/>
                </a:solidFill>
              </a:rPr>
              <a:t>“definition” of better statistics</a:t>
            </a:r>
            <a:r>
              <a:rPr lang="en-US" alt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beyond GDP involving society at </a:t>
            </a:r>
            <a:r>
              <a:rPr lang="en-US" alt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large </a:t>
            </a:r>
            <a:endParaRPr lang="en-US" alt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endParaRPr lang="en-US" alt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028950" lvl="6" indent="-285750" algn="just">
              <a:buFont typeface="Wingdings" pitchFamily="2" charset="2"/>
              <a:buChar char="Ø"/>
              <a:defRPr/>
            </a:pPr>
            <a:r>
              <a:rPr lang="en-US" altLang="it-IT" dirty="0">
                <a:solidFill>
                  <a:srgbClr val="0070C0"/>
                </a:solidFill>
              </a:rPr>
              <a:t>Bridging top-down and bottom-up approaches</a:t>
            </a:r>
            <a:endParaRPr lang="en-US" altLang="it-IT" sz="1600" dirty="0">
              <a:solidFill>
                <a:srgbClr val="0070C0"/>
              </a:solidFill>
            </a:endParaRPr>
          </a:p>
        </p:txBody>
      </p:sp>
      <p:sp>
        <p:nvSpPr>
          <p:cNvPr id="2" name="Rettangolo 4"/>
          <p:cNvSpPr>
            <a:spLocks noChangeArrowheads="1"/>
          </p:cNvSpPr>
          <p:nvPr/>
        </p:nvSpPr>
        <p:spPr bwMode="auto">
          <a:xfrm>
            <a:off x="752475" y="6308725"/>
            <a:ext cx="64420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49263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000" b="1">
                <a:solidFill>
                  <a:srgbClr val="000000"/>
                </a:solidFill>
                <a:ea typeface="ＭＳ Ｐゴシック" charset="-128"/>
              </a:rPr>
              <a:t>D. Fazio, M. Signore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altLang="it-IT" sz="1000" b="1" i="1">
                <a:solidFill>
                  <a:srgbClr val="333333"/>
                </a:solidFill>
              </a:rPr>
              <a:t>Exploiting crowd sourced platforms for statistical purposes</a:t>
            </a:r>
            <a:r>
              <a:rPr lang="en-US" altLang="it-IT" sz="1000">
                <a:solidFill>
                  <a:srgbClr val="000000"/>
                </a:solidFill>
                <a:ea typeface="ＭＳ Ｐゴシック" charset="-128"/>
              </a:rPr>
              <a:t>.</a:t>
            </a:r>
            <a:r>
              <a:rPr lang="en-US" altLang="it-IT" sz="1000" b="1" i="1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Vienna, 3 June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8000" y="473075"/>
            <a:ext cx="775017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latin typeface="+mn-lt"/>
                <a:cs typeface="Arial" pitchFamily="34" charset="0"/>
              </a:rPr>
              <a:t>The contribution of EU FP7 e-Frame Project</a:t>
            </a:r>
          </a:p>
        </p:txBody>
      </p:sp>
      <p:sp>
        <p:nvSpPr>
          <p:cNvPr id="16387" name="Rettangolo 2"/>
          <p:cNvSpPr>
            <a:spLocks noChangeArrowheads="1"/>
          </p:cNvSpPr>
          <p:nvPr/>
        </p:nvSpPr>
        <p:spPr bwMode="auto">
          <a:xfrm>
            <a:off x="320675" y="1001713"/>
            <a:ext cx="8488363" cy="512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it-IT" dirty="0">
                <a:solidFill>
                  <a:srgbClr val="0070C0"/>
                </a:solidFill>
              </a:rPr>
              <a:t>e-Frame </a:t>
            </a:r>
            <a:r>
              <a:rPr lang="en-US" altLang="it-IT" dirty="0">
                <a:solidFill>
                  <a:srgbClr val="333333"/>
                </a:solidFill>
              </a:rPr>
              <a:t>project - </a:t>
            </a:r>
            <a:r>
              <a:rPr lang="en-US" altLang="it-IT" i="1" dirty="0">
                <a:solidFill>
                  <a:srgbClr val="333333"/>
                </a:solidFill>
              </a:rPr>
              <a:t>European Framework for Measuring Progress -</a:t>
            </a:r>
            <a:r>
              <a:rPr lang="en-US" altLang="it-IT" dirty="0">
                <a:solidFill>
                  <a:srgbClr val="333333"/>
                </a:solidFill>
              </a:rPr>
              <a:t> (2012-2014) has been funded by DG Research and Innovation </a:t>
            </a:r>
            <a:endParaRPr lang="en-US" altLang="it-IT" dirty="0" smtClean="0">
              <a:solidFill>
                <a:srgbClr val="333333"/>
              </a:solidFill>
            </a:endParaRPr>
          </a:p>
          <a:p>
            <a:pPr algn="just"/>
            <a:endParaRPr lang="en-US" altLang="it-IT" sz="1100" dirty="0">
              <a:solidFill>
                <a:srgbClr val="333333"/>
              </a:solidFill>
            </a:endParaRPr>
          </a:p>
          <a:p>
            <a:pPr lvl="1" algn="just"/>
            <a:r>
              <a:rPr lang="en-US" altLang="it-IT" dirty="0" smtClean="0">
                <a:solidFill>
                  <a:srgbClr val="333333"/>
                </a:solidFill>
              </a:rPr>
              <a:t>with </a:t>
            </a:r>
            <a:r>
              <a:rPr lang="en-US" altLang="it-IT" dirty="0">
                <a:solidFill>
                  <a:srgbClr val="333333"/>
                </a:solidFill>
              </a:rPr>
              <a:t>the general aim to streamline the European initiatives beyond GDP looking together at the social, economic, environmental components of the new measurements, taking into account also the </a:t>
            </a:r>
            <a:r>
              <a:rPr lang="en-US" altLang="it-IT" dirty="0">
                <a:solidFill>
                  <a:srgbClr val="C00000"/>
                </a:solidFill>
              </a:rPr>
              <a:t>implementation of the technologies </a:t>
            </a:r>
            <a:r>
              <a:rPr lang="en-US" altLang="it-IT" dirty="0">
                <a:solidFill>
                  <a:srgbClr val="333333"/>
                </a:solidFill>
              </a:rPr>
              <a:t>to “support” statistics</a:t>
            </a:r>
          </a:p>
          <a:p>
            <a:pPr algn="just"/>
            <a:endParaRPr lang="en-US" altLang="it-IT" sz="1400" dirty="0">
              <a:solidFill>
                <a:srgbClr val="333333"/>
              </a:solidFill>
            </a:endParaRPr>
          </a:p>
          <a:p>
            <a:pPr algn="just"/>
            <a:r>
              <a:rPr lang="en-US" altLang="it-IT" dirty="0">
                <a:solidFill>
                  <a:srgbClr val="333333"/>
                </a:solidFill>
              </a:rPr>
              <a:t>On ICT side the main project activities carried out are:</a:t>
            </a:r>
          </a:p>
          <a:p>
            <a:pPr algn="just"/>
            <a:endParaRPr lang="en-US" altLang="it-IT" sz="1200" dirty="0">
              <a:solidFill>
                <a:srgbClr val="333333"/>
              </a:solidFill>
            </a:endParaRP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US" altLang="it-IT" dirty="0">
                <a:solidFill>
                  <a:srgbClr val="333333"/>
                </a:solidFill>
              </a:rPr>
              <a:t>The set up of a </a:t>
            </a:r>
            <a:r>
              <a:rPr lang="en-US" altLang="it-IT" dirty="0">
                <a:solidFill>
                  <a:srgbClr val="0070C0"/>
                </a:solidFill>
              </a:rPr>
              <a:t>survey</a:t>
            </a:r>
            <a:r>
              <a:rPr lang="en-US" altLang="it-IT" dirty="0">
                <a:solidFill>
                  <a:srgbClr val="0000CC"/>
                </a:solidFill>
              </a:rPr>
              <a:t> </a:t>
            </a:r>
            <a:r>
              <a:rPr lang="en-US" altLang="it-IT" dirty="0">
                <a:solidFill>
                  <a:srgbClr val="333333"/>
                </a:solidFill>
              </a:rPr>
              <a:t>addressed to the EU NSIs on </a:t>
            </a:r>
            <a:r>
              <a:rPr lang="en-US" altLang="it-IT" dirty="0">
                <a:solidFill>
                  <a:srgbClr val="0070C0"/>
                </a:solidFill>
              </a:rPr>
              <a:t>ICT delivering tools</a:t>
            </a:r>
            <a:r>
              <a:rPr lang="en-US" altLang="it-IT" sz="1600" dirty="0">
                <a:solidFill>
                  <a:srgbClr val="0000CC"/>
                </a:solidFill>
              </a:rPr>
              <a:t>. </a:t>
            </a:r>
            <a:r>
              <a:rPr lang="en-US" altLang="it-IT" sz="1600" dirty="0">
                <a:solidFill>
                  <a:srgbClr val="333333"/>
                </a:solidFill>
              </a:rPr>
              <a:t>It</a:t>
            </a:r>
            <a:r>
              <a:rPr lang="en-US" altLang="it-IT" sz="1600" dirty="0">
                <a:solidFill>
                  <a:srgbClr val="0000CC"/>
                </a:solidFill>
              </a:rPr>
              <a:t> </a:t>
            </a:r>
            <a:r>
              <a:rPr lang="en-US" altLang="it-IT" sz="1600" dirty="0">
                <a:solidFill>
                  <a:srgbClr val="333333"/>
                </a:solidFill>
              </a:rPr>
              <a:t>has brought to a </a:t>
            </a:r>
            <a:r>
              <a:rPr lang="en-US" altLang="it-IT" sz="1600" dirty="0">
                <a:solidFill>
                  <a:srgbClr val="C00000"/>
                </a:solidFill>
              </a:rPr>
              <a:t>“Catalogue” </a:t>
            </a:r>
            <a:r>
              <a:rPr lang="en-US" altLang="it-IT" sz="1600" dirty="0">
                <a:solidFill>
                  <a:srgbClr val="333333"/>
                </a:solidFill>
              </a:rPr>
              <a:t>which identifies and recommends best practices in the presentation and </a:t>
            </a:r>
            <a:r>
              <a:rPr lang="en-US" altLang="it-IT" sz="1600" dirty="0" err="1">
                <a:solidFill>
                  <a:srgbClr val="333333"/>
                </a:solidFill>
              </a:rPr>
              <a:t>visualisation</a:t>
            </a:r>
            <a:r>
              <a:rPr lang="en-US" altLang="it-IT" sz="1600" dirty="0">
                <a:solidFill>
                  <a:srgbClr val="333333"/>
                </a:solidFill>
              </a:rPr>
              <a:t> of official statistical </a:t>
            </a:r>
            <a:r>
              <a:rPr lang="en-US" altLang="it-IT" sz="1600" dirty="0" smtClean="0">
                <a:solidFill>
                  <a:srgbClr val="333333"/>
                </a:solidFill>
              </a:rPr>
              <a:t>information</a:t>
            </a:r>
            <a:endParaRPr lang="en-US" altLang="it-IT" sz="1600" dirty="0">
              <a:solidFill>
                <a:srgbClr val="333333"/>
              </a:solidFill>
            </a:endParaRPr>
          </a:p>
          <a:p>
            <a:pPr marL="742950" lvl="1" indent="-285750" algn="just">
              <a:buFont typeface="Wingdings" pitchFamily="2" charset="2"/>
              <a:buChar char="Ø"/>
            </a:pPr>
            <a:endParaRPr lang="en-US" altLang="it-IT" sz="1400" dirty="0">
              <a:solidFill>
                <a:srgbClr val="333333"/>
              </a:solidFill>
            </a:endParaRP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en-US" altLang="it-IT" dirty="0">
                <a:solidFill>
                  <a:srgbClr val="333333"/>
                </a:solidFill>
              </a:rPr>
              <a:t>The development of the </a:t>
            </a:r>
            <a:r>
              <a:rPr lang="en-US" altLang="it-IT" dirty="0">
                <a:solidFill>
                  <a:srgbClr val="0070C0"/>
                </a:solidFill>
              </a:rPr>
              <a:t>EU Social Monitoring and Reporting Web-Platform</a:t>
            </a:r>
            <a:r>
              <a:rPr lang="en-US" altLang="it-IT" dirty="0">
                <a:solidFill>
                  <a:srgbClr val="333333"/>
                </a:solidFill>
              </a:rPr>
              <a:t>. </a:t>
            </a:r>
            <a:r>
              <a:rPr lang="en-US" altLang="it-IT" sz="1600" dirty="0">
                <a:solidFill>
                  <a:srgbClr val="333333"/>
                </a:solidFill>
              </a:rPr>
              <a:t>A tool to present continuously update social monitoring and reporting information as well as research results on individual and societal wellbeing in </a:t>
            </a:r>
            <a:r>
              <a:rPr lang="en-US" altLang="it-IT" sz="1600" dirty="0" smtClean="0">
                <a:solidFill>
                  <a:srgbClr val="333333"/>
                </a:solidFill>
              </a:rPr>
              <a:t>Europe</a:t>
            </a:r>
          </a:p>
          <a:p>
            <a:pPr marL="742950" lvl="1" indent="-285750" algn="just">
              <a:buFont typeface="Wingdings" pitchFamily="2" charset="2"/>
              <a:buChar char="Ø"/>
            </a:pPr>
            <a:endParaRPr lang="en-US" altLang="it-IT" sz="1200" dirty="0">
              <a:solidFill>
                <a:srgbClr val="333333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it-IT" dirty="0">
                <a:solidFill>
                  <a:srgbClr val="333333"/>
                </a:solidFill>
              </a:rPr>
              <a:t>The set up of the </a:t>
            </a:r>
            <a:r>
              <a:rPr lang="en-US" altLang="it-IT" dirty="0">
                <a:solidFill>
                  <a:srgbClr val="C00000"/>
                </a:solidFill>
              </a:rPr>
              <a:t>e-Frame Network on Measuring Progress</a:t>
            </a:r>
          </a:p>
        </p:txBody>
      </p:sp>
      <p:sp>
        <p:nvSpPr>
          <p:cNvPr id="16388" name="Rettangolo 4"/>
          <p:cNvSpPr>
            <a:spLocks noChangeArrowheads="1"/>
          </p:cNvSpPr>
          <p:nvPr/>
        </p:nvSpPr>
        <p:spPr bwMode="auto">
          <a:xfrm>
            <a:off x="752475" y="6308725"/>
            <a:ext cx="64420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49263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000" b="1">
                <a:solidFill>
                  <a:srgbClr val="000000"/>
                </a:solidFill>
                <a:ea typeface="ＭＳ Ｐゴシック" charset="-128"/>
              </a:rPr>
              <a:t>D. Fazio, M. Signore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altLang="it-IT" sz="1000" b="1" i="1">
                <a:solidFill>
                  <a:srgbClr val="333333"/>
                </a:solidFill>
              </a:rPr>
              <a:t>Exploiting crowd sourced platforms for statistical purposes</a:t>
            </a:r>
            <a:r>
              <a:rPr lang="en-US" altLang="it-IT" sz="1000">
                <a:solidFill>
                  <a:srgbClr val="000000"/>
                </a:solidFill>
                <a:ea typeface="ＭＳ Ｐゴシック" charset="-128"/>
              </a:rPr>
              <a:t>.</a:t>
            </a:r>
            <a:r>
              <a:rPr lang="en-US" altLang="it-IT" sz="1000" b="1" i="1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Vienna, 3 June 2014</a:t>
            </a:r>
          </a:p>
        </p:txBody>
      </p:sp>
      <p:pic>
        <p:nvPicPr>
          <p:cNvPr id="1638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25" y="-1588"/>
            <a:ext cx="1870075" cy="758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8000" y="519113"/>
            <a:ext cx="77501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latin typeface="+mn-lt"/>
                <a:cs typeface="Arial" pitchFamily="34" charset="0"/>
              </a:rPr>
              <a:t>e-Frame Networking experience</a:t>
            </a:r>
          </a:p>
        </p:txBody>
      </p:sp>
      <p:sp>
        <p:nvSpPr>
          <p:cNvPr id="15364" name="Rettangolo 2"/>
          <p:cNvSpPr>
            <a:spLocks noChangeArrowheads="1"/>
          </p:cNvSpPr>
          <p:nvPr/>
        </p:nvSpPr>
        <p:spPr bwMode="auto">
          <a:xfrm>
            <a:off x="427038" y="1124903"/>
            <a:ext cx="825976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altLang="it-IT" dirty="0">
                <a:solidFill>
                  <a:srgbClr val="333333"/>
                </a:solidFill>
              </a:rPr>
              <a:t>The </a:t>
            </a:r>
            <a:r>
              <a:rPr lang="en-US" altLang="it-IT" dirty="0">
                <a:solidFill>
                  <a:srgbClr val="0070C0"/>
                </a:solidFill>
              </a:rPr>
              <a:t>European Network Measuring Progress </a:t>
            </a:r>
            <a:r>
              <a:rPr lang="en-US" altLang="it-IT" dirty="0">
                <a:solidFill>
                  <a:srgbClr val="333333"/>
                </a:solidFill>
              </a:rPr>
              <a:t>(e-</a:t>
            </a:r>
            <a:r>
              <a:rPr lang="en-US" altLang="it-IT" dirty="0" err="1">
                <a:solidFill>
                  <a:srgbClr val="333333"/>
                </a:solidFill>
              </a:rPr>
              <a:t>FrameNET</a:t>
            </a:r>
            <a:r>
              <a:rPr lang="en-US" altLang="it-IT" dirty="0">
                <a:solidFill>
                  <a:srgbClr val="333333"/>
                </a:solidFill>
              </a:rPr>
              <a:t>) </a:t>
            </a:r>
            <a:endParaRPr lang="en-US" altLang="it-IT" dirty="0" smtClean="0">
              <a:solidFill>
                <a:srgbClr val="333333"/>
              </a:solidFill>
            </a:endParaRPr>
          </a:p>
          <a:p>
            <a:pPr algn="just">
              <a:defRPr/>
            </a:pPr>
            <a:endParaRPr lang="en-US" altLang="it-IT" sz="1000" dirty="0">
              <a:solidFill>
                <a:srgbClr val="333333"/>
              </a:solidFill>
            </a:endParaRPr>
          </a:p>
          <a:p>
            <a:pPr lvl="2" algn="just">
              <a:defRPr/>
            </a:pPr>
            <a:r>
              <a:rPr lang="en-US" altLang="it-IT" dirty="0" smtClean="0">
                <a:solidFill>
                  <a:srgbClr val="333333"/>
                </a:solidFill>
              </a:rPr>
              <a:t>was </a:t>
            </a:r>
            <a:r>
              <a:rPr lang="en-US" altLang="it-IT" dirty="0">
                <a:solidFill>
                  <a:srgbClr val="333333"/>
                </a:solidFill>
              </a:rPr>
              <a:t>set up by ISTAT as an offshoot of e-Frame project to contribute to the establishment of a European </a:t>
            </a:r>
            <a:r>
              <a:rPr lang="en-US" altLang="it-IT" dirty="0" smtClean="0">
                <a:solidFill>
                  <a:srgbClr val="333333"/>
                </a:solidFill>
              </a:rPr>
              <a:t>position</a:t>
            </a:r>
          </a:p>
          <a:p>
            <a:pPr lvl="2" algn="just">
              <a:defRPr/>
            </a:pPr>
            <a:endParaRPr lang="en-US" altLang="it-IT" sz="1400" dirty="0" smtClean="0">
              <a:solidFill>
                <a:srgbClr val="333333"/>
              </a:solidFill>
            </a:endParaRPr>
          </a:p>
          <a:p>
            <a:pPr algn="just">
              <a:defRPr/>
            </a:pPr>
            <a:r>
              <a:rPr lang="en-US" altLang="it-IT" dirty="0" smtClean="0">
                <a:solidFill>
                  <a:srgbClr val="333333"/>
                </a:solidFill>
              </a:rPr>
              <a:t>The </a:t>
            </a:r>
            <a:r>
              <a:rPr lang="en-US" altLang="it-IT" dirty="0">
                <a:solidFill>
                  <a:srgbClr val="C00000"/>
                </a:solidFill>
              </a:rPr>
              <a:t>Members</a:t>
            </a:r>
            <a:r>
              <a:rPr lang="en-US" altLang="it-IT" dirty="0">
                <a:solidFill>
                  <a:srgbClr val="333333"/>
                </a:solidFill>
              </a:rPr>
              <a:t> of the Network are </a:t>
            </a:r>
            <a:r>
              <a:rPr lang="en-US" altLang="it-IT" dirty="0" err="1">
                <a:solidFill>
                  <a:srgbClr val="333333"/>
                </a:solidFill>
              </a:rPr>
              <a:t>organised</a:t>
            </a:r>
            <a:r>
              <a:rPr lang="en-US" altLang="it-IT" dirty="0">
                <a:solidFill>
                  <a:srgbClr val="333333"/>
                </a:solidFill>
              </a:rPr>
              <a:t> in a database </a:t>
            </a:r>
            <a:r>
              <a:rPr lang="en-US" altLang="it-IT" dirty="0" smtClean="0">
                <a:solidFill>
                  <a:srgbClr val="333333"/>
                </a:solidFill>
              </a:rPr>
              <a:t>managed </a:t>
            </a:r>
            <a:r>
              <a:rPr lang="en-US" altLang="it-IT" dirty="0">
                <a:solidFill>
                  <a:srgbClr val="333333"/>
                </a:solidFill>
              </a:rPr>
              <a:t>by </a:t>
            </a:r>
            <a:r>
              <a:rPr lang="en-US" altLang="it-IT" dirty="0" err="1">
                <a:solidFill>
                  <a:srgbClr val="333333"/>
                </a:solidFill>
              </a:rPr>
              <a:t>Istat</a:t>
            </a:r>
            <a:endParaRPr lang="en-US" altLang="it-IT" dirty="0">
              <a:solidFill>
                <a:srgbClr val="333333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en-US" altLang="it-IT" sz="1200" dirty="0">
              <a:solidFill>
                <a:srgbClr val="333333"/>
              </a:solidFill>
            </a:endParaRPr>
          </a:p>
          <a:p>
            <a:pPr algn="just">
              <a:defRPr/>
            </a:pPr>
            <a:r>
              <a:rPr lang="en-US" altLang="it-IT" dirty="0" smtClean="0">
                <a:solidFill>
                  <a:srgbClr val="333333"/>
                </a:solidFill>
              </a:rPr>
              <a:t>e-</a:t>
            </a:r>
            <a:r>
              <a:rPr lang="en-US" altLang="it-IT" dirty="0" err="1" smtClean="0">
                <a:solidFill>
                  <a:srgbClr val="333333"/>
                </a:solidFill>
              </a:rPr>
              <a:t>FrameNET</a:t>
            </a:r>
            <a:r>
              <a:rPr lang="en-US" altLang="it-IT" dirty="0" smtClean="0">
                <a:solidFill>
                  <a:srgbClr val="333333"/>
                </a:solidFill>
              </a:rPr>
              <a:t> has </a:t>
            </a:r>
            <a:r>
              <a:rPr lang="en-US" altLang="it-IT" dirty="0">
                <a:solidFill>
                  <a:srgbClr val="333333"/>
                </a:solidFill>
              </a:rPr>
              <a:t>a </a:t>
            </a:r>
            <a:r>
              <a:rPr lang="en-US" altLang="it-IT" dirty="0" smtClean="0">
                <a:solidFill>
                  <a:srgbClr val="333333"/>
                </a:solidFill>
              </a:rPr>
              <a:t> dedicated </a:t>
            </a:r>
            <a:r>
              <a:rPr lang="en-US" altLang="it-IT" dirty="0">
                <a:solidFill>
                  <a:srgbClr val="333333"/>
                </a:solidFill>
              </a:rPr>
              <a:t>section </a:t>
            </a:r>
            <a:r>
              <a:rPr lang="en-US" altLang="it-IT" dirty="0" smtClean="0">
                <a:solidFill>
                  <a:srgbClr val="333333"/>
                </a:solidFill>
              </a:rPr>
              <a:t>on </a:t>
            </a:r>
            <a:r>
              <a:rPr lang="en-US" altLang="it-IT" dirty="0" smtClean="0">
                <a:solidFill>
                  <a:srgbClr val="C00000"/>
                </a:solidFill>
              </a:rPr>
              <a:t>Wikiprogress.org</a:t>
            </a:r>
            <a:r>
              <a:rPr lang="en-US" altLang="it-IT" dirty="0" smtClean="0">
                <a:solidFill>
                  <a:srgbClr val="0000CC"/>
                </a:solidFill>
              </a:rPr>
              <a:t> </a:t>
            </a:r>
            <a:r>
              <a:rPr lang="en-US" altLang="it-IT" dirty="0">
                <a:solidFill>
                  <a:srgbClr val="333333"/>
                </a:solidFill>
              </a:rPr>
              <a:t>- the global platform hosted by </a:t>
            </a:r>
            <a:r>
              <a:rPr lang="en-US" altLang="it-IT" dirty="0" smtClean="0">
                <a:solidFill>
                  <a:srgbClr val="333333"/>
                </a:solidFill>
              </a:rPr>
              <a:t>OECD, alongside </a:t>
            </a:r>
            <a:r>
              <a:rPr lang="en-US" altLang="it-IT" dirty="0">
                <a:solidFill>
                  <a:srgbClr val="333333"/>
                </a:solidFill>
              </a:rPr>
              <a:t>the Regional Networks of </a:t>
            </a:r>
            <a:r>
              <a:rPr lang="en-US" altLang="it-IT" dirty="0">
                <a:solidFill>
                  <a:srgbClr val="C00000"/>
                </a:solidFill>
              </a:rPr>
              <a:t>Africa </a:t>
            </a:r>
            <a:r>
              <a:rPr lang="en-US" altLang="it-IT" dirty="0">
                <a:solidFill>
                  <a:srgbClr val="333333"/>
                </a:solidFill>
              </a:rPr>
              <a:t>and</a:t>
            </a:r>
            <a:r>
              <a:rPr lang="en-US" altLang="it-IT" dirty="0">
                <a:solidFill>
                  <a:srgbClr val="0000CC"/>
                </a:solidFill>
              </a:rPr>
              <a:t> </a:t>
            </a:r>
            <a:r>
              <a:rPr lang="en-US" altLang="it-IT" dirty="0">
                <a:solidFill>
                  <a:srgbClr val="C00000"/>
                </a:solidFill>
              </a:rPr>
              <a:t>Latin </a:t>
            </a:r>
            <a:r>
              <a:rPr lang="en-US" altLang="it-IT" dirty="0" smtClean="0">
                <a:solidFill>
                  <a:srgbClr val="C00000"/>
                </a:solidFill>
              </a:rPr>
              <a:t>America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en-US" altLang="it-IT" sz="1200" dirty="0" smtClean="0">
              <a:solidFill>
                <a:srgbClr val="0000CC"/>
              </a:solidFill>
            </a:endParaRPr>
          </a:p>
          <a:p>
            <a:pPr marL="742950" lvl="1" indent="-285750" algn="just">
              <a:buFont typeface="Wingdings" pitchFamily="2" charset="2"/>
              <a:buChar char="Ø"/>
              <a:defRPr/>
            </a:pPr>
            <a:r>
              <a:rPr lang="en-US" altLang="it-IT" dirty="0">
                <a:solidFill>
                  <a:srgbClr val="333333"/>
                </a:solidFill>
              </a:rPr>
              <a:t>Offers </a:t>
            </a:r>
            <a:r>
              <a:rPr lang="en-US" altLang="it-IT" dirty="0">
                <a:solidFill>
                  <a:srgbClr val="0070C0"/>
                </a:solidFill>
              </a:rPr>
              <a:t>interactivity </a:t>
            </a:r>
            <a:r>
              <a:rPr lang="en-US" altLang="it-IT" dirty="0">
                <a:solidFill>
                  <a:srgbClr val="333333"/>
                </a:solidFill>
              </a:rPr>
              <a:t>in a global dimension through </a:t>
            </a:r>
            <a:r>
              <a:rPr lang="en-US" altLang="it-IT" dirty="0">
                <a:solidFill>
                  <a:srgbClr val="0070C0"/>
                </a:solidFill>
              </a:rPr>
              <a:t>online discussions, blogs, </a:t>
            </a:r>
            <a:r>
              <a:rPr lang="en-US" altLang="it-IT" dirty="0" err="1">
                <a:solidFill>
                  <a:srgbClr val="0070C0"/>
                </a:solidFill>
              </a:rPr>
              <a:t>eBrief</a:t>
            </a:r>
            <a:r>
              <a:rPr lang="en-US" altLang="it-IT" dirty="0">
                <a:solidFill>
                  <a:srgbClr val="0070C0"/>
                </a:solidFill>
              </a:rPr>
              <a:t>, monthly News Alerts</a:t>
            </a:r>
            <a:r>
              <a:rPr lang="en-US" altLang="it-IT" dirty="0" smtClean="0">
                <a:solidFill>
                  <a:srgbClr val="0070C0"/>
                </a:solidFill>
              </a:rPr>
              <a:t>,…</a:t>
            </a:r>
          </a:p>
          <a:p>
            <a:pPr lvl="1" algn="just">
              <a:defRPr/>
            </a:pPr>
            <a:endParaRPr lang="en-US" altLang="it-IT" sz="1200" dirty="0" smtClean="0">
              <a:solidFill>
                <a:srgbClr val="333333"/>
              </a:solidFill>
            </a:endParaRPr>
          </a:p>
          <a:p>
            <a:pPr marL="742950" lvl="1" indent="-285750" algn="just">
              <a:buFont typeface="Wingdings" pitchFamily="2" charset="2"/>
              <a:buChar char="Ø"/>
              <a:defRPr/>
            </a:pPr>
            <a:r>
              <a:rPr lang="en-US" altLang="it-IT" dirty="0">
                <a:solidFill>
                  <a:srgbClr val="333333"/>
                </a:solidFill>
              </a:rPr>
              <a:t>Represents a </a:t>
            </a:r>
            <a:r>
              <a:rPr lang="en-US" altLang="it-IT" dirty="0">
                <a:solidFill>
                  <a:srgbClr val="0070C0"/>
                </a:solidFill>
              </a:rPr>
              <a:t>consolidated community </a:t>
            </a:r>
            <a:r>
              <a:rPr lang="en-US" altLang="it-IT" dirty="0">
                <a:solidFill>
                  <a:srgbClr val="333333"/>
                </a:solidFill>
              </a:rPr>
              <a:t>of academics, analysts, opinion leaders, citizens and society at large belonging to 20 European countries. </a:t>
            </a:r>
            <a:r>
              <a:rPr lang="en-US" altLang="it-IT" dirty="0">
                <a:solidFill>
                  <a:srgbClr val="0070C0"/>
                </a:solidFill>
              </a:rPr>
              <a:t>Key members </a:t>
            </a:r>
            <a:r>
              <a:rPr lang="en-US" altLang="it-IT" dirty="0">
                <a:solidFill>
                  <a:srgbClr val="333333"/>
                </a:solidFill>
              </a:rPr>
              <a:t>include National Statistical Institutes, civil society </a:t>
            </a:r>
            <a:r>
              <a:rPr lang="en-US" altLang="it-IT" dirty="0" err="1">
                <a:solidFill>
                  <a:srgbClr val="333333"/>
                </a:solidFill>
              </a:rPr>
              <a:t>organisations</a:t>
            </a:r>
            <a:r>
              <a:rPr lang="en-US" altLang="it-IT" dirty="0">
                <a:solidFill>
                  <a:srgbClr val="333333"/>
                </a:solidFill>
              </a:rPr>
              <a:t>, academia and research </a:t>
            </a:r>
            <a:r>
              <a:rPr lang="en-US" altLang="it-IT" dirty="0" err="1" smtClean="0">
                <a:solidFill>
                  <a:srgbClr val="333333"/>
                </a:solidFill>
              </a:rPr>
              <a:t>centres</a:t>
            </a:r>
            <a:endParaRPr lang="en-US" altLang="it-IT" dirty="0">
              <a:solidFill>
                <a:srgbClr val="333333"/>
              </a:solidFill>
            </a:endParaRPr>
          </a:p>
          <a:p>
            <a:pPr marL="742950" lvl="1" indent="-285750" algn="just">
              <a:buFont typeface="Wingdings" pitchFamily="2" charset="2"/>
              <a:buChar char="Ø"/>
              <a:defRPr/>
            </a:pPr>
            <a:endParaRPr lang="en-US" altLang="it-IT" dirty="0" smtClean="0">
              <a:solidFill>
                <a:srgbClr val="333333"/>
              </a:solidFill>
            </a:endParaRPr>
          </a:p>
          <a:p>
            <a:pPr algn="just">
              <a:defRPr/>
            </a:pPr>
            <a:r>
              <a:rPr lang="en-US" altLang="it-IT" dirty="0" smtClean="0">
                <a:solidFill>
                  <a:srgbClr val="333333"/>
                </a:solidFill>
              </a:rPr>
              <a:t>The Network will remain active after the end of e-Frame project</a:t>
            </a:r>
            <a:endParaRPr lang="en-US" altLang="it-IT" dirty="0">
              <a:solidFill>
                <a:srgbClr val="333333"/>
              </a:solidFill>
            </a:endParaRPr>
          </a:p>
        </p:txBody>
      </p:sp>
      <p:sp>
        <p:nvSpPr>
          <p:cNvPr id="17412" name="Rettangolo 4"/>
          <p:cNvSpPr>
            <a:spLocks noChangeArrowheads="1"/>
          </p:cNvSpPr>
          <p:nvPr/>
        </p:nvSpPr>
        <p:spPr bwMode="auto">
          <a:xfrm>
            <a:off x="752475" y="6308725"/>
            <a:ext cx="64420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49263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000" b="1">
                <a:solidFill>
                  <a:srgbClr val="000000"/>
                </a:solidFill>
                <a:ea typeface="ＭＳ Ｐゴシック" charset="-128"/>
              </a:rPr>
              <a:t>D. Fazio, M. Signore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altLang="it-IT" sz="1000" b="1" i="1">
                <a:solidFill>
                  <a:srgbClr val="333333"/>
                </a:solidFill>
              </a:rPr>
              <a:t>Exploiting crowd sourced platforms for statistical purposes</a:t>
            </a:r>
            <a:r>
              <a:rPr lang="en-US" altLang="it-IT" sz="1000">
                <a:solidFill>
                  <a:srgbClr val="000000"/>
                </a:solidFill>
                <a:ea typeface="ＭＳ Ｐゴシック" charset="-128"/>
              </a:rPr>
              <a:t>.</a:t>
            </a:r>
            <a:r>
              <a:rPr lang="en-US" altLang="it-IT" sz="1000" b="1" i="1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Vienna, 3 June 2014</a:t>
            </a:r>
          </a:p>
        </p:txBody>
      </p:sp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550" y="0"/>
            <a:ext cx="192087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8000" y="519113"/>
            <a:ext cx="77501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latin typeface="+mn-lt"/>
                <a:cs typeface="Arial" pitchFamily="34" charset="0"/>
              </a:rPr>
              <a:t>The new EU FP7 Web-COSI project (1/3)</a:t>
            </a:r>
          </a:p>
        </p:txBody>
      </p:sp>
      <p:sp>
        <p:nvSpPr>
          <p:cNvPr id="15364" name="Rettangolo 2"/>
          <p:cNvSpPr>
            <a:spLocks noChangeArrowheads="1"/>
          </p:cNvSpPr>
          <p:nvPr/>
        </p:nvSpPr>
        <p:spPr bwMode="auto">
          <a:xfrm>
            <a:off x="427038" y="1093788"/>
            <a:ext cx="8259762" cy="495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altLang="it-IT" dirty="0">
                <a:solidFill>
                  <a:srgbClr val="0070C0"/>
                </a:solidFill>
              </a:rPr>
              <a:t>Web-COSI</a:t>
            </a:r>
            <a:r>
              <a:rPr lang="en-GB" altLang="it-IT" dirty="0">
                <a:solidFill>
                  <a:srgbClr val="333333"/>
                </a:solidFill>
              </a:rPr>
              <a:t> – </a:t>
            </a:r>
            <a:r>
              <a:rPr lang="en-GB" altLang="it-IT" i="1" dirty="0">
                <a:solidFill>
                  <a:srgbClr val="333333"/>
                </a:solidFill>
              </a:rPr>
              <a:t>Web Communities for Statistics for Social Innovation</a:t>
            </a:r>
            <a:r>
              <a:rPr lang="en-GB" altLang="it-IT" dirty="0">
                <a:solidFill>
                  <a:srgbClr val="333333"/>
                </a:solidFill>
              </a:rPr>
              <a:t>, led by </a:t>
            </a:r>
            <a:r>
              <a:rPr lang="en-GB" altLang="it-IT" dirty="0" err="1">
                <a:solidFill>
                  <a:srgbClr val="333333"/>
                </a:solidFill>
              </a:rPr>
              <a:t>Istat</a:t>
            </a:r>
            <a:r>
              <a:rPr lang="en-GB" altLang="it-IT" dirty="0">
                <a:solidFill>
                  <a:srgbClr val="333333"/>
                </a:solidFill>
              </a:rPr>
              <a:t>, kick offed in 2014. Funded by the DG CONNECT within the area of “</a:t>
            </a:r>
            <a:r>
              <a:rPr lang="en-US" altLang="it-IT" dirty="0">
                <a:solidFill>
                  <a:srgbClr val="333333"/>
                </a:solidFill>
              </a:rPr>
              <a:t>Collective Awareness Platforms for Sustainability and Social Innovation” </a:t>
            </a:r>
          </a:p>
          <a:p>
            <a:pPr algn="just">
              <a:defRPr/>
            </a:pPr>
            <a:endParaRPr lang="en-US" altLang="it-IT" dirty="0">
              <a:solidFill>
                <a:srgbClr val="333333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US" altLang="it-IT" dirty="0">
                <a:solidFill>
                  <a:srgbClr val="333333"/>
                </a:solidFill>
              </a:rPr>
              <a:t>The general aim is to </a:t>
            </a:r>
            <a:r>
              <a:rPr lang="en-US" altLang="it-IT" dirty="0">
                <a:solidFill>
                  <a:srgbClr val="C00000"/>
                </a:solidFill>
              </a:rPr>
              <a:t>use </a:t>
            </a:r>
            <a:r>
              <a:rPr lang="en-US" altLang="it-IT" dirty="0" smtClean="0">
                <a:solidFill>
                  <a:srgbClr val="C00000"/>
                </a:solidFill>
              </a:rPr>
              <a:t>the opportunities given by Web2.0 </a:t>
            </a:r>
            <a:r>
              <a:rPr lang="en-US" altLang="it-IT" dirty="0">
                <a:solidFill>
                  <a:srgbClr val="333333"/>
                </a:solidFill>
              </a:rPr>
              <a:t>to </a:t>
            </a:r>
            <a:r>
              <a:rPr lang="en-US" altLang="it-IT" dirty="0">
                <a:solidFill>
                  <a:srgbClr val="333333"/>
                </a:solidFill>
              </a:rPr>
              <a:t>foster the </a:t>
            </a:r>
            <a:r>
              <a:rPr lang="en-US" altLang="it-IT" dirty="0">
                <a:solidFill>
                  <a:srgbClr val="0070C0"/>
                </a:solidFill>
              </a:rPr>
              <a:t>engagement of citizens and society at large </a:t>
            </a:r>
            <a:r>
              <a:rPr lang="en-US" altLang="it-IT" dirty="0">
                <a:solidFill>
                  <a:srgbClr val="333333"/>
                </a:solidFill>
              </a:rPr>
              <a:t>in the area of statistics beyond GDP</a:t>
            </a:r>
          </a:p>
          <a:p>
            <a:pPr algn="just">
              <a:defRPr/>
            </a:pPr>
            <a:endParaRPr lang="en-US" altLang="it-IT" sz="1400" dirty="0">
              <a:solidFill>
                <a:srgbClr val="333333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US" altLang="it-IT" dirty="0">
                <a:solidFill>
                  <a:srgbClr val="333333"/>
                </a:solidFill>
              </a:rPr>
              <a:t>The specific objective is to implement tools for collecting, producing and visualizing </a:t>
            </a:r>
            <a:r>
              <a:rPr lang="en-US" altLang="it-IT" dirty="0">
                <a:solidFill>
                  <a:srgbClr val="0070C0"/>
                </a:solidFill>
              </a:rPr>
              <a:t>locally generated </a:t>
            </a:r>
            <a:r>
              <a:rPr lang="en-US" altLang="it-IT" dirty="0">
                <a:solidFill>
                  <a:srgbClr val="333333"/>
                </a:solidFill>
              </a:rPr>
              <a:t>information and data for a better integration and complementarity of official and non-official statistics, </a:t>
            </a:r>
            <a:r>
              <a:rPr lang="en-US" altLang="it-IT" dirty="0">
                <a:solidFill>
                  <a:srgbClr val="C00000"/>
                </a:solidFill>
              </a:rPr>
              <a:t>empowering the usage of crowd sourced data</a:t>
            </a:r>
          </a:p>
          <a:p>
            <a:pPr algn="just">
              <a:defRPr/>
            </a:pPr>
            <a:endParaRPr lang="en-US" altLang="it-IT" sz="1400" dirty="0">
              <a:solidFill>
                <a:srgbClr val="333333"/>
              </a:solidFill>
            </a:endParaRPr>
          </a:p>
          <a:p>
            <a:pPr lvl="2" algn="just">
              <a:defRPr/>
            </a:pPr>
            <a:r>
              <a:rPr lang="en-US" alt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Based on a four-partner </a:t>
            </a:r>
            <a:r>
              <a:rPr lang="en-US" altLang="it-IT" dirty="0">
                <a:solidFill>
                  <a:srgbClr val="333333"/>
                </a:solidFill>
              </a:rPr>
              <a:t>consortium sees the collaboration between two relevant institutions (</a:t>
            </a:r>
            <a:r>
              <a:rPr lang="en-US" altLang="it-IT" dirty="0" err="1">
                <a:solidFill>
                  <a:srgbClr val="0000CC"/>
                </a:solidFill>
              </a:rPr>
              <a:t>Istat</a:t>
            </a:r>
            <a:r>
              <a:rPr lang="en-US" altLang="it-IT" dirty="0">
                <a:solidFill>
                  <a:srgbClr val="0000CC"/>
                </a:solidFill>
              </a:rPr>
              <a:t>, OECD</a:t>
            </a:r>
            <a:r>
              <a:rPr lang="en-US" altLang="it-IT" dirty="0">
                <a:solidFill>
                  <a:srgbClr val="333333"/>
                </a:solidFill>
              </a:rPr>
              <a:t>), alongside </a:t>
            </a:r>
            <a:r>
              <a:rPr lang="en-US" altLang="it-IT" dirty="0" err="1">
                <a:solidFill>
                  <a:srgbClr val="333333"/>
                </a:solidFill>
              </a:rPr>
              <a:t>Lunaria</a:t>
            </a:r>
            <a:r>
              <a:rPr lang="en-US" altLang="it-IT" dirty="0">
                <a:solidFill>
                  <a:srgbClr val="333333"/>
                </a:solidFill>
              </a:rPr>
              <a:t> – the Italian Association for Social Promotion (</a:t>
            </a:r>
            <a:r>
              <a:rPr lang="en-US" altLang="it-IT" dirty="0">
                <a:solidFill>
                  <a:srgbClr val="333333"/>
                </a:solidFill>
                <a:hlinkClick r:id="rId2"/>
              </a:rPr>
              <a:t>www.lunaria.org</a:t>
            </a:r>
            <a:r>
              <a:rPr lang="en-US" altLang="it-IT" dirty="0">
                <a:solidFill>
                  <a:srgbClr val="333333"/>
                </a:solidFill>
              </a:rPr>
              <a:t>), and </a:t>
            </a:r>
            <a:r>
              <a:rPr lang="en-US" altLang="it-IT" dirty="0" err="1">
                <a:solidFill>
                  <a:srgbClr val="333333"/>
                </a:solidFill>
              </a:rPr>
              <a:t>i</a:t>
            </a:r>
            <a:r>
              <a:rPr lang="en-US" altLang="it-IT" dirty="0">
                <a:solidFill>
                  <a:srgbClr val="333333"/>
                </a:solidFill>
              </a:rPr>
              <a:t>-genius - the Social Entrepreneur Business and Enterprise Community in the UK (</a:t>
            </a:r>
            <a:r>
              <a:rPr lang="en-US" altLang="it-IT" dirty="0">
                <a:solidFill>
                  <a:srgbClr val="333333"/>
                </a:solidFill>
                <a:hlinkClick r:id="rId3"/>
              </a:rPr>
              <a:t>www.i-genius.org</a:t>
            </a:r>
            <a:r>
              <a:rPr lang="en-US" altLang="it-IT" dirty="0">
                <a:solidFill>
                  <a:srgbClr val="333333"/>
                </a:solidFill>
              </a:rPr>
              <a:t>), which represent society at large</a:t>
            </a:r>
            <a:endParaRPr lang="en-GB" altLang="it-IT" dirty="0">
              <a:solidFill>
                <a:srgbClr val="333333"/>
              </a:solidFill>
            </a:endParaRPr>
          </a:p>
        </p:txBody>
      </p:sp>
      <p:sp>
        <p:nvSpPr>
          <p:cNvPr id="18436" name="Rettangolo 4"/>
          <p:cNvSpPr>
            <a:spLocks noChangeArrowheads="1"/>
          </p:cNvSpPr>
          <p:nvPr/>
        </p:nvSpPr>
        <p:spPr bwMode="auto">
          <a:xfrm>
            <a:off x="752475" y="6308725"/>
            <a:ext cx="64420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49263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000" b="1">
                <a:solidFill>
                  <a:srgbClr val="000000"/>
                </a:solidFill>
                <a:ea typeface="ＭＳ Ｐゴシック" charset="-128"/>
              </a:rPr>
              <a:t>D. Fazio, M. Signore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altLang="it-IT" sz="1000" b="1" i="1">
                <a:solidFill>
                  <a:srgbClr val="333333"/>
                </a:solidFill>
              </a:rPr>
              <a:t>Exploiting crowd sourced platforms for statistical purposes</a:t>
            </a:r>
            <a:r>
              <a:rPr lang="en-US" altLang="it-IT" sz="1000">
                <a:solidFill>
                  <a:srgbClr val="000000"/>
                </a:solidFill>
                <a:ea typeface="ＭＳ Ｐゴシック" charset="-128"/>
              </a:rPr>
              <a:t>.</a:t>
            </a:r>
            <a:r>
              <a:rPr lang="en-US" altLang="it-IT" sz="1000" b="1" i="1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Vienna, 3 June 2014</a:t>
            </a:r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0"/>
            <a:ext cx="2627312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8000" y="519113"/>
            <a:ext cx="77501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latin typeface="+mn-lt"/>
                <a:cs typeface="Arial" pitchFamily="34" charset="0"/>
              </a:rPr>
              <a:t>The new EU FP7 Web-COSI project (2/3)</a:t>
            </a:r>
          </a:p>
        </p:txBody>
      </p:sp>
      <p:sp>
        <p:nvSpPr>
          <p:cNvPr id="19459" name="Rettangolo 4"/>
          <p:cNvSpPr>
            <a:spLocks noChangeArrowheads="1"/>
          </p:cNvSpPr>
          <p:nvPr/>
        </p:nvSpPr>
        <p:spPr bwMode="auto">
          <a:xfrm>
            <a:off x="752475" y="6308725"/>
            <a:ext cx="64420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49263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000" b="1">
                <a:solidFill>
                  <a:srgbClr val="000000"/>
                </a:solidFill>
                <a:ea typeface="ＭＳ Ｐゴシック" charset="-128"/>
              </a:rPr>
              <a:t>D. Fazio, M. Signore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altLang="it-IT" sz="1000" b="1" i="1">
                <a:solidFill>
                  <a:srgbClr val="333333"/>
                </a:solidFill>
              </a:rPr>
              <a:t>Exploiting crowd sourced platforms for statistical purposes</a:t>
            </a:r>
            <a:r>
              <a:rPr lang="en-US" altLang="it-IT" sz="1000">
                <a:solidFill>
                  <a:srgbClr val="000000"/>
                </a:solidFill>
                <a:ea typeface="ＭＳ Ｐゴシック" charset="-128"/>
              </a:rPr>
              <a:t>.</a:t>
            </a:r>
            <a:r>
              <a:rPr lang="en-US" altLang="it-IT" sz="1000" b="1" i="1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Vienna, 3 June 2014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85750" y="1350645"/>
            <a:ext cx="8686800" cy="440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en-GB" altLang="it-IT" dirty="0">
                <a:solidFill>
                  <a:srgbClr val="333333"/>
                </a:solidFill>
              </a:rPr>
              <a:t>The </a:t>
            </a:r>
            <a:r>
              <a:rPr lang="en-GB" altLang="it-IT" dirty="0" smtClean="0">
                <a:solidFill>
                  <a:srgbClr val="333333"/>
                </a:solidFill>
              </a:rPr>
              <a:t>24-month work </a:t>
            </a:r>
            <a:r>
              <a:rPr lang="en-GB" altLang="it-IT" dirty="0">
                <a:solidFill>
                  <a:srgbClr val="333333"/>
                </a:solidFill>
              </a:rPr>
              <a:t>plan </a:t>
            </a:r>
            <a:r>
              <a:rPr lang="en-GB" altLang="it-IT" dirty="0" smtClean="0">
                <a:solidFill>
                  <a:srgbClr val="333333"/>
                </a:solidFill>
              </a:rPr>
              <a:t>envisages the following activities:</a:t>
            </a:r>
          </a:p>
          <a:p>
            <a:pPr algn="just">
              <a:buFont typeface="Wingdings" pitchFamily="2" charset="2"/>
              <a:buNone/>
              <a:defRPr/>
            </a:pPr>
            <a:endParaRPr lang="it-IT" altLang="it-IT" dirty="0">
              <a:solidFill>
                <a:srgbClr val="808080"/>
              </a:solidFill>
              <a:ea typeface="ＭＳ Ｐゴシック"/>
              <a:cs typeface="ＭＳ Ｐゴシック"/>
            </a:endParaRPr>
          </a:p>
          <a:p>
            <a:pPr marL="342900" indent="-342900" algn="just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GB" altLang="it-IT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starting from the</a:t>
            </a:r>
            <a:r>
              <a:rPr lang="en-GB" altLang="it-IT" dirty="0">
                <a:solidFill>
                  <a:srgbClr val="C00000"/>
                </a:solidFill>
                <a:ea typeface="ＭＳ Ｐゴシック"/>
                <a:cs typeface="ＭＳ Ｐゴシック"/>
              </a:rPr>
              <a:t> </a:t>
            </a:r>
            <a:r>
              <a:rPr lang="en-GB" altLang="it-IT" dirty="0">
                <a:solidFill>
                  <a:srgbClr val="0070C0"/>
                </a:solidFill>
                <a:ea typeface="ＭＳ Ｐゴシック"/>
                <a:cs typeface="ＭＳ Ｐゴシック"/>
              </a:rPr>
              <a:t>mapping </a:t>
            </a:r>
            <a:r>
              <a:rPr lang="en-GB" altLang="it-IT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of beyond GDP existing digital initiatives </a:t>
            </a:r>
            <a:r>
              <a:rPr lang="en-GB" altLang="it-IT" dirty="0" smtClean="0">
                <a:solidFill>
                  <a:srgbClr val="0070C0"/>
                </a:solidFill>
                <a:ea typeface="ＭＳ Ｐゴシック"/>
                <a:cs typeface="ＭＳ Ｐゴシック"/>
              </a:rPr>
              <a:t>distilling </a:t>
            </a:r>
            <a:r>
              <a:rPr lang="en-GB" altLang="it-IT" dirty="0">
                <a:solidFill>
                  <a:srgbClr val="0070C0"/>
                </a:solidFill>
                <a:ea typeface="ＭＳ Ｐゴシック"/>
                <a:cs typeface="ＭＳ Ｐゴシック"/>
              </a:rPr>
              <a:t>the best practices</a:t>
            </a:r>
            <a:r>
              <a:rPr lang="en-GB" altLang="it-IT" dirty="0">
                <a:solidFill>
                  <a:srgbClr val="0000CC"/>
                </a:solidFill>
                <a:ea typeface="ＭＳ Ｐゴシック"/>
                <a:cs typeface="ＭＳ Ｐゴシック"/>
              </a:rPr>
              <a:t> </a:t>
            </a:r>
            <a:r>
              <a:rPr lang="en-GB" altLang="it-IT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of the involvement of the </a:t>
            </a:r>
            <a:r>
              <a:rPr lang="en-GB" alt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communities </a:t>
            </a:r>
          </a:p>
          <a:p>
            <a:pPr marL="342900" indent="-342900" algn="just">
              <a:buClr>
                <a:srgbClr val="C00000"/>
              </a:buClr>
              <a:buFont typeface="+mj-lt"/>
              <a:buAutoNum type="arabicPeriod"/>
              <a:defRPr/>
            </a:pPr>
            <a:endParaRPr lang="en-GB" altLang="it-IT" sz="1050" dirty="0" smtClean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ＭＳ Ｐゴシック"/>
            </a:endParaRPr>
          </a:p>
          <a:p>
            <a:pPr marL="3028950" lvl="6" indent="-285750" algn="just">
              <a:buClr>
                <a:srgbClr val="505150"/>
              </a:buClr>
              <a:buFont typeface="Wingdings" pitchFamily="2" charset="2"/>
              <a:buChar char="Ø"/>
              <a:defRPr/>
            </a:pPr>
            <a:r>
              <a:rPr lang="en-GB" altLang="it-IT" dirty="0" smtClean="0">
                <a:solidFill>
                  <a:srgbClr val="C00000"/>
                </a:solidFill>
                <a:ea typeface="ＭＳ Ｐゴシック"/>
                <a:cs typeface="ＭＳ Ｐゴシック"/>
              </a:rPr>
              <a:t> </a:t>
            </a:r>
            <a:r>
              <a:rPr lang="en-GB" altLang="it-IT" dirty="0" smtClean="0">
                <a:solidFill>
                  <a:srgbClr val="333333"/>
                </a:solidFill>
                <a:ea typeface="ＭＳ Ｐゴシック"/>
                <a:cs typeface="ＭＳ Ｐゴシック"/>
              </a:rPr>
              <a:t>the set up </a:t>
            </a:r>
            <a:r>
              <a:rPr lang="en-GB" altLang="it-IT" dirty="0">
                <a:solidFill>
                  <a:srgbClr val="333333"/>
                </a:solidFill>
                <a:ea typeface="ＭＳ Ｐゴシック"/>
                <a:cs typeface="ＭＳ Ｐゴシック"/>
              </a:rPr>
              <a:t>of </a:t>
            </a:r>
            <a:r>
              <a:rPr lang="en-GB" altLang="it-IT" dirty="0" smtClean="0">
                <a:solidFill>
                  <a:srgbClr val="C00000"/>
                </a:solidFill>
                <a:ea typeface="ＭＳ Ｐゴシック"/>
                <a:cs typeface="ＭＳ Ｐゴシック"/>
              </a:rPr>
              <a:t>an </a:t>
            </a:r>
            <a:r>
              <a:rPr lang="en-GB" altLang="it-IT" dirty="0">
                <a:solidFill>
                  <a:srgbClr val="C00000"/>
                </a:solidFill>
                <a:ea typeface="ＭＳ Ｐゴシック"/>
                <a:cs typeface="ＭＳ Ｐゴシック"/>
              </a:rPr>
              <a:t>interactive crowd-sourced </a:t>
            </a:r>
            <a:r>
              <a:rPr lang="en-GB" altLang="it-IT" dirty="0" smtClean="0">
                <a:solidFill>
                  <a:srgbClr val="C00000"/>
                </a:solidFill>
                <a:ea typeface="ＭＳ Ｐゴシック"/>
                <a:cs typeface="ＭＳ Ｐゴシック"/>
              </a:rPr>
              <a:t>map</a:t>
            </a:r>
            <a:endParaRPr lang="it-IT" altLang="it-IT" dirty="0" smtClean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ＭＳ Ｐゴシック"/>
            </a:endParaRPr>
          </a:p>
          <a:p>
            <a:pPr marL="342900" indent="-342900" algn="just">
              <a:buClr>
                <a:srgbClr val="C00000"/>
              </a:buClr>
              <a:buFont typeface="+mj-lt"/>
              <a:buAutoNum type="arabicPeriod"/>
              <a:defRPr/>
            </a:pPr>
            <a:endParaRPr lang="en-GB" altLang="it-IT" dirty="0">
              <a:solidFill>
                <a:srgbClr val="505150"/>
              </a:solidFill>
              <a:ea typeface="ＭＳ Ｐゴシック"/>
              <a:cs typeface="ＭＳ Ｐゴシック"/>
            </a:endParaRPr>
          </a:p>
          <a:p>
            <a:pPr marL="342900" indent="-342900" algn="just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GB" altLang="it-IT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in the next </a:t>
            </a:r>
            <a:r>
              <a:rPr lang="en-GB" alt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months, </a:t>
            </a:r>
            <a:r>
              <a:rPr lang="en-US" altLang="it-IT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with the aim to empower the engagement of communities, reaching a high level of citizens’ involvement at the end of the </a:t>
            </a:r>
            <a:r>
              <a:rPr lang="en-US" alt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project,</a:t>
            </a:r>
            <a:r>
              <a:rPr lang="en-GB" alt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 </a:t>
            </a:r>
            <a:r>
              <a:rPr lang="en-GB" altLang="it-IT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the work </a:t>
            </a:r>
            <a:r>
              <a:rPr lang="en-GB" alt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plan, </a:t>
            </a:r>
            <a:r>
              <a:rPr lang="en-GB" altLang="it-IT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will carry on </a:t>
            </a:r>
            <a:r>
              <a:rPr lang="en-GB" alt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: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en-GB" altLang="it-IT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ＭＳ Ｐゴシック"/>
            </a:endParaRPr>
          </a:p>
          <a:p>
            <a:pPr marL="742950" lvl="1" indent="-285750">
              <a:buClr>
                <a:srgbClr val="505150"/>
              </a:buClr>
              <a:buFont typeface="Wingdings" pitchFamily="2" charset="2"/>
              <a:buChar char="Ø"/>
              <a:defRPr/>
            </a:pPr>
            <a:r>
              <a:rPr lang="en-GB" altLang="it-IT" dirty="0" smtClean="0">
                <a:solidFill>
                  <a:srgbClr val="0070C0"/>
                </a:solidFill>
                <a:ea typeface="ＭＳ Ｐゴシック"/>
                <a:cs typeface="ＭＳ Ｐゴシック"/>
              </a:rPr>
              <a:t>specific </a:t>
            </a:r>
            <a:r>
              <a:rPr lang="en-GB" altLang="it-IT" dirty="0">
                <a:solidFill>
                  <a:srgbClr val="0070C0"/>
                </a:solidFill>
                <a:ea typeface="ＭＳ Ｐゴシック"/>
                <a:cs typeface="ＭＳ Ｐゴシック"/>
              </a:rPr>
              <a:t>initiatives </a:t>
            </a:r>
            <a:r>
              <a:rPr lang="en-GB" altLang="it-IT" dirty="0" smtClean="0">
                <a:solidFill>
                  <a:srgbClr val="0070C0"/>
                </a:solidFill>
                <a:ea typeface="ＭＳ Ｐゴシック"/>
                <a:cs typeface="ＭＳ Ｐゴシック"/>
              </a:rPr>
              <a:t>- </a:t>
            </a:r>
            <a:r>
              <a:rPr lang="en-GB" altLang="it-IT" dirty="0" smtClean="0">
                <a:solidFill>
                  <a:srgbClr val="C00000"/>
                </a:solidFill>
                <a:ea typeface="ＭＳ Ｐゴシック"/>
                <a:cs typeface="ＭＳ Ｐゴシック"/>
              </a:rPr>
              <a:t>European </a:t>
            </a:r>
            <a:r>
              <a:rPr lang="en-GB" altLang="it-IT" dirty="0" err="1">
                <a:solidFill>
                  <a:srgbClr val="C00000"/>
                </a:solidFill>
                <a:ea typeface="ＭＳ Ｐゴシック"/>
                <a:cs typeface="ＭＳ Ｐゴシック"/>
              </a:rPr>
              <a:t>Wikiprogress</a:t>
            </a:r>
            <a:r>
              <a:rPr lang="en-GB" altLang="it-IT" dirty="0">
                <a:solidFill>
                  <a:srgbClr val="C00000"/>
                </a:solidFill>
                <a:ea typeface="ＭＳ Ｐゴシック"/>
                <a:cs typeface="ＭＳ Ｐゴシック"/>
              </a:rPr>
              <a:t> University Programme</a:t>
            </a:r>
            <a:r>
              <a:rPr lang="en-GB" altLang="it-IT" dirty="0" smtClean="0">
                <a:solidFill>
                  <a:srgbClr val="C00000"/>
                </a:solidFill>
                <a:ea typeface="ＭＳ Ｐゴシック"/>
                <a:cs typeface="ＭＳ Ｐゴシック"/>
              </a:rPr>
              <a:t>,</a:t>
            </a:r>
            <a:r>
              <a:rPr lang="en-US" altLang="it-IT" dirty="0" smtClean="0">
                <a:solidFill>
                  <a:srgbClr val="C00000"/>
                </a:solidFill>
                <a:ea typeface="ＭＳ Ｐゴシック"/>
                <a:cs typeface="ＭＳ Ｐゴシック"/>
              </a:rPr>
              <a:t>‘</a:t>
            </a:r>
            <a:r>
              <a:rPr lang="en-US" altLang="it-IT" dirty="0">
                <a:solidFill>
                  <a:srgbClr val="C00000"/>
                </a:solidFill>
                <a:ea typeface="ＭＳ Ｐゴシック"/>
                <a:cs typeface="ＭＳ Ｐゴシック"/>
              </a:rPr>
              <a:t>youth </a:t>
            </a:r>
            <a:r>
              <a:rPr lang="en-US" altLang="it-IT" dirty="0" smtClean="0">
                <a:solidFill>
                  <a:srgbClr val="C00000"/>
                </a:solidFill>
                <a:ea typeface="ＭＳ Ｐゴシック"/>
                <a:cs typeface="ＭＳ Ｐゴシック"/>
              </a:rPr>
              <a:t>section’,..</a:t>
            </a:r>
            <a:r>
              <a:rPr lang="en-GB" altLang="it-IT" dirty="0" smtClean="0">
                <a:solidFill>
                  <a:srgbClr val="C00000"/>
                </a:solidFill>
                <a:ea typeface="ＭＳ Ｐゴシック"/>
                <a:cs typeface="ＭＳ Ｐゴシック"/>
              </a:rPr>
              <a:t> </a:t>
            </a:r>
          </a:p>
          <a:p>
            <a:pPr marL="742950" lvl="1" indent="-285750">
              <a:buClr>
                <a:srgbClr val="505150"/>
              </a:buClr>
              <a:buFont typeface="Wingdings" pitchFamily="2" charset="2"/>
              <a:buChar char="Ø"/>
              <a:defRPr/>
            </a:pPr>
            <a:r>
              <a:rPr lang="en-GB" altLang="it-IT" dirty="0" smtClean="0">
                <a:solidFill>
                  <a:srgbClr val="0070C0"/>
                </a:solidFill>
                <a:ea typeface="ＭＳ Ｐゴシック"/>
                <a:cs typeface="ＭＳ Ｐゴシック"/>
              </a:rPr>
              <a:t>target </a:t>
            </a:r>
            <a:r>
              <a:rPr lang="en-GB" altLang="it-IT" dirty="0">
                <a:solidFill>
                  <a:srgbClr val="0070C0"/>
                </a:solidFill>
                <a:ea typeface="ＭＳ Ｐゴシック"/>
                <a:cs typeface="ＭＳ Ｐゴシック"/>
              </a:rPr>
              <a:t>on- line campaigns </a:t>
            </a:r>
            <a:r>
              <a:rPr lang="en-GB" altLang="it-IT" dirty="0" smtClean="0">
                <a:solidFill>
                  <a:srgbClr val="0070C0"/>
                </a:solidFill>
                <a:ea typeface="ＭＳ Ｐゴシック"/>
                <a:cs typeface="ＭＳ Ｐゴシック"/>
              </a:rPr>
              <a:t>- </a:t>
            </a:r>
            <a:r>
              <a:rPr lang="en-GB" altLang="it-IT" dirty="0" smtClean="0">
                <a:solidFill>
                  <a:srgbClr val="C00000"/>
                </a:solidFill>
                <a:ea typeface="ＭＳ Ｐゴシック"/>
                <a:cs typeface="ＭＳ Ｐゴシック"/>
              </a:rPr>
              <a:t>c</a:t>
            </a:r>
            <a:r>
              <a:rPr lang="en-US" altLang="it-IT" dirty="0" err="1" smtClean="0">
                <a:solidFill>
                  <a:srgbClr val="C00000"/>
                </a:solidFill>
                <a:ea typeface="ＭＳ Ｐゴシック"/>
                <a:cs typeface="ＭＳ Ｐゴシック"/>
              </a:rPr>
              <a:t>itizens</a:t>
            </a:r>
            <a:r>
              <a:rPr lang="en-US" altLang="it-IT" dirty="0" smtClean="0">
                <a:solidFill>
                  <a:srgbClr val="C00000"/>
                </a:solidFill>
                <a:ea typeface="ＭＳ Ｐゴシック"/>
                <a:cs typeface="ＭＳ Ｐゴシック"/>
              </a:rPr>
              <a:t> campaign, data </a:t>
            </a:r>
            <a:r>
              <a:rPr lang="en-US" altLang="it-IT" dirty="0" err="1">
                <a:solidFill>
                  <a:srgbClr val="C00000"/>
                </a:solidFill>
                <a:ea typeface="ＭＳ Ｐゴシック"/>
                <a:cs typeface="ＭＳ Ｐゴシック"/>
              </a:rPr>
              <a:t>visualisation</a:t>
            </a:r>
            <a:r>
              <a:rPr lang="en-US" altLang="it-IT" dirty="0">
                <a:solidFill>
                  <a:srgbClr val="C00000"/>
                </a:solidFill>
                <a:ea typeface="ＭＳ Ｐゴシック"/>
                <a:cs typeface="ＭＳ Ｐゴシック"/>
              </a:rPr>
              <a:t> </a:t>
            </a:r>
            <a:r>
              <a:rPr lang="en-US" altLang="it-IT" dirty="0" smtClean="0">
                <a:solidFill>
                  <a:srgbClr val="C00000"/>
                </a:solidFill>
                <a:ea typeface="ＭＳ Ｐゴシック"/>
                <a:cs typeface="ＭＳ Ｐゴシック"/>
              </a:rPr>
              <a:t>competition</a:t>
            </a:r>
            <a:r>
              <a:rPr lang="en-GB" altLang="it-IT" dirty="0" smtClean="0">
                <a:solidFill>
                  <a:srgbClr val="C00000"/>
                </a:solidFill>
                <a:ea typeface="ＭＳ Ｐゴシック"/>
                <a:cs typeface="ＭＳ Ｐゴシック"/>
              </a:rPr>
              <a:t>,..</a:t>
            </a:r>
            <a:endParaRPr lang="en-GB" altLang="it-IT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ＭＳ Ｐゴシック"/>
            </a:endParaRPr>
          </a:p>
          <a:p>
            <a:pPr marL="742950" lvl="1" indent="-285750" algn="just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en-GB" altLang="it-IT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8000" y="519113"/>
            <a:ext cx="77501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latin typeface="+mn-lt"/>
                <a:cs typeface="Arial" pitchFamily="34" charset="0"/>
              </a:rPr>
              <a:t>The new EU FP7 Web-COSI project </a:t>
            </a:r>
            <a:r>
              <a:rPr lang="en-US" sz="2400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(3/3</a:t>
            </a:r>
            <a:r>
              <a:rPr lang="en-US" sz="2400" dirty="0">
                <a:solidFill>
                  <a:srgbClr val="C00000"/>
                </a:solidFill>
                <a:latin typeface="+mn-lt"/>
                <a:cs typeface="Arial" pitchFamily="34" charset="0"/>
              </a:rPr>
              <a:t>)</a:t>
            </a:r>
          </a:p>
        </p:txBody>
      </p:sp>
      <p:sp>
        <p:nvSpPr>
          <p:cNvPr id="19459" name="Rettangolo 4"/>
          <p:cNvSpPr>
            <a:spLocks noChangeArrowheads="1"/>
          </p:cNvSpPr>
          <p:nvPr/>
        </p:nvSpPr>
        <p:spPr bwMode="auto">
          <a:xfrm>
            <a:off x="752475" y="6308725"/>
            <a:ext cx="64420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49263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000" b="1">
                <a:solidFill>
                  <a:srgbClr val="000000"/>
                </a:solidFill>
                <a:ea typeface="ＭＳ Ｐゴシック" charset="-128"/>
              </a:rPr>
              <a:t>D. Fazio, M. Signore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altLang="it-IT" sz="1000" b="1" i="1">
                <a:solidFill>
                  <a:srgbClr val="333333"/>
                </a:solidFill>
              </a:rPr>
              <a:t>Exploiting crowd sourced platforms for statistical purposes</a:t>
            </a:r>
            <a:r>
              <a:rPr lang="en-US" altLang="it-IT" sz="1000">
                <a:solidFill>
                  <a:srgbClr val="000000"/>
                </a:solidFill>
                <a:ea typeface="ＭＳ Ｐゴシック" charset="-128"/>
              </a:rPr>
              <a:t>.</a:t>
            </a:r>
            <a:r>
              <a:rPr lang="en-US" altLang="it-IT" sz="1000" b="1" i="1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Vienna, 3 June 2014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85750" y="1228725"/>
            <a:ext cx="8686800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Clr>
                <a:srgbClr val="C00000"/>
              </a:buClr>
              <a:buFont typeface="+mj-lt"/>
              <a:buAutoNum type="arabicPeriod" startAt="3"/>
              <a:defRPr/>
            </a:pPr>
            <a:r>
              <a:rPr lang="en-GB" alt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at </a:t>
            </a:r>
            <a:r>
              <a:rPr lang="en-GB" altLang="it-IT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mid term of the </a:t>
            </a:r>
            <a:r>
              <a:rPr lang="en-GB" alt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project, the development</a:t>
            </a:r>
            <a:r>
              <a:rPr lang="en-GB" alt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 </a:t>
            </a:r>
            <a:r>
              <a:rPr lang="en-GB" altLang="it-IT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of a </a:t>
            </a:r>
            <a:r>
              <a:rPr lang="en-GB" altLang="it-IT" sz="2000" dirty="0">
                <a:solidFill>
                  <a:srgbClr val="C00000"/>
                </a:solidFill>
                <a:ea typeface="ＭＳ Ｐゴシック"/>
                <a:cs typeface="ＭＳ Ｐゴシック"/>
              </a:rPr>
              <a:t>Wiki of progress </a:t>
            </a:r>
            <a:r>
              <a:rPr lang="en-GB" altLang="it-IT" sz="2000" dirty="0" smtClean="0">
                <a:solidFill>
                  <a:srgbClr val="C00000"/>
                </a:solidFill>
                <a:ea typeface="ＭＳ Ｐゴシック"/>
                <a:cs typeface="ＭＳ Ｐゴシック"/>
              </a:rPr>
              <a:t>statistics</a:t>
            </a:r>
          </a:p>
          <a:p>
            <a:pPr algn="just">
              <a:buClr>
                <a:srgbClr val="C00000"/>
              </a:buClr>
              <a:defRPr/>
            </a:pPr>
            <a:endParaRPr lang="en-GB" altLang="it-IT" sz="1100" dirty="0" smtClean="0">
              <a:solidFill>
                <a:srgbClr val="C00000"/>
              </a:solidFill>
              <a:ea typeface="ＭＳ Ｐゴシック"/>
              <a:cs typeface="ＭＳ Ｐゴシック"/>
            </a:endParaRPr>
          </a:p>
          <a:p>
            <a:pPr marL="1200150" lvl="2" indent="-285750" algn="just">
              <a:buClr>
                <a:srgbClr val="333333"/>
              </a:buClr>
              <a:buFont typeface="Wingdings" pitchFamily="2" charset="2"/>
              <a:buChar char="Ø"/>
              <a:defRPr/>
            </a:pPr>
            <a:r>
              <a:rPr lang="en-GB" alt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a tool for </a:t>
            </a:r>
            <a:r>
              <a:rPr lang="en-GB" altLang="it-IT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the </a:t>
            </a:r>
            <a:r>
              <a:rPr lang="en-GB" altLang="it-IT" dirty="0">
                <a:solidFill>
                  <a:srgbClr val="0070C0"/>
                </a:solidFill>
                <a:ea typeface="ＭＳ Ｐゴシック"/>
                <a:cs typeface="ＭＳ Ｐゴシック"/>
              </a:rPr>
              <a:t>collection of civil society grass root</a:t>
            </a:r>
            <a:r>
              <a:rPr lang="en-GB" altLang="it-IT" b="1" dirty="0">
                <a:solidFill>
                  <a:srgbClr val="0070C0"/>
                </a:solidFill>
                <a:ea typeface="ＭＳ Ｐゴシック"/>
                <a:cs typeface="ＭＳ Ｐゴシック"/>
              </a:rPr>
              <a:t> </a:t>
            </a:r>
            <a:r>
              <a:rPr lang="en-GB" altLang="it-IT" dirty="0">
                <a:solidFill>
                  <a:srgbClr val="0070C0"/>
                </a:solidFill>
                <a:ea typeface="ＭＳ Ｐゴシック"/>
                <a:cs typeface="ＭＳ Ｐゴシック"/>
              </a:rPr>
              <a:t>locally generated non-official data</a:t>
            </a:r>
            <a:r>
              <a:rPr lang="en-GB" altLang="it-IT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 to </a:t>
            </a:r>
            <a:r>
              <a:rPr lang="en-GB" altLang="it-IT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int</a:t>
            </a:r>
            <a:r>
              <a:rPr lang="it-IT" altLang="it-IT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egrate</a:t>
            </a:r>
            <a:r>
              <a:rPr lang="en-GB" altLang="it-IT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 with official </a:t>
            </a:r>
            <a:r>
              <a:rPr lang="en-GB" alt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data</a:t>
            </a:r>
          </a:p>
          <a:p>
            <a:pPr marL="342900" indent="-342900" algn="just">
              <a:buClr>
                <a:srgbClr val="C00000"/>
              </a:buClr>
              <a:buFont typeface="+mj-lt"/>
              <a:buAutoNum type="arabicPeriod" startAt="3"/>
              <a:defRPr/>
            </a:pPr>
            <a:endParaRPr lang="it-IT" altLang="it-IT" dirty="0" smtClean="0">
              <a:solidFill>
                <a:srgbClr val="808080"/>
              </a:solidFill>
              <a:ea typeface="ＭＳ Ｐゴシック"/>
              <a:cs typeface="ＭＳ Ｐゴシック"/>
            </a:endParaRPr>
          </a:p>
          <a:p>
            <a:pPr marL="342900" indent="-342900" algn="just">
              <a:buClr>
                <a:srgbClr val="C00000"/>
              </a:buClr>
              <a:buFont typeface="+mj-lt"/>
              <a:buAutoNum type="arabicPeriod" startAt="4"/>
              <a:defRPr/>
            </a:pPr>
            <a:r>
              <a:rPr lang="en-GB" alt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5 stocktaking and reporting</a:t>
            </a:r>
            <a:r>
              <a:rPr lang="en-GB" altLang="it-IT" dirty="0" smtClean="0">
                <a:solidFill>
                  <a:srgbClr val="0000CC"/>
                </a:solidFill>
                <a:ea typeface="ＭＳ Ｐゴシック"/>
                <a:cs typeface="ＭＳ Ｐゴシック"/>
              </a:rPr>
              <a:t> </a:t>
            </a:r>
            <a:r>
              <a:rPr lang="en-GB" altLang="it-IT" dirty="0" smtClean="0">
                <a:solidFill>
                  <a:srgbClr val="0070C0"/>
                </a:solidFill>
                <a:ea typeface="ＭＳ Ｐゴシック"/>
                <a:cs typeface="ＭＳ Ｐゴシック"/>
              </a:rPr>
              <a:t>documents</a:t>
            </a:r>
            <a:r>
              <a:rPr lang="en-GB" altLang="it-IT" dirty="0" smtClean="0">
                <a:solidFill>
                  <a:srgbClr val="0000CC"/>
                </a:solidFill>
                <a:ea typeface="ＭＳ Ｐゴシック"/>
                <a:cs typeface="ＭＳ Ｐゴシック"/>
              </a:rPr>
              <a:t> </a:t>
            </a:r>
            <a:r>
              <a:rPr lang="en-GB" alt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on the involvements of communities on statistics beyond GDP in Europe and abroad will be delivered</a:t>
            </a:r>
          </a:p>
          <a:p>
            <a:pPr marL="342900" indent="-342900" algn="just">
              <a:buClr>
                <a:srgbClr val="C00000"/>
              </a:buClr>
              <a:buFont typeface="+mj-lt"/>
              <a:buAutoNum type="arabicPeriod" startAt="4"/>
              <a:defRPr/>
            </a:pPr>
            <a:endParaRPr lang="en-GB" altLang="it-IT" dirty="0">
              <a:solidFill>
                <a:srgbClr val="808080"/>
              </a:solidFill>
              <a:ea typeface="ＭＳ Ｐゴシック"/>
              <a:cs typeface="ＭＳ Ｐゴシック"/>
            </a:endParaRPr>
          </a:p>
          <a:p>
            <a:pPr marL="342900" indent="-342900" algn="just">
              <a:buClr>
                <a:srgbClr val="C00000"/>
              </a:buClr>
              <a:buFont typeface="+mj-lt"/>
              <a:buAutoNum type="arabicPeriod" startAt="4"/>
              <a:defRPr/>
            </a:pPr>
            <a:r>
              <a:rPr lang="en-GB" altLang="it-IT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communication and dissemination </a:t>
            </a:r>
            <a:r>
              <a:rPr lang="en-GB" altLang="it-IT" dirty="0">
                <a:solidFill>
                  <a:srgbClr val="0070C0"/>
                </a:solidFill>
                <a:ea typeface="ＭＳ Ｐゴシック"/>
                <a:cs typeface="ＭＳ Ｐゴシック"/>
              </a:rPr>
              <a:t>open events </a:t>
            </a:r>
            <a:r>
              <a:rPr lang="en-GB" altLang="it-IT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ＭＳ Ｐゴシック"/>
              </a:rPr>
              <a:t>will be organised: </a:t>
            </a:r>
            <a:r>
              <a:rPr lang="en-GB" altLang="it-IT" dirty="0">
                <a:solidFill>
                  <a:srgbClr val="C00000"/>
                </a:solidFill>
                <a:ea typeface="ＭＳ Ｐゴシック"/>
                <a:cs typeface="ＭＳ Ｐゴシック"/>
              </a:rPr>
              <a:t>5 workshops, 4 focus groups and a final conference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85750" y="4322445"/>
            <a:ext cx="8686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altLang="it-IT" dirty="0" smtClean="0">
                <a:solidFill>
                  <a:srgbClr val="333333"/>
                </a:solidFill>
              </a:rPr>
              <a:t>Web-COSI will work </a:t>
            </a:r>
            <a:r>
              <a:rPr lang="en-US" altLang="it-IT" dirty="0">
                <a:solidFill>
                  <a:srgbClr val="333333"/>
                </a:solidFill>
              </a:rPr>
              <a:t>to create synergies </a:t>
            </a:r>
            <a:r>
              <a:rPr lang="en-US" altLang="it-IT" dirty="0" smtClean="0">
                <a:solidFill>
                  <a:srgbClr val="333333"/>
                </a:solidFill>
              </a:rPr>
              <a:t>in c</a:t>
            </a:r>
            <a:r>
              <a:rPr lang="en-US" altLang="it-IT" dirty="0" smtClean="0">
                <a:solidFill>
                  <a:srgbClr val="333333"/>
                </a:solidFill>
              </a:rPr>
              <a:t>onnections and interactions with </a:t>
            </a:r>
            <a:r>
              <a:rPr lang="en-US" altLang="it-IT" dirty="0">
                <a:solidFill>
                  <a:srgbClr val="0070C0"/>
                </a:solidFill>
              </a:rPr>
              <a:t>EU </a:t>
            </a:r>
            <a:r>
              <a:rPr lang="en-US" altLang="it-IT" dirty="0" smtClean="0">
                <a:solidFill>
                  <a:srgbClr val="0070C0"/>
                </a:solidFill>
              </a:rPr>
              <a:t>FP7 </a:t>
            </a:r>
            <a:r>
              <a:rPr lang="en-US" altLang="it-IT" dirty="0" smtClean="0">
                <a:solidFill>
                  <a:srgbClr val="505150"/>
                </a:solidFill>
              </a:rPr>
              <a:t>and </a:t>
            </a:r>
            <a:r>
              <a:rPr lang="en-US" altLang="it-IT" dirty="0" smtClean="0">
                <a:solidFill>
                  <a:srgbClr val="0070C0"/>
                </a:solidFill>
              </a:rPr>
              <a:t>CAPS </a:t>
            </a:r>
            <a:r>
              <a:rPr lang="en-US" altLang="it-IT" dirty="0" smtClean="0">
                <a:solidFill>
                  <a:srgbClr val="505150"/>
                </a:solidFill>
              </a:rPr>
              <a:t>projects,</a:t>
            </a:r>
            <a:r>
              <a:rPr lang="en-US" altLang="it-IT" dirty="0" smtClean="0">
                <a:solidFill>
                  <a:srgbClr val="0070C0"/>
                </a:solidFill>
              </a:rPr>
              <a:t> </a:t>
            </a:r>
            <a:r>
              <a:rPr lang="en-US" altLang="it-IT" dirty="0" smtClean="0">
                <a:solidFill>
                  <a:srgbClr val="333333"/>
                </a:solidFill>
              </a:rPr>
              <a:t>and </a:t>
            </a:r>
            <a:r>
              <a:rPr lang="en-US" altLang="it-IT" dirty="0">
                <a:solidFill>
                  <a:srgbClr val="0070C0"/>
                </a:solidFill>
              </a:rPr>
              <a:t>Eurostat</a:t>
            </a:r>
            <a:r>
              <a:rPr lang="en-US" altLang="it-IT" dirty="0">
                <a:solidFill>
                  <a:srgbClr val="333333"/>
                </a:solidFill>
              </a:rPr>
              <a:t> </a:t>
            </a:r>
            <a:r>
              <a:rPr lang="en-US" altLang="it-IT" dirty="0" smtClean="0">
                <a:solidFill>
                  <a:srgbClr val="333333"/>
                </a:solidFill>
              </a:rPr>
              <a:t>on-going initiatives</a:t>
            </a:r>
          </a:p>
          <a:p>
            <a:pPr algn="just">
              <a:buFont typeface="Wingdings" pitchFamily="2" charset="2"/>
              <a:buNone/>
              <a:defRPr/>
            </a:pPr>
            <a:endParaRPr lang="en-US" altLang="it-IT" sz="1400" dirty="0" smtClean="0">
              <a:solidFill>
                <a:srgbClr val="333333"/>
              </a:solidFill>
            </a:endParaRPr>
          </a:p>
          <a:p>
            <a:pPr algn="just">
              <a:defRPr/>
            </a:pPr>
            <a:r>
              <a:rPr lang="en-US" altLang="it-IT" dirty="0">
                <a:solidFill>
                  <a:srgbClr val="333333"/>
                </a:solidFill>
              </a:rPr>
              <a:t>The consortium will be supported by an </a:t>
            </a:r>
            <a:r>
              <a:rPr lang="en-US" altLang="it-IT" dirty="0">
                <a:solidFill>
                  <a:srgbClr val="0070C0"/>
                </a:solidFill>
              </a:rPr>
              <a:t>advisory </a:t>
            </a:r>
            <a:r>
              <a:rPr lang="en-US" altLang="it-IT" dirty="0" smtClean="0">
                <a:solidFill>
                  <a:srgbClr val="0070C0"/>
                </a:solidFill>
              </a:rPr>
              <a:t>board</a:t>
            </a:r>
            <a:r>
              <a:rPr lang="en-US" altLang="it-IT" dirty="0" smtClean="0">
                <a:solidFill>
                  <a:srgbClr val="333333"/>
                </a:solidFill>
              </a:rPr>
              <a:t>, composed by outstanding known </a:t>
            </a:r>
            <a:r>
              <a:rPr lang="en-US" altLang="it-IT" dirty="0">
                <a:solidFill>
                  <a:srgbClr val="333333"/>
                </a:solidFill>
              </a:rPr>
              <a:t>personalities providing </a:t>
            </a:r>
            <a:r>
              <a:rPr lang="en-US" altLang="it-IT" dirty="0" smtClean="0">
                <a:solidFill>
                  <a:srgbClr val="333333"/>
                </a:solidFill>
              </a:rPr>
              <a:t>guidance </a:t>
            </a:r>
            <a:r>
              <a:rPr lang="en-US" altLang="it-IT" dirty="0">
                <a:solidFill>
                  <a:srgbClr val="333333"/>
                </a:solidFill>
              </a:rPr>
              <a:t>for the development of the project </a:t>
            </a:r>
            <a:endParaRPr lang="en-US" altLang="it-IT" sz="16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39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asellaDiTesto 11"/>
          <p:cNvSpPr txBox="1">
            <a:spLocks noChangeArrowheads="1"/>
          </p:cNvSpPr>
          <p:nvPr/>
        </p:nvSpPr>
        <p:spPr bwMode="auto">
          <a:xfrm>
            <a:off x="717550" y="995363"/>
            <a:ext cx="8169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defTabSz="914400" eaLnBrk="1" hangingPunct="1"/>
            <a:r>
              <a:rPr lang="en-GB" altLang="it-IT" sz="2400">
                <a:solidFill>
                  <a:srgbClr val="C00000"/>
                </a:solidFill>
                <a:ea typeface="ＭＳ Ｐゴシック" charset="-128"/>
              </a:rPr>
              <a:t>Quality Challenges for “GDP and Beyond” statistics (1/2)</a:t>
            </a:r>
            <a:endParaRPr lang="en-GB" altLang="it-IT" sz="2400" b="1">
              <a:solidFill>
                <a:schemeClr val="bg2"/>
              </a:solidFill>
              <a:ea typeface="ＭＳ Ｐゴシック" charset="-128"/>
            </a:endParaRPr>
          </a:p>
        </p:txBody>
      </p:sp>
      <p:sp>
        <p:nvSpPr>
          <p:cNvPr id="21507" name="Rettangolo 1"/>
          <p:cNvSpPr>
            <a:spLocks noChangeArrowheads="1"/>
          </p:cNvSpPr>
          <p:nvPr/>
        </p:nvSpPr>
        <p:spPr bwMode="auto">
          <a:xfrm>
            <a:off x="822325" y="2260600"/>
            <a:ext cx="7843838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defTabSz="914400">
              <a:lnSpc>
                <a:spcPct val="115000"/>
              </a:lnSpc>
              <a:spcAft>
                <a:spcPts val="1000"/>
              </a:spcAft>
              <a:buFont typeface="Arial" charset="0"/>
              <a:buChar char="•"/>
            </a:pPr>
            <a:r>
              <a:rPr lang="en-US" dirty="0">
                <a:solidFill>
                  <a:srgbClr val="333333"/>
                </a:solidFill>
              </a:rPr>
              <a:t>The ESS is the main producer of reliable statistical information</a:t>
            </a:r>
            <a:endParaRPr lang="it-IT" dirty="0">
              <a:solidFill>
                <a:srgbClr val="333333"/>
              </a:solidFill>
            </a:endParaRPr>
          </a:p>
          <a:p>
            <a:pPr marL="285750" indent="-285750" defTabSz="914400">
              <a:lnSpc>
                <a:spcPct val="115000"/>
              </a:lnSpc>
              <a:spcAft>
                <a:spcPts val="1000"/>
              </a:spcAft>
              <a:buFont typeface="Arial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Quality framework: </a:t>
            </a:r>
            <a:r>
              <a:rPr lang="en-US" dirty="0">
                <a:solidFill>
                  <a:srgbClr val="333333"/>
                </a:solidFill>
              </a:rPr>
              <a:t>principles of Code of Practice</a:t>
            </a:r>
          </a:p>
          <a:p>
            <a:pPr marL="285750" indent="-285750" defTabSz="914400">
              <a:lnSpc>
                <a:spcPct val="115000"/>
              </a:lnSpc>
              <a:spcAft>
                <a:spcPts val="1000"/>
              </a:spcAft>
              <a:buFont typeface="Arial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Goals and timetable </a:t>
            </a:r>
            <a:r>
              <a:rPr lang="en-US" dirty="0">
                <a:solidFill>
                  <a:srgbClr val="333333"/>
                </a:solidFill>
              </a:rPr>
              <a:t>set by the recommendations of the Sponsorship Group on Measuring Progress, Well-being and Sustainable development</a:t>
            </a:r>
          </a:p>
          <a:p>
            <a:pPr marL="285750" indent="-285750" defTabSz="914400">
              <a:lnSpc>
                <a:spcPct val="115000"/>
              </a:lnSpc>
              <a:spcAft>
                <a:spcPts val="1000"/>
              </a:spcAft>
              <a:buFont typeface="Arial" charset="0"/>
              <a:buChar char="•"/>
            </a:pPr>
            <a:r>
              <a:rPr lang="en-US" dirty="0">
                <a:solidFill>
                  <a:srgbClr val="333333"/>
                </a:solidFill>
              </a:rPr>
              <a:t>Well-being  agenda is well established at EU level (</a:t>
            </a:r>
            <a:r>
              <a:rPr lang="en-US" i="1" dirty="0">
                <a:solidFill>
                  <a:srgbClr val="0070C0"/>
                </a:solidFill>
              </a:rPr>
              <a:t>Result of  e-Frame Initial Conference)</a:t>
            </a:r>
            <a:endParaRPr lang="en-US" dirty="0">
              <a:solidFill>
                <a:srgbClr val="333333"/>
              </a:solidFill>
            </a:endParaRPr>
          </a:p>
          <a:p>
            <a:pPr marL="285750" indent="-285750" defTabSz="914400">
              <a:lnSpc>
                <a:spcPct val="115000"/>
              </a:lnSpc>
              <a:spcAft>
                <a:spcPts val="1000"/>
              </a:spcAft>
              <a:buFont typeface="Arial" charset="0"/>
              <a:buChar char="•"/>
            </a:pPr>
            <a:endParaRPr lang="en-US" dirty="0">
              <a:solidFill>
                <a:srgbClr val="333333"/>
              </a:solidFill>
            </a:endParaRPr>
          </a:p>
          <a:p>
            <a:pPr marL="285750" indent="-285750" defTabSz="914400">
              <a:lnSpc>
                <a:spcPct val="115000"/>
              </a:lnSpc>
              <a:spcAft>
                <a:spcPts val="1000"/>
              </a:spcAft>
              <a:buFont typeface="Arial" charset="0"/>
              <a:buChar char="•"/>
            </a:pPr>
            <a:endParaRPr lang="it-IT" dirty="0">
              <a:solidFill>
                <a:srgbClr val="333333"/>
              </a:solidFill>
            </a:endParaRPr>
          </a:p>
        </p:txBody>
      </p:sp>
      <p:sp>
        <p:nvSpPr>
          <p:cNvPr id="21508" name="Rettangolo 1"/>
          <p:cNvSpPr>
            <a:spLocks noChangeArrowheads="1"/>
          </p:cNvSpPr>
          <p:nvPr/>
        </p:nvSpPr>
        <p:spPr bwMode="auto">
          <a:xfrm>
            <a:off x="762000" y="1670050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505150"/>
                </a:solidFill>
              </a:rPr>
              <a:t>Background</a:t>
            </a:r>
            <a:endParaRPr lang="it-IT" sz="2400">
              <a:solidFill>
                <a:srgbClr val="505150"/>
              </a:solidFill>
            </a:endParaRPr>
          </a:p>
        </p:txBody>
      </p:sp>
      <p:sp>
        <p:nvSpPr>
          <p:cNvPr id="21509" name="Rettangolo 4"/>
          <p:cNvSpPr>
            <a:spLocks noChangeArrowheads="1"/>
          </p:cNvSpPr>
          <p:nvPr/>
        </p:nvSpPr>
        <p:spPr bwMode="auto">
          <a:xfrm>
            <a:off x="752475" y="6308725"/>
            <a:ext cx="64420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49263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it-IT" sz="1000" b="1">
                <a:solidFill>
                  <a:srgbClr val="000000"/>
                </a:solidFill>
                <a:ea typeface="ＭＳ Ｐゴシック" charset="-128"/>
              </a:rPr>
              <a:t>D. Fazio, M. Signore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altLang="it-IT" sz="1000" b="1" i="1">
                <a:solidFill>
                  <a:srgbClr val="333333"/>
                </a:solidFill>
              </a:rPr>
              <a:t>Exploiting crowd sourced platforms for statistical purposes</a:t>
            </a:r>
            <a:r>
              <a:rPr lang="en-US" altLang="it-IT" sz="1000">
                <a:solidFill>
                  <a:srgbClr val="000000"/>
                </a:solidFill>
                <a:ea typeface="ＭＳ Ｐゴシック" charset="-128"/>
              </a:rPr>
              <a:t>.</a:t>
            </a:r>
            <a:r>
              <a:rPr lang="en-US" altLang="it-IT" sz="1000" b="1" i="1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GB" altLang="it-IT" sz="1000">
                <a:solidFill>
                  <a:srgbClr val="000000"/>
                </a:solidFill>
                <a:ea typeface="ＭＳ Ｐゴシック" charset="-128"/>
              </a:rPr>
              <a:t>Vienna, 3 June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a">
  <a:themeElements>
    <a:clrScheme name="Impostazioni personalizzat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2726</TotalTime>
  <Words>1896</Words>
  <Application>Microsoft Office PowerPoint</Application>
  <PresentationFormat>Presentazione su schermo (4:3)</PresentationFormat>
  <Paragraphs>192</Paragraphs>
  <Slides>16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copertina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Istat</dc:creator>
  <cp:lastModifiedBy>ISTAT</cp:lastModifiedBy>
  <cp:revision>461</cp:revision>
  <dcterms:created xsi:type="dcterms:W3CDTF">2012-12-11T11:00:35Z</dcterms:created>
  <dcterms:modified xsi:type="dcterms:W3CDTF">2014-05-15T09:22:22Z</dcterms:modified>
</cp:coreProperties>
</file>