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8" r:id="rId3"/>
    <p:sldId id="303" r:id="rId4"/>
    <p:sldId id="304" r:id="rId5"/>
    <p:sldId id="305" r:id="rId6"/>
    <p:sldId id="286" r:id="rId7"/>
    <p:sldId id="306" r:id="rId8"/>
    <p:sldId id="307" r:id="rId9"/>
    <p:sldId id="308" r:id="rId10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76213" autoAdjust="0"/>
  </p:normalViewPr>
  <p:slideViewPr>
    <p:cSldViewPr>
      <p:cViewPr>
        <p:scale>
          <a:sx n="80" d="100"/>
          <a:sy n="80" d="100"/>
        </p:scale>
        <p:origin x="-178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282" y="-90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CA6CE-3FB6-4376-8521-86322A1B935C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EA162-B7F0-4CBA-A328-DAD0A13F1F1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584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CD2C88-22C1-4D9B-8C5E-35CF4DADB695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6FB10-529D-4E44-9CB9-DC49CCEF543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5131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0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sv-SE" sz="105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0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10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sz="800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6FB10-529D-4E44-9CB9-DC49CCEF543C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DF22C93-971E-4AA5-B03E-5C176727E4CF}" type="datetimeFigureOut">
              <a:rPr lang="sv-SE" smtClean="0"/>
              <a:pPr/>
              <a:t>2014-05-25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56C6225-1B62-413E-ADF6-602BB282075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Quality </a:t>
            </a:r>
            <a:r>
              <a:rPr lang="en-US" sz="4400" dirty="0" smtClean="0"/>
              <a:t>aspects of rounding statistical results</a:t>
            </a:r>
            <a:endParaRPr lang="en-US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400800" cy="2256656"/>
          </a:xfrm>
        </p:spPr>
        <p:txBody>
          <a:bodyPr/>
          <a:lstStyle/>
          <a:p>
            <a:endParaRPr lang="sv-SE" dirty="0" smtClean="0"/>
          </a:p>
          <a:p>
            <a:r>
              <a:rPr lang="sv-SE" dirty="0" smtClean="0"/>
              <a:t>Jörgen Svensson</a:t>
            </a:r>
          </a:p>
          <a:p>
            <a:r>
              <a:rPr lang="en-US" dirty="0" smtClean="0"/>
              <a:t>Process Owner</a:t>
            </a:r>
          </a:p>
          <a:p>
            <a:endParaRPr lang="en-US" dirty="0"/>
          </a:p>
          <a:p>
            <a:r>
              <a:rPr lang="en-US" dirty="0" smtClean="0"/>
              <a:t>Q2014 Vienna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4400" b="1" dirty="0" smtClean="0"/>
              <a:t>Rounding statistical results</a:t>
            </a:r>
            <a:r>
              <a:rPr lang="sv-SE" i="1" dirty="0" smtClean="0"/>
              <a:t/>
            </a:r>
            <a:br>
              <a:rPr lang="sv-SE" i="1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100" dirty="0" smtClean="0"/>
              <a:t>Rounding: </a:t>
            </a:r>
            <a:r>
              <a:rPr lang="en-CA" sz="3100" dirty="0"/>
              <a:t>computed values ​​are not reported exactly but are replaced by approximations to a given number of significant digits, i.e. </a:t>
            </a:r>
            <a:r>
              <a:rPr lang="en-CA" sz="3100" dirty="0"/>
              <a:t>with trailing </a:t>
            </a:r>
            <a:r>
              <a:rPr lang="en-CA" sz="3100" dirty="0" smtClean="0"/>
              <a:t>zeroes </a:t>
            </a:r>
            <a:r>
              <a:rPr lang="en-CA" sz="3100" dirty="0"/>
              <a:t>or fewer </a:t>
            </a:r>
            <a:r>
              <a:rPr lang="en-CA" sz="3100" dirty="0" smtClean="0"/>
              <a:t>decimals</a:t>
            </a:r>
          </a:p>
          <a:p>
            <a:pPr marL="0" indent="0">
              <a:buNone/>
            </a:pPr>
            <a:r>
              <a:rPr lang="en-CA" sz="3100" dirty="0" smtClean="0"/>
              <a:t> </a:t>
            </a:r>
          </a:p>
          <a:p>
            <a:r>
              <a:rPr lang="en-US" sz="3200" dirty="0" smtClean="0"/>
              <a:t>Rounding is used for </a:t>
            </a:r>
            <a:endParaRPr lang="en-US" sz="3200" dirty="0" smtClean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dirty="0"/>
              <a:t>c</a:t>
            </a:r>
            <a:r>
              <a:rPr lang="en-US" dirty="0" smtClean="0"/>
              <a:t>onvenience in presentation and use</a:t>
            </a:r>
            <a:endParaRPr lang="en-US" dirty="0" smtClean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ndication of a lack of accuracy in computed numbers</a:t>
            </a:r>
            <a:endParaRPr lang="en-US" dirty="0" smtClean="0"/>
          </a:p>
          <a:p>
            <a:pPr marL="0" indent="0">
              <a:buClr>
                <a:schemeClr val="accent1"/>
              </a:buClr>
              <a:buSzPct val="80000"/>
              <a:buNone/>
            </a:pPr>
            <a:endParaRPr lang="en-US" dirty="0" smtClean="0"/>
          </a:p>
          <a:p>
            <a:r>
              <a:rPr lang="en-US" sz="3200" dirty="0" smtClean="0"/>
              <a:t>Rounding is usually avoided in intermediate calculations</a:t>
            </a:r>
            <a:endParaRPr lang="en-US" sz="3200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4400" b="1" dirty="0" smtClean="0"/>
              <a:t>Reasons </a:t>
            </a:r>
            <a:r>
              <a:rPr lang="en-US" sz="4400" b="1" i="1" dirty="0" smtClean="0"/>
              <a:t>for</a:t>
            </a:r>
            <a:r>
              <a:rPr lang="en-US" sz="4400" b="1" dirty="0" smtClean="0"/>
              <a:t> rounding</a:t>
            </a:r>
            <a:r>
              <a:rPr lang="sv-SE" i="1" dirty="0" smtClean="0"/>
              <a:t/>
            </a:r>
            <a:br>
              <a:rPr lang="sv-SE" i="1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Uncertainty: not all digits provide meaningful information</a:t>
            </a:r>
          </a:p>
          <a:p>
            <a:r>
              <a:rPr lang="en-US" sz="3200" dirty="0" smtClean="0"/>
              <a:t>Unrounded values would give a misleading impression of precision and thus over-interpretation</a:t>
            </a:r>
          </a:p>
          <a:p>
            <a:r>
              <a:rPr lang="en-US" sz="3200" dirty="0" smtClean="0"/>
              <a:t>Presentation needs to be lucid</a:t>
            </a:r>
          </a:p>
          <a:p>
            <a:r>
              <a:rPr lang="en-US" sz="3200" dirty="0" smtClean="0"/>
              <a:t>To prevent disclosure of exact values</a:t>
            </a:r>
            <a:endParaRPr lang="en-US" sz="32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043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4400" b="1" dirty="0" smtClean="0"/>
              <a:t>Reasons </a:t>
            </a:r>
            <a:r>
              <a:rPr lang="en-US" sz="4400" b="1" i="1" dirty="0" smtClean="0"/>
              <a:t>against</a:t>
            </a:r>
            <a:r>
              <a:rPr lang="en-US" sz="4400" b="1" dirty="0" smtClean="0"/>
              <a:t> rounding</a:t>
            </a:r>
            <a:r>
              <a:rPr lang="sv-SE" b="1" i="1" dirty="0" smtClean="0"/>
              <a:t/>
            </a:r>
            <a:br>
              <a:rPr lang="sv-SE" b="1" i="1" dirty="0" smtClean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Statistics used by knowledgeable </a:t>
            </a:r>
            <a:r>
              <a:rPr lang="en-US" sz="3200" dirty="0" smtClean="0"/>
              <a:t>users</a:t>
            </a:r>
          </a:p>
          <a:p>
            <a:r>
              <a:rPr lang="en-US" sz="3200" dirty="0" smtClean="0"/>
              <a:t>Results needed for further </a:t>
            </a:r>
            <a:r>
              <a:rPr lang="en-US" sz="3200" dirty="0" err="1" smtClean="0"/>
              <a:t>calcu-lations</a:t>
            </a:r>
            <a:endParaRPr lang="en-US" sz="3200" dirty="0" smtClean="0"/>
          </a:p>
          <a:p>
            <a:r>
              <a:rPr lang="en-US" sz="3200" dirty="0" smtClean="0"/>
              <a:t>Rounding error would give too much uncertainty</a:t>
            </a:r>
          </a:p>
          <a:p>
            <a:r>
              <a:rPr lang="en-US" sz="3200" dirty="0" smtClean="0"/>
              <a:t>Uncertainty is covered by reporting sampling errors</a:t>
            </a:r>
          </a:p>
          <a:p>
            <a:r>
              <a:rPr lang="en-US" sz="3200" dirty="0" smtClean="0"/>
              <a:t>Results need to be (almost) additive</a:t>
            </a:r>
            <a:endParaRPr lang="en-US" sz="32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12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4400" b="1" dirty="0" smtClean="0"/>
              <a:t>Should we round this figure?</a:t>
            </a:r>
            <a:r>
              <a:rPr lang="sv-SE" i="1" dirty="0" smtClean="0"/>
              <a:t/>
            </a:r>
            <a:br>
              <a:rPr lang="sv-SE" i="1" dirty="0" smtClean="0"/>
            </a:br>
            <a:endParaRPr lang="sv-S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3"/>
            <a:ext cx="3384376" cy="527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med rundade hörn 3"/>
          <p:cNvSpPr/>
          <p:nvPr/>
        </p:nvSpPr>
        <p:spPr>
          <a:xfrm>
            <a:off x="1475656" y="2708920"/>
            <a:ext cx="3168352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2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3600" b="1" dirty="0" smtClean="0"/>
              <a:t>Simple rounding of a single value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Rounding to the nearest integer of a given step</a:t>
            </a:r>
          </a:p>
          <a:p>
            <a:endParaRPr lang="en-US" dirty="0" smtClean="0"/>
          </a:p>
          <a:p>
            <a:r>
              <a:rPr lang="en-US" dirty="0" smtClean="0"/>
              <a:t>Tiebreaking </a:t>
            </a:r>
            <a:r>
              <a:rPr lang="en-US" dirty="0" smtClean="0"/>
              <a:t>rule for values half-way between: </a:t>
            </a:r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sz="2000" dirty="0" smtClean="0"/>
              <a:t>Rule A, round half to even: 7.5→8; 8.5→8</a:t>
            </a:r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r>
              <a:rPr lang="en-US" sz="2000" dirty="0" smtClean="0"/>
              <a:t>Rule B, round half away from zero: 7.5→8; 8.5→9</a:t>
            </a:r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en-US" dirty="0" smtClean="0"/>
          </a:p>
          <a:p>
            <a:r>
              <a:rPr lang="en-US" dirty="0" smtClean="0"/>
              <a:t>Standard instruction (Statistics Sweden)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  <a:tabLst>
                <a:tab pos="355600" algn="l"/>
              </a:tabLst>
            </a:pPr>
            <a:r>
              <a:rPr lang="en-CA" sz="1900" i="1" dirty="0" smtClean="0"/>
              <a:t>	Normally </a:t>
            </a:r>
            <a:r>
              <a:rPr lang="en-CA" sz="1900" i="1" dirty="0"/>
              <a:t>let the choice between rule A and rule B follow what is </a:t>
            </a:r>
            <a:r>
              <a:rPr lang="en-CA" sz="1900" i="1" dirty="0" smtClean="0"/>
              <a:t>	</a:t>
            </a:r>
            <a:r>
              <a:rPr lang="en-CA" sz="1900" b="1" i="1" dirty="0" smtClean="0"/>
              <a:t>practically </a:t>
            </a:r>
            <a:r>
              <a:rPr lang="en-CA" sz="1900" b="1" i="1" dirty="0"/>
              <a:t>convenient</a:t>
            </a:r>
            <a:r>
              <a:rPr lang="en-CA" sz="1900" i="1" dirty="0"/>
              <a:t> with the IT tools used. </a:t>
            </a:r>
            <a:r>
              <a:rPr lang="en-CA" sz="1900" b="1" i="1" dirty="0"/>
              <a:t>Rule A </a:t>
            </a:r>
            <a:r>
              <a:rPr lang="en-CA" sz="1900" i="1" dirty="0"/>
              <a:t>shall be </a:t>
            </a:r>
            <a:r>
              <a:rPr lang="en-CA" sz="1900" i="1" dirty="0" smtClean="0"/>
              <a:t>	preferred </a:t>
            </a:r>
            <a:r>
              <a:rPr lang="en-CA" sz="1900" i="1" dirty="0"/>
              <a:t>when there are </a:t>
            </a:r>
            <a:r>
              <a:rPr lang="en-CA" sz="1900" b="1" i="1" dirty="0"/>
              <a:t>specific requirements </a:t>
            </a:r>
            <a:r>
              <a:rPr lang="en-CA" sz="1900" i="1" dirty="0"/>
              <a:t>that no </a:t>
            </a:r>
            <a:r>
              <a:rPr lang="en-CA" sz="1900" i="1" dirty="0" smtClean="0"/>
              <a:t>	deliberately </a:t>
            </a:r>
            <a:r>
              <a:rPr lang="en-CA" sz="1900" i="1" dirty="0"/>
              <a:t>distorting tendency may even be liable to be </a:t>
            </a:r>
            <a:r>
              <a:rPr lang="en-CA" sz="1900" i="1" dirty="0" smtClean="0"/>
              <a:t>	suspected</a:t>
            </a:r>
            <a:r>
              <a:rPr lang="en-CA" sz="1900" i="1" dirty="0"/>
              <a:t>. This may be the case for example for statistics that </a:t>
            </a:r>
            <a:r>
              <a:rPr lang="en-CA" sz="1900" i="1" dirty="0" smtClean="0"/>
              <a:t>	affect </a:t>
            </a:r>
            <a:r>
              <a:rPr lang="en-CA" sz="1900" i="1" dirty="0"/>
              <a:t>disburse­ments.</a:t>
            </a:r>
            <a:endParaRPr lang="sv-SE" sz="1900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pPr marL="0" indent="0">
              <a:buClr>
                <a:schemeClr val="accent1"/>
              </a:buClr>
              <a:buSzPct val="80000"/>
              <a:buNone/>
            </a:pPr>
            <a:endParaRPr lang="sv-SE" dirty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3100" b="1" dirty="0" smtClean="0"/>
              <a:t>Controlled </a:t>
            </a:r>
            <a:r>
              <a:rPr lang="en-US" sz="3100" b="1" dirty="0" smtClean="0"/>
              <a:t>rounding of a set of values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Rounding so that certain conditions are met: consistency in a table</a:t>
            </a:r>
          </a:p>
          <a:p>
            <a:endParaRPr lang="en-US" sz="2800" dirty="0" smtClean="0"/>
          </a:p>
          <a:p>
            <a:r>
              <a:rPr lang="en-US" sz="2800" dirty="0" smtClean="0"/>
              <a:t>Used when explicit preference for </a:t>
            </a:r>
            <a:r>
              <a:rPr lang="en-US" sz="2800" dirty="0" err="1" smtClean="0"/>
              <a:t>additivity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Shall be done with minimum overall impact</a:t>
            </a:r>
          </a:p>
          <a:p>
            <a:endParaRPr lang="en-US" sz="2800" dirty="0" smtClean="0"/>
          </a:p>
          <a:p>
            <a:r>
              <a:rPr lang="en-US" sz="2800" b="1" dirty="0" smtClean="0"/>
              <a:t>Otherwise </a:t>
            </a:r>
            <a:r>
              <a:rPr lang="en-US" sz="2800" dirty="0" smtClean="0"/>
              <a:t>a note:</a:t>
            </a:r>
          </a:p>
          <a:p>
            <a:pPr marL="0" indent="0">
              <a:buNone/>
              <a:tabLst>
                <a:tab pos="355600" algn="l"/>
              </a:tabLst>
            </a:pPr>
            <a:r>
              <a:rPr lang="en-US" sz="2800" i="1" dirty="0" smtClean="0"/>
              <a:t>	</a:t>
            </a:r>
            <a:r>
              <a:rPr lang="en-US" i="1" dirty="0" smtClean="0"/>
              <a:t>Totals may differ slightly due to rounding.</a:t>
            </a:r>
            <a:endParaRPr lang="en-US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5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3600" b="1" dirty="0" smtClean="0"/>
              <a:t>An example of controlled </a:t>
            </a:r>
            <a:r>
              <a:rPr lang="en-US" sz="3600" b="1" dirty="0" smtClean="0"/>
              <a:t>rounding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268760"/>
            <a:ext cx="7430429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sv-SE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99958"/>
              </p:ext>
            </p:extLst>
          </p:nvPr>
        </p:nvGraphicFramePr>
        <p:xfrm>
          <a:off x="1259632" y="1340770"/>
          <a:ext cx="5400601" cy="1512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3141"/>
                <a:gridCol w="1125948"/>
                <a:gridCol w="1071660"/>
                <a:gridCol w="1071660"/>
                <a:gridCol w="1118192"/>
              </a:tblGrid>
              <a:tr h="30243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 Group A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Group B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Group C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Total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10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10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10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2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20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3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0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02433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   </a:t>
                      </a:r>
                      <a:r>
                        <a:rPr lang="en-CA" sz="1200" dirty="0" smtClean="0">
                          <a:effectLst/>
                        </a:rPr>
                        <a:t>  Total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90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90276"/>
              </p:ext>
            </p:extLst>
          </p:nvPr>
        </p:nvGraphicFramePr>
        <p:xfrm>
          <a:off x="1259632" y="3068960"/>
          <a:ext cx="5400601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3141"/>
                <a:gridCol w="1125948"/>
                <a:gridCol w="1071660"/>
                <a:gridCol w="1071660"/>
                <a:gridCol w="1118192"/>
              </a:tblGrid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 Group A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Group B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Group C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Total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11,11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11,11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11,11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33,33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2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5,55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22,22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5,55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33,33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3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16,67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0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16,67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33,33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   </a:t>
                      </a:r>
                      <a:r>
                        <a:rPr lang="en-CA" sz="1200" dirty="0" smtClean="0">
                          <a:effectLst/>
                        </a:rPr>
                        <a:t>  Total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33,33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33,33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33,33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100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21202"/>
              </p:ext>
            </p:extLst>
          </p:nvPr>
        </p:nvGraphicFramePr>
        <p:xfrm>
          <a:off x="1259632" y="4653136"/>
          <a:ext cx="5400601" cy="12961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3141"/>
                <a:gridCol w="1125948"/>
                <a:gridCol w="1071660"/>
                <a:gridCol w="1071660"/>
                <a:gridCol w="1118192"/>
              </a:tblGrid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 Group A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Group B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Group C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Total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11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2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6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22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5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Region 3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0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>
                          <a:effectLst/>
                        </a:rPr>
                        <a:t>17</a:t>
                      </a:r>
                      <a:endParaRPr lang="sv-SE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34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59229"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</a:rPr>
                        <a:t>  </a:t>
                      </a:r>
                      <a:r>
                        <a:rPr lang="en-CA" sz="1200" dirty="0" smtClean="0">
                          <a:effectLst/>
                        </a:rPr>
                        <a:t>  Total</a:t>
                      </a:r>
                      <a:endParaRPr lang="sv-SE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34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33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</a:rPr>
                        <a:t>100</a:t>
                      </a:r>
                      <a:endParaRPr lang="sv-SE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68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4956" y="332656"/>
            <a:ext cx="7579780" cy="1143000"/>
          </a:xfrm>
        </p:spPr>
        <p:txBody>
          <a:bodyPr>
            <a:normAutofit fontScale="90000"/>
          </a:bodyPr>
          <a:lstStyle/>
          <a:p>
            <a:r>
              <a:rPr lang="sv-SE" sz="3600" dirty="0" smtClean="0"/>
              <a:t/>
            </a:r>
            <a:br>
              <a:rPr lang="sv-SE" sz="3600" dirty="0" smtClean="0"/>
            </a:br>
            <a:r>
              <a:rPr lang="en-US" sz="4000" b="1" dirty="0" smtClean="0"/>
              <a:t>Some conclusions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Rounding is an issue of conventions and quality communication</a:t>
            </a:r>
          </a:p>
          <a:p>
            <a:endParaRPr lang="en-US" sz="2800" dirty="0" smtClean="0"/>
          </a:p>
          <a:p>
            <a:r>
              <a:rPr lang="en-US" sz="2800" dirty="0" smtClean="0"/>
              <a:t>Rounding is essential for user perception and interpretation</a:t>
            </a:r>
          </a:p>
          <a:p>
            <a:endParaRPr lang="en-US" sz="2800" dirty="0" smtClean="0"/>
          </a:p>
          <a:p>
            <a:r>
              <a:rPr lang="en-US" sz="2800" dirty="0" smtClean="0"/>
              <a:t>Rounding may send a message</a:t>
            </a:r>
          </a:p>
          <a:p>
            <a:endParaRPr lang="en-US" sz="2800" dirty="0" smtClean="0"/>
          </a:p>
          <a:p>
            <a:r>
              <a:rPr lang="en-US" sz="2800" dirty="0" smtClean="0"/>
              <a:t>Rounding shall be done with care!</a:t>
            </a:r>
          </a:p>
          <a:p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pPr>
              <a:buClr>
                <a:schemeClr val="accent1"/>
              </a:buClr>
              <a:buSzPct val="80000"/>
              <a:buFont typeface="Wingdings" pitchFamily="2" charset="2"/>
              <a:buChar char="ü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658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</Template>
  <TotalTime>3274</TotalTime>
  <Words>347</Words>
  <Application>Microsoft Office PowerPoint</Application>
  <PresentationFormat>Bildspel på skärmen (4:3)</PresentationFormat>
  <Paragraphs>158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SCB</vt:lpstr>
      <vt:lpstr>Quality aspects of rounding statistical results</vt:lpstr>
      <vt:lpstr> Rounding statistical results </vt:lpstr>
      <vt:lpstr> Reasons for rounding </vt:lpstr>
      <vt:lpstr> Reasons against rounding </vt:lpstr>
      <vt:lpstr> Should we round this figure? </vt:lpstr>
      <vt:lpstr> Simple rounding of a single value </vt:lpstr>
      <vt:lpstr> Controlled rounding of a set of values </vt:lpstr>
      <vt:lpstr> An example of controlled rounding </vt:lpstr>
      <vt:lpstr> Some conclusions 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Kodning</dc:title>
  <dc:creator>scbmifr</dc:creator>
  <cp:lastModifiedBy>Svensson Jörgen PCA/LEDN-Ö</cp:lastModifiedBy>
  <cp:revision>225</cp:revision>
  <cp:lastPrinted>2014-05-25T20:21:01Z</cp:lastPrinted>
  <dcterms:created xsi:type="dcterms:W3CDTF">2011-04-26T07:12:23Z</dcterms:created>
  <dcterms:modified xsi:type="dcterms:W3CDTF">2014-05-25T20:22:06Z</dcterms:modified>
</cp:coreProperties>
</file>