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8" r:id="rId3"/>
    <p:sldId id="257" r:id="rId4"/>
    <p:sldId id="258" r:id="rId5"/>
    <p:sldId id="270" r:id="rId6"/>
    <p:sldId id="271" r:id="rId7"/>
    <p:sldId id="272" r:id="rId8"/>
    <p:sldId id="273" r:id="rId9"/>
    <p:sldId id="259" r:id="rId10"/>
    <p:sldId id="269" r:id="rId11"/>
    <p:sldId id="260" r:id="rId12"/>
    <p:sldId id="295" r:id="rId13"/>
    <p:sldId id="278" r:id="rId14"/>
    <p:sldId id="280" r:id="rId15"/>
    <p:sldId id="289" r:id="rId16"/>
    <p:sldId id="300" r:id="rId17"/>
    <p:sldId id="301" r:id="rId18"/>
    <p:sldId id="262" r:id="rId19"/>
    <p:sldId id="265" r:id="rId20"/>
    <p:sldId id="263" r:id="rId21"/>
  </p:sldIdLst>
  <p:sldSz cx="9144000" cy="6858000" type="screen4x3"/>
  <p:notesSz cx="6735763" cy="98663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936" y="-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7"/>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0E2567E2-3ABA-4186-941B-0684DDEB2030}" type="datetimeFigureOut">
              <a:rPr lang="fi-FI" smtClean="0"/>
              <a:pPr/>
              <a:t>3.6.2014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7CFCB09-A7C5-41F4-A1EF-C38C9E385D34}"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E2567E2-3ABA-4186-941B-0684DDEB2030}" type="datetimeFigureOut">
              <a:rPr lang="fi-FI" smtClean="0"/>
              <a:pPr/>
              <a:t>3.6.2014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7CFCB09-A7C5-41F4-A1EF-C38C9E385D34}"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9"/>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9"/>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E2567E2-3ABA-4186-941B-0684DDEB2030}" type="datetimeFigureOut">
              <a:rPr lang="fi-FI" smtClean="0"/>
              <a:pPr/>
              <a:t>3.6.2014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7CFCB09-A7C5-41F4-A1EF-C38C9E385D34}" type="slidenum">
              <a:rPr lang="fi-FI" smtClean="0"/>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3108" name="Picture 36" descr="D:\TP\viestinta\grafi\mallit\pitkapaksuviiva3.tif"/>
          <p:cNvPicPr>
            <a:picLocks noChangeAspect="1" noChangeArrowheads="1"/>
          </p:cNvPicPr>
          <p:nvPr/>
        </p:nvPicPr>
        <p:blipFill>
          <a:blip r:embed="rId2" cstate="print"/>
          <a:srcRect/>
          <a:stretch>
            <a:fillRect/>
          </a:stretch>
        </p:blipFill>
        <p:spPr bwMode="auto">
          <a:xfrm>
            <a:off x="0" y="6437316"/>
            <a:ext cx="9163050" cy="573087"/>
          </a:xfrm>
          <a:prstGeom prst="rect">
            <a:avLst/>
          </a:prstGeom>
          <a:noFill/>
        </p:spPr>
      </p:pic>
      <p:sp>
        <p:nvSpPr>
          <p:cNvPr id="3074" name="Rectangle 2"/>
          <p:cNvSpPr>
            <a:spLocks noGrp="1" noChangeArrowheads="1"/>
          </p:cNvSpPr>
          <p:nvPr>
            <p:ph type="ctrTitle"/>
          </p:nvPr>
        </p:nvSpPr>
        <p:spPr>
          <a:xfrm>
            <a:off x="2039816" y="1828800"/>
            <a:ext cx="6752492" cy="1143000"/>
          </a:xfrm>
        </p:spPr>
        <p:txBody>
          <a:bodyPr/>
          <a:lstStyle>
            <a:lvl1pPr>
              <a:defRPr sz="3700"/>
            </a:lvl1pPr>
          </a:lstStyle>
          <a:p>
            <a:r>
              <a:rPr lang="fi-FI" noProof="0" smtClean="0"/>
              <a:t>Muokkaa perustyyl. napsautt.</a:t>
            </a:r>
            <a:endParaRPr lang="en-GB" noProof="0"/>
          </a:p>
        </p:txBody>
      </p:sp>
      <p:sp>
        <p:nvSpPr>
          <p:cNvPr id="3075" name="Rectangle 3"/>
          <p:cNvSpPr>
            <a:spLocks noGrp="1" noChangeArrowheads="1"/>
          </p:cNvSpPr>
          <p:nvPr>
            <p:ph type="subTitle" idx="1"/>
          </p:nvPr>
        </p:nvSpPr>
        <p:spPr>
          <a:xfrm>
            <a:off x="2039816" y="3048000"/>
            <a:ext cx="6752492" cy="1143000"/>
          </a:xfrm>
        </p:spPr>
        <p:txBody>
          <a:bodyPr/>
          <a:lstStyle>
            <a:lvl1pPr marL="0" indent="0">
              <a:buFont typeface="Wingdings" pitchFamily="2" charset="2"/>
              <a:buNone/>
              <a:defRPr sz="3000"/>
            </a:lvl1pPr>
          </a:lstStyle>
          <a:p>
            <a:r>
              <a:rPr lang="fi-FI" noProof="0" smtClean="0"/>
              <a:t>Muokkaa alaotsikon perustyyliä napsautt.</a:t>
            </a:r>
            <a:endParaRPr lang="en-GB" noProof="0"/>
          </a:p>
        </p:txBody>
      </p:sp>
      <p:pic>
        <p:nvPicPr>
          <p:cNvPr id="6" name="Picture 43" descr="D:\2004\tp\grafi\kalvopohjat\englanti2.jpg"/>
          <p:cNvPicPr>
            <a:picLocks noChangeAspect="1" noChangeArrowheads="1"/>
          </p:cNvPicPr>
          <p:nvPr userDrawn="1"/>
        </p:nvPicPr>
        <p:blipFill>
          <a:blip r:embed="rId3" cstate="print"/>
          <a:srcRect/>
          <a:stretch>
            <a:fillRect/>
          </a:stretch>
        </p:blipFill>
        <p:spPr bwMode="auto">
          <a:xfrm>
            <a:off x="281354" y="226801"/>
            <a:ext cx="3938954" cy="760413"/>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noProof="0" smtClean="0"/>
              <a:t>Muokkaa perustyyl. napsautt.</a:t>
            </a:r>
            <a:endParaRPr lang="en-GB" noProof="0"/>
          </a:p>
        </p:txBody>
      </p:sp>
      <p:sp>
        <p:nvSpPr>
          <p:cNvPr id="3" name="Sisällön paikkamerkki 2"/>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en-GB" noProof="0"/>
          </a:p>
        </p:txBody>
      </p:sp>
      <p:sp>
        <p:nvSpPr>
          <p:cNvPr id="4" name="Päivämäärän paikkamerkki 3"/>
          <p:cNvSpPr>
            <a:spLocks noGrp="1"/>
          </p:cNvSpPr>
          <p:nvPr>
            <p:ph type="dt" sz="half" idx="10"/>
          </p:nvPr>
        </p:nvSpPr>
        <p:spPr/>
        <p:txBody>
          <a:bodyPr/>
          <a:lstStyle>
            <a:lvl1pPr>
              <a:defRPr/>
            </a:lvl1pPr>
          </a:lstStyle>
          <a:p>
            <a:fld id="{8A537428-F154-4F7C-86A5-88CE84B7F121}" type="datetime1">
              <a:rPr lang="en-GB" smtClean="0">
                <a:solidFill>
                  <a:prstClr val="black"/>
                </a:solidFill>
              </a:rPr>
              <a:pPr/>
              <a:t>03/06/2014</a:t>
            </a:fld>
            <a:endParaRPr lang="en-GB">
              <a:solidFill>
                <a:prstClr val="black"/>
              </a:solidFill>
            </a:endParaRPr>
          </a:p>
        </p:txBody>
      </p:sp>
      <p:sp>
        <p:nvSpPr>
          <p:cNvPr id="5" name="Dian numeron paikkamerkki 4"/>
          <p:cNvSpPr>
            <a:spLocks noGrp="1"/>
          </p:cNvSpPr>
          <p:nvPr>
            <p:ph type="sldNum" sz="quarter" idx="11"/>
          </p:nvPr>
        </p:nvSpPr>
        <p:spPr/>
        <p:txBody>
          <a:bodyPr/>
          <a:lstStyle>
            <a:lvl1pPr>
              <a:defRPr/>
            </a:lvl1pPr>
          </a:lstStyle>
          <a:p>
            <a:fld id="{DD303E0B-4109-415A-BF94-AB899F112BC9}" type="slidenum">
              <a:rPr lang="en-GB" smtClean="0">
                <a:solidFill>
                  <a:prstClr val="black"/>
                </a:solidFill>
              </a:rPr>
              <a:pPr/>
              <a:t>‹#›</a:t>
            </a:fld>
            <a:endParaRPr lang="en-GB">
              <a:solidFill>
                <a:prstClr val="black"/>
              </a:solidFill>
            </a:endParaRPr>
          </a:p>
        </p:txBody>
      </p:sp>
      <p:sp>
        <p:nvSpPr>
          <p:cNvPr id="6" name="Alatunnisteen paikkamerkki 5"/>
          <p:cNvSpPr>
            <a:spLocks noGrp="1"/>
          </p:cNvSpPr>
          <p:nvPr>
            <p:ph type="ftr" sz="quarter" idx="12"/>
          </p:nvPr>
        </p:nvSpPr>
        <p:spPr/>
        <p:txBody>
          <a:bodyPr/>
          <a:lstStyle>
            <a:lvl1pPr>
              <a:defRPr/>
            </a:lvl1pPr>
          </a:lstStyle>
          <a:p>
            <a:r>
              <a:rPr lang="en-GB" noProof="0" smtClean="0">
                <a:solidFill>
                  <a:prstClr val="black"/>
                </a:solidFill>
              </a:rPr>
              <a:t>Tietopalveluyksikkö/Viestintä</a:t>
            </a:r>
            <a:endParaRPr lang="en-GB" noProof="0">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435" y="4406903"/>
            <a:ext cx="7772400" cy="1362075"/>
          </a:xfrm>
        </p:spPr>
        <p:txBody>
          <a:bodyPr anchor="t"/>
          <a:lstStyle>
            <a:lvl1pPr algn="l">
              <a:defRPr sz="4000" b="1" cap="all"/>
            </a:lvl1pPr>
          </a:lstStyle>
          <a:p>
            <a:r>
              <a:rPr lang="fi-FI" noProof="0" smtClean="0"/>
              <a:t>Muokkaa perustyyl. napsautt.</a:t>
            </a:r>
            <a:endParaRPr lang="en-GB" noProof="0"/>
          </a:p>
        </p:txBody>
      </p:sp>
      <p:sp>
        <p:nvSpPr>
          <p:cNvPr id="3" name="Tekstin paikkamerkki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noProof="0"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fld id="{68C64BB9-5E57-4BC5-AF85-261856ACC642}" type="datetime1">
              <a:rPr lang="en-GB" smtClean="0">
                <a:solidFill>
                  <a:prstClr val="black"/>
                </a:solidFill>
              </a:rPr>
              <a:pPr/>
              <a:t>03/06/2014</a:t>
            </a:fld>
            <a:endParaRPr lang="en-GB">
              <a:solidFill>
                <a:prstClr val="black"/>
              </a:solidFill>
            </a:endParaRPr>
          </a:p>
        </p:txBody>
      </p:sp>
      <p:sp>
        <p:nvSpPr>
          <p:cNvPr id="5" name="Dian numeron paikkamerkki 4"/>
          <p:cNvSpPr>
            <a:spLocks noGrp="1"/>
          </p:cNvSpPr>
          <p:nvPr>
            <p:ph type="sldNum" sz="quarter" idx="11"/>
          </p:nvPr>
        </p:nvSpPr>
        <p:spPr/>
        <p:txBody>
          <a:bodyPr/>
          <a:lstStyle>
            <a:lvl1pPr>
              <a:defRPr/>
            </a:lvl1pPr>
          </a:lstStyle>
          <a:p>
            <a:fld id="{7C935A5C-9B69-4C27-8AF9-7843682CC87B}" type="slidenum">
              <a:rPr lang="en-GB" smtClean="0">
                <a:solidFill>
                  <a:prstClr val="black"/>
                </a:solidFill>
              </a:rPr>
              <a:pPr/>
              <a:t>‹#›</a:t>
            </a:fld>
            <a:endParaRPr lang="en-GB">
              <a:solidFill>
                <a:prstClr val="black"/>
              </a:solidFill>
            </a:endParaRPr>
          </a:p>
        </p:txBody>
      </p:sp>
      <p:sp>
        <p:nvSpPr>
          <p:cNvPr id="6" name="Alatunnisteen paikkamerkki 5"/>
          <p:cNvSpPr>
            <a:spLocks noGrp="1"/>
          </p:cNvSpPr>
          <p:nvPr>
            <p:ph type="ftr" sz="quarter" idx="12"/>
          </p:nvPr>
        </p:nvSpPr>
        <p:spPr/>
        <p:txBody>
          <a:bodyPr/>
          <a:lstStyle>
            <a:lvl1pPr>
              <a:defRPr/>
            </a:lvl1pPr>
          </a:lstStyle>
          <a:p>
            <a:r>
              <a:rPr lang="en-GB" noProof="0" smtClean="0">
                <a:solidFill>
                  <a:prstClr val="black"/>
                </a:solidFill>
              </a:rPr>
              <a:t>Tietopalveluyksikkö/Viestintä</a:t>
            </a:r>
            <a:endParaRPr lang="en-GB" noProof="0">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noProof="0" smtClean="0"/>
              <a:t>Muokkaa perustyyl. napsautt.</a:t>
            </a:r>
            <a:endParaRPr lang="en-GB" noProof="0"/>
          </a:p>
        </p:txBody>
      </p:sp>
      <p:sp>
        <p:nvSpPr>
          <p:cNvPr id="3" name="Sisällön paikkamerkki 2"/>
          <p:cNvSpPr>
            <a:spLocks noGrp="1"/>
          </p:cNvSpPr>
          <p:nvPr>
            <p:ph sz="half" idx="1"/>
          </p:nvPr>
        </p:nvSpPr>
        <p:spPr>
          <a:xfrm>
            <a:off x="685801" y="2133600"/>
            <a:ext cx="3815862"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en-GB" noProof="0"/>
          </a:p>
        </p:txBody>
      </p:sp>
      <p:sp>
        <p:nvSpPr>
          <p:cNvPr id="4" name="Sisällön paikkamerkki 3"/>
          <p:cNvSpPr>
            <a:spLocks noGrp="1"/>
          </p:cNvSpPr>
          <p:nvPr>
            <p:ph sz="half" idx="2"/>
          </p:nvPr>
        </p:nvSpPr>
        <p:spPr>
          <a:xfrm>
            <a:off x="4642338" y="2133600"/>
            <a:ext cx="3815862"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en-GB" noProof="0"/>
          </a:p>
        </p:txBody>
      </p:sp>
      <p:sp>
        <p:nvSpPr>
          <p:cNvPr id="5" name="Päivämäärän paikkamerkki 4"/>
          <p:cNvSpPr>
            <a:spLocks noGrp="1"/>
          </p:cNvSpPr>
          <p:nvPr>
            <p:ph type="dt" sz="half" idx="10"/>
          </p:nvPr>
        </p:nvSpPr>
        <p:spPr/>
        <p:txBody>
          <a:bodyPr/>
          <a:lstStyle>
            <a:lvl1pPr>
              <a:defRPr/>
            </a:lvl1pPr>
          </a:lstStyle>
          <a:p>
            <a:fld id="{3DEDD4DF-11CF-4AAC-896A-934B98C34CD2}" type="datetime1">
              <a:rPr lang="en-GB" smtClean="0">
                <a:solidFill>
                  <a:prstClr val="black"/>
                </a:solidFill>
              </a:rPr>
              <a:pPr/>
              <a:t>03/06/2014</a:t>
            </a:fld>
            <a:endParaRPr lang="en-GB">
              <a:solidFill>
                <a:prstClr val="black"/>
              </a:solidFill>
            </a:endParaRPr>
          </a:p>
        </p:txBody>
      </p:sp>
      <p:sp>
        <p:nvSpPr>
          <p:cNvPr id="6" name="Dian numeron paikkamerkki 5"/>
          <p:cNvSpPr>
            <a:spLocks noGrp="1"/>
          </p:cNvSpPr>
          <p:nvPr>
            <p:ph type="sldNum" sz="quarter" idx="11"/>
          </p:nvPr>
        </p:nvSpPr>
        <p:spPr/>
        <p:txBody>
          <a:bodyPr/>
          <a:lstStyle>
            <a:lvl1pPr>
              <a:defRPr/>
            </a:lvl1pPr>
          </a:lstStyle>
          <a:p>
            <a:fld id="{AB998CC1-2AA4-414C-AA12-958FD73DF6B5}" type="slidenum">
              <a:rPr lang="en-GB" smtClean="0">
                <a:solidFill>
                  <a:prstClr val="black"/>
                </a:solidFill>
              </a:rPr>
              <a:pPr/>
              <a:t>‹#›</a:t>
            </a:fld>
            <a:endParaRPr lang="en-GB">
              <a:solidFill>
                <a:prstClr val="black"/>
              </a:solidFill>
            </a:endParaRPr>
          </a:p>
        </p:txBody>
      </p:sp>
      <p:sp>
        <p:nvSpPr>
          <p:cNvPr id="7" name="Alatunnisteen paikkamerkki 6"/>
          <p:cNvSpPr>
            <a:spLocks noGrp="1"/>
          </p:cNvSpPr>
          <p:nvPr>
            <p:ph type="ftr" sz="quarter" idx="12"/>
          </p:nvPr>
        </p:nvSpPr>
        <p:spPr/>
        <p:txBody>
          <a:bodyPr/>
          <a:lstStyle>
            <a:lvl1pPr>
              <a:defRPr/>
            </a:lvl1pPr>
          </a:lstStyle>
          <a:p>
            <a:r>
              <a:rPr lang="en-GB" noProof="0" smtClean="0">
                <a:solidFill>
                  <a:prstClr val="black"/>
                </a:solidFill>
              </a:rPr>
              <a:t>Tietopalveluyksikkö/Viestintä</a:t>
            </a:r>
            <a:endParaRPr lang="en-GB" noProof="0">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571488"/>
            <a:ext cx="8229600" cy="1143000"/>
          </a:xfrm>
        </p:spPr>
        <p:txBody>
          <a:bodyPr/>
          <a:lstStyle>
            <a:lvl1pPr>
              <a:defRPr/>
            </a:lvl1pPr>
          </a:lstStyle>
          <a:p>
            <a:r>
              <a:rPr lang="fi-FI" noProof="0" smtClean="0"/>
              <a:t>Muokkaa perustyyl. napsautt.</a:t>
            </a:r>
            <a:endParaRPr lang="en-GB" noProof="0"/>
          </a:p>
        </p:txBody>
      </p:sp>
      <p:sp>
        <p:nvSpPr>
          <p:cNvPr id="3" name="Tekstin paikkamerkki 2"/>
          <p:cNvSpPr>
            <a:spLocks noGrp="1"/>
          </p:cNvSpPr>
          <p:nvPr>
            <p:ph type="body" idx="1"/>
          </p:nvPr>
        </p:nvSpPr>
        <p:spPr>
          <a:xfrm>
            <a:off x="457200" y="1714488"/>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smtClean="0"/>
              <a:t>Muokkaa tekstin perustyylejä napsauttamalla</a:t>
            </a:r>
          </a:p>
        </p:txBody>
      </p:sp>
      <p:sp>
        <p:nvSpPr>
          <p:cNvPr id="4" name="Sisällön paikkamerkki 3"/>
          <p:cNvSpPr>
            <a:spLocks noGrp="1"/>
          </p:cNvSpPr>
          <p:nvPr>
            <p:ph sz="half" idx="2"/>
          </p:nvPr>
        </p:nvSpPr>
        <p:spPr>
          <a:xfrm>
            <a:off x="457200" y="2357431"/>
            <a:ext cx="4040066" cy="37687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en-GB" noProof="0"/>
          </a:p>
        </p:txBody>
      </p:sp>
      <p:sp>
        <p:nvSpPr>
          <p:cNvPr id="5" name="Tekstin paikkamerkki 4"/>
          <p:cNvSpPr>
            <a:spLocks noGrp="1"/>
          </p:cNvSpPr>
          <p:nvPr>
            <p:ph type="body" sz="quarter" idx="3"/>
          </p:nvPr>
        </p:nvSpPr>
        <p:spPr>
          <a:xfrm>
            <a:off x="4645271" y="1714488"/>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smtClean="0"/>
              <a:t>Muokkaa tekstin perustyylejä napsauttamalla</a:t>
            </a:r>
          </a:p>
        </p:txBody>
      </p:sp>
      <p:sp>
        <p:nvSpPr>
          <p:cNvPr id="6" name="Sisällön paikkamerkki 5"/>
          <p:cNvSpPr>
            <a:spLocks noGrp="1"/>
          </p:cNvSpPr>
          <p:nvPr>
            <p:ph sz="quarter" idx="4"/>
          </p:nvPr>
        </p:nvSpPr>
        <p:spPr>
          <a:xfrm>
            <a:off x="4645271" y="2357431"/>
            <a:ext cx="4041531" cy="37687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en-GB" noProof="0"/>
          </a:p>
        </p:txBody>
      </p:sp>
      <p:sp>
        <p:nvSpPr>
          <p:cNvPr id="7" name="Päivämäärän paikkamerkki 6"/>
          <p:cNvSpPr>
            <a:spLocks noGrp="1"/>
          </p:cNvSpPr>
          <p:nvPr>
            <p:ph type="dt" sz="half" idx="10"/>
          </p:nvPr>
        </p:nvSpPr>
        <p:spPr/>
        <p:txBody>
          <a:bodyPr/>
          <a:lstStyle>
            <a:lvl1pPr>
              <a:defRPr/>
            </a:lvl1pPr>
          </a:lstStyle>
          <a:p>
            <a:fld id="{993B5042-8342-4F4A-A245-D5F2AA762781}" type="datetime1">
              <a:rPr lang="en-GB" smtClean="0">
                <a:solidFill>
                  <a:prstClr val="black"/>
                </a:solidFill>
              </a:rPr>
              <a:pPr/>
              <a:t>03/06/2014</a:t>
            </a:fld>
            <a:endParaRPr lang="en-GB">
              <a:solidFill>
                <a:prstClr val="black"/>
              </a:solidFill>
            </a:endParaRPr>
          </a:p>
        </p:txBody>
      </p:sp>
      <p:sp>
        <p:nvSpPr>
          <p:cNvPr id="8" name="Dian numeron paikkamerkki 7"/>
          <p:cNvSpPr>
            <a:spLocks noGrp="1"/>
          </p:cNvSpPr>
          <p:nvPr>
            <p:ph type="sldNum" sz="quarter" idx="11"/>
          </p:nvPr>
        </p:nvSpPr>
        <p:spPr/>
        <p:txBody>
          <a:bodyPr/>
          <a:lstStyle>
            <a:lvl1pPr>
              <a:defRPr/>
            </a:lvl1pPr>
          </a:lstStyle>
          <a:p>
            <a:fld id="{E44B0DAE-94A5-4ABA-B91E-8A8A3AAC411B}" type="slidenum">
              <a:rPr lang="en-GB" smtClean="0">
                <a:solidFill>
                  <a:prstClr val="black"/>
                </a:solidFill>
              </a:rPr>
              <a:pPr/>
              <a:t>‹#›</a:t>
            </a:fld>
            <a:endParaRPr lang="en-GB">
              <a:solidFill>
                <a:prstClr val="black"/>
              </a:solidFill>
            </a:endParaRPr>
          </a:p>
        </p:txBody>
      </p:sp>
      <p:sp>
        <p:nvSpPr>
          <p:cNvPr id="9" name="Alatunnisteen paikkamerkki 8"/>
          <p:cNvSpPr>
            <a:spLocks noGrp="1"/>
          </p:cNvSpPr>
          <p:nvPr>
            <p:ph type="ftr" sz="quarter" idx="12"/>
          </p:nvPr>
        </p:nvSpPr>
        <p:spPr/>
        <p:txBody>
          <a:bodyPr/>
          <a:lstStyle>
            <a:lvl1pPr>
              <a:defRPr/>
            </a:lvl1pPr>
          </a:lstStyle>
          <a:p>
            <a:r>
              <a:rPr lang="en-GB" noProof="0" smtClean="0">
                <a:solidFill>
                  <a:prstClr val="black"/>
                </a:solidFill>
              </a:rPr>
              <a:t>Tietopalveluyksikkö/Viestintä</a:t>
            </a:r>
            <a:endParaRPr lang="en-GB" noProof="0">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noProof="0" smtClean="0"/>
              <a:t>Muokkaa perustyyl. napsautt.</a:t>
            </a:r>
            <a:endParaRPr lang="en-GB" noProof="0"/>
          </a:p>
        </p:txBody>
      </p:sp>
      <p:sp>
        <p:nvSpPr>
          <p:cNvPr id="3" name="Päivämäärän paikkamerkki 2"/>
          <p:cNvSpPr>
            <a:spLocks noGrp="1"/>
          </p:cNvSpPr>
          <p:nvPr>
            <p:ph type="dt" sz="half" idx="10"/>
          </p:nvPr>
        </p:nvSpPr>
        <p:spPr/>
        <p:txBody>
          <a:bodyPr/>
          <a:lstStyle>
            <a:lvl1pPr>
              <a:defRPr/>
            </a:lvl1pPr>
          </a:lstStyle>
          <a:p>
            <a:fld id="{68E3828F-997C-4108-9343-236F5CDED455}" type="datetime1">
              <a:rPr lang="en-GB" smtClean="0">
                <a:solidFill>
                  <a:prstClr val="black"/>
                </a:solidFill>
              </a:rPr>
              <a:pPr/>
              <a:t>03/06/2014</a:t>
            </a:fld>
            <a:endParaRPr lang="en-GB">
              <a:solidFill>
                <a:prstClr val="black"/>
              </a:solidFill>
            </a:endParaRPr>
          </a:p>
        </p:txBody>
      </p:sp>
      <p:sp>
        <p:nvSpPr>
          <p:cNvPr id="4" name="Dian numeron paikkamerkki 3"/>
          <p:cNvSpPr>
            <a:spLocks noGrp="1"/>
          </p:cNvSpPr>
          <p:nvPr>
            <p:ph type="sldNum" sz="quarter" idx="11"/>
          </p:nvPr>
        </p:nvSpPr>
        <p:spPr/>
        <p:txBody>
          <a:bodyPr/>
          <a:lstStyle>
            <a:lvl1pPr>
              <a:defRPr/>
            </a:lvl1pPr>
          </a:lstStyle>
          <a:p>
            <a:fld id="{8225BD60-AA0D-4DF7-808B-E50E78976280}" type="slidenum">
              <a:rPr lang="en-GB" smtClean="0">
                <a:solidFill>
                  <a:prstClr val="black"/>
                </a:solidFill>
              </a:rPr>
              <a:pPr/>
              <a:t>‹#›</a:t>
            </a:fld>
            <a:endParaRPr lang="en-GB">
              <a:solidFill>
                <a:prstClr val="black"/>
              </a:solidFill>
            </a:endParaRPr>
          </a:p>
        </p:txBody>
      </p:sp>
      <p:sp>
        <p:nvSpPr>
          <p:cNvPr id="5" name="Alatunnisteen paikkamerkki 4"/>
          <p:cNvSpPr>
            <a:spLocks noGrp="1"/>
          </p:cNvSpPr>
          <p:nvPr>
            <p:ph type="ftr" sz="quarter" idx="12"/>
          </p:nvPr>
        </p:nvSpPr>
        <p:spPr/>
        <p:txBody>
          <a:bodyPr/>
          <a:lstStyle>
            <a:lvl1pPr>
              <a:defRPr/>
            </a:lvl1pPr>
          </a:lstStyle>
          <a:p>
            <a:r>
              <a:rPr lang="en-GB" noProof="0" smtClean="0">
                <a:solidFill>
                  <a:prstClr val="black"/>
                </a:solidFill>
              </a:rPr>
              <a:t>Tietopalveluyksikkö/Viestintä</a:t>
            </a:r>
            <a:endParaRPr lang="en-GB" noProof="0">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fld id="{749DCA85-3F2D-49B6-ABF6-8103CB678C05}" type="datetime1">
              <a:rPr lang="en-GB" smtClean="0">
                <a:solidFill>
                  <a:prstClr val="black"/>
                </a:solidFill>
              </a:rPr>
              <a:pPr/>
              <a:t>03/06/2014</a:t>
            </a:fld>
            <a:endParaRPr lang="en-GB">
              <a:solidFill>
                <a:prstClr val="black"/>
              </a:solidFill>
            </a:endParaRPr>
          </a:p>
        </p:txBody>
      </p:sp>
      <p:sp>
        <p:nvSpPr>
          <p:cNvPr id="3" name="Dian numeron paikkamerkki 2"/>
          <p:cNvSpPr>
            <a:spLocks noGrp="1"/>
          </p:cNvSpPr>
          <p:nvPr>
            <p:ph type="sldNum" sz="quarter" idx="11"/>
          </p:nvPr>
        </p:nvSpPr>
        <p:spPr/>
        <p:txBody>
          <a:bodyPr/>
          <a:lstStyle>
            <a:lvl1pPr>
              <a:defRPr/>
            </a:lvl1pPr>
          </a:lstStyle>
          <a:p>
            <a:fld id="{A5ADFDAD-66FC-4993-B372-BD41049F39E9}" type="slidenum">
              <a:rPr lang="en-GB" smtClean="0">
                <a:solidFill>
                  <a:prstClr val="black"/>
                </a:solidFill>
              </a:rPr>
              <a:pPr/>
              <a:t>‹#›</a:t>
            </a:fld>
            <a:endParaRPr lang="en-GB">
              <a:solidFill>
                <a:prstClr val="black"/>
              </a:solidFill>
            </a:endParaRPr>
          </a:p>
        </p:txBody>
      </p:sp>
      <p:sp>
        <p:nvSpPr>
          <p:cNvPr id="4" name="Alatunnisteen paikkamerkki 3"/>
          <p:cNvSpPr>
            <a:spLocks noGrp="1"/>
          </p:cNvSpPr>
          <p:nvPr>
            <p:ph type="ftr" sz="quarter" idx="12"/>
          </p:nvPr>
        </p:nvSpPr>
        <p:spPr/>
        <p:txBody>
          <a:bodyPr/>
          <a:lstStyle>
            <a:lvl1pPr>
              <a:defRPr/>
            </a:lvl1pPr>
          </a:lstStyle>
          <a:p>
            <a:r>
              <a:rPr lang="en-GB" noProof="0" smtClean="0">
                <a:solidFill>
                  <a:prstClr val="black"/>
                </a:solidFill>
              </a:rPr>
              <a:t>Tietopalveluyksikkö/Viestintä</a:t>
            </a:r>
            <a:endParaRPr lang="en-GB" noProof="0">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435" cy="1162050"/>
          </a:xfrm>
        </p:spPr>
        <p:txBody>
          <a:bodyPr anchor="b"/>
          <a:lstStyle>
            <a:lvl1pPr algn="l">
              <a:defRPr sz="2000" b="1"/>
            </a:lvl1pPr>
          </a:lstStyle>
          <a:p>
            <a:r>
              <a:rPr lang="fi-FI" noProof="0" smtClean="0"/>
              <a:t>Muokkaa perustyyl. napsautt.</a:t>
            </a:r>
            <a:endParaRPr lang="en-GB" noProof="0"/>
          </a:p>
        </p:txBody>
      </p:sp>
      <p:sp>
        <p:nvSpPr>
          <p:cNvPr id="3" name="Sisällön paikkamerkki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en-GB" noProof="0"/>
          </a:p>
        </p:txBody>
      </p:sp>
      <p:sp>
        <p:nvSpPr>
          <p:cNvPr id="4" name="Tekstin paikkamerkki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noProof="0"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fld id="{5228733A-EEE4-479F-90AF-00FFA21F239B}" type="datetime1">
              <a:rPr lang="en-GB" smtClean="0">
                <a:solidFill>
                  <a:prstClr val="black"/>
                </a:solidFill>
              </a:rPr>
              <a:pPr/>
              <a:t>03/06/2014</a:t>
            </a:fld>
            <a:endParaRPr lang="en-GB">
              <a:solidFill>
                <a:prstClr val="black"/>
              </a:solidFill>
            </a:endParaRPr>
          </a:p>
        </p:txBody>
      </p:sp>
      <p:sp>
        <p:nvSpPr>
          <p:cNvPr id="6" name="Dian numeron paikkamerkki 5"/>
          <p:cNvSpPr>
            <a:spLocks noGrp="1"/>
          </p:cNvSpPr>
          <p:nvPr>
            <p:ph type="sldNum" sz="quarter" idx="11"/>
          </p:nvPr>
        </p:nvSpPr>
        <p:spPr/>
        <p:txBody>
          <a:bodyPr/>
          <a:lstStyle>
            <a:lvl1pPr>
              <a:defRPr/>
            </a:lvl1pPr>
          </a:lstStyle>
          <a:p>
            <a:fld id="{9803ADD0-704C-43B9-9478-41727213B286}" type="slidenum">
              <a:rPr lang="en-GB" smtClean="0">
                <a:solidFill>
                  <a:prstClr val="black"/>
                </a:solidFill>
              </a:rPr>
              <a:pPr/>
              <a:t>‹#›</a:t>
            </a:fld>
            <a:endParaRPr lang="en-GB">
              <a:solidFill>
                <a:prstClr val="black"/>
              </a:solidFill>
            </a:endParaRPr>
          </a:p>
        </p:txBody>
      </p:sp>
      <p:sp>
        <p:nvSpPr>
          <p:cNvPr id="7" name="Alatunnisteen paikkamerkki 6"/>
          <p:cNvSpPr>
            <a:spLocks noGrp="1"/>
          </p:cNvSpPr>
          <p:nvPr>
            <p:ph type="ftr" sz="quarter" idx="12"/>
          </p:nvPr>
        </p:nvSpPr>
        <p:spPr/>
        <p:txBody>
          <a:bodyPr/>
          <a:lstStyle>
            <a:lvl1pPr>
              <a:defRPr/>
            </a:lvl1pPr>
          </a:lstStyle>
          <a:p>
            <a:r>
              <a:rPr lang="en-GB" noProof="0" smtClean="0">
                <a:solidFill>
                  <a:prstClr val="black"/>
                </a:solidFill>
              </a:rPr>
              <a:t>Tietopalveluyksikkö/Viestintä</a:t>
            </a:r>
            <a:endParaRPr lang="en-GB" noProof="0">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E2567E2-3ABA-4186-941B-0684DDEB2030}" type="datetimeFigureOut">
              <a:rPr lang="fi-FI" smtClean="0"/>
              <a:pPr/>
              <a:t>3.6.2014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7CFCB09-A7C5-41F4-A1EF-C38C9E385D34}" type="slidenum">
              <a:rPr lang="fi-FI" smtClean="0"/>
              <a:pPr/>
              <a:t>‹#›</a:t>
            </a:fld>
            <a:endParaRPr lang="fi-F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166" y="4800600"/>
            <a:ext cx="5486400" cy="566738"/>
          </a:xfrm>
        </p:spPr>
        <p:txBody>
          <a:bodyPr anchor="b"/>
          <a:lstStyle>
            <a:lvl1pPr algn="l">
              <a:defRPr sz="2000" b="1"/>
            </a:lvl1pPr>
          </a:lstStyle>
          <a:p>
            <a:r>
              <a:rPr lang="fi-FI" noProof="0" smtClean="0"/>
              <a:t>Muokkaa perustyyl. napsautt.</a:t>
            </a:r>
            <a:endParaRPr lang="en-GB" noProof="0"/>
          </a:p>
        </p:txBody>
      </p:sp>
      <p:sp>
        <p:nvSpPr>
          <p:cNvPr id="3" name="Kuvan paikkamerkki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noProof="0" smtClean="0"/>
              <a:t>Lisää kuva napsauttamalla kuvaketta</a:t>
            </a:r>
            <a:endParaRPr lang="en-GB" noProof="0"/>
          </a:p>
        </p:txBody>
      </p:sp>
      <p:sp>
        <p:nvSpPr>
          <p:cNvPr id="4" name="Tekstin paikkamerkki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noProof="0"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fld id="{84411692-889F-4576-8E61-14E159E8F6FD}" type="datetime1">
              <a:rPr lang="en-GB" smtClean="0">
                <a:solidFill>
                  <a:prstClr val="black"/>
                </a:solidFill>
              </a:rPr>
              <a:pPr/>
              <a:t>03/06/2014</a:t>
            </a:fld>
            <a:endParaRPr lang="en-GB">
              <a:solidFill>
                <a:prstClr val="black"/>
              </a:solidFill>
            </a:endParaRPr>
          </a:p>
        </p:txBody>
      </p:sp>
      <p:sp>
        <p:nvSpPr>
          <p:cNvPr id="6" name="Dian numeron paikkamerkki 5"/>
          <p:cNvSpPr>
            <a:spLocks noGrp="1"/>
          </p:cNvSpPr>
          <p:nvPr>
            <p:ph type="sldNum" sz="quarter" idx="11"/>
          </p:nvPr>
        </p:nvSpPr>
        <p:spPr/>
        <p:txBody>
          <a:bodyPr/>
          <a:lstStyle>
            <a:lvl1pPr>
              <a:defRPr/>
            </a:lvl1pPr>
          </a:lstStyle>
          <a:p>
            <a:fld id="{244E748A-FE0F-4435-8C05-F5AEA24CC9C9}" type="slidenum">
              <a:rPr lang="en-GB" smtClean="0">
                <a:solidFill>
                  <a:prstClr val="black"/>
                </a:solidFill>
              </a:rPr>
              <a:pPr/>
              <a:t>‹#›</a:t>
            </a:fld>
            <a:endParaRPr lang="en-GB">
              <a:solidFill>
                <a:prstClr val="black"/>
              </a:solidFill>
            </a:endParaRPr>
          </a:p>
        </p:txBody>
      </p:sp>
      <p:sp>
        <p:nvSpPr>
          <p:cNvPr id="7" name="Alatunnisteen paikkamerkki 6"/>
          <p:cNvSpPr>
            <a:spLocks noGrp="1"/>
          </p:cNvSpPr>
          <p:nvPr>
            <p:ph type="ftr" sz="quarter" idx="12"/>
          </p:nvPr>
        </p:nvSpPr>
        <p:spPr/>
        <p:txBody>
          <a:bodyPr/>
          <a:lstStyle>
            <a:lvl1pPr>
              <a:defRPr/>
            </a:lvl1pPr>
          </a:lstStyle>
          <a:p>
            <a:r>
              <a:rPr lang="en-GB" noProof="0" smtClean="0">
                <a:solidFill>
                  <a:prstClr val="black"/>
                </a:solidFill>
              </a:rPr>
              <a:t>Tietopalveluyksikkö/Viestintä</a:t>
            </a:r>
            <a:endParaRPr lang="en-GB" noProof="0">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noProof="0" smtClean="0"/>
              <a:t>Muokkaa perustyyl. napsautt.</a:t>
            </a:r>
            <a:endParaRPr lang="en-GB" noProof="0"/>
          </a:p>
        </p:txBody>
      </p:sp>
      <p:sp>
        <p:nvSpPr>
          <p:cNvPr id="3" name="Pystysuoran tekstin paikkamerkki 2"/>
          <p:cNvSpPr>
            <a:spLocks noGrp="1"/>
          </p:cNvSpPr>
          <p:nvPr>
            <p:ph type="body" orient="vert" idx="1"/>
          </p:nvPr>
        </p:nvSpPr>
        <p:spPr/>
        <p:txBody>
          <a:bodyPr vert="eaVert"/>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en-GB" noProof="0"/>
          </a:p>
        </p:txBody>
      </p:sp>
      <p:sp>
        <p:nvSpPr>
          <p:cNvPr id="4" name="Päivämäärän paikkamerkki 3"/>
          <p:cNvSpPr>
            <a:spLocks noGrp="1"/>
          </p:cNvSpPr>
          <p:nvPr>
            <p:ph type="dt" sz="half" idx="10"/>
          </p:nvPr>
        </p:nvSpPr>
        <p:spPr/>
        <p:txBody>
          <a:bodyPr/>
          <a:lstStyle>
            <a:lvl1pPr>
              <a:defRPr/>
            </a:lvl1pPr>
          </a:lstStyle>
          <a:p>
            <a:fld id="{4FD104B6-2435-4877-A38B-B75904244F92}" type="datetime1">
              <a:rPr lang="en-GB" smtClean="0">
                <a:solidFill>
                  <a:prstClr val="black"/>
                </a:solidFill>
              </a:rPr>
              <a:pPr/>
              <a:t>03/06/2014</a:t>
            </a:fld>
            <a:endParaRPr lang="en-GB">
              <a:solidFill>
                <a:prstClr val="black"/>
              </a:solidFill>
            </a:endParaRPr>
          </a:p>
        </p:txBody>
      </p:sp>
      <p:sp>
        <p:nvSpPr>
          <p:cNvPr id="5" name="Dian numeron paikkamerkki 4"/>
          <p:cNvSpPr>
            <a:spLocks noGrp="1"/>
          </p:cNvSpPr>
          <p:nvPr>
            <p:ph type="sldNum" sz="quarter" idx="11"/>
          </p:nvPr>
        </p:nvSpPr>
        <p:spPr/>
        <p:txBody>
          <a:bodyPr/>
          <a:lstStyle>
            <a:lvl1pPr>
              <a:defRPr/>
            </a:lvl1pPr>
          </a:lstStyle>
          <a:p>
            <a:fld id="{FEB05934-8F8F-4B47-9D9A-134130D678A1}" type="slidenum">
              <a:rPr lang="en-GB" smtClean="0">
                <a:solidFill>
                  <a:prstClr val="black"/>
                </a:solidFill>
              </a:rPr>
              <a:pPr/>
              <a:t>‹#›</a:t>
            </a:fld>
            <a:endParaRPr lang="en-GB">
              <a:solidFill>
                <a:prstClr val="black"/>
              </a:solidFill>
            </a:endParaRPr>
          </a:p>
        </p:txBody>
      </p:sp>
      <p:sp>
        <p:nvSpPr>
          <p:cNvPr id="6" name="Alatunnisteen paikkamerkki 5"/>
          <p:cNvSpPr>
            <a:spLocks noGrp="1"/>
          </p:cNvSpPr>
          <p:nvPr>
            <p:ph type="ftr" sz="quarter" idx="12"/>
          </p:nvPr>
        </p:nvSpPr>
        <p:spPr/>
        <p:txBody>
          <a:bodyPr/>
          <a:lstStyle>
            <a:lvl1pPr>
              <a:defRPr/>
            </a:lvl1pPr>
          </a:lstStyle>
          <a:p>
            <a:r>
              <a:rPr lang="en-GB" noProof="0" smtClean="0">
                <a:solidFill>
                  <a:prstClr val="black"/>
                </a:solidFill>
              </a:rPr>
              <a:t>Tietopalveluyksikkö/Viestintä</a:t>
            </a:r>
            <a:endParaRPr lang="en-GB" noProof="0">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15100" y="838200"/>
            <a:ext cx="1943100" cy="5257800"/>
          </a:xfrm>
        </p:spPr>
        <p:txBody>
          <a:bodyPr vert="eaVert"/>
          <a:lstStyle/>
          <a:p>
            <a:r>
              <a:rPr lang="fi-FI" noProof="0" smtClean="0"/>
              <a:t>Muokkaa perustyyl. napsautt.</a:t>
            </a:r>
            <a:endParaRPr lang="en-GB" noProof="0"/>
          </a:p>
        </p:txBody>
      </p:sp>
      <p:sp>
        <p:nvSpPr>
          <p:cNvPr id="3" name="Pystysuoran tekstin paikkamerkki 2"/>
          <p:cNvSpPr>
            <a:spLocks noGrp="1"/>
          </p:cNvSpPr>
          <p:nvPr>
            <p:ph type="body" orient="vert" idx="1"/>
          </p:nvPr>
        </p:nvSpPr>
        <p:spPr>
          <a:xfrm>
            <a:off x="685800" y="838200"/>
            <a:ext cx="5688623" cy="5257800"/>
          </a:xfrm>
        </p:spPr>
        <p:txBody>
          <a:bodyPr vert="eaVert"/>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en-GB" noProof="0"/>
          </a:p>
        </p:txBody>
      </p:sp>
      <p:sp>
        <p:nvSpPr>
          <p:cNvPr id="4" name="Päivämäärän paikkamerkki 3"/>
          <p:cNvSpPr>
            <a:spLocks noGrp="1"/>
          </p:cNvSpPr>
          <p:nvPr>
            <p:ph type="dt" sz="half" idx="10"/>
          </p:nvPr>
        </p:nvSpPr>
        <p:spPr/>
        <p:txBody>
          <a:bodyPr/>
          <a:lstStyle>
            <a:lvl1pPr>
              <a:defRPr/>
            </a:lvl1pPr>
          </a:lstStyle>
          <a:p>
            <a:fld id="{13D7AB80-A4D1-4BB1-8535-3285672A47BE}" type="datetime1">
              <a:rPr lang="en-GB" smtClean="0">
                <a:solidFill>
                  <a:prstClr val="black"/>
                </a:solidFill>
              </a:rPr>
              <a:pPr/>
              <a:t>03/06/2014</a:t>
            </a:fld>
            <a:endParaRPr lang="en-GB">
              <a:solidFill>
                <a:prstClr val="black"/>
              </a:solidFill>
            </a:endParaRPr>
          </a:p>
        </p:txBody>
      </p:sp>
      <p:sp>
        <p:nvSpPr>
          <p:cNvPr id="5" name="Dian numeron paikkamerkki 4"/>
          <p:cNvSpPr>
            <a:spLocks noGrp="1"/>
          </p:cNvSpPr>
          <p:nvPr>
            <p:ph type="sldNum" sz="quarter" idx="11"/>
          </p:nvPr>
        </p:nvSpPr>
        <p:spPr/>
        <p:txBody>
          <a:bodyPr/>
          <a:lstStyle>
            <a:lvl1pPr>
              <a:defRPr/>
            </a:lvl1pPr>
          </a:lstStyle>
          <a:p>
            <a:fld id="{3E900885-0FE6-4F60-9AF5-925BBFC8D26D}" type="slidenum">
              <a:rPr lang="en-GB" smtClean="0">
                <a:solidFill>
                  <a:prstClr val="black"/>
                </a:solidFill>
              </a:rPr>
              <a:pPr/>
              <a:t>‹#›</a:t>
            </a:fld>
            <a:endParaRPr lang="en-GB">
              <a:solidFill>
                <a:prstClr val="black"/>
              </a:solidFill>
            </a:endParaRPr>
          </a:p>
        </p:txBody>
      </p:sp>
      <p:sp>
        <p:nvSpPr>
          <p:cNvPr id="6" name="Alatunnisteen paikkamerkki 5"/>
          <p:cNvSpPr>
            <a:spLocks noGrp="1"/>
          </p:cNvSpPr>
          <p:nvPr>
            <p:ph type="ftr" sz="quarter" idx="12"/>
          </p:nvPr>
        </p:nvSpPr>
        <p:spPr/>
        <p:txBody>
          <a:bodyPr/>
          <a:lstStyle>
            <a:lvl1pPr>
              <a:defRPr/>
            </a:lvl1pPr>
          </a:lstStyle>
          <a:p>
            <a:r>
              <a:rPr lang="en-GB" noProof="0" smtClean="0">
                <a:solidFill>
                  <a:prstClr val="black"/>
                </a:solidFill>
              </a:rPr>
              <a:t>Tietopalveluyksikkö/Viestintä</a:t>
            </a:r>
            <a:endParaRPr lang="en-GB" noProof="0">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Otsikko ja kaavio">
    <p:spTree>
      <p:nvGrpSpPr>
        <p:cNvPr id="1" name=""/>
        <p:cNvGrpSpPr/>
        <p:nvPr/>
      </p:nvGrpSpPr>
      <p:grpSpPr>
        <a:xfrm>
          <a:off x="0" y="0"/>
          <a:ext cx="0" cy="0"/>
          <a:chOff x="0" y="0"/>
          <a:chExt cx="0" cy="0"/>
        </a:xfrm>
      </p:grpSpPr>
      <p:sp>
        <p:nvSpPr>
          <p:cNvPr id="2" name="Otsikko 1"/>
          <p:cNvSpPr>
            <a:spLocks noGrp="1"/>
          </p:cNvSpPr>
          <p:nvPr>
            <p:ph type="title"/>
          </p:nvPr>
        </p:nvSpPr>
        <p:spPr>
          <a:xfrm>
            <a:off x="685800" y="838200"/>
            <a:ext cx="7772400" cy="1219200"/>
          </a:xfrm>
        </p:spPr>
        <p:txBody>
          <a:bodyPr/>
          <a:lstStyle/>
          <a:p>
            <a:r>
              <a:rPr lang="fi-FI" noProof="0" smtClean="0"/>
              <a:t>Muokkaa perustyyl. napsautt.</a:t>
            </a:r>
            <a:endParaRPr lang="en-GB" noProof="0"/>
          </a:p>
        </p:txBody>
      </p:sp>
      <p:sp>
        <p:nvSpPr>
          <p:cNvPr id="3" name="Kaavion paikkamerkki 2"/>
          <p:cNvSpPr>
            <a:spLocks noGrp="1"/>
          </p:cNvSpPr>
          <p:nvPr>
            <p:ph type="chart" idx="1"/>
          </p:nvPr>
        </p:nvSpPr>
        <p:spPr>
          <a:xfrm>
            <a:off x="685800" y="2133600"/>
            <a:ext cx="7772400" cy="3962400"/>
          </a:xfrm>
        </p:spPr>
        <p:txBody>
          <a:bodyPr/>
          <a:lstStyle/>
          <a:p>
            <a:r>
              <a:rPr lang="fi-FI" noProof="0" smtClean="0"/>
              <a:t>Lisää kaavio napsauttamalla kuvaketta</a:t>
            </a:r>
            <a:endParaRPr lang="en-GB" noProof="0"/>
          </a:p>
        </p:txBody>
      </p:sp>
      <p:sp>
        <p:nvSpPr>
          <p:cNvPr id="4" name="Päivämäärän paikkamerkki 3"/>
          <p:cNvSpPr>
            <a:spLocks noGrp="1"/>
          </p:cNvSpPr>
          <p:nvPr>
            <p:ph type="dt" sz="half" idx="10"/>
          </p:nvPr>
        </p:nvSpPr>
        <p:spPr>
          <a:xfrm>
            <a:off x="7104185" y="6553200"/>
            <a:ext cx="1412631" cy="381000"/>
          </a:xfrm>
        </p:spPr>
        <p:txBody>
          <a:bodyPr/>
          <a:lstStyle>
            <a:lvl1pPr>
              <a:defRPr/>
            </a:lvl1pPr>
          </a:lstStyle>
          <a:p>
            <a:fld id="{C6845452-A431-401C-B32D-D95C5C2FAB0E}" type="datetime1">
              <a:rPr lang="en-GB" smtClean="0">
                <a:solidFill>
                  <a:prstClr val="black"/>
                </a:solidFill>
              </a:rPr>
              <a:pPr/>
              <a:t>03/06/2014</a:t>
            </a:fld>
            <a:endParaRPr lang="en-GB">
              <a:solidFill>
                <a:prstClr val="black"/>
              </a:solidFill>
            </a:endParaRPr>
          </a:p>
        </p:txBody>
      </p:sp>
      <p:sp>
        <p:nvSpPr>
          <p:cNvPr id="5" name="Dian numeron paikkamerkki 4"/>
          <p:cNvSpPr>
            <a:spLocks noGrp="1"/>
          </p:cNvSpPr>
          <p:nvPr>
            <p:ph type="sldNum" sz="quarter" idx="11"/>
          </p:nvPr>
        </p:nvSpPr>
        <p:spPr>
          <a:xfrm>
            <a:off x="8493369" y="6553200"/>
            <a:ext cx="509954" cy="381000"/>
          </a:xfrm>
        </p:spPr>
        <p:txBody>
          <a:bodyPr/>
          <a:lstStyle>
            <a:lvl1pPr>
              <a:defRPr/>
            </a:lvl1pPr>
          </a:lstStyle>
          <a:p>
            <a:fld id="{B46DB798-2C00-4ACE-96B4-5E8FA6B2B48D}" type="slidenum">
              <a:rPr lang="en-GB" smtClean="0">
                <a:solidFill>
                  <a:prstClr val="black"/>
                </a:solidFill>
              </a:rPr>
              <a:pPr/>
              <a:t>‹#›</a:t>
            </a:fld>
            <a:endParaRPr lang="en-GB">
              <a:solidFill>
                <a:prstClr val="black"/>
              </a:solidFill>
            </a:endParaRPr>
          </a:p>
        </p:txBody>
      </p:sp>
      <p:sp>
        <p:nvSpPr>
          <p:cNvPr id="6" name="Alatunnisteen paikkamerkki 5"/>
          <p:cNvSpPr>
            <a:spLocks noGrp="1"/>
          </p:cNvSpPr>
          <p:nvPr>
            <p:ph type="ftr" sz="quarter" idx="12"/>
          </p:nvPr>
        </p:nvSpPr>
        <p:spPr>
          <a:xfrm>
            <a:off x="4994032" y="6553200"/>
            <a:ext cx="2039815" cy="381000"/>
          </a:xfrm>
        </p:spPr>
        <p:txBody>
          <a:bodyPr/>
          <a:lstStyle>
            <a:lvl1pPr>
              <a:defRPr/>
            </a:lvl1pPr>
          </a:lstStyle>
          <a:p>
            <a:r>
              <a:rPr lang="en-GB" noProof="0" smtClean="0">
                <a:solidFill>
                  <a:prstClr val="black"/>
                </a:solidFill>
              </a:rPr>
              <a:t>Tietopalveluyksikkö/Viestintä</a:t>
            </a:r>
            <a:endParaRPr lang="en-GB" noProof="0">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2"/>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0E2567E2-3ABA-4186-941B-0684DDEB2030}" type="datetimeFigureOut">
              <a:rPr lang="fi-FI" smtClean="0"/>
              <a:pPr/>
              <a:t>3.6.2014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7CFCB09-A7C5-41F4-A1EF-C38C9E385D34}"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0E2567E2-3ABA-4186-941B-0684DDEB2030}" type="datetimeFigureOut">
              <a:rPr lang="fi-FI" smtClean="0"/>
              <a:pPr/>
              <a:t>3.6.2014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7CFCB09-A7C5-41F4-A1EF-C38C9E385D34}"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0E2567E2-3ABA-4186-941B-0684DDEB2030}" type="datetimeFigureOut">
              <a:rPr lang="fi-FI" smtClean="0"/>
              <a:pPr/>
              <a:t>3.6.2014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D7CFCB09-A7C5-41F4-A1EF-C38C9E385D34}"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0E2567E2-3ABA-4186-941B-0684DDEB2030}" type="datetimeFigureOut">
              <a:rPr lang="fi-FI" smtClean="0"/>
              <a:pPr/>
              <a:t>3.6.2014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D7CFCB09-A7C5-41F4-A1EF-C38C9E385D34}"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E2567E2-3ABA-4186-941B-0684DDEB2030}" type="datetimeFigureOut">
              <a:rPr lang="fi-FI" smtClean="0"/>
              <a:pPr/>
              <a:t>3.6.2014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D7CFCB09-A7C5-41F4-A1EF-C38C9E385D34}"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0E2567E2-3ABA-4186-941B-0684DDEB2030}" type="datetimeFigureOut">
              <a:rPr lang="fi-FI" smtClean="0"/>
              <a:pPr/>
              <a:t>3.6.2014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7CFCB09-A7C5-41F4-A1EF-C38C9E385D34}"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0E2567E2-3ABA-4186-941B-0684DDEB2030}" type="datetimeFigureOut">
              <a:rPr lang="fi-FI" smtClean="0"/>
              <a:pPr/>
              <a:t>3.6.2014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D7CFCB09-A7C5-41F4-A1EF-C38C9E385D34}"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567E2-3ABA-4186-941B-0684DDEB2030}" type="datetimeFigureOut">
              <a:rPr lang="fi-FI" smtClean="0"/>
              <a:pPr/>
              <a:t>3.6.2014</a:t>
            </a:fld>
            <a:endParaRPr lang="fi-FI"/>
          </a:p>
        </p:txBody>
      </p:sp>
      <p:sp>
        <p:nvSpPr>
          <p:cNvPr id="5" name="Alatunnisteen paikkamerkki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FCB09-A7C5-41F4-A1EF-C38C9E385D34}"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7724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noProof="0" dirty="0" err="1" smtClean="0"/>
              <a:t>Muokkaa</a:t>
            </a:r>
            <a:r>
              <a:rPr lang="en-GB" noProof="0" dirty="0" smtClean="0"/>
              <a:t> </a:t>
            </a:r>
            <a:r>
              <a:rPr lang="en-GB" noProof="0" dirty="0" err="1" smtClean="0"/>
              <a:t>otsikon</a:t>
            </a:r>
            <a:r>
              <a:rPr lang="en-GB" noProof="0" dirty="0" smtClean="0"/>
              <a:t> </a:t>
            </a:r>
            <a:r>
              <a:rPr lang="en-GB" noProof="0" dirty="0" err="1" smtClean="0"/>
              <a:t>perustyyliä</a:t>
            </a:r>
            <a:r>
              <a:rPr lang="en-GB" noProof="0" dirty="0" smtClean="0"/>
              <a:t> </a:t>
            </a:r>
            <a:r>
              <a:rPr lang="en-GB" noProof="0" dirty="0" err="1" smtClean="0"/>
              <a:t>napsauttamalla</a:t>
            </a:r>
            <a:endParaRPr lang="en-GB" noProof="0" dirty="0" smtClean="0"/>
          </a:p>
        </p:txBody>
      </p:sp>
      <p:sp>
        <p:nvSpPr>
          <p:cNvPr id="1027" name="Rectangle 3"/>
          <p:cNvSpPr>
            <a:spLocks noGrp="1" noChangeArrowheads="1"/>
          </p:cNvSpPr>
          <p:nvPr>
            <p:ph type="body" idx="1"/>
          </p:nvPr>
        </p:nvSpPr>
        <p:spPr bwMode="auto">
          <a:xfrm>
            <a:off x="685800" y="2133600"/>
            <a:ext cx="77724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err="1" smtClean="0"/>
              <a:t>Muokkaa</a:t>
            </a:r>
            <a:r>
              <a:rPr lang="en-GB" noProof="0" dirty="0" smtClean="0"/>
              <a:t> </a:t>
            </a:r>
            <a:r>
              <a:rPr lang="en-GB" noProof="0" dirty="0" err="1" smtClean="0"/>
              <a:t>tekstin</a:t>
            </a:r>
            <a:r>
              <a:rPr lang="en-GB" noProof="0" dirty="0" smtClean="0"/>
              <a:t> </a:t>
            </a:r>
            <a:r>
              <a:rPr lang="en-GB" noProof="0" dirty="0" err="1" smtClean="0"/>
              <a:t>perustyylejä</a:t>
            </a:r>
            <a:r>
              <a:rPr lang="en-GB" noProof="0" dirty="0" smtClean="0"/>
              <a:t> </a:t>
            </a:r>
            <a:r>
              <a:rPr lang="en-GB" noProof="0" dirty="0" err="1" smtClean="0"/>
              <a:t>napsauttamalla</a:t>
            </a:r>
            <a:endParaRPr lang="en-GB" noProof="0" dirty="0" smtClean="0"/>
          </a:p>
          <a:p>
            <a:pPr lvl="1"/>
            <a:r>
              <a:rPr lang="en-GB" noProof="0" dirty="0" err="1" smtClean="0"/>
              <a:t>toinen</a:t>
            </a:r>
            <a:r>
              <a:rPr lang="en-GB" noProof="0" dirty="0" smtClean="0"/>
              <a:t> </a:t>
            </a:r>
            <a:r>
              <a:rPr lang="en-GB" noProof="0" dirty="0" err="1" smtClean="0"/>
              <a:t>taso</a:t>
            </a:r>
            <a:endParaRPr lang="en-GB" noProof="0" dirty="0" smtClean="0"/>
          </a:p>
          <a:p>
            <a:pPr lvl="2"/>
            <a:r>
              <a:rPr lang="en-GB" noProof="0" dirty="0" err="1" smtClean="0"/>
              <a:t>kolmas</a:t>
            </a:r>
            <a:r>
              <a:rPr lang="en-GB" noProof="0" dirty="0" smtClean="0"/>
              <a:t> </a:t>
            </a:r>
            <a:r>
              <a:rPr lang="en-GB" noProof="0" dirty="0" err="1" smtClean="0"/>
              <a:t>taso</a:t>
            </a:r>
            <a:endParaRPr lang="en-GB" noProof="0" dirty="0" smtClean="0"/>
          </a:p>
          <a:p>
            <a:pPr lvl="3"/>
            <a:r>
              <a:rPr lang="en-GB" noProof="0" dirty="0" err="1" smtClean="0"/>
              <a:t>neljäs</a:t>
            </a:r>
            <a:r>
              <a:rPr lang="en-GB" noProof="0" dirty="0" smtClean="0"/>
              <a:t> </a:t>
            </a:r>
            <a:r>
              <a:rPr lang="en-GB" noProof="0" dirty="0" err="1" smtClean="0"/>
              <a:t>taso</a:t>
            </a:r>
            <a:endParaRPr lang="en-GB" noProof="0" dirty="0" smtClean="0"/>
          </a:p>
          <a:p>
            <a:pPr lvl="4"/>
            <a:r>
              <a:rPr lang="en-GB" noProof="0" dirty="0" err="1" smtClean="0"/>
              <a:t>viides</a:t>
            </a:r>
            <a:r>
              <a:rPr lang="en-GB" noProof="0" dirty="0" smtClean="0"/>
              <a:t> </a:t>
            </a:r>
            <a:r>
              <a:rPr lang="en-GB" noProof="0" dirty="0" err="1" smtClean="0"/>
              <a:t>taso</a:t>
            </a:r>
            <a:endParaRPr lang="en-GB" noProof="0" dirty="0" smtClean="0"/>
          </a:p>
        </p:txBody>
      </p:sp>
      <p:sp>
        <p:nvSpPr>
          <p:cNvPr id="1028" name="Rectangle 4"/>
          <p:cNvSpPr>
            <a:spLocks noGrp="1" noChangeArrowheads="1"/>
          </p:cNvSpPr>
          <p:nvPr>
            <p:ph type="dt" sz="half" idx="2"/>
          </p:nvPr>
        </p:nvSpPr>
        <p:spPr bwMode="auto">
          <a:xfrm>
            <a:off x="7104185" y="6553200"/>
            <a:ext cx="1412631"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pPr eaLnBrk="0" fontAlgn="base" hangingPunct="0">
              <a:spcBef>
                <a:spcPct val="0"/>
              </a:spcBef>
              <a:spcAft>
                <a:spcPct val="0"/>
              </a:spcAft>
            </a:pPr>
            <a:fld id="{50AAC9FF-ECE3-46E3-A9EE-782CB39AEAC2}" type="datetime1">
              <a:rPr lang="en-GB" smtClean="0">
                <a:solidFill>
                  <a:prstClr val="black"/>
                </a:solidFill>
              </a:rPr>
              <a:pPr eaLnBrk="0" fontAlgn="base" hangingPunct="0">
                <a:spcBef>
                  <a:spcPct val="0"/>
                </a:spcBef>
                <a:spcAft>
                  <a:spcPct val="0"/>
                </a:spcAft>
              </a:pPr>
              <a:t>03/06/2014</a:t>
            </a:fld>
            <a:endParaRPr lang="en-GB">
              <a:solidFill>
                <a:prstClr val="black"/>
              </a:solidFill>
            </a:endParaRPr>
          </a:p>
        </p:txBody>
      </p:sp>
      <p:sp>
        <p:nvSpPr>
          <p:cNvPr id="1030" name="Rectangle 6"/>
          <p:cNvSpPr>
            <a:spLocks noGrp="1" noChangeArrowheads="1"/>
          </p:cNvSpPr>
          <p:nvPr>
            <p:ph type="sldNum" sz="quarter" idx="4"/>
          </p:nvPr>
        </p:nvSpPr>
        <p:spPr bwMode="auto">
          <a:xfrm>
            <a:off x="8493369" y="6553200"/>
            <a:ext cx="509954"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eaLnBrk="0" fontAlgn="base" hangingPunct="0">
              <a:spcBef>
                <a:spcPct val="0"/>
              </a:spcBef>
              <a:spcAft>
                <a:spcPct val="0"/>
              </a:spcAft>
            </a:pPr>
            <a:fld id="{D60EEC27-B4A1-498C-A47A-F30DA403FA2E}" type="slidenum">
              <a:rPr lang="en-GB" smtClean="0">
                <a:solidFill>
                  <a:prstClr val="black"/>
                </a:solidFill>
              </a:rPr>
              <a:pPr eaLnBrk="0" fontAlgn="base" hangingPunct="0">
                <a:spcBef>
                  <a:spcPct val="0"/>
                </a:spcBef>
                <a:spcAft>
                  <a:spcPct val="0"/>
                </a:spcAft>
              </a:pPr>
              <a:t>‹#›</a:t>
            </a:fld>
            <a:endParaRPr lang="en-GB">
              <a:solidFill>
                <a:prstClr val="black"/>
              </a:solidFill>
            </a:endParaRPr>
          </a:p>
        </p:txBody>
      </p:sp>
      <p:sp>
        <p:nvSpPr>
          <p:cNvPr id="1034" name="Rectangle 10"/>
          <p:cNvSpPr>
            <a:spLocks noGrp="1" noChangeArrowheads="1"/>
          </p:cNvSpPr>
          <p:nvPr>
            <p:ph type="ftr" sz="quarter" idx="3"/>
          </p:nvPr>
        </p:nvSpPr>
        <p:spPr bwMode="auto">
          <a:xfrm>
            <a:off x="4994032" y="6553200"/>
            <a:ext cx="2039815"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noProof="1"/>
            </a:lvl1pPr>
          </a:lstStyle>
          <a:p>
            <a:pPr eaLnBrk="0" fontAlgn="base" hangingPunct="0">
              <a:spcBef>
                <a:spcPct val="0"/>
              </a:spcBef>
              <a:spcAft>
                <a:spcPct val="0"/>
              </a:spcAft>
            </a:pPr>
            <a:r>
              <a:rPr lang="en-GB" noProof="0" smtClean="0">
                <a:solidFill>
                  <a:prstClr val="black"/>
                </a:solidFill>
              </a:rPr>
              <a:t>Tietopalveluyksikkö/Viestintä</a:t>
            </a:r>
            <a:endParaRPr lang="en-GB" noProof="0">
              <a:solidFill>
                <a:prstClr val="black"/>
              </a:solidFill>
            </a:endParaRPr>
          </a:p>
        </p:txBody>
      </p:sp>
      <p:pic>
        <p:nvPicPr>
          <p:cNvPr id="1052" name="Picture 28" descr="D:\TP\viestinta\grafi\mallit\lyhyt viiva.tif"/>
          <p:cNvPicPr>
            <a:picLocks noChangeAspect="1" noChangeArrowheads="1"/>
          </p:cNvPicPr>
          <p:nvPr/>
        </p:nvPicPr>
        <p:blipFill>
          <a:blip r:embed="rId14" cstate="print"/>
          <a:srcRect/>
          <a:stretch>
            <a:fillRect/>
          </a:stretch>
        </p:blipFill>
        <p:spPr bwMode="auto">
          <a:xfrm>
            <a:off x="5039459" y="6516688"/>
            <a:ext cx="4104542" cy="36512"/>
          </a:xfrm>
          <a:prstGeom prst="rect">
            <a:avLst/>
          </a:prstGeom>
          <a:noFill/>
        </p:spPr>
      </p:pic>
      <p:pic>
        <p:nvPicPr>
          <p:cNvPr id="9" name="Picture 38" descr="D:\2004\tp\grafi\kalvopohjat\englanti2.jpg"/>
          <p:cNvPicPr>
            <a:picLocks noChangeAspect="1" noChangeArrowheads="1"/>
          </p:cNvPicPr>
          <p:nvPr/>
        </p:nvPicPr>
        <p:blipFill>
          <a:blip r:embed="rId15" cstate="print"/>
          <a:srcRect/>
          <a:stretch>
            <a:fillRect/>
          </a:stretch>
        </p:blipFill>
        <p:spPr bwMode="auto">
          <a:xfrm>
            <a:off x="282463" y="226800"/>
            <a:ext cx="2834054" cy="54610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185738" indent="-185738"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latin typeface="+mn-lt"/>
          <a:ea typeface="+mn-ea"/>
          <a:cs typeface="+mn-cs"/>
        </a:defRPr>
      </a:lvl1pPr>
      <a:lvl2pPr marL="565150" indent="-184150" algn="l" rtl="0" eaLnBrk="1" fontAlgn="base" hangingPunct="1">
        <a:spcBef>
          <a:spcPct val="20000"/>
        </a:spcBef>
        <a:spcAft>
          <a:spcPct val="0"/>
        </a:spcAft>
        <a:buClr>
          <a:schemeClr val="accent2"/>
        </a:buClr>
        <a:buSzPct val="55000"/>
        <a:buFont typeface="Wingdings" pitchFamily="2" charset="2"/>
        <a:buChar char="l"/>
        <a:defRPr sz="2400">
          <a:solidFill>
            <a:schemeClr val="tx1"/>
          </a:solidFill>
          <a:latin typeface="+mn-lt"/>
        </a:defRPr>
      </a:lvl2pPr>
      <a:lvl3pPr marL="941388" indent="-185738" algn="l" rtl="0" eaLnBrk="1" fontAlgn="base" hangingPunct="1">
        <a:spcBef>
          <a:spcPct val="20000"/>
        </a:spcBef>
        <a:spcAft>
          <a:spcPct val="0"/>
        </a:spcAft>
        <a:buClr>
          <a:schemeClr val="accent2"/>
        </a:buClr>
        <a:buSzPct val="55000"/>
        <a:buFont typeface="Wingdings" pitchFamily="2" charset="2"/>
        <a:buChar char="l"/>
        <a:defRPr sz="2400">
          <a:solidFill>
            <a:schemeClr val="tx1"/>
          </a:solidFill>
          <a:latin typeface="+mn-lt"/>
        </a:defRPr>
      </a:lvl3pPr>
      <a:lvl4pPr marL="1330325" indent="-198438" algn="l" rtl="0" eaLnBrk="1" fontAlgn="base" hangingPunct="1">
        <a:spcBef>
          <a:spcPct val="20000"/>
        </a:spcBef>
        <a:spcAft>
          <a:spcPct val="0"/>
        </a:spcAft>
        <a:buClr>
          <a:schemeClr val="accent2"/>
        </a:buClr>
        <a:buSzPct val="55000"/>
        <a:buFont typeface="Wingdings" pitchFamily="2" charset="2"/>
        <a:buChar char="l"/>
        <a:defRPr sz="2400">
          <a:solidFill>
            <a:schemeClr val="tx1"/>
          </a:solidFill>
          <a:latin typeface="+mn-lt"/>
        </a:defRPr>
      </a:lvl4pPr>
      <a:lvl5pPr marL="1719263" indent="-198438" algn="l" rtl="0" eaLnBrk="1" fontAlgn="base" hangingPunct="1">
        <a:spcBef>
          <a:spcPct val="20000"/>
        </a:spcBef>
        <a:spcAft>
          <a:spcPct val="0"/>
        </a:spcAft>
        <a:buClr>
          <a:schemeClr val="accent2"/>
        </a:buClr>
        <a:buSzPct val="55000"/>
        <a:buFont typeface="Wingdings" pitchFamily="2" charset="2"/>
        <a:buChar char="l"/>
        <a:defRPr sz="2400">
          <a:solidFill>
            <a:schemeClr val="tx1"/>
          </a:solidFill>
          <a:latin typeface="+mn-lt"/>
        </a:defRPr>
      </a:lvl5pPr>
      <a:lvl6pPr marL="2176463" indent="-198438" algn="l" rtl="0" eaLnBrk="1" fontAlgn="base" hangingPunct="1">
        <a:spcBef>
          <a:spcPct val="20000"/>
        </a:spcBef>
        <a:spcAft>
          <a:spcPct val="0"/>
        </a:spcAft>
        <a:buClr>
          <a:schemeClr val="accent2"/>
        </a:buClr>
        <a:buSzPct val="55000"/>
        <a:buFont typeface="Wingdings" pitchFamily="2" charset="2"/>
        <a:buChar char="l"/>
        <a:defRPr sz="2400">
          <a:solidFill>
            <a:schemeClr val="tx1"/>
          </a:solidFill>
          <a:latin typeface="+mn-lt"/>
        </a:defRPr>
      </a:lvl6pPr>
      <a:lvl7pPr marL="2633663" indent="-198438" algn="l" rtl="0" eaLnBrk="1" fontAlgn="base" hangingPunct="1">
        <a:spcBef>
          <a:spcPct val="20000"/>
        </a:spcBef>
        <a:spcAft>
          <a:spcPct val="0"/>
        </a:spcAft>
        <a:buClr>
          <a:schemeClr val="accent2"/>
        </a:buClr>
        <a:buSzPct val="55000"/>
        <a:buFont typeface="Wingdings" pitchFamily="2" charset="2"/>
        <a:buChar char="l"/>
        <a:defRPr sz="2400">
          <a:solidFill>
            <a:schemeClr val="tx1"/>
          </a:solidFill>
          <a:latin typeface="+mn-lt"/>
        </a:defRPr>
      </a:lvl7pPr>
      <a:lvl8pPr marL="3090863" indent="-198438" algn="l" rtl="0" eaLnBrk="1" fontAlgn="base" hangingPunct="1">
        <a:spcBef>
          <a:spcPct val="20000"/>
        </a:spcBef>
        <a:spcAft>
          <a:spcPct val="0"/>
        </a:spcAft>
        <a:buClr>
          <a:schemeClr val="accent2"/>
        </a:buClr>
        <a:buSzPct val="55000"/>
        <a:buFont typeface="Wingdings" pitchFamily="2" charset="2"/>
        <a:buChar char="l"/>
        <a:defRPr sz="2400">
          <a:solidFill>
            <a:schemeClr val="tx1"/>
          </a:solidFill>
          <a:latin typeface="+mn-lt"/>
        </a:defRPr>
      </a:lvl8pPr>
      <a:lvl9pPr marL="3548063" indent="-198438" algn="l" rtl="0" eaLnBrk="1" fontAlgn="base" hangingPunct="1">
        <a:spcBef>
          <a:spcPct val="20000"/>
        </a:spcBef>
        <a:spcAft>
          <a:spcPct val="0"/>
        </a:spcAft>
        <a:buClr>
          <a:schemeClr val="accent2"/>
        </a:buClr>
        <a:buSzPct val="55000"/>
        <a:buFont typeface="Wingdings" pitchFamily="2" charset="2"/>
        <a:buChar char="l"/>
        <a:defRPr sz="24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7" name="Rectangle 17"/>
          <p:cNvSpPr>
            <a:spLocks noGrp="1" noChangeArrowheads="1"/>
          </p:cNvSpPr>
          <p:nvPr>
            <p:ph type="ctrTitle"/>
          </p:nvPr>
        </p:nvSpPr>
        <p:spPr>
          <a:xfrm>
            <a:off x="2039816" y="1556792"/>
            <a:ext cx="6752492" cy="1415008"/>
          </a:xfrm>
        </p:spPr>
        <p:txBody>
          <a:bodyPr/>
          <a:lstStyle/>
          <a:p>
            <a:r>
              <a:rPr lang="fi-FI" sz="3600" smtClean="0">
                <a:latin typeface="Calibri" pitchFamily="34" charset="0"/>
              </a:rPr>
              <a:t/>
            </a:r>
            <a:br>
              <a:rPr lang="fi-FI" sz="3600" smtClean="0">
                <a:latin typeface="Calibri" pitchFamily="34" charset="0"/>
              </a:rPr>
            </a:br>
            <a:r>
              <a:rPr lang="en-US" sz="3600" smtClean="0">
                <a:latin typeface="Calibri" pitchFamily="34" charset="0"/>
              </a:rPr>
              <a:t>Enabling a national road and street database in population statistics</a:t>
            </a:r>
            <a:br>
              <a:rPr lang="en-US" sz="3600" smtClean="0">
                <a:latin typeface="Calibri" pitchFamily="34" charset="0"/>
              </a:rPr>
            </a:br>
            <a:endParaRPr lang="en-GB" sz="3600" dirty="0">
              <a:latin typeface="Calibri" pitchFamily="34" charset="0"/>
            </a:endParaRPr>
          </a:p>
        </p:txBody>
      </p:sp>
      <p:sp>
        <p:nvSpPr>
          <p:cNvPr id="46098" name="Rectangle 18"/>
          <p:cNvSpPr>
            <a:spLocks noGrp="1" noChangeArrowheads="1"/>
          </p:cNvSpPr>
          <p:nvPr>
            <p:ph type="subTitle" idx="1"/>
          </p:nvPr>
        </p:nvSpPr>
        <p:spPr>
          <a:xfrm>
            <a:off x="2051720" y="3501008"/>
            <a:ext cx="6752492" cy="1143000"/>
          </a:xfrm>
        </p:spPr>
        <p:txBody>
          <a:bodyPr/>
          <a:lstStyle/>
          <a:p>
            <a:r>
              <a:rPr lang="en-GB" dirty="0" err="1" smtClean="0">
                <a:latin typeface="Calibri" pitchFamily="34" charset="0"/>
              </a:rPr>
              <a:t>Pasi</a:t>
            </a:r>
            <a:r>
              <a:rPr lang="en-GB" dirty="0" smtClean="0">
                <a:latin typeface="Calibri" pitchFamily="34" charset="0"/>
              </a:rPr>
              <a:t> </a:t>
            </a:r>
            <a:r>
              <a:rPr lang="en-GB" dirty="0" err="1" smtClean="0">
                <a:latin typeface="Calibri" pitchFamily="34" charset="0"/>
              </a:rPr>
              <a:t>Piela</a:t>
            </a:r>
            <a:endParaRPr lang="en-GB" dirty="0" smtClean="0">
              <a:latin typeface="Calibri" pitchFamily="34" charset="0"/>
            </a:endParaRPr>
          </a:p>
          <a:p>
            <a:r>
              <a:rPr lang="en-GB" sz="1400" i="1" dirty="0" smtClean="0">
                <a:latin typeface="Calibri" pitchFamily="34" charset="0"/>
              </a:rPr>
              <a:t>pasi.piela@stat.fi</a:t>
            </a:r>
          </a:p>
          <a:p>
            <a:endParaRPr lang="fi-FI" sz="1200" i="1" dirty="0" smtClean="0"/>
          </a:p>
          <a:p>
            <a:r>
              <a:rPr lang="fi-FI" sz="2000" smtClean="0">
                <a:latin typeface="Calibri" pitchFamily="34" charset="0"/>
              </a:rPr>
              <a:t>Q2014 Vienna Conference</a:t>
            </a:r>
            <a:endParaRPr lang="fi-FI" sz="2000" dirty="0" smtClean="0">
              <a:latin typeface="Calibri" pitchFamily="34" charset="0"/>
            </a:endParaRPr>
          </a:p>
          <a:p>
            <a:endParaRPr lang="en-GB"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mtClean="0"/>
              <a:t>Commuting statistics</a:t>
            </a:r>
            <a:endParaRPr lang="fi-FI" dirty="0"/>
          </a:p>
        </p:txBody>
      </p:sp>
      <p:graphicFrame>
        <p:nvGraphicFramePr>
          <p:cNvPr id="4" name="Sisällön paikkamerkki 3"/>
          <p:cNvGraphicFramePr>
            <a:graphicFrameLocks noGrp="1"/>
          </p:cNvGraphicFramePr>
          <p:nvPr>
            <p:ph idx="1"/>
          </p:nvPr>
        </p:nvGraphicFramePr>
        <p:xfrm>
          <a:off x="467544" y="1628800"/>
          <a:ext cx="8229600" cy="148336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r>
                        <a:rPr lang="fi-FI" dirty="0" err="1" smtClean="0"/>
                        <a:t>Type</a:t>
                      </a:r>
                      <a:endParaRPr lang="fi-FI" dirty="0"/>
                    </a:p>
                  </a:txBody>
                  <a:tcPr/>
                </a:tc>
                <a:tc>
                  <a:txBody>
                    <a:bodyPr/>
                    <a:lstStyle/>
                    <a:p>
                      <a:pPr algn="ctr"/>
                      <a:r>
                        <a:rPr lang="fi-FI" dirty="0" smtClean="0"/>
                        <a:t>Median</a:t>
                      </a:r>
                      <a:endParaRPr lang="fi-FI" dirty="0"/>
                    </a:p>
                  </a:txBody>
                  <a:tcPr/>
                </a:tc>
                <a:tc>
                  <a:txBody>
                    <a:bodyPr/>
                    <a:lstStyle/>
                    <a:p>
                      <a:pPr algn="ctr"/>
                      <a:r>
                        <a:rPr lang="fi-FI" dirty="0" err="1" smtClean="0"/>
                        <a:t>Mean</a:t>
                      </a:r>
                      <a:endParaRPr lang="fi-FI" dirty="0"/>
                    </a:p>
                  </a:txBody>
                  <a:tcPr/>
                </a:tc>
                <a:tc>
                  <a:txBody>
                    <a:bodyPr/>
                    <a:lstStyle/>
                    <a:p>
                      <a:pPr algn="ctr"/>
                      <a:r>
                        <a:rPr lang="fi-FI" dirty="0" smtClean="0"/>
                        <a:t>Q1</a:t>
                      </a:r>
                      <a:endParaRPr lang="fi-FI" dirty="0"/>
                    </a:p>
                  </a:txBody>
                  <a:tcPr/>
                </a:tc>
                <a:tc>
                  <a:txBody>
                    <a:bodyPr/>
                    <a:lstStyle/>
                    <a:p>
                      <a:pPr algn="ctr"/>
                      <a:r>
                        <a:rPr lang="fi-FI" dirty="0" smtClean="0"/>
                        <a:t>Q3</a:t>
                      </a:r>
                      <a:endParaRPr lang="fi-FI" dirty="0"/>
                    </a:p>
                  </a:txBody>
                  <a:tcPr/>
                </a:tc>
                <a:tc>
                  <a:txBody>
                    <a:bodyPr/>
                    <a:lstStyle/>
                    <a:p>
                      <a:pPr algn="ctr"/>
                      <a:r>
                        <a:rPr lang="fi-FI" dirty="0" smtClean="0"/>
                        <a:t>QCD</a:t>
                      </a:r>
                      <a:endParaRPr lang="fi-FI" dirty="0"/>
                    </a:p>
                  </a:txBody>
                  <a:tcPr/>
                </a:tc>
              </a:tr>
              <a:tr h="370840">
                <a:tc>
                  <a:txBody>
                    <a:bodyPr/>
                    <a:lstStyle/>
                    <a:p>
                      <a:r>
                        <a:rPr lang="fi-FI" smtClean="0"/>
                        <a:t>Linear (km)</a:t>
                      </a:r>
                      <a:endParaRPr lang="fi-FI" dirty="0"/>
                    </a:p>
                  </a:txBody>
                  <a:tcPr/>
                </a:tc>
                <a:tc>
                  <a:txBody>
                    <a:bodyPr/>
                    <a:lstStyle/>
                    <a:p>
                      <a:pPr algn="ctr"/>
                      <a:r>
                        <a:rPr lang="fi-FI" smtClean="0"/>
                        <a:t>6.10</a:t>
                      </a:r>
                      <a:endParaRPr lang="fi-FI" dirty="0"/>
                    </a:p>
                  </a:txBody>
                  <a:tcPr/>
                </a:tc>
                <a:tc>
                  <a:txBody>
                    <a:bodyPr/>
                    <a:lstStyle/>
                    <a:p>
                      <a:pPr algn="ctr"/>
                      <a:r>
                        <a:rPr lang="fi-FI" smtClean="0"/>
                        <a:t>13.43</a:t>
                      </a:r>
                      <a:endParaRPr lang="fi-FI" dirty="0"/>
                    </a:p>
                  </a:txBody>
                  <a:tcPr/>
                </a:tc>
                <a:tc>
                  <a:txBody>
                    <a:bodyPr/>
                    <a:lstStyle/>
                    <a:p>
                      <a:pPr algn="ctr"/>
                      <a:r>
                        <a:rPr lang="fi-FI" smtClean="0"/>
                        <a:t>2.08</a:t>
                      </a:r>
                      <a:endParaRPr lang="fi-FI" dirty="0"/>
                    </a:p>
                  </a:txBody>
                  <a:tcPr/>
                </a:tc>
                <a:tc>
                  <a:txBody>
                    <a:bodyPr/>
                    <a:lstStyle/>
                    <a:p>
                      <a:pPr algn="ctr"/>
                      <a:r>
                        <a:rPr lang="fi-FI" smtClean="0"/>
                        <a:t>15.40</a:t>
                      </a:r>
                      <a:endParaRPr lang="fi-FI" dirty="0"/>
                    </a:p>
                  </a:txBody>
                  <a:tcPr/>
                </a:tc>
                <a:tc>
                  <a:txBody>
                    <a:bodyPr/>
                    <a:lstStyle/>
                    <a:p>
                      <a:pPr algn="ctr"/>
                      <a:r>
                        <a:rPr lang="fi-FI" dirty="0" smtClean="0"/>
                        <a:t>0.76</a:t>
                      </a:r>
                      <a:endParaRPr lang="fi-FI" dirty="0"/>
                    </a:p>
                  </a:txBody>
                  <a:tcPr/>
                </a:tc>
              </a:tr>
              <a:tr h="370840">
                <a:tc>
                  <a:txBody>
                    <a:bodyPr/>
                    <a:lstStyle/>
                    <a:p>
                      <a:r>
                        <a:rPr lang="fi-FI" smtClean="0"/>
                        <a:t>Route (km)</a:t>
                      </a:r>
                      <a:endParaRPr lang="fi-FI" dirty="0"/>
                    </a:p>
                  </a:txBody>
                  <a:tcPr/>
                </a:tc>
                <a:tc>
                  <a:txBody>
                    <a:bodyPr/>
                    <a:lstStyle/>
                    <a:p>
                      <a:pPr algn="ctr"/>
                      <a:r>
                        <a:rPr lang="fi-FI" smtClean="0"/>
                        <a:t>8.91</a:t>
                      </a:r>
                      <a:endParaRPr lang="fi-FI" dirty="0"/>
                    </a:p>
                  </a:txBody>
                  <a:tcPr/>
                </a:tc>
                <a:tc>
                  <a:txBody>
                    <a:bodyPr/>
                    <a:lstStyle/>
                    <a:p>
                      <a:pPr algn="ctr"/>
                      <a:r>
                        <a:rPr lang="fi-FI" smtClean="0"/>
                        <a:t>17.04</a:t>
                      </a:r>
                      <a:endParaRPr lang="fi-FI" dirty="0"/>
                    </a:p>
                  </a:txBody>
                  <a:tcPr/>
                </a:tc>
                <a:tc>
                  <a:txBody>
                    <a:bodyPr/>
                    <a:lstStyle/>
                    <a:p>
                      <a:pPr algn="ctr"/>
                      <a:r>
                        <a:rPr lang="fi-FI" smtClean="0"/>
                        <a:t>3.13</a:t>
                      </a:r>
                      <a:endParaRPr lang="fi-FI" dirty="0"/>
                    </a:p>
                  </a:txBody>
                  <a:tcPr/>
                </a:tc>
                <a:tc>
                  <a:txBody>
                    <a:bodyPr/>
                    <a:lstStyle/>
                    <a:p>
                      <a:pPr algn="ctr"/>
                      <a:r>
                        <a:rPr lang="fi-FI" smtClean="0"/>
                        <a:t>20.40</a:t>
                      </a:r>
                      <a:endParaRPr lang="fi-FI" dirty="0"/>
                    </a:p>
                  </a:txBody>
                  <a:tcPr/>
                </a:tc>
                <a:tc>
                  <a:txBody>
                    <a:bodyPr/>
                    <a:lstStyle/>
                    <a:p>
                      <a:pPr algn="ctr"/>
                      <a:r>
                        <a:rPr lang="fi-FI" smtClean="0"/>
                        <a:t>0.73</a:t>
                      </a:r>
                      <a:endParaRPr lang="fi-FI" dirty="0"/>
                    </a:p>
                  </a:txBody>
                  <a:tcPr/>
                </a:tc>
              </a:tr>
              <a:tr h="370840">
                <a:tc>
                  <a:txBody>
                    <a:bodyPr/>
                    <a:lstStyle/>
                    <a:p>
                      <a:r>
                        <a:rPr lang="fi-FI" smtClean="0"/>
                        <a:t>Time (min.)</a:t>
                      </a:r>
                      <a:endParaRPr lang="fi-FI" dirty="0"/>
                    </a:p>
                  </a:txBody>
                  <a:tcPr/>
                </a:tc>
                <a:tc>
                  <a:txBody>
                    <a:bodyPr/>
                    <a:lstStyle/>
                    <a:p>
                      <a:pPr algn="ctr"/>
                      <a:r>
                        <a:rPr lang="fi-FI" smtClean="0"/>
                        <a:t>11.72</a:t>
                      </a:r>
                      <a:endParaRPr lang="fi-FI" dirty="0"/>
                    </a:p>
                  </a:txBody>
                  <a:tcPr/>
                </a:tc>
                <a:tc>
                  <a:txBody>
                    <a:bodyPr/>
                    <a:lstStyle/>
                    <a:p>
                      <a:pPr algn="ctr"/>
                      <a:r>
                        <a:rPr lang="fi-FI" smtClean="0"/>
                        <a:t>16.83</a:t>
                      </a:r>
                      <a:endParaRPr lang="fi-FI" dirty="0"/>
                    </a:p>
                  </a:txBody>
                  <a:tcPr/>
                </a:tc>
                <a:tc>
                  <a:txBody>
                    <a:bodyPr/>
                    <a:lstStyle/>
                    <a:p>
                      <a:pPr algn="ctr"/>
                      <a:r>
                        <a:rPr lang="fi-FI" smtClean="0"/>
                        <a:t>5.67</a:t>
                      </a:r>
                      <a:endParaRPr lang="fi-FI" dirty="0"/>
                    </a:p>
                  </a:txBody>
                  <a:tcPr/>
                </a:tc>
                <a:tc>
                  <a:txBody>
                    <a:bodyPr/>
                    <a:lstStyle/>
                    <a:p>
                      <a:pPr algn="ctr"/>
                      <a:r>
                        <a:rPr lang="fi-FI" smtClean="0"/>
                        <a:t>21.13</a:t>
                      </a:r>
                      <a:endParaRPr lang="fi-FI" dirty="0"/>
                    </a:p>
                  </a:txBody>
                  <a:tcPr/>
                </a:tc>
                <a:tc>
                  <a:txBody>
                    <a:bodyPr/>
                    <a:lstStyle/>
                    <a:p>
                      <a:pPr algn="ctr"/>
                      <a:r>
                        <a:rPr lang="fi-FI" smtClean="0"/>
                        <a:t>0.58</a:t>
                      </a:r>
                      <a:endParaRPr lang="fi-FI" dirty="0"/>
                    </a:p>
                  </a:txBody>
                  <a:tcPr/>
                </a:tc>
              </a:tr>
            </a:tbl>
          </a:graphicData>
        </a:graphic>
      </p:graphicFrame>
      <p:sp>
        <p:nvSpPr>
          <p:cNvPr id="8" name="Suorakulmio 7"/>
          <p:cNvSpPr/>
          <p:nvPr/>
        </p:nvSpPr>
        <p:spPr>
          <a:xfrm>
            <a:off x="467544" y="3284984"/>
            <a:ext cx="8208912" cy="3250121"/>
          </a:xfrm>
          <a:prstGeom prst="rect">
            <a:avLst/>
          </a:prstGeom>
        </p:spPr>
        <p:txBody>
          <a:bodyPr wrap="square">
            <a:spAutoFit/>
          </a:bodyPr>
          <a:lstStyle/>
          <a:p>
            <a:pPr marL="342900" lvl="0" indent="-342900">
              <a:spcBef>
                <a:spcPct val="20000"/>
              </a:spcBef>
              <a:buFont typeface="Arial" pitchFamily="34" charset="0"/>
              <a:buChar char="•"/>
            </a:pPr>
            <a:r>
              <a:rPr lang="fi-FI" sz="3000" smtClean="0">
                <a:solidFill>
                  <a:prstClr val="black"/>
                </a:solidFill>
              </a:rPr>
              <a:t>Based on the travel time optimisation.</a:t>
            </a:r>
          </a:p>
          <a:p>
            <a:pPr marL="342900" lvl="0" indent="-342900">
              <a:spcBef>
                <a:spcPct val="20000"/>
              </a:spcBef>
              <a:buFont typeface="Arial" pitchFamily="34" charset="0"/>
              <a:buChar char="•"/>
            </a:pPr>
            <a:r>
              <a:rPr lang="fi-FI" sz="3000" i="1" smtClean="0">
                <a:solidFill>
                  <a:prstClr val="black"/>
                </a:solidFill>
              </a:rPr>
              <a:t>Q</a:t>
            </a:r>
            <a:r>
              <a:rPr lang="fi-FI" sz="3000" smtClean="0">
                <a:solidFill>
                  <a:prstClr val="black"/>
                </a:solidFill>
              </a:rPr>
              <a:t>1 </a:t>
            </a:r>
            <a:r>
              <a:rPr lang="fi-FI" sz="3000" dirty="0" smtClean="0">
                <a:solidFill>
                  <a:prstClr val="black"/>
                </a:solidFill>
              </a:rPr>
              <a:t>= 25th </a:t>
            </a:r>
            <a:r>
              <a:rPr lang="fi-FI" sz="3000" dirty="0" err="1" smtClean="0">
                <a:solidFill>
                  <a:prstClr val="black"/>
                </a:solidFill>
              </a:rPr>
              <a:t>percentile</a:t>
            </a:r>
            <a:r>
              <a:rPr lang="fi-FI" sz="3000" dirty="0" smtClean="0">
                <a:solidFill>
                  <a:prstClr val="black"/>
                </a:solidFill>
              </a:rPr>
              <a:t>, </a:t>
            </a:r>
            <a:r>
              <a:rPr lang="fi-FI" sz="3000" i="1" dirty="0" smtClean="0">
                <a:solidFill>
                  <a:prstClr val="black"/>
                </a:solidFill>
              </a:rPr>
              <a:t>Q</a:t>
            </a:r>
            <a:r>
              <a:rPr lang="fi-FI" sz="3000" dirty="0" smtClean="0">
                <a:solidFill>
                  <a:prstClr val="black"/>
                </a:solidFill>
              </a:rPr>
              <a:t>3 = 75th </a:t>
            </a:r>
            <a:r>
              <a:rPr lang="fi-FI" sz="3000" dirty="0" err="1" smtClean="0">
                <a:solidFill>
                  <a:prstClr val="black"/>
                </a:solidFill>
              </a:rPr>
              <a:t>percentile</a:t>
            </a:r>
            <a:endParaRPr lang="fi-FI" sz="3000" dirty="0" smtClean="0">
              <a:solidFill>
                <a:prstClr val="black"/>
              </a:solidFill>
            </a:endParaRPr>
          </a:p>
          <a:p>
            <a:pPr marL="342900" lvl="0" indent="-342900">
              <a:spcBef>
                <a:spcPct val="20000"/>
              </a:spcBef>
              <a:buFont typeface="Arial" pitchFamily="34" charset="0"/>
              <a:buChar char="•"/>
            </a:pPr>
            <a:r>
              <a:rPr lang="fi-FI" sz="3000" smtClean="0">
                <a:solidFill>
                  <a:prstClr val="black"/>
                </a:solidFill>
              </a:rPr>
              <a:t>The means are </a:t>
            </a:r>
            <a:r>
              <a:rPr lang="fi-FI" sz="3000" dirty="0" smtClean="0">
                <a:solidFill>
                  <a:prstClr val="black"/>
                </a:solidFill>
              </a:rPr>
              <a:t>of 0 – 200 km </a:t>
            </a:r>
            <a:r>
              <a:rPr lang="fi-FI" sz="3000" dirty="0" err="1" smtClean="0">
                <a:solidFill>
                  <a:prstClr val="black"/>
                </a:solidFill>
              </a:rPr>
              <a:t>distances</a:t>
            </a:r>
            <a:endParaRPr lang="fi-FI" sz="3000" dirty="0" smtClean="0">
              <a:solidFill>
                <a:prstClr val="black"/>
              </a:solidFill>
            </a:endParaRPr>
          </a:p>
          <a:p>
            <a:pPr marL="342900" lvl="0" indent="-342900">
              <a:spcBef>
                <a:spcPct val="20000"/>
              </a:spcBef>
              <a:buFont typeface="Arial" pitchFamily="34" charset="0"/>
              <a:buChar char="•"/>
            </a:pPr>
            <a:r>
              <a:rPr lang="fi-FI" sz="3000" dirty="0" err="1" smtClean="0">
                <a:solidFill>
                  <a:prstClr val="black"/>
                </a:solidFill>
              </a:rPr>
              <a:t>Deviation</a:t>
            </a:r>
            <a:r>
              <a:rPr lang="fi-FI" sz="3000" dirty="0" smtClean="0">
                <a:solidFill>
                  <a:prstClr val="black"/>
                </a:solidFill>
              </a:rPr>
              <a:t> </a:t>
            </a:r>
            <a:r>
              <a:rPr lang="fi-FI" sz="3000" dirty="0" err="1" smtClean="0">
                <a:solidFill>
                  <a:prstClr val="black"/>
                </a:solidFill>
              </a:rPr>
              <a:t>measure</a:t>
            </a:r>
            <a:r>
              <a:rPr lang="fi-FI" sz="3000" dirty="0" smtClean="0">
                <a:solidFill>
                  <a:prstClr val="black"/>
                </a:solidFill>
              </a:rPr>
              <a:t> </a:t>
            </a:r>
            <a:r>
              <a:rPr lang="fi-FI" sz="3000" dirty="0" err="1" smtClean="0">
                <a:solidFill>
                  <a:prstClr val="black"/>
                </a:solidFill>
              </a:rPr>
              <a:t>here</a:t>
            </a:r>
            <a:r>
              <a:rPr lang="fi-FI" sz="3000" dirty="0" smtClean="0">
                <a:solidFill>
                  <a:prstClr val="black"/>
                </a:solidFill>
              </a:rPr>
              <a:t>: </a:t>
            </a:r>
          </a:p>
          <a:p>
            <a:pPr marL="800100" lvl="1" indent="-342900">
              <a:spcBef>
                <a:spcPct val="20000"/>
              </a:spcBef>
              <a:buFont typeface="Arial" pitchFamily="34" charset="0"/>
              <a:buChar char="•"/>
            </a:pPr>
            <a:r>
              <a:rPr lang="fi-FI" sz="3000" i="1" dirty="0" smtClean="0">
                <a:solidFill>
                  <a:prstClr val="black"/>
                </a:solidFill>
              </a:rPr>
              <a:t>QCD</a:t>
            </a:r>
            <a:r>
              <a:rPr lang="fi-FI" sz="2600" dirty="0" smtClean="0">
                <a:solidFill>
                  <a:prstClr val="black"/>
                </a:solidFill>
              </a:rPr>
              <a:t> = (</a:t>
            </a:r>
            <a:r>
              <a:rPr lang="fi-FI" sz="2600" i="1" dirty="0" smtClean="0">
                <a:solidFill>
                  <a:prstClr val="black"/>
                </a:solidFill>
              </a:rPr>
              <a:t>Q</a:t>
            </a:r>
            <a:r>
              <a:rPr lang="fi-FI" sz="2600" dirty="0" smtClean="0">
                <a:solidFill>
                  <a:prstClr val="black"/>
                </a:solidFill>
              </a:rPr>
              <a:t>3 – </a:t>
            </a:r>
            <a:r>
              <a:rPr lang="fi-FI" sz="2600" i="1" dirty="0" smtClean="0">
                <a:solidFill>
                  <a:prstClr val="black"/>
                </a:solidFill>
              </a:rPr>
              <a:t>Q</a:t>
            </a:r>
            <a:r>
              <a:rPr lang="fi-FI" sz="2600" dirty="0" smtClean="0">
                <a:solidFill>
                  <a:prstClr val="black"/>
                </a:solidFill>
              </a:rPr>
              <a:t>1) / (</a:t>
            </a:r>
            <a:r>
              <a:rPr lang="fi-FI" sz="2600" i="1" dirty="0" smtClean="0">
                <a:solidFill>
                  <a:prstClr val="black"/>
                </a:solidFill>
              </a:rPr>
              <a:t>Q</a:t>
            </a:r>
            <a:r>
              <a:rPr lang="fi-FI" sz="2600" dirty="0" smtClean="0">
                <a:solidFill>
                  <a:prstClr val="black"/>
                </a:solidFill>
              </a:rPr>
              <a:t>3 + </a:t>
            </a:r>
            <a:r>
              <a:rPr lang="fi-FI" sz="2600" i="1" dirty="0" smtClean="0">
                <a:solidFill>
                  <a:prstClr val="black"/>
                </a:solidFill>
              </a:rPr>
              <a:t>Q</a:t>
            </a:r>
            <a:r>
              <a:rPr lang="fi-FI" sz="2600" dirty="0" smtClean="0">
                <a:solidFill>
                  <a:prstClr val="black"/>
                </a:solidFill>
              </a:rPr>
              <a:t>1)</a:t>
            </a:r>
          </a:p>
          <a:p>
            <a:pPr marL="800100" lvl="1" indent="-342900">
              <a:spcBef>
                <a:spcPct val="20000"/>
              </a:spcBef>
              <a:buFont typeface="Arial" pitchFamily="34" charset="0"/>
              <a:buChar char="•"/>
            </a:pPr>
            <a:r>
              <a:rPr lang="fi-FI" sz="2600" dirty="0" err="1" smtClean="0">
                <a:solidFill>
                  <a:prstClr val="black"/>
                </a:solidFill>
              </a:rPr>
              <a:t>Quartile</a:t>
            </a:r>
            <a:r>
              <a:rPr lang="fi-FI" sz="2600" dirty="0" smtClean="0">
                <a:solidFill>
                  <a:prstClr val="black"/>
                </a:solidFill>
              </a:rPr>
              <a:t> </a:t>
            </a:r>
            <a:r>
              <a:rPr lang="fi-FI" sz="2600" dirty="0" err="1" smtClean="0">
                <a:solidFill>
                  <a:prstClr val="black"/>
                </a:solidFill>
              </a:rPr>
              <a:t>coefficient</a:t>
            </a:r>
            <a:r>
              <a:rPr lang="fi-FI" sz="2600" dirty="0" smtClean="0">
                <a:solidFill>
                  <a:prstClr val="black"/>
                </a:solidFill>
              </a:rPr>
              <a:t> of dispersion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363272" cy="1143000"/>
          </a:xfrm>
        </p:spPr>
        <p:txBody>
          <a:bodyPr>
            <a:noAutofit/>
          </a:bodyPr>
          <a:lstStyle/>
          <a:p>
            <a:r>
              <a:rPr lang="fi-FI" sz="4300" smtClean="0"/>
              <a:t>Commuting distance for </a:t>
            </a:r>
            <a:r>
              <a:rPr lang="fi-FI" sz="4300" dirty="0" err="1" smtClean="0"/>
              <a:t>populations</a:t>
            </a:r>
            <a:r>
              <a:rPr lang="fi-FI" sz="4300" dirty="0" smtClean="0"/>
              <a:t> of </a:t>
            </a:r>
            <a:r>
              <a:rPr lang="fi-FI" sz="4300" smtClean="0"/>
              <a:t>the subregions (LAU 1)</a:t>
            </a:r>
            <a:endParaRPr lang="fi-FI" sz="4300" dirty="0"/>
          </a:p>
        </p:txBody>
      </p:sp>
      <p:grpSp>
        <p:nvGrpSpPr>
          <p:cNvPr id="3" name="Ryhmä 11"/>
          <p:cNvGrpSpPr/>
          <p:nvPr/>
        </p:nvGrpSpPr>
        <p:grpSpPr>
          <a:xfrm>
            <a:off x="-684584" y="980727"/>
            <a:ext cx="9159683" cy="5691106"/>
            <a:chOff x="-684584" y="980727"/>
            <a:chExt cx="9159683" cy="5691106"/>
          </a:xfrm>
        </p:grpSpPr>
        <p:pic>
          <p:nvPicPr>
            <p:cNvPr id="9" name="Kuva 8" descr="2014 5 Commuting distance.emf"/>
            <p:cNvPicPr>
              <a:picLocks noChangeAspect="1"/>
            </p:cNvPicPr>
            <p:nvPr/>
          </p:nvPicPr>
          <p:blipFill>
            <a:blip r:embed="rId2" cstate="print"/>
            <a:stretch>
              <a:fillRect/>
            </a:stretch>
          </p:blipFill>
          <p:spPr>
            <a:xfrm>
              <a:off x="-684584" y="980728"/>
              <a:ext cx="5112569" cy="5691105"/>
            </a:xfrm>
            <a:prstGeom prst="rect">
              <a:avLst/>
            </a:prstGeom>
          </p:spPr>
        </p:pic>
        <p:pic>
          <p:nvPicPr>
            <p:cNvPr id="10" name="Kuva 9" descr="2014 5 Commuting distance QCP.emf"/>
            <p:cNvPicPr>
              <a:picLocks noChangeAspect="1"/>
            </p:cNvPicPr>
            <p:nvPr/>
          </p:nvPicPr>
          <p:blipFill>
            <a:blip r:embed="rId3" cstate="print"/>
            <a:stretch>
              <a:fillRect/>
            </a:stretch>
          </p:blipFill>
          <p:spPr>
            <a:xfrm>
              <a:off x="3364750" y="980727"/>
              <a:ext cx="5110349" cy="5688633"/>
            </a:xfrm>
            <a:prstGeom prst="rect">
              <a:avLst/>
            </a:prstGeom>
          </p:spPr>
        </p:pic>
      </p:grpSp>
      <p:sp>
        <p:nvSpPr>
          <p:cNvPr id="11" name="Tekstikehys 10"/>
          <p:cNvSpPr txBox="1"/>
          <p:nvPr/>
        </p:nvSpPr>
        <p:spPr>
          <a:xfrm>
            <a:off x="3059832" y="6488668"/>
            <a:ext cx="3024336" cy="369332"/>
          </a:xfrm>
          <a:prstGeom prst="rect">
            <a:avLst/>
          </a:prstGeom>
          <a:noFill/>
        </p:spPr>
        <p:txBody>
          <a:bodyPr wrap="square" rtlCol="0">
            <a:spAutoFit/>
          </a:bodyPr>
          <a:lstStyle/>
          <a:p>
            <a:r>
              <a:rPr lang="fi-FI" i="1" smtClean="0"/>
              <a:t>Optimised by drive time.</a:t>
            </a:r>
            <a:endParaRPr lang="fi-FI" i="1"/>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Ryhmä 11"/>
          <p:cNvGrpSpPr/>
          <p:nvPr/>
        </p:nvGrpSpPr>
        <p:grpSpPr>
          <a:xfrm>
            <a:off x="-684584" y="980728"/>
            <a:ext cx="9152362" cy="5699281"/>
            <a:chOff x="-684584" y="980728"/>
            <a:chExt cx="9152362" cy="5699281"/>
          </a:xfrm>
        </p:grpSpPr>
        <p:pic>
          <p:nvPicPr>
            <p:cNvPr id="8" name="Kuva 7" descr="2014 5 Commuting time QCD.emf"/>
            <p:cNvPicPr>
              <a:picLocks noChangeAspect="1"/>
            </p:cNvPicPr>
            <p:nvPr/>
          </p:nvPicPr>
          <p:blipFill>
            <a:blip r:embed="rId2" cstate="print"/>
            <a:stretch>
              <a:fillRect/>
            </a:stretch>
          </p:blipFill>
          <p:spPr>
            <a:xfrm>
              <a:off x="3347864" y="980728"/>
              <a:ext cx="5119914" cy="5699281"/>
            </a:xfrm>
            <a:prstGeom prst="rect">
              <a:avLst/>
            </a:prstGeom>
          </p:spPr>
        </p:pic>
        <p:pic>
          <p:nvPicPr>
            <p:cNvPr id="7" name="Kuva 6" descr="2014 5 Commuting time.emf"/>
            <p:cNvPicPr>
              <a:picLocks noChangeAspect="1"/>
            </p:cNvPicPr>
            <p:nvPr/>
          </p:nvPicPr>
          <p:blipFill>
            <a:blip r:embed="rId3" cstate="print"/>
            <a:stretch>
              <a:fillRect/>
            </a:stretch>
          </p:blipFill>
          <p:spPr>
            <a:xfrm>
              <a:off x="-684584" y="980728"/>
              <a:ext cx="5110348" cy="5688633"/>
            </a:xfrm>
            <a:prstGeom prst="rect">
              <a:avLst/>
            </a:prstGeom>
          </p:spPr>
        </p:pic>
      </p:grpSp>
      <p:sp>
        <p:nvSpPr>
          <p:cNvPr id="2" name="Otsikko 1"/>
          <p:cNvSpPr>
            <a:spLocks noGrp="1"/>
          </p:cNvSpPr>
          <p:nvPr>
            <p:ph type="title"/>
          </p:nvPr>
        </p:nvSpPr>
        <p:spPr>
          <a:xfrm>
            <a:off x="457200" y="274638"/>
            <a:ext cx="8363272" cy="1143000"/>
          </a:xfrm>
        </p:spPr>
        <p:txBody>
          <a:bodyPr>
            <a:noAutofit/>
          </a:bodyPr>
          <a:lstStyle/>
          <a:p>
            <a:r>
              <a:rPr lang="fi-FI" sz="4300" smtClean="0"/>
              <a:t>Commuting time for </a:t>
            </a:r>
            <a:r>
              <a:rPr lang="fi-FI" sz="4300" dirty="0" err="1" smtClean="0"/>
              <a:t>populations</a:t>
            </a:r>
            <a:r>
              <a:rPr lang="fi-FI" sz="4300" dirty="0" smtClean="0"/>
              <a:t> of </a:t>
            </a:r>
            <a:r>
              <a:rPr lang="fi-FI" sz="4300" smtClean="0"/>
              <a:t>the sub-regions (LAU 1)</a:t>
            </a:r>
            <a:endParaRPr lang="fi-FI" sz="4300" dirty="0"/>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Ryhmä 5"/>
          <p:cNvGrpSpPr/>
          <p:nvPr/>
        </p:nvGrpSpPr>
        <p:grpSpPr>
          <a:xfrm>
            <a:off x="-684584" y="980728"/>
            <a:ext cx="9142795" cy="5699281"/>
            <a:chOff x="-684584" y="980728"/>
            <a:chExt cx="9142795" cy="5699281"/>
          </a:xfrm>
        </p:grpSpPr>
        <p:pic>
          <p:nvPicPr>
            <p:cNvPr id="12" name="Kuva 11" descr="2014 5 Commuting time K1.emf"/>
            <p:cNvPicPr>
              <a:picLocks noChangeAspect="1"/>
            </p:cNvPicPr>
            <p:nvPr/>
          </p:nvPicPr>
          <p:blipFill>
            <a:blip r:embed="rId2" cstate="print"/>
            <a:stretch>
              <a:fillRect/>
            </a:stretch>
          </p:blipFill>
          <p:spPr>
            <a:xfrm>
              <a:off x="-684584" y="980728"/>
              <a:ext cx="5119914" cy="5699281"/>
            </a:xfrm>
            <a:prstGeom prst="rect">
              <a:avLst/>
            </a:prstGeom>
          </p:spPr>
        </p:pic>
        <p:pic>
          <p:nvPicPr>
            <p:cNvPr id="9" name="Kuva 8" descr="2014 5 Commuting time M5.emf"/>
            <p:cNvPicPr>
              <a:picLocks noChangeAspect="1"/>
            </p:cNvPicPr>
            <p:nvPr/>
          </p:nvPicPr>
          <p:blipFill>
            <a:blip r:embed="rId3" cstate="print"/>
            <a:stretch>
              <a:fillRect/>
            </a:stretch>
          </p:blipFill>
          <p:spPr>
            <a:xfrm>
              <a:off x="3347864" y="980728"/>
              <a:ext cx="5110347" cy="5688632"/>
            </a:xfrm>
            <a:prstGeom prst="rect">
              <a:avLst/>
            </a:prstGeom>
          </p:spPr>
        </p:pic>
      </p:grpSp>
      <p:sp>
        <p:nvSpPr>
          <p:cNvPr id="2" name="Otsikko 1"/>
          <p:cNvSpPr>
            <a:spLocks noGrp="1"/>
          </p:cNvSpPr>
          <p:nvPr>
            <p:ph type="title"/>
          </p:nvPr>
        </p:nvSpPr>
        <p:spPr>
          <a:xfrm>
            <a:off x="457200" y="274638"/>
            <a:ext cx="8363272" cy="1143000"/>
          </a:xfrm>
        </p:spPr>
        <p:txBody>
          <a:bodyPr>
            <a:noAutofit/>
          </a:bodyPr>
          <a:lstStyle/>
          <a:p>
            <a:r>
              <a:rPr lang="fi-FI" sz="4300" smtClean="0"/>
              <a:t>Commuting time by the Urban-rural classification</a:t>
            </a:r>
            <a:endParaRPr lang="fi-FI" sz="4300" dirty="0"/>
          </a:p>
        </p:txBody>
      </p:sp>
      <p:sp>
        <p:nvSpPr>
          <p:cNvPr id="14" name="Tekstikehys 13"/>
          <p:cNvSpPr txBox="1"/>
          <p:nvPr/>
        </p:nvSpPr>
        <p:spPr>
          <a:xfrm>
            <a:off x="683568" y="1484784"/>
            <a:ext cx="5256584" cy="646331"/>
          </a:xfrm>
          <a:prstGeom prst="rect">
            <a:avLst/>
          </a:prstGeom>
          <a:noFill/>
        </p:spPr>
        <p:txBody>
          <a:bodyPr wrap="square" rtlCol="0">
            <a:spAutoFit/>
          </a:bodyPr>
          <a:lstStyle/>
          <a:p>
            <a:r>
              <a:rPr lang="fi-FI" smtClean="0"/>
              <a:t>Populations in </a:t>
            </a:r>
            <a:r>
              <a:rPr lang="fi-FI" i="1" smtClean="0"/>
              <a:t>Inner-urban areas</a:t>
            </a:r>
            <a:r>
              <a:rPr lang="fi-FI" smtClean="0"/>
              <a:t> (left) and in </a:t>
            </a:r>
            <a:r>
              <a:rPr lang="fi-FI" i="1" smtClean="0"/>
              <a:t>Rural areas close to urban areas</a:t>
            </a:r>
            <a:r>
              <a:rPr lang="fi-FI" smtClean="0"/>
              <a:t> (right) by the sub-regions.</a:t>
            </a:r>
            <a:endParaRPr lang="fi-FI"/>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Ryhmä 7"/>
          <p:cNvGrpSpPr/>
          <p:nvPr/>
        </p:nvGrpSpPr>
        <p:grpSpPr>
          <a:xfrm>
            <a:off x="-684584" y="980728"/>
            <a:ext cx="9145016" cy="5691106"/>
            <a:chOff x="-684584" y="980728"/>
            <a:chExt cx="9145016" cy="5691106"/>
          </a:xfrm>
        </p:grpSpPr>
        <p:pic>
          <p:nvPicPr>
            <p:cNvPr id="7" name="Kuva 6" descr="2014 5 Commuting speed M6.emf"/>
            <p:cNvPicPr>
              <a:picLocks noChangeAspect="1"/>
            </p:cNvPicPr>
            <p:nvPr/>
          </p:nvPicPr>
          <p:blipFill>
            <a:blip r:embed="rId2" cstate="print"/>
            <a:stretch>
              <a:fillRect/>
            </a:stretch>
          </p:blipFill>
          <p:spPr>
            <a:xfrm>
              <a:off x="3347864" y="980728"/>
              <a:ext cx="5112568" cy="5691106"/>
            </a:xfrm>
            <a:prstGeom prst="rect">
              <a:avLst/>
            </a:prstGeom>
          </p:spPr>
        </p:pic>
        <p:pic>
          <p:nvPicPr>
            <p:cNvPr id="6" name="Kuva 5" descr="2014 5 Commuting speed AVG.emf"/>
            <p:cNvPicPr>
              <a:picLocks noChangeAspect="1"/>
            </p:cNvPicPr>
            <p:nvPr/>
          </p:nvPicPr>
          <p:blipFill>
            <a:blip r:embed="rId3" cstate="print"/>
            <a:stretch>
              <a:fillRect/>
            </a:stretch>
          </p:blipFill>
          <p:spPr>
            <a:xfrm>
              <a:off x="-684584" y="980728"/>
              <a:ext cx="5112568" cy="5691104"/>
            </a:xfrm>
            <a:prstGeom prst="rect">
              <a:avLst/>
            </a:prstGeom>
          </p:spPr>
        </p:pic>
      </p:grpSp>
      <p:sp>
        <p:nvSpPr>
          <p:cNvPr id="2" name="Otsikko 1"/>
          <p:cNvSpPr>
            <a:spLocks noGrp="1"/>
          </p:cNvSpPr>
          <p:nvPr>
            <p:ph type="title"/>
          </p:nvPr>
        </p:nvSpPr>
        <p:spPr>
          <a:xfrm>
            <a:off x="457200" y="274638"/>
            <a:ext cx="8363272" cy="1143000"/>
          </a:xfrm>
        </p:spPr>
        <p:txBody>
          <a:bodyPr>
            <a:noAutofit/>
          </a:bodyPr>
          <a:lstStyle/>
          <a:p>
            <a:r>
              <a:rPr lang="fi-FI" sz="4300" smtClean="0"/>
              <a:t>Average speed for commuting distances 10-15 km</a:t>
            </a:r>
            <a:endParaRPr lang="fi-FI" sz="4300" dirty="0"/>
          </a:p>
        </p:txBody>
      </p:sp>
      <p:sp>
        <p:nvSpPr>
          <p:cNvPr id="12" name="Tekstikehys 11"/>
          <p:cNvSpPr txBox="1"/>
          <p:nvPr/>
        </p:nvSpPr>
        <p:spPr>
          <a:xfrm>
            <a:off x="4716016" y="1484784"/>
            <a:ext cx="3024336" cy="646331"/>
          </a:xfrm>
          <a:prstGeom prst="rect">
            <a:avLst/>
          </a:prstGeom>
          <a:noFill/>
        </p:spPr>
        <p:txBody>
          <a:bodyPr wrap="square" rtlCol="0">
            <a:spAutoFit/>
          </a:bodyPr>
          <a:lstStyle/>
          <a:p>
            <a:r>
              <a:rPr lang="fi-FI" smtClean="0"/>
              <a:t>Populations in </a:t>
            </a:r>
            <a:r>
              <a:rPr lang="fi-FI" i="1" smtClean="0"/>
              <a:t>Rural heartland areas:</a:t>
            </a:r>
            <a:endParaRPr lang="fi-FI"/>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2014 04 PielaData Comparison_Full.png"/>
          <p:cNvPicPr>
            <a:picLocks noChangeAspect="1"/>
          </p:cNvPicPr>
          <p:nvPr/>
        </p:nvPicPr>
        <p:blipFill>
          <a:blip r:embed="rId2" cstate="print"/>
          <a:stretch>
            <a:fillRect/>
          </a:stretch>
        </p:blipFill>
        <p:spPr>
          <a:xfrm>
            <a:off x="-108520" y="260648"/>
            <a:ext cx="9144000" cy="6433944"/>
          </a:xfrm>
          <a:prstGeom prst="rect">
            <a:avLst/>
          </a:prstGeom>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Further</a:t>
            </a:r>
            <a:r>
              <a:rPr lang="fi-FI" dirty="0" smtClean="0"/>
              <a:t> </a:t>
            </a:r>
            <a:r>
              <a:rPr lang="fi-FI" dirty="0" err="1" smtClean="0"/>
              <a:t>research</a:t>
            </a:r>
            <a:r>
              <a:rPr lang="fi-FI" dirty="0" smtClean="0"/>
              <a:t> and </a:t>
            </a:r>
            <a:r>
              <a:rPr lang="fi-FI" dirty="0" err="1" smtClean="0"/>
              <a:t>conclusions</a:t>
            </a:r>
            <a:endParaRPr lang="fi-FI" dirty="0"/>
          </a:p>
        </p:txBody>
      </p:sp>
      <p:sp>
        <p:nvSpPr>
          <p:cNvPr id="3" name="Sisällön paikkamerkki 2"/>
          <p:cNvSpPr>
            <a:spLocks noGrp="1"/>
          </p:cNvSpPr>
          <p:nvPr>
            <p:ph idx="1"/>
          </p:nvPr>
        </p:nvSpPr>
        <p:spPr/>
        <p:txBody>
          <a:bodyPr>
            <a:normAutofit fontScale="85000" lnSpcReduction="10000"/>
          </a:bodyPr>
          <a:lstStyle/>
          <a:p>
            <a:r>
              <a:rPr lang="en-GB" i="1" smtClean="0"/>
              <a:t>Many </a:t>
            </a:r>
            <a:r>
              <a:rPr lang="en-GB" i="1" dirty="0" smtClean="0"/>
              <a:t>accessibility challenges are related to rush hour traffic</a:t>
            </a:r>
            <a:r>
              <a:rPr lang="en-GB" i="1" smtClean="0"/>
              <a:t>. The </a:t>
            </a:r>
            <a:r>
              <a:rPr lang="en-GB" i="1" dirty="0" smtClean="0"/>
              <a:t>estimation of the commuting travel time becomes much more complex than the general 24/7 emergency accessibility</a:t>
            </a:r>
            <a:r>
              <a:rPr lang="en-GB" i="1" smtClean="0"/>
              <a:t>. Big data helps.</a:t>
            </a:r>
            <a:endParaRPr lang="fi-FI" i="1" dirty="0" smtClean="0"/>
          </a:p>
          <a:p>
            <a:r>
              <a:rPr lang="bg-BG" i="1" dirty="0" smtClean="0"/>
              <a:t>The extensive and detailed national road network has been proven useful in population statistics and will be seen as part of the social statistics data warehouse based applications in forthcoming years.</a:t>
            </a:r>
            <a:endParaRPr lang="fi-FI" i="1" dirty="0" smtClean="0"/>
          </a:p>
          <a:p>
            <a:pPr algn="ctr">
              <a:buNone/>
            </a:pPr>
            <a:endParaRPr lang="fi-FI" b="1" i="1" dirty="0" smtClean="0">
              <a:solidFill>
                <a:schemeClr val="tx2"/>
              </a:solidFill>
            </a:endParaRPr>
          </a:p>
          <a:p>
            <a:pPr algn="ctr">
              <a:buNone/>
            </a:pPr>
            <a:r>
              <a:rPr lang="fi-FI" b="1" i="1" smtClean="0">
                <a:solidFill>
                  <a:schemeClr val="tx2">
                    <a:lumMod val="60000"/>
                    <a:lumOff val="40000"/>
                  </a:schemeClr>
                </a:solidFill>
              </a:rPr>
              <a:t>Danke schön!</a:t>
            </a:r>
            <a:endParaRPr lang="fi-FI" b="1" i="1" dirty="0" smtClean="0">
              <a:solidFill>
                <a:schemeClr val="tx2">
                  <a:lumMod val="60000"/>
                  <a:lumOff val="40000"/>
                </a:schemeClr>
              </a:solidFill>
            </a:endParaRPr>
          </a:p>
          <a:p>
            <a:pPr algn="ctr">
              <a:buNone/>
            </a:pPr>
            <a:r>
              <a:rPr lang="fi-FI" b="1" i="1" dirty="0" err="1" smtClean="0">
                <a:solidFill>
                  <a:schemeClr val="tx2"/>
                </a:solidFill>
              </a:rPr>
              <a:t>pasi.piela@stat.fi</a:t>
            </a:r>
            <a:endParaRPr lang="fi-FI" b="1" i="1" dirty="0">
              <a:solidFill>
                <a:schemeClr val="tx2"/>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mtClean="0"/>
              <a:t>Other application examples</a:t>
            </a:r>
            <a:endParaRPr lang="fi-FI" dirty="0"/>
          </a:p>
        </p:txBody>
      </p:sp>
      <p:sp>
        <p:nvSpPr>
          <p:cNvPr id="3" name="Sisällön paikkamerkki 2"/>
          <p:cNvSpPr>
            <a:spLocks noGrp="1"/>
          </p:cNvSpPr>
          <p:nvPr>
            <p:ph idx="1"/>
          </p:nvPr>
        </p:nvSpPr>
        <p:spPr/>
        <p:txBody>
          <a:bodyPr>
            <a:normAutofit/>
          </a:bodyPr>
          <a:lstStyle/>
          <a:p>
            <a:r>
              <a:rPr lang="fi-FI" smtClean="0"/>
              <a:t>24/7 Emergency Accessibility</a:t>
            </a:r>
            <a:endParaRPr lang="fi-FI" dirty="0" smtClean="0"/>
          </a:p>
          <a:p>
            <a:pPr lvl="1"/>
            <a:r>
              <a:rPr lang="fi-FI" dirty="0" err="1" smtClean="0"/>
              <a:t>Population</a:t>
            </a:r>
            <a:r>
              <a:rPr lang="fi-FI" dirty="0" smtClean="0"/>
              <a:t> </a:t>
            </a:r>
            <a:r>
              <a:rPr lang="fi-FI" dirty="0" err="1" smtClean="0"/>
              <a:t>aggregated</a:t>
            </a:r>
            <a:r>
              <a:rPr lang="fi-FI" dirty="0" smtClean="0"/>
              <a:t> </a:t>
            </a:r>
            <a:r>
              <a:rPr lang="fi-FI" smtClean="0"/>
              <a:t>to 1 km x 1 km grids</a:t>
            </a:r>
          </a:p>
          <a:p>
            <a:pPr lvl="1"/>
            <a:r>
              <a:rPr lang="fi-FI" smtClean="0"/>
              <a:t>Speed limits for each traffic element</a:t>
            </a:r>
            <a:endParaRPr lang="fi-FI" dirty="0" smtClean="0"/>
          </a:p>
          <a:p>
            <a:r>
              <a:rPr lang="fi-FI" smtClean="0"/>
              <a:t>Elementary School Accessibility</a:t>
            </a:r>
            <a:endParaRPr lang="fi-FI" dirty="0" smtClean="0"/>
          </a:p>
          <a:p>
            <a:pPr lvl="1"/>
            <a:r>
              <a:rPr lang="fi-FI" smtClean="0"/>
              <a:t>Population aggregated to 250 m x 250 m grids</a:t>
            </a:r>
          </a:p>
          <a:p>
            <a:pPr lvl="1"/>
            <a:r>
              <a:rPr lang="fi-FI" smtClean="0"/>
              <a:t>Pedestrian districts allowed, non-hierarchical</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mtClean="0"/>
              <a:t>Relative </a:t>
            </a:r>
            <a:r>
              <a:rPr lang="fi-FI" dirty="0" smtClean="0"/>
              <a:t>30 </a:t>
            </a:r>
            <a:r>
              <a:rPr lang="fi-FI" dirty="0" err="1" smtClean="0"/>
              <a:t>minutes</a:t>
            </a:r>
            <a:r>
              <a:rPr lang="fi-FI" dirty="0" smtClean="0"/>
              <a:t> </a:t>
            </a:r>
            <a:r>
              <a:rPr lang="fi-FI" dirty="0" err="1" smtClean="0"/>
              <a:t>drive</a:t>
            </a:r>
            <a:r>
              <a:rPr lang="fi-FI" dirty="0" smtClean="0"/>
              <a:t> </a:t>
            </a:r>
            <a:r>
              <a:rPr lang="fi-FI" dirty="0" err="1" smtClean="0"/>
              <a:t>time</a:t>
            </a:r>
            <a:r>
              <a:rPr lang="fi-FI" dirty="0" smtClean="0"/>
              <a:t> </a:t>
            </a:r>
            <a:r>
              <a:rPr lang="fi-FI" dirty="0" err="1" smtClean="0"/>
              <a:t>coverage</a:t>
            </a:r>
            <a:r>
              <a:rPr lang="fi-FI" dirty="0" smtClean="0"/>
              <a:t> </a:t>
            </a:r>
            <a:r>
              <a:rPr lang="fi-FI" dirty="0" err="1" smtClean="0"/>
              <a:t>by</a:t>
            </a:r>
            <a:r>
              <a:rPr lang="fi-FI" dirty="0" smtClean="0"/>
              <a:t> </a:t>
            </a:r>
            <a:r>
              <a:rPr lang="fi-FI" dirty="0" err="1" smtClean="0"/>
              <a:t>age</a:t>
            </a:r>
            <a:r>
              <a:rPr lang="fi-FI" dirty="0" smtClean="0"/>
              <a:t> </a:t>
            </a:r>
            <a:r>
              <a:rPr lang="fi-FI" dirty="0" err="1" smtClean="0"/>
              <a:t>groups</a:t>
            </a:r>
            <a:endParaRPr lang="fi-FI" dirty="0"/>
          </a:p>
        </p:txBody>
      </p:sp>
      <p:graphicFrame>
        <p:nvGraphicFramePr>
          <p:cNvPr id="4" name="Sisällön paikkamerkki 3"/>
          <p:cNvGraphicFramePr>
            <a:graphicFrameLocks noGrp="1"/>
          </p:cNvGraphicFramePr>
          <p:nvPr>
            <p:ph idx="1"/>
          </p:nvPr>
        </p:nvGraphicFramePr>
        <p:xfrm>
          <a:off x="467544" y="1628800"/>
          <a:ext cx="8064895" cy="1483360"/>
        </p:xfrm>
        <a:graphic>
          <a:graphicData uri="http://schemas.openxmlformats.org/drawingml/2006/table">
            <a:tbl>
              <a:tblPr firstRow="1" bandRow="1">
                <a:tableStyleId>{5C22544A-7EE6-4342-B048-85BDC9FD1C3A}</a:tableStyleId>
              </a:tblPr>
              <a:tblGrid>
                <a:gridCol w="1612979"/>
                <a:gridCol w="1612979"/>
                <a:gridCol w="1612979"/>
                <a:gridCol w="1612979"/>
                <a:gridCol w="1612979"/>
              </a:tblGrid>
              <a:tr h="370840">
                <a:tc>
                  <a:txBody>
                    <a:bodyPr/>
                    <a:lstStyle/>
                    <a:p>
                      <a:r>
                        <a:rPr lang="fi-FI" dirty="0" err="1" smtClean="0"/>
                        <a:t>Hospital</a:t>
                      </a:r>
                      <a:r>
                        <a:rPr lang="fi-FI" baseline="0" dirty="0" smtClean="0"/>
                        <a:t> </a:t>
                      </a:r>
                      <a:r>
                        <a:rPr lang="fi-FI" baseline="0" dirty="0" err="1" smtClean="0"/>
                        <a:t>Dist</a:t>
                      </a:r>
                      <a:r>
                        <a:rPr lang="fi-FI" baseline="0" dirty="0" smtClean="0"/>
                        <a:t>.</a:t>
                      </a:r>
                      <a:endParaRPr lang="fi-FI" dirty="0"/>
                    </a:p>
                  </a:txBody>
                  <a:tcPr/>
                </a:tc>
                <a:tc>
                  <a:txBody>
                    <a:bodyPr/>
                    <a:lstStyle/>
                    <a:p>
                      <a:pPr algn="ctr"/>
                      <a:r>
                        <a:rPr lang="fi-FI" dirty="0" smtClean="0"/>
                        <a:t>1</a:t>
                      </a:r>
                      <a:r>
                        <a:rPr lang="fi-FI" baseline="0" dirty="0" smtClean="0"/>
                        <a:t> – 15 </a:t>
                      </a:r>
                      <a:endParaRPr lang="fi-FI" dirty="0"/>
                    </a:p>
                  </a:txBody>
                  <a:tcPr/>
                </a:tc>
                <a:tc>
                  <a:txBody>
                    <a:bodyPr/>
                    <a:lstStyle/>
                    <a:p>
                      <a:pPr algn="ctr"/>
                      <a:r>
                        <a:rPr lang="fi-FI" dirty="0" smtClean="0"/>
                        <a:t>16</a:t>
                      </a:r>
                      <a:r>
                        <a:rPr lang="fi-FI" baseline="0" dirty="0" smtClean="0"/>
                        <a:t> - 64</a:t>
                      </a:r>
                      <a:endParaRPr lang="fi-FI" dirty="0"/>
                    </a:p>
                  </a:txBody>
                  <a:tcPr/>
                </a:tc>
                <a:tc>
                  <a:txBody>
                    <a:bodyPr/>
                    <a:lstStyle/>
                    <a:p>
                      <a:pPr algn="ctr"/>
                      <a:r>
                        <a:rPr lang="fi-FI" dirty="0" smtClean="0"/>
                        <a:t>65+</a:t>
                      </a:r>
                      <a:endParaRPr lang="fi-FI" dirty="0"/>
                    </a:p>
                  </a:txBody>
                  <a:tcPr/>
                </a:tc>
                <a:tc>
                  <a:txBody>
                    <a:bodyPr/>
                    <a:lstStyle/>
                    <a:p>
                      <a:pPr algn="ctr"/>
                      <a:r>
                        <a:rPr lang="fi-FI" dirty="0" err="1" smtClean="0"/>
                        <a:t>All</a:t>
                      </a:r>
                      <a:endParaRPr lang="fi-FI" dirty="0"/>
                    </a:p>
                  </a:txBody>
                  <a:tcPr/>
                </a:tc>
              </a:tr>
              <a:tr h="370840">
                <a:tc>
                  <a:txBody>
                    <a:bodyPr/>
                    <a:lstStyle/>
                    <a:p>
                      <a:r>
                        <a:rPr lang="fi-FI" dirty="0" err="1" smtClean="0"/>
                        <a:t>All</a:t>
                      </a:r>
                      <a:endParaRPr lang="fi-FI" dirty="0"/>
                    </a:p>
                  </a:txBody>
                  <a:tcPr/>
                </a:tc>
                <a:tc>
                  <a:txBody>
                    <a:bodyPr/>
                    <a:lstStyle/>
                    <a:p>
                      <a:pPr algn="ctr">
                        <a:spcAft>
                          <a:spcPts val="0"/>
                        </a:spcAft>
                      </a:pPr>
                      <a:r>
                        <a:rPr lang="en-GB" sz="1800" dirty="0">
                          <a:latin typeface="+mn-lt"/>
                          <a:ea typeface="Calibri"/>
                          <a:cs typeface="Times New Roman"/>
                        </a:rPr>
                        <a:t>0.896</a:t>
                      </a:r>
                      <a:endParaRPr lang="fi-FI" sz="1800" dirty="0">
                        <a:latin typeface="+mn-lt"/>
                        <a:ea typeface="Calibri"/>
                        <a:cs typeface="Times New Roman"/>
                      </a:endParaRPr>
                    </a:p>
                  </a:txBody>
                  <a:tcPr marL="44450" marR="44450" marT="0" marB="0" anchor="ctr"/>
                </a:tc>
                <a:tc>
                  <a:txBody>
                    <a:bodyPr/>
                    <a:lstStyle/>
                    <a:p>
                      <a:pPr algn="ctr">
                        <a:spcAft>
                          <a:spcPts val="0"/>
                        </a:spcAft>
                      </a:pPr>
                      <a:r>
                        <a:rPr lang="en-GB" sz="1800">
                          <a:latin typeface="+mn-lt"/>
                          <a:ea typeface="Calibri"/>
                          <a:cs typeface="Times New Roman"/>
                        </a:rPr>
                        <a:t>0.894</a:t>
                      </a:r>
                      <a:endParaRPr lang="fi-FI" sz="1800">
                        <a:latin typeface="+mn-lt"/>
                        <a:ea typeface="Calibri"/>
                        <a:cs typeface="Times New Roman"/>
                      </a:endParaRPr>
                    </a:p>
                  </a:txBody>
                  <a:tcPr marL="44450" marR="44450" marT="0" marB="0" anchor="ctr"/>
                </a:tc>
                <a:tc>
                  <a:txBody>
                    <a:bodyPr/>
                    <a:lstStyle/>
                    <a:p>
                      <a:pPr algn="ctr">
                        <a:spcAft>
                          <a:spcPts val="0"/>
                        </a:spcAft>
                      </a:pPr>
                      <a:r>
                        <a:rPr lang="en-GB" sz="1800">
                          <a:latin typeface="+mn-lt"/>
                          <a:ea typeface="Calibri"/>
                          <a:cs typeface="Times New Roman"/>
                        </a:rPr>
                        <a:t>0.846</a:t>
                      </a:r>
                      <a:endParaRPr lang="fi-FI" sz="1800">
                        <a:latin typeface="+mn-lt"/>
                        <a:ea typeface="Calibri"/>
                        <a:cs typeface="Times New Roman"/>
                      </a:endParaRPr>
                    </a:p>
                  </a:txBody>
                  <a:tcPr marL="44450" marR="44450" marT="0" marB="0" anchor="ctr"/>
                </a:tc>
                <a:tc>
                  <a:txBody>
                    <a:bodyPr/>
                    <a:lstStyle/>
                    <a:p>
                      <a:pPr algn="ctr">
                        <a:spcAft>
                          <a:spcPts val="0"/>
                        </a:spcAft>
                      </a:pPr>
                      <a:r>
                        <a:rPr lang="en-GB" sz="1800">
                          <a:latin typeface="+mn-lt"/>
                          <a:ea typeface="Calibri"/>
                          <a:cs typeface="Times New Roman"/>
                        </a:rPr>
                        <a:t>0.885</a:t>
                      </a:r>
                      <a:endParaRPr lang="fi-FI" sz="1800">
                        <a:latin typeface="+mn-lt"/>
                        <a:ea typeface="Calibri"/>
                        <a:cs typeface="Times New Roman"/>
                      </a:endParaRPr>
                    </a:p>
                  </a:txBody>
                  <a:tcPr marL="44450" marR="44450" marT="0" marB="0" anchor="ctr"/>
                </a:tc>
              </a:tr>
              <a:tr h="370840">
                <a:tc>
                  <a:txBody>
                    <a:bodyPr/>
                    <a:lstStyle/>
                    <a:p>
                      <a:r>
                        <a:rPr lang="fi-FI" dirty="0" smtClean="0"/>
                        <a:t>Min, Kainuu</a:t>
                      </a:r>
                      <a:endParaRPr lang="fi-FI" dirty="0"/>
                    </a:p>
                  </a:txBody>
                  <a:tcPr/>
                </a:tc>
                <a:tc>
                  <a:txBody>
                    <a:bodyPr/>
                    <a:lstStyle/>
                    <a:p>
                      <a:pPr algn="ctr">
                        <a:spcAft>
                          <a:spcPts val="0"/>
                        </a:spcAft>
                      </a:pPr>
                      <a:r>
                        <a:rPr lang="en-GB" sz="1800" dirty="0">
                          <a:latin typeface="+mn-lt"/>
                          <a:ea typeface="Calibri"/>
                          <a:cs typeface="Times New Roman"/>
                        </a:rPr>
                        <a:t>0.591</a:t>
                      </a:r>
                      <a:endParaRPr lang="fi-FI" sz="1800" dirty="0">
                        <a:latin typeface="+mn-lt"/>
                        <a:ea typeface="Calibri"/>
                        <a:cs typeface="Times New Roman"/>
                      </a:endParaRPr>
                    </a:p>
                  </a:txBody>
                  <a:tcPr marL="44450" marR="44450" marT="0" marB="0" anchor="ctr"/>
                </a:tc>
                <a:tc>
                  <a:txBody>
                    <a:bodyPr/>
                    <a:lstStyle/>
                    <a:p>
                      <a:pPr algn="ctr">
                        <a:spcAft>
                          <a:spcPts val="0"/>
                        </a:spcAft>
                      </a:pPr>
                      <a:r>
                        <a:rPr lang="en-GB" sz="1800">
                          <a:latin typeface="+mn-lt"/>
                          <a:ea typeface="Calibri"/>
                          <a:cs typeface="Times New Roman"/>
                        </a:rPr>
                        <a:t>0.581</a:t>
                      </a:r>
                      <a:endParaRPr lang="fi-FI" sz="1800">
                        <a:latin typeface="+mn-lt"/>
                        <a:ea typeface="Calibri"/>
                        <a:cs typeface="Times New Roman"/>
                      </a:endParaRPr>
                    </a:p>
                  </a:txBody>
                  <a:tcPr marL="44450" marR="44450" marT="0" marB="0" anchor="ctr"/>
                </a:tc>
                <a:tc>
                  <a:txBody>
                    <a:bodyPr/>
                    <a:lstStyle/>
                    <a:p>
                      <a:pPr algn="ctr">
                        <a:spcAft>
                          <a:spcPts val="0"/>
                        </a:spcAft>
                      </a:pPr>
                      <a:r>
                        <a:rPr lang="en-GB" sz="1800">
                          <a:latin typeface="+mn-lt"/>
                          <a:ea typeface="Calibri"/>
                          <a:cs typeface="Times New Roman"/>
                        </a:rPr>
                        <a:t>0.519</a:t>
                      </a:r>
                      <a:endParaRPr lang="fi-FI" sz="1800">
                        <a:latin typeface="+mn-lt"/>
                        <a:ea typeface="Calibri"/>
                        <a:cs typeface="Times New Roman"/>
                      </a:endParaRPr>
                    </a:p>
                  </a:txBody>
                  <a:tcPr marL="44450" marR="44450" marT="0" marB="0" anchor="ctr"/>
                </a:tc>
                <a:tc>
                  <a:txBody>
                    <a:bodyPr/>
                    <a:lstStyle/>
                    <a:p>
                      <a:pPr algn="ctr">
                        <a:spcAft>
                          <a:spcPts val="0"/>
                        </a:spcAft>
                      </a:pPr>
                      <a:r>
                        <a:rPr lang="en-GB" sz="1800">
                          <a:latin typeface="+mn-lt"/>
                          <a:ea typeface="Calibri"/>
                          <a:cs typeface="Times New Roman"/>
                        </a:rPr>
                        <a:t>0.570</a:t>
                      </a:r>
                      <a:endParaRPr lang="fi-FI" sz="1800">
                        <a:latin typeface="+mn-lt"/>
                        <a:ea typeface="Calibri"/>
                        <a:cs typeface="Times New Roman"/>
                      </a:endParaRPr>
                    </a:p>
                  </a:txBody>
                  <a:tcPr marL="44450" marR="44450" marT="0" marB="0" anchor="ctr"/>
                </a:tc>
              </a:tr>
              <a:tr h="370840">
                <a:tc>
                  <a:txBody>
                    <a:bodyPr/>
                    <a:lstStyle/>
                    <a:p>
                      <a:r>
                        <a:rPr lang="fi-FI" dirty="0" smtClean="0"/>
                        <a:t>Max, Helsinki</a:t>
                      </a:r>
                      <a:endParaRPr lang="fi-FI" dirty="0"/>
                    </a:p>
                  </a:txBody>
                  <a:tcPr/>
                </a:tc>
                <a:tc>
                  <a:txBody>
                    <a:bodyPr/>
                    <a:lstStyle/>
                    <a:p>
                      <a:pPr algn="ctr">
                        <a:spcAft>
                          <a:spcPts val="0"/>
                        </a:spcAft>
                      </a:pPr>
                      <a:r>
                        <a:rPr lang="en-GB" sz="1800" dirty="0">
                          <a:latin typeface="+mn-lt"/>
                          <a:ea typeface="Calibri"/>
                          <a:cs typeface="Times New Roman"/>
                        </a:rPr>
                        <a:t>0.991</a:t>
                      </a:r>
                      <a:endParaRPr lang="fi-FI" sz="1800" dirty="0">
                        <a:latin typeface="+mn-lt"/>
                        <a:ea typeface="Calibri"/>
                        <a:cs typeface="Times New Roman"/>
                      </a:endParaRPr>
                    </a:p>
                  </a:txBody>
                  <a:tcPr marL="44450" marR="44450" marT="0" marB="0" anchor="ctr"/>
                </a:tc>
                <a:tc>
                  <a:txBody>
                    <a:bodyPr/>
                    <a:lstStyle/>
                    <a:p>
                      <a:pPr algn="ctr">
                        <a:spcAft>
                          <a:spcPts val="0"/>
                        </a:spcAft>
                      </a:pPr>
                      <a:r>
                        <a:rPr lang="en-GB" sz="1800" dirty="0">
                          <a:latin typeface="+mn-lt"/>
                          <a:ea typeface="Calibri"/>
                          <a:cs typeface="Times New Roman"/>
                        </a:rPr>
                        <a:t>0.991</a:t>
                      </a:r>
                      <a:endParaRPr lang="fi-FI" sz="1800" dirty="0">
                        <a:latin typeface="+mn-lt"/>
                        <a:ea typeface="Calibri"/>
                        <a:cs typeface="Times New Roman"/>
                      </a:endParaRPr>
                    </a:p>
                  </a:txBody>
                  <a:tcPr marL="44450" marR="44450" marT="0" marB="0" anchor="ctr"/>
                </a:tc>
                <a:tc>
                  <a:txBody>
                    <a:bodyPr/>
                    <a:lstStyle/>
                    <a:p>
                      <a:pPr algn="ctr">
                        <a:spcAft>
                          <a:spcPts val="0"/>
                        </a:spcAft>
                      </a:pPr>
                      <a:r>
                        <a:rPr lang="en-GB" sz="1800">
                          <a:latin typeface="+mn-lt"/>
                          <a:ea typeface="Calibri"/>
                          <a:cs typeface="Times New Roman"/>
                        </a:rPr>
                        <a:t>0.986</a:t>
                      </a:r>
                      <a:endParaRPr lang="fi-FI" sz="1800">
                        <a:latin typeface="+mn-lt"/>
                        <a:ea typeface="Calibri"/>
                        <a:cs typeface="Times New Roman"/>
                      </a:endParaRPr>
                    </a:p>
                  </a:txBody>
                  <a:tcPr marL="44450" marR="44450" marT="0" marB="0" anchor="ctr"/>
                </a:tc>
                <a:tc>
                  <a:txBody>
                    <a:bodyPr/>
                    <a:lstStyle/>
                    <a:p>
                      <a:pPr algn="ctr">
                        <a:spcAft>
                          <a:spcPts val="0"/>
                        </a:spcAft>
                      </a:pPr>
                      <a:r>
                        <a:rPr lang="en-GB" sz="1800" dirty="0">
                          <a:latin typeface="+mn-lt"/>
                          <a:ea typeface="Calibri"/>
                          <a:cs typeface="Times New Roman"/>
                        </a:rPr>
                        <a:t>0.991</a:t>
                      </a:r>
                      <a:endParaRPr lang="fi-FI" sz="1800" dirty="0">
                        <a:latin typeface="+mn-lt"/>
                        <a:ea typeface="Calibri"/>
                        <a:cs typeface="Times New Roman"/>
                      </a:endParaRPr>
                    </a:p>
                  </a:txBody>
                  <a:tcPr marL="44450" marR="44450" marT="0" marB="0" anchor="ct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2013 08 Service Area 30 60 min detail.jpg"/>
          <p:cNvPicPr>
            <a:picLocks noChangeAspect="1"/>
          </p:cNvPicPr>
          <p:nvPr/>
        </p:nvPicPr>
        <p:blipFill>
          <a:blip r:embed="rId2" cstate="print"/>
          <a:stretch>
            <a:fillRect/>
          </a:stretch>
        </p:blipFill>
        <p:spPr>
          <a:xfrm>
            <a:off x="755576" y="0"/>
            <a:ext cx="3940453" cy="6858000"/>
          </a:xfrm>
          <a:prstGeom prst="rect">
            <a:avLst/>
          </a:prstGeom>
        </p:spPr>
      </p:pic>
      <p:pic>
        <p:nvPicPr>
          <p:cNvPr id="7" name="Kuva 6" descr="2013 08 Service Area polygon.jpg"/>
          <p:cNvPicPr>
            <a:picLocks noChangeAspect="1"/>
          </p:cNvPicPr>
          <p:nvPr/>
        </p:nvPicPr>
        <p:blipFill>
          <a:blip r:embed="rId3" cstate="print"/>
          <a:stretch>
            <a:fillRect/>
          </a:stretch>
        </p:blipFill>
        <p:spPr>
          <a:xfrm>
            <a:off x="4860032" y="116632"/>
            <a:ext cx="2831654" cy="6741368"/>
          </a:xfrm>
          <a:prstGeom prst="rect">
            <a:avLst/>
          </a:prstGeom>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mtClean="0"/>
              <a:t>Accessibility applications</a:t>
            </a:r>
            <a:endParaRPr lang="fi-FI" dirty="0"/>
          </a:p>
        </p:txBody>
      </p:sp>
      <p:sp>
        <p:nvSpPr>
          <p:cNvPr id="3" name="Sisällön paikkamerkki 2"/>
          <p:cNvSpPr>
            <a:spLocks noGrp="1"/>
          </p:cNvSpPr>
          <p:nvPr>
            <p:ph idx="1"/>
          </p:nvPr>
        </p:nvSpPr>
        <p:spPr/>
        <p:txBody>
          <a:bodyPr>
            <a:normAutofit/>
          </a:bodyPr>
          <a:lstStyle/>
          <a:p>
            <a:r>
              <a:rPr lang="fi-FI" dirty="0" err="1" smtClean="0"/>
              <a:t>Commuting</a:t>
            </a:r>
            <a:r>
              <a:rPr lang="fi-FI" dirty="0" smtClean="0"/>
              <a:t> </a:t>
            </a:r>
            <a:r>
              <a:rPr lang="fi-FI" dirty="0" err="1" smtClean="0"/>
              <a:t>distances</a:t>
            </a:r>
            <a:endParaRPr lang="fi-FI" dirty="0" smtClean="0"/>
          </a:p>
          <a:p>
            <a:pPr lvl="1"/>
            <a:r>
              <a:rPr lang="fi-FI" dirty="0" smtClean="0"/>
              <a:t>General </a:t>
            </a:r>
            <a:r>
              <a:rPr lang="fi-FI" dirty="0" err="1" smtClean="0"/>
              <a:t>annual</a:t>
            </a:r>
            <a:r>
              <a:rPr lang="fi-FI" dirty="0" smtClean="0"/>
              <a:t> </a:t>
            </a:r>
            <a:r>
              <a:rPr lang="fi-FI" dirty="0" err="1" smtClean="0"/>
              <a:t>update</a:t>
            </a:r>
            <a:r>
              <a:rPr lang="fi-FI" dirty="0" smtClean="0"/>
              <a:t> for the Social </a:t>
            </a:r>
            <a:r>
              <a:rPr lang="fi-FI" dirty="0" err="1" smtClean="0"/>
              <a:t>Statistics</a:t>
            </a:r>
            <a:r>
              <a:rPr lang="fi-FI" dirty="0" smtClean="0"/>
              <a:t> Data </a:t>
            </a:r>
            <a:r>
              <a:rPr lang="fi-FI" dirty="0" err="1" smtClean="0"/>
              <a:t>Warehouse</a:t>
            </a:r>
            <a:endParaRPr lang="fi-FI" dirty="0" smtClean="0"/>
          </a:p>
          <a:p>
            <a:r>
              <a:rPr lang="fi-FI" dirty="0" err="1" smtClean="0"/>
              <a:t>Commuting</a:t>
            </a:r>
            <a:r>
              <a:rPr lang="fi-FI" dirty="0" smtClean="0"/>
              <a:t> </a:t>
            </a:r>
            <a:r>
              <a:rPr lang="fi-FI" dirty="0" err="1" smtClean="0"/>
              <a:t>time</a:t>
            </a:r>
            <a:endParaRPr lang="fi-FI" dirty="0" smtClean="0"/>
          </a:p>
          <a:p>
            <a:pPr lvl="1"/>
            <a:r>
              <a:rPr lang="fi-FI" dirty="0" err="1" smtClean="0"/>
              <a:t>Enriching</a:t>
            </a:r>
            <a:r>
              <a:rPr lang="fi-FI" dirty="0" smtClean="0"/>
              <a:t> </a:t>
            </a:r>
            <a:r>
              <a:rPr lang="fi-FI" dirty="0" err="1" smtClean="0"/>
              <a:t>with</a:t>
            </a:r>
            <a:r>
              <a:rPr lang="fi-FI" dirty="0" smtClean="0"/>
              <a:t> </a:t>
            </a:r>
            <a:r>
              <a:rPr lang="fi-FI" dirty="0" err="1" smtClean="0"/>
              <a:t>traffic</a:t>
            </a:r>
            <a:r>
              <a:rPr lang="fi-FI" dirty="0" smtClean="0"/>
              <a:t> </a:t>
            </a:r>
            <a:r>
              <a:rPr lang="fi-FI" dirty="0" err="1" smtClean="0"/>
              <a:t>sensor</a:t>
            </a:r>
            <a:r>
              <a:rPr lang="fi-FI" dirty="0" smtClean="0"/>
              <a:t> data</a:t>
            </a:r>
          </a:p>
          <a:p>
            <a:r>
              <a:rPr lang="fi-FI" dirty="0" err="1" smtClean="0"/>
              <a:t>Other</a:t>
            </a:r>
            <a:r>
              <a:rPr lang="fi-FI" dirty="0" smtClean="0"/>
              <a:t> </a:t>
            </a:r>
            <a:r>
              <a:rPr lang="fi-FI" dirty="0" err="1" smtClean="0"/>
              <a:t>applications</a:t>
            </a:r>
            <a:endParaRPr lang="fi-FI" dirty="0" smtClean="0"/>
          </a:p>
          <a:p>
            <a:pPr lvl="1"/>
            <a:r>
              <a:rPr lang="fi-FI" dirty="0" err="1" smtClean="0"/>
              <a:t>Emergency</a:t>
            </a:r>
            <a:r>
              <a:rPr lang="fi-FI" dirty="0" smtClean="0"/>
              <a:t> 24/7 </a:t>
            </a:r>
            <a:r>
              <a:rPr lang="fi-FI" dirty="0" err="1" smtClean="0"/>
              <a:t>accessibility</a:t>
            </a:r>
            <a:endParaRPr lang="fi-FI" dirty="0" smtClean="0"/>
          </a:p>
          <a:p>
            <a:pPr lvl="1"/>
            <a:r>
              <a:rPr lang="fi-FI" dirty="0" err="1" smtClean="0"/>
              <a:t>Elementary</a:t>
            </a:r>
            <a:r>
              <a:rPr lang="fi-FI" dirty="0" smtClean="0"/>
              <a:t> </a:t>
            </a:r>
            <a:r>
              <a:rPr lang="fi-FI" dirty="0" err="1" smtClean="0"/>
              <a:t>school</a:t>
            </a:r>
            <a:r>
              <a:rPr lang="fi-FI" dirty="0" smtClean="0"/>
              <a:t> </a:t>
            </a:r>
            <a:r>
              <a:rPr lang="fi-FI" dirty="0" err="1" smtClean="0"/>
              <a:t>accessibility</a:t>
            </a:r>
            <a:endParaRPr lang="fi-FI"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SYKE.jpg"/>
          <p:cNvPicPr>
            <a:picLocks noChangeAspect="1"/>
          </p:cNvPicPr>
          <p:nvPr/>
        </p:nvPicPr>
        <p:blipFill>
          <a:blip r:embed="rId2" cstate="print"/>
          <a:stretch>
            <a:fillRect/>
          </a:stretch>
        </p:blipFill>
        <p:spPr>
          <a:xfrm>
            <a:off x="7613940" y="4653136"/>
            <a:ext cx="1530059" cy="2204864"/>
          </a:xfrm>
          <a:prstGeom prst="rect">
            <a:avLst/>
          </a:prstGeom>
        </p:spPr>
      </p:pic>
      <p:sp>
        <p:nvSpPr>
          <p:cNvPr id="2" name="Otsikko 1"/>
          <p:cNvSpPr>
            <a:spLocks noGrp="1"/>
          </p:cNvSpPr>
          <p:nvPr>
            <p:ph type="title"/>
          </p:nvPr>
        </p:nvSpPr>
        <p:spPr/>
        <p:txBody>
          <a:bodyPr/>
          <a:lstStyle/>
          <a:p>
            <a:r>
              <a:rPr lang="fi-FI" dirty="0" smtClean="0"/>
              <a:t>Data and </a:t>
            </a:r>
            <a:r>
              <a:rPr lang="fi-FI" err="1" smtClean="0"/>
              <a:t>contextual</a:t>
            </a:r>
            <a:r>
              <a:rPr lang="fi-FI" smtClean="0"/>
              <a:t> issues 1/2</a:t>
            </a:r>
            <a:endParaRPr lang="fi-FI" dirty="0"/>
          </a:p>
        </p:txBody>
      </p:sp>
      <p:sp>
        <p:nvSpPr>
          <p:cNvPr id="3" name="Sisällön paikkamerkki 2"/>
          <p:cNvSpPr>
            <a:spLocks noGrp="1"/>
          </p:cNvSpPr>
          <p:nvPr>
            <p:ph idx="1"/>
          </p:nvPr>
        </p:nvSpPr>
        <p:spPr>
          <a:xfrm>
            <a:off x="457200" y="1600202"/>
            <a:ext cx="8075240" cy="5069158"/>
          </a:xfrm>
        </p:spPr>
        <p:txBody>
          <a:bodyPr>
            <a:normAutofit fontScale="92500" lnSpcReduction="10000"/>
          </a:bodyPr>
          <a:lstStyle/>
          <a:p>
            <a:r>
              <a:rPr lang="fi-FI" dirty="0" err="1" smtClean="0"/>
              <a:t>Digiroad</a:t>
            </a:r>
            <a:r>
              <a:rPr lang="fi-FI" dirty="0" smtClean="0"/>
              <a:t>, National Road </a:t>
            </a:r>
            <a:r>
              <a:rPr lang="fi-FI" dirty="0" err="1" smtClean="0"/>
              <a:t>Database</a:t>
            </a:r>
            <a:r>
              <a:rPr lang="fi-FI" dirty="0" smtClean="0"/>
              <a:t> </a:t>
            </a:r>
            <a:r>
              <a:rPr lang="fi-FI" smtClean="0"/>
              <a:t>of Finnish Transport Agency</a:t>
            </a:r>
            <a:endParaRPr lang="fi-FI" dirty="0" smtClean="0"/>
          </a:p>
          <a:p>
            <a:pPr lvl="1"/>
            <a:r>
              <a:rPr lang="fi-FI" dirty="0" err="1" smtClean="0"/>
              <a:t>accurate</a:t>
            </a:r>
            <a:r>
              <a:rPr lang="fi-FI" dirty="0" smtClean="0"/>
              <a:t> data on the </a:t>
            </a:r>
            <a:r>
              <a:rPr lang="fi-FI" dirty="0" err="1" smtClean="0"/>
              <a:t>location</a:t>
            </a:r>
            <a:r>
              <a:rPr lang="fi-FI" dirty="0" smtClean="0"/>
              <a:t> of </a:t>
            </a:r>
            <a:r>
              <a:rPr lang="fi-FI" dirty="0" err="1" smtClean="0"/>
              <a:t>all</a:t>
            </a:r>
            <a:r>
              <a:rPr lang="fi-FI" dirty="0" smtClean="0"/>
              <a:t> </a:t>
            </a:r>
            <a:r>
              <a:rPr lang="fi-FI" dirty="0" err="1" smtClean="0"/>
              <a:t>roads</a:t>
            </a:r>
            <a:r>
              <a:rPr lang="fi-FI" dirty="0" smtClean="0"/>
              <a:t> and </a:t>
            </a:r>
            <a:r>
              <a:rPr lang="fi-FI" dirty="0" err="1" smtClean="0"/>
              <a:t>streets</a:t>
            </a:r>
            <a:r>
              <a:rPr lang="fi-FI" dirty="0" smtClean="0"/>
              <a:t> </a:t>
            </a:r>
            <a:r>
              <a:rPr lang="fi-FI" smtClean="0"/>
              <a:t>in Finland</a:t>
            </a:r>
            <a:endParaRPr lang="fi-FI" dirty="0" smtClean="0"/>
          </a:p>
          <a:p>
            <a:r>
              <a:rPr lang="fi-FI" dirty="0" smtClean="0"/>
              <a:t>Social </a:t>
            </a:r>
            <a:r>
              <a:rPr lang="fi-FI" err="1" smtClean="0"/>
              <a:t>Statistics</a:t>
            </a:r>
            <a:r>
              <a:rPr lang="fi-FI" smtClean="0"/>
              <a:t> Data </a:t>
            </a:r>
            <a:r>
              <a:rPr lang="fi-FI" dirty="0" err="1" smtClean="0"/>
              <a:t>Warehouse</a:t>
            </a:r>
            <a:r>
              <a:rPr lang="fi-FI" dirty="0" smtClean="0"/>
              <a:t> of </a:t>
            </a:r>
            <a:r>
              <a:rPr lang="fi-FI" dirty="0" err="1" smtClean="0"/>
              <a:t>StatFi</a:t>
            </a:r>
            <a:endParaRPr lang="fi-FI" dirty="0" smtClean="0"/>
          </a:p>
          <a:p>
            <a:pPr lvl="1"/>
            <a:r>
              <a:rPr lang="fi-FI" dirty="0" err="1" smtClean="0"/>
              <a:t>Dwelling</a:t>
            </a:r>
            <a:r>
              <a:rPr lang="fi-FI" dirty="0" smtClean="0"/>
              <a:t> </a:t>
            </a:r>
            <a:r>
              <a:rPr lang="fi-FI" dirty="0" err="1" smtClean="0"/>
              <a:t>coordinates</a:t>
            </a:r>
            <a:r>
              <a:rPr lang="fi-FI" dirty="0" smtClean="0"/>
              <a:t> and </a:t>
            </a:r>
            <a:r>
              <a:rPr lang="fi-FI" dirty="0" err="1" smtClean="0"/>
              <a:t>work</a:t>
            </a:r>
            <a:r>
              <a:rPr lang="fi-FI" dirty="0" smtClean="0"/>
              <a:t> </a:t>
            </a:r>
            <a:r>
              <a:rPr lang="fi-FI" err="1" smtClean="0"/>
              <a:t>place</a:t>
            </a:r>
            <a:r>
              <a:rPr lang="fi-FI" smtClean="0"/>
              <a:t> coordinates (2 years lag) along </a:t>
            </a:r>
            <a:r>
              <a:rPr lang="fi-FI" dirty="0" err="1" smtClean="0"/>
              <a:t>with</a:t>
            </a:r>
            <a:r>
              <a:rPr lang="fi-FI" dirty="0" smtClean="0"/>
              <a:t> a </a:t>
            </a:r>
            <a:r>
              <a:rPr lang="fi-FI" dirty="0" err="1" smtClean="0"/>
              <a:t>variety</a:t>
            </a:r>
            <a:r>
              <a:rPr lang="fi-FI" dirty="0" smtClean="0"/>
              <a:t> of </a:t>
            </a:r>
            <a:r>
              <a:rPr lang="fi-FI" dirty="0" err="1" smtClean="0"/>
              <a:t>demographic</a:t>
            </a:r>
            <a:r>
              <a:rPr lang="fi-FI" dirty="0" smtClean="0"/>
              <a:t> </a:t>
            </a:r>
            <a:r>
              <a:rPr lang="fi-FI" err="1" smtClean="0"/>
              <a:t>features</a:t>
            </a:r>
            <a:r>
              <a:rPr lang="fi-FI" smtClean="0"/>
              <a:t>.</a:t>
            </a:r>
            <a:endParaRPr lang="fi-FI" dirty="0" smtClean="0"/>
          </a:p>
          <a:p>
            <a:pPr lvl="1"/>
            <a:r>
              <a:rPr lang="fi-FI" dirty="0" err="1" smtClean="0"/>
              <a:t>Coordinate</a:t>
            </a:r>
            <a:r>
              <a:rPr lang="fi-FI" dirty="0" smtClean="0"/>
              <a:t> </a:t>
            </a:r>
            <a:r>
              <a:rPr lang="fi-FI" dirty="0" err="1" smtClean="0"/>
              <a:t>coverage</a:t>
            </a:r>
            <a:r>
              <a:rPr lang="fi-FI" dirty="0" smtClean="0"/>
              <a:t> for the ”</a:t>
            </a:r>
            <a:r>
              <a:rPr lang="fi-FI" u="sng" dirty="0" err="1" smtClean="0"/>
              <a:t>workplace</a:t>
            </a:r>
            <a:r>
              <a:rPr lang="fi-FI" dirty="0" smtClean="0"/>
              <a:t>” </a:t>
            </a:r>
            <a:r>
              <a:rPr lang="fi-FI" err="1" smtClean="0"/>
              <a:t>was</a:t>
            </a:r>
            <a:r>
              <a:rPr lang="fi-FI" smtClean="0"/>
              <a:t> 91.2</a:t>
            </a:r>
            <a:r>
              <a:rPr lang="fi-FI" dirty="0" smtClean="0"/>
              <a:t>% of </a:t>
            </a:r>
            <a:r>
              <a:rPr lang="fi-FI" dirty="0" err="1" smtClean="0"/>
              <a:t>all</a:t>
            </a:r>
            <a:r>
              <a:rPr lang="fi-FI" dirty="0" smtClean="0"/>
              <a:t> </a:t>
            </a:r>
            <a:r>
              <a:rPr lang="fi-FI" dirty="0" err="1" smtClean="0"/>
              <a:t>employed</a:t>
            </a:r>
            <a:r>
              <a:rPr lang="fi-FI" dirty="0" smtClean="0"/>
              <a:t> </a:t>
            </a:r>
            <a:r>
              <a:rPr lang="fi-FI" dirty="0" err="1" smtClean="0"/>
              <a:t>inhabitants</a:t>
            </a:r>
            <a:r>
              <a:rPr lang="fi-FI" dirty="0" smtClean="0"/>
              <a:t> </a:t>
            </a:r>
            <a:r>
              <a:rPr lang="fi-FI" smtClean="0"/>
              <a:t>in 2011.</a:t>
            </a:r>
            <a:endParaRPr lang="fi-FI" dirty="0" smtClean="0"/>
          </a:p>
          <a:p>
            <a:r>
              <a:rPr lang="fi-FI" smtClean="0"/>
              <a:t>New detailed Urban-rural classification by Finnish Environment Institute SYKE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Data and </a:t>
            </a:r>
            <a:r>
              <a:rPr lang="fi-FI" err="1" smtClean="0"/>
              <a:t>contextual</a:t>
            </a:r>
            <a:r>
              <a:rPr lang="fi-FI" smtClean="0"/>
              <a:t> issues 2/2</a:t>
            </a:r>
            <a:endParaRPr lang="fi-FI" dirty="0"/>
          </a:p>
        </p:txBody>
      </p:sp>
      <p:sp>
        <p:nvSpPr>
          <p:cNvPr id="3" name="Sisällön paikkamerkki 2"/>
          <p:cNvSpPr>
            <a:spLocks noGrp="1"/>
          </p:cNvSpPr>
          <p:nvPr>
            <p:ph idx="1"/>
          </p:nvPr>
        </p:nvSpPr>
        <p:spPr/>
        <p:txBody>
          <a:bodyPr>
            <a:normAutofit/>
          </a:bodyPr>
          <a:lstStyle/>
          <a:p>
            <a:r>
              <a:rPr lang="fi-FI" smtClean="0"/>
              <a:t>Traffic sensor detection data of FTA</a:t>
            </a:r>
          </a:p>
          <a:p>
            <a:pPr lvl="1"/>
            <a:r>
              <a:rPr lang="fi-FI" smtClean="0"/>
              <a:t>Currently 437 stations (vehicle detection loops) giving information for speed, direction, length and class of a passing vehicle. Target here: speed of passenger cars excluding heavy vehicles.</a:t>
            </a:r>
          </a:p>
          <a:p>
            <a:pPr lvl="1"/>
            <a:r>
              <a:rPr lang="fi-FI" smtClean="0"/>
              <a:t>Open data services available as well (Digitraffic)</a:t>
            </a:r>
          </a:p>
          <a:p>
            <a:pPr lvl="1"/>
            <a:endParaRPr lang="fi-FI"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2014 05 Matka-ajat raportointi.png"/>
          <p:cNvPicPr>
            <a:picLocks noChangeAspect="1"/>
          </p:cNvPicPr>
          <p:nvPr/>
        </p:nvPicPr>
        <p:blipFill>
          <a:blip r:embed="rId2" cstate="print"/>
          <a:stretch>
            <a:fillRect/>
          </a:stretch>
        </p:blipFill>
        <p:spPr>
          <a:xfrm>
            <a:off x="2032862" y="25465"/>
            <a:ext cx="5059418" cy="683253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descr="2014 05 Matka-ajat raportointi Helsinki.png"/>
          <p:cNvPicPr>
            <a:picLocks noGrp="1" noChangeAspect="1"/>
          </p:cNvPicPr>
          <p:nvPr>
            <p:ph idx="1"/>
          </p:nvPr>
        </p:nvPicPr>
        <p:blipFill>
          <a:blip r:embed="rId2" cstate="print"/>
          <a:stretch>
            <a:fillRect/>
          </a:stretch>
        </p:blipFill>
        <p:spPr>
          <a:xfrm>
            <a:off x="107504" y="764704"/>
            <a:ext cx="8863757" cy="511256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Travel-time model</a:t>
            </a:r>
            <a:endParaRPr lang="fi-FI" dirty="0"/>
          </a:p>
        </p:txBody>
      </p:sp>
      <p:sp>
        <p:nvSpPr>
          <p:cNvPr id="3" name="Sisällön paikkamerkki 2"/>
          <p:cNvSpPr>
            <a:spLocks noGrp="1"/>
          </p:cNvSpPr>
          <p:nvPr>
            <p:ph idx="1"/>
          </p:nvPr>
        </p:nvSpPr>
        <p:spPr/>
        <p:txBody>
          <a:bodyPr>
            <a:normAutofit fontScale="92500" lnSpcReduction="20000"/>
          </a:bodyPr>
          <a:lstStyle/>
          <a:p>
            <a:pPr marL="971550" lvl="1" indent="-514350">
              <a:buFont typeface="+mj-lt"/>
              <a:buAutoNum type="arabicPeriod"/>
            </a:pPr>
            <a:r>
              <a:rPr lang="fi-FI" smtClean="0"/>
              <a:t>Traffic sensor data for a 4 weeks winter period: </a:t>
            </a:r>
            <a:r>
              <a:rPr lang="fi-FI" u="sng" smtClean="0"/>
              <a:t>Mon-Fri</a:t>
            </a:r>
            <a:r>
              <a:rPr lang="fi-FI" smtClean="0"/>
              <a:t> 13 Jan – 7 Feb for both directions separately between 7:00 and 8:00 only (busiest morning traffic hour).</a:t>
            </a:r>
          </a:p>
          <a:p>
            <a:pPr marL="971550" lvl="1" indent="-514350">
              <a:buFont typeface="+mj-lt"/>
              <a:buAutoNum type="arabicPeriod"/>
            </a:pPr>
            <a:r>
              <a:rPr lang="fi-FI" smtClean="0"/>
              <a:t>generalised sensor data is compared to the winter time speed limit of the corresponding road element (avg length 188  meters). The lowest speed is taken.</a:t>
            </a:r>
          </a:p>
          <a:p>
            <a:pPr marL="971550" lvl="1" indent="-514350">
              <a:buFont typeface="+mj-lt"/>
              <a:buAutoNum type="arabicPeriod"/>
            </a:pPr>
            <a:r>
              <a:rPr lang="fi-FI" smtClean="0"/>
              <a:t>The speed of all the other roads is estimated by using a specific road functional classification (14 classes, </a:t>
            </a:r>
            <a:r>
              <a:rPr lang="fi-FI" i="1" smtClean="0"/>
              <a:t>strict</a:t>
            </a:r>
            <a:r>
              <a:rPr lang="fi-FI" smtClean="0"/>
              <a:t> computational speeds). The speed classes are between 20 and 95 km/h.</a:t>
            </a:r>
          </a:p>
          <a:p>
            <a:pPr marL="1371600" lvl="2" indent="-514350"/>
            <a:r>
              <a:rPr lang="fi-FI" smtClean="0"/>
              <a:t>The algorithm uses hierarchical routing moving a car away from a slow street when possible.</a:t>
            </a:r>
          </a:p>
          <a:p>
            <a:pPr lvl="1"/>
            <a:endParaRPr lang="fi-FI"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err="1" smtClean="0"/>
              <a:t>Pairwise</a:t>
            </a:r>
            <a:r>
              <a:rPr lang="fi-FI" dirty="0" smtClean="0"/>
              <a:t> </a:t>
            </a:r>
            <a:r>
              <a:rPr lang="fi-FI" dirty="0" err="1" smtClean="0"/>
              <a:t>computing</a:t>
            </a:r>
            <a:r>
              <a:rPr lang="fi-FI" dirty="0" smtClean="0"/>
              <a:t> of </a:t>
            </a:r>
            <a:br>
              <a:rPr lang="fi-FI" dirty="0" smtClean="0"/>
            </a:br>
            <a:r>
              <a:rPr lang="fi-FI" err="1" smtClean="0"/>
              <a:t>commuting</a:t>
            </a:r>
            <a:r>
              <a:rPr lang="fi-FI" smtClean="0"/>
              <a:t> times and distances </a:t>
            </a:r>
            <a:r>
              <a:rPr lang="fi-FI" dirty="0" smtClean="0"/>
              <a:t>1/2</a:t>
            </a:r>
            <a:endParaRPr lang="fi-FI" dirty="0"/>
          </a:p>
        </p:txBody>
      </p:sp>
      <p:sp>
        <p:nvSpPr>
          <p:cNvPr id="8" name="Sisällön paikkamerkki 7"/>
          <p:cNvSpPr>
            <a:spLocks noGrp="1"/>
          </p:cNvSpPr>
          <p:nvPr>
            <p:ph idx="1"/>
          </p:nvPr>
        </p:nvSpPr>
        <p:spPr>
          <a:xfrm>
            <a:off x="457200" y="1600200"/>
            <a:ext cx="8435280" cy="4781128"/>
          </a:xfrm>
        </p:spPr>
        <p:txBody>
          <a:bodyPr>
            <a:normAutofit fontScale="92500" lnSpcReduction="20000"/>
          </a:bodyPr>
          <a:lstStyle/>
          <a:p>
            <a:r>
              <a:rPr lang="fi-FI" dirty="0" smtClean="0"/>
              <a:t>2.1 </a:t>
            </a:r>
            <a:r>
              <a:rPr lang="fi-FI" dirty="0" err="1" smtClean="0"/>
              <a:t>million</a:t>
            </a:r>
            <a:r>
              <a:rPr lang="fi-FI" dirty="0" smtClean="0"/>
              <a:t> </a:t>
            </a:r>
            <a:r>
              <a:rPr lang="fi-FI" dirty="0" err="1" smtClean="0"/>
              <a:t>coordinate</a:t>
            </a:r>
            <a:r>
              <a:rPr lang="fi-FI" dirty="0" smtClean="0"/>
              <a:t> </a:t>
            </a:r>
            <a:r>
              <a:rPr lang="fi-FI" dirty="0" err="1" smtClean="0"/>
              <a:t>pairs</a:t>
            </a:r>
            <a:r>
              <a:rPr lang="fi-FI" dirty="0" smtClean="0"/>
              <a:t> </a:t>
            </a:r>
            <a:r>
              <a:rPr lang="fi-FI" i="1" dirty="0" smtClean="0"/>
              <a:t>i</a:t>
            </a:r>
            <a:r>
              <a:rPr lang="fi-FI" dirty="0" smtClean="0"/>
              <a:t>: ((</a:t>
            </a:r>
            <a:r>
              <a:rPr lang="fi-FI" i="1" dirty="0" err="1" smtClean="0"/>
              <a:t>x</a:t>
            </a:r>
            <a:r>
              <a:rPr lang="fi-FI" i="1" baseline="-25000" dirty="0" err="1" smtClean="0"/>
              <a:t>id</a:t>
            </a:r>
            <a:r>
              <a:rPr lang="fi-FI" dirty="0" smtClean="0"/>
              <a:t>, </a:t>
            </a:r>
            <a:r>
              <a:rPr lang="fi-FI" i="1" dirty="0" err="1" smtClean="0"/>
              <a:t>y</a:t>
            </a:r>
            <a:r>
              <a:rPr lang="fi-FI" i="1" baseline="-25000" dirty="0" err="1" smtClean="0"/>
              <a:t>id</a:t>
            </a:r>
            <a:r>
              <a:rPr lang="fi-FI" dirty="0" smtClean="0"/>
              <a:t>), (</a:t>
            </a:r>
            <a:r>
              <a:rPr lang="fi-FI" i="1" dirty="0" err="1" smtClean="0"/>
              <a:t>x</a:t>
            </a:r>
            <a:r>
              <a:rPr lang="fi-FI" i="1" baseline="-25000" dirty="0" err="1" smtClean="0"/>
              <a:t>iw</a:t>
            </a:r>
            <a:r>
              <a:rPr lang="fi-FI" dirty="0" smtClean="0"/>
              <a:t>, </a:t>
            </a:r>
            <a:r>
              <a:rPr lang="fi-FI" i="1" dirty="0" err="1" smtClean="0"/>
              <a:t>y</a:t>
            </a:r>
            <a:r>
              <a:rPr lang="fi-FI" i="1" baseline="-25000" dirty="0" err="1" smtClean="0"/>
              <a:t>iw</a:t>
            </a:r>
            <a:r>
              <a:rPr lang="fi-FI" dirty="0" smtClean="0"/>
              <a:t>))</a:t>
            </a:r>
          </a:p>
          <a:p>
            <a:r>
              <a:rPr lang="fi-FI" dirty="0" err="1" smtClean="0"/>
              <a:t>Computational</a:t>
            </a:r>
            <a:r>
              <a:rPr lang="fi-FI" dirty="0" smtClean="0"/>
              <a:t> </a:t>
            </a:r>
            <a:r>
              <a:rPr lang="fi-FI" dirty="0" err="1" smtClean="0"/>
              <a:t>complexity</a:t>
            </a:r>
            <a:r>
              <a:rPr lang="fi-FI" dirty="0" smtClean="0"/>
              <a:t> is </a:t>
            </a:r>
            <a:r>
              <a:rPr lang="fi-FI" dirty="0" err="1" smtClean="0"/>
              <a:t>high</a:t>
            </a:r>
            <a:endParaRPr lang="fi-FI" dirty="0" smtClean="0"/>
          </a:p>
          <a:p>
            <a:pPr lvl="1"/>
            <a:r>
              <a:rPr lang="fi-FI" dirty="0" smtClean="0"/>
              <a:t>”</a:t>
            </a:r>
            <a:r>
              <a:rPr lang="fi-FI" dirty="0" err="1" smtClean="0"/>
              <a:t>takes</a:t>
            </a:r>
            <a:r>
              <a:rPr lang="fi-FI" dirty="0" smtClean="0"/>
              <a:t> </a:t>
            </a:r>
            <a:r>
              <a:rPr lang="fi-FI" dirty="0" err="1" smtClean="0"/>
              <a:t>several</a:t>
            </a:r>
            <a:r>
              <a:rPr lang="fi-FI" dirty="0" smtClean="0"/>
              <a:t> </a:t>
            </a:r>
            <a:r>
              <a:rPr lang="fi-FI" dirty="0" err="1" smtClean="0"/>
              <a:t>weeks</a:t>
            </a:r>
            <a:r>
              <a:rPr lang="fi-FI" dirty="0" smtClean="0"/>
              <a:t>”</a:t>
            </a:r>
          </a:p>
          <a:p>
            <a:r>
              <a:rPr lang="fi-FI" dirty="0" smtClean="0"/>
              <a:t>ESRI ArcGIS® and </a:t>
            </a:r>
            <a:r>
              <a:rPr lang="fi-FI" dirty="0" err="1" smtClean="0"/>
              <a:t>Python™</a:t>
            </a:r>
            <a:endParaRPr lang="fi-FI" dirty="0" smtClean="0"/>
          </a:p>
          <a:p>
            <a:pPr lvl="1"/>
            <a:r>
              <a:rPr lang="fi-FI" dirty="0" err="1" smtClean="0"/>
              <a:t>number</a:t>
            </a:r>
            <a:r>
              <a:rPr lang="fi-FI" dirty="0" smtClean="0"/>
              <a:t> of </a:t>
            </a:r>
            <a:r>
              <a:rPr lang="fi-FI" dirty="0" err="1" smtClean="0"/>
              <a:t>available</a:t>
            </a:r>
            <a:r>
              <a:rPr lang="fi-FI" dirty="0" smtClean="0"/>
              <a:t> </a:t>
            </a:r>
            <a:r>
              <a:rPr lang="fi-FI" dirty="0" err="1" smtClean="0"/>
              <a:t>licenses</a:t>
            </a:r>
            <a:r>
              <a:rPr lang="fi-FI" dirty="0" smtClean="0"/>
              <a:t> is </a:t>
            </a:r>
            <a:r>
              <a:rPr lang="fi-FI" dirty="0" err="1" smtClean="0"/>
              <a:t>not</a:t>
            </a:r>
            <a:r>
              <a:rPr lang="fi-FI" dirty="0" smtClean="0"/>
              <a:t> </a:t>
            </a:r>
            <a:r>
              <a:rPr lang="fi-FI" dirty="0" err="1" smtClean="0"/>
              <a:t>high</a:t>
            </a:r>
            <a:endParaRPr lang="fi-FI" dirty="0" smtClean="0"/>
          </a:p>
          <a:p>
            <a:pPr lvl="1"/>
            <a:r>
              <a:rPr lang="fi-FI" dirty="0" err="1" smtClean="0"/>
              <a:t>Network</a:t>
            </a:r>
            <a:r>
              <a:rPr lang="fi-FI" dirty="0" smtClean="0"/>
              <a:t> </a:t>
            </a:r>
            <a:r>
              <a:rPr lang="fi-FI" dirty="0" err="1" smtClean="0"/>
              <a:t>Analyst</a:t>
            </a:r>
            <a:r>
              <a:rPr lang="fi-FI" dirty="0" smtClean="0"/>
              <a:t> </a:t>
            </a:r>
            <a:r>
              <a:rPr lang="fi-FI" dirty="0" err="1" smtClean="0"/>
              <a:t>Route</a:t>
            </a:r>
            <a:r>
              <a:rPr lang="fi-FI" dirty="0" smtClean="0"/>
              <a:t> </a:t>
            </a:r>
            <a:r>
              <a:rPr lang="fi-FI" dirty="0" err="1" smtClean="0"/>
              <a:t>Solver</a:t>
            </a:r>
            <a:endParaRPr lang="fi-FI" dirty="0" smtClean="0"/>
          </a:p>
          <a:p>
            <a:pPr lvl="2"/>
            <a:r>
              <a:rPr lang="fi-FI" dirty="0" err="1" smtClean="0"/>
              <a:t>Documentation</a:t>
            </a:r>
            <a:r>
              <a:rPr lang="fi-FI" dirty="0" smtClean="0"/>
              <a:t> is </a:t>
            </a:r>
            <a:r>
              <a:rPr lang="fi-FI" dirty="0" err="1" smtClean="0"/>
              <a:t>not</a:t>
            </a:r>
            <a:r>
              <a:rPr lang="fi-FI" dirty="0" smtClean="0"/>
              <a:t> </a:t>
            </a:r>
            <a:r>
              <a:rPr lang="fi-FI" dirty="0" err="1" smtClean="0"/>
              <a:t>satisfactory</a:t>
            </a:r>
            <a:r>
              <a:rPr lang="fi-FI" dirty="0" smtClean="0"/>
              <a:t> </a:t>
            </a:r>
            <a:r>
              <a:rPr lang="fi-FI" dirty="0" err="1" smtClean="0"/>
              <a:t>but</a:t>
            </a:r>
            <a:r>
              <a:rPr lang="fi-FI" dirty="0" smtClean="0"/>
              <a:t> </a:t>
            </a:r>
            <a:r>
              <a:rPr lang="fi-FI" dirty="0" err="1" smtClean="0"/>
              <a:t>it</a:t>
            </a:r>
            <a:r>
              <a:rPr lang="fi-FI" dirty="0" smtClean="0"/>
              <a:t> </a:t>
            </a:r>
            <a:r>
              <a:rPr lang="fi-FI" dirty="0" err="1" smtClean="0"/>
              <a:t>works</a:t>
            </a:r>
            <a:r>
              <a:rPr lang="fi-FI" dirty="0" smtClean="0"/>
              <a:t>: common </a:t>
            </a:r>
            <a:r>
              <a:rPr lang="fi-FI" dirty="0" err="1" smtClean="0"/>
              <a:t>Dijkstra’s</a:t>
            </a:r>
            <a:r>
              <a:rPr lang="fi-FI" dirty="0" smtClean="0"/>
              <a:t> </a:t>
            </a:r>
            <a:r>
              <a:rPr lang="fi-FI" dirty="0" err="1" smtClean="0"/>
              <a:t>algorithm</a:t>
            </a:r>
            <a:endParaRPr lang="fi-FI" dirty="0" smtClean="0"/>
          </a:p>
          <a:p>
            <a:pPr lvl="2"/>
            <a:r>
              <a:rPr lang="fi-FI" dirty="0" err="1" smtClean="0"/>
              <a:t>with</a:t>
            </a:r>
            <a:r>
              <a:rPr lang="fi-FI" dirty="0" smtClean="0"/>
              <a:t> </a:t>
            </a:r>
            <a:r>
              <a:rPr lang="fi-FI" u="sng" dirty="0" err="1" smtClean="0"/>
              <a:t>hierarchical</a:t>
            </a:r>
            <a:r>
              <a:rPr lang="fi-FI" u="sng" dirty="0" smtClean="0"/>
              <a:t> </a:t>
            </a:r>
            <a:r>
              <a:rPr lang="fi-FI" u="sng" err="1" smtClean="0"/>
              <a:t>routing</a:t>
            </a:r>
            <a:r>
              <a:rPr lang="fi-FI" smtClean="0"/>
              <a:t> (6-class </a:t>
            </a:r>
            <a:r>
              <a:rPr lang="fi-FI" dirty="0" err="1" smtClean="0"/>
              <a:t>functional</a:t>
            </a:r>
            <a:r>
              <a:rPr lang="fi-FI" dirty="0" smtClean="0"/>
              <a:t> </a:t>
            </a:r>
            <a:r>
              <a:rPr lang="fi-FI" dirty="0" err="1" smtClean="0"/>
              <a:t>classification</a:t>
            </a:r>
            <a:r>
              <a:rPr lang="fi-FI" dirty="0" smtClean="0"/>
              <a:t>: </a:t>
            </a:r>
            <a:r>
              <a:rPr lang="fi-FI" dirty="0" err="1" smtClean="0"/>
              <a:t>Class</a:t>
            </a:r>
            <a:r>
              <a:rPr lang="fi-FI" dirty="0" smtClean="0"/>
              <a:t> I main </a:t>
            </a:r>
            <a:r>
              <a:rPr lang="fi-FI" dirty="0" err="1" smtClean="0"/>
              <a:t>road</a:t>
            </a:r>
            <a:r>
              <a:rPr lang="fi-FI" dirty="0" smtClean="0"/>
              <a:t>, </a:t>
            </a:r>
            <a:r>
              <a:rPr lang="fi-FI" dirty="0" err="1" smtClean="0"/>
              <a:t>Class</a:t>
            </a:r>
            <a:r>
              <a:rPr lang="fi-FI" dirty="0" smtClean="0"/>
              <a:t> II main </a:t>
            </a:r>
            <a:r>
              <a:rPr lang="fi-FI" dirty="0" err="1" smtClean="0"/>
              <a:t>road</a:t>
            </a:r>
            <a:r>
              <a:rPr lang="fi-FI" dirty="0" smtClean="0"/>
              <a:t>, </a:t>
            </a:r>
            <a:r>
              <a:rPr lang="fi-FI" dirty="0" err="1" smtClean="0"/>
              <a:t>Regional</a:t>
            </a:r>
            <a:r>
              <a:rPr lang="fi-FI" dirty="0" smtClean="0"/>
              <a:t> </a:t>
            </a:r>
            <a:r>
              <a:rPr lang="fi-FI" dirty="0" err="1" smtClean="0"/>
              <a:t>road</a:t>
            </a:r>
            <a:r>
              <a:rPr lang="fi-FI" dirty="0" smtClean="0"/>
              <a:t> etc.)</a:t>
            </a:r>
          </a:p>
          <a:p>
            <a:pPr lvl="2"/>
            <a:r>
              <a:rPr lang="fi-FI" dirty="0" err="1" smtClean="0"/>
              <a:t>impedance</a:t>
            </a:r>
            <a:r>
              <a:rPr lang="fi-FI" dirty="0" smtClean="0"/>
              <a:t> </a:t>
            </a:r>
            <a:r>
              <a:rPr lang="fi-FI" dirty="0" err="1" smtClean="0"/>
              <a:t>attribute</a:t>
            </a:r>
            <a:r>
              <a:rPr lang="fi-FI" dirty="0" smtClean="0"/>
              <a:t> </a:t>
            </a:r>
            <a:r>
              <a:rPr lang="fi-FI" smtClean="0"/>
              <a:t>is the travel time (of a smallest road element); accumulation attribute is the length of a route.</a:t>
            </a:r>
            <a:endParaRPr lang="fi-FI" dirty="0" smtClean="0"/>
          </a:p>
          <a:p>
            <a:endParaRPr lang="fi-FI" dirty="0" smtClean="0"/>
          </a:p>
          <a:p>
            <a:endParaRPr lang="fi-FI" dirty="0" smtClean="0"/>
          </a:p>
          <a:p>
            <a:endParaRPr lang="fi-FI" dirty="0" smtClean="0"/>
          </a:p>
          <a:p>
            <a:endParaRPr lang="fi-FI" dirty="0"/>
          </a:p>
        </p:txBody>
      </p:sp>
      <p:pic>
        <p:nvPicPr>
          <p:cNvPr id="9" name="Picture 3"/>
          <p:cNvPicPr>
            <a:picLocks noChangeAspect="1" noChangeArrowheads="1"/>
          </p:cNvPicPr>
          <p:nvPr/>
        </p:nvPicPr>
        <p:blipFill>
          <a:blip r:embed="rId2" cstate="print"/>
          <a:srcRect/>
          <a:stretch>
            <a:fillRect/>
          </a:stretch>
        </p:blipFill>
        <p:spPr bwMode="auto">
          <a:xfrm>
            <a:off x="6732240" y="2132856"/>
            <a:ext cx="2171700"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Ryhmä 19"/>
          <p:cNvGrpSpPr/>
          <p:nvPr/>
        </p:nvGrpSpPr>
        <p:grpSpPr>
          <a:xfrm>
            <a:off x="2411760" y="3933056"/>
            <a:ext cx="2755235" cy="1668016"/>
            <a:chOff x="2411760" y="3933056"/>
            <a:chExt cx="2755235" cy="1668016"/>
          </a:xfrm>
        </p:grpSpPr>
        <p:pic>
          <p:nvPicPr>
            <p:cNvPr id="17" name="Picture 11" descr="C:\Users\Piela\Desktop\ohjelmakoodi.jpg"/>
            <p:cNvPicPr>
              <a:picLocks noChangeAspect="1" noChangeArrowheads="1"/>
            </p:cNvPicPr>
            <p:nvPr/>
          </p:nvPicPr>
          <p:blipFill>
            <a:blip r:embed="rId2" cstate="print"/>
            <a:srcRect/>
            <a:stretch>
              <a:fillRect/>
            </a:stretch>
          </p:blipFill>
          <p:spPr bwMode="auto">
            <a:xfrm>
              <a:off x="3419872" y="4509120"/>
              <a:ext cx="1747123" cy="1091952"/>
            </a:xfrm>
            <a:prstGeom prst="rect">
              <a:avLst/>
            </a:prstGeom>
            <a:noFill/>
            <a:effectLst>
              <a:outerShdw blurRad="50800" dist="38100" dir="2700000" algn="tl" rotWithShape="0">
                <a:prstClr val="black">
                  <a:alpha val="40000"/>
                </a:prstClr>
              </a:outerShdw>
            </a:effectLst>
          </p:spPr>
        </p:pic>
        <p:pic>
          <p:nvPicPr>
            <p:cNvPr id="18" name="Picture 11" descr="C:\Users\Piela\Desktop\ohjelmakoodi.jpg"/>
            <p:cNvPicPr>
              <a:picLocks noChangeAspect="1" noChangeArrowheads="1"/>
            </p:cNvPicPr>
            <p:nvPr/>
          </p:nvPicPr>
          <p:blipFill>
            <a:blip r:embed="rId2" cstate="print"/>
            <a:srcRect/>
            <a:stretch>
              <a:fillRect/>
            </a:stretch>
          </p:blipFill>
          <p:spPr bwMode="auto">
            <a:xfrm>
              <a:off x="2915816" y="4221088"/>
              <a:ext cx="1747123" cy="1091952"/>
            </a:xfrm>
            <a:prstGeom prst="rect">
              <a:avLst/>
            </a:prstGeom>
            <a:noFill/>
            <a:effectLst>
              <a:outerShdw blurRad="50800" dist="38100" dir="2700000" algn="tl" rotWithShape="0">
                <a:prstClr val="black">
                  <a:alpha val="40000"/>
                </a:prstClr>
              </a:outerShdw>
            </a:effectLst>
          </p:spPr>
        </p:pic>
        <p:pic>
          <p:nvPicPr>
            <p:cNvPr id="19" name="Picture 11" descr="C:\Users\Piela\Desktop\ohjelmakoodi.jpg"/>
            <p:cNvPicPr>
              <a:picLocks noChangeAspect="1" noChangeArrowheads="1"/>
            </p:cNvPicPr>
            <p:nvPr/>
          </p:nvPicPr>
          <p:blipFill>
            <a:blip r:embed="rId2" cstate="print"/>
            <a:srcRect/>
            <a:stretch>
              <a:fillRect/>
            </a:stretch>
          </p:blipFill>
          <p:spPr bwMode="auto">
            <a:xfrm>
              <a:off x="2411760" y="3933056"/>
              <a:ext cx="1747123" cy="1091952"/>
            </a:xfrm>
            <a:prstGeom prst="rect">
              <a:avLst/>
            </a:prstGeom>
            <a:noFill/>
            <a:effectLst>
              <a:outerShdw blurRad="50800" dist="38100" dir="2700000" algn="tl" rotWithShape="0">
                <a:prstClr val="black">
                  <a:alpha val="40000"/>
                </a:prstClr>
              </a:outerShdw>
            </a:effectLst>
          </p:spPr>
        </p:pic>
      </p:grpSp>
      <p:pic>
        <p:nvPicPr>
          <p:cNvPr id="1027" name="Picture 3"/>
          <p:cNvPicPr>
            <a:picLocks noChangeAspect="1" noChangeArrowheads="1"/>
          </p:cNvPicPr>
          <p:nvPr/>
        </p:nvPicPr>
        <p:blipFill>
          <a:blip r:embed="rId3" cstate="print"/>
          <a:srcRect/>
          <a:stretch>
            <a:fillRect/>
          </a:stretch>
        </p:blipFill>
        <p:spPr bwMode="auto">
          <a:xfrm>
            <a:off x="1619672" y="4581128"/>
            <a:ext cx="914400" cy="1114425"/>
          </a:xfrm>
          <a:prstGeom prst="rect">
            <a:avLst/>
          </a:prstGeom>
          <a:noFill/>
          <a:ln w="9525">
            <a:noFill/>
            <a:miter lim="800000"/>
            <a:headEnd/>
            <a:tailEnd/>
          </a:ln>
        </p:spPr>
      </p:pic>
      <p:sp>
        <p:nvSpPr>
          <p:cNvPr id="2" name="Otsikko 1"/>
          <p:cNvSpPr>
            <a:spLocks noGrp="1"/>
          </p:cNvSpPr>
          <p:nvPr>
            <p:ph type="title"/>
          </p:nvPr>
        </p:nvSpPr>
        <p:spPr/>
        <p:txBody>
          <a:bodyPr>
            <a:normAutofit fontScale="90000"/>
          </a:bodyPr>
          <a:lstStyle/>
          <a:p>
            <a:r>
              <a:rPr lang="fi-FI" dirty="0" err="1" smtClean="0"/>
              <a:t>Pairwise</a:t>
            </a:r>
            <a:r>
              <a:rPr lang="fi-FI" dirty="0" smtClean="0"/>
              <a:t> </a:t>
            </a:r>
            <a:r>
              <a:rPr lang="fi-FI" dirty="0" err="1" smtClean="0"/>
              <a:t>computing</a:t>
            </a:r>
            <a:r>
              <a:rPr lang="fi-FI" dirty="0" smtClean="0"/>
              <a:t> of </a:t>
            </a:r>
            <a:br>
              <a:rPr lang="fi-FI" dirty="0" smtClean="0"/>
            </a:br>
            <a:r>
              <a:rPr lang="fi-FI" dirty="0" err="1" smtClean="0"/>
              <a:t>commuting</a:t>
            </a:r>
            <a:r>
              <a:rPr lang="fi-FI" dirty="0" smtClean="0"/>
              <a:t> </a:t>
            </a:r>
            <a:r>
              <a:rPr lang="fi-FI" dirty="0" err="1" smtClean="0"/>
              <a:t>distances</a:t>
            </a:r>
            <a:r>
              <a:rPr lang="fi-FI" dirty="0" smtClean="0"/>
              <a:t> 2/2</a:t>
            </a:r>
            <a:endParaRPr lang="fi-FI" dirty="0"/>
          </a:p>
        </p:txBody>
      </p:sp>
      <p:sp>
        <p:nvSpPr>
          <p:cNvPr id="8" name="Sisällön paikkamerkki 7"/>
          <p:cNvSpPr>
            <a:spLocks noGrp="1"/>
          </p:cNvSpPr>
          <p:nvPr>
            <p:ph idx="1"/>
          </p:nvPr>
        </p:nvSpPr>
        <p:spPr>
          <a:xfrm>
            <a:off x="457200" y="1600200"/>
            <a:ext cx="8435280" cy="4781128"/>
          </a:xfrm>
        </p:spPr>
        <p:txBody>
          <a:bodyPr>
            <a:normAutofit/>
          </a:bodyPr>
          <a:lstStyle/>
          <a:p>
            <a:r>
              <a:rPr lang="fi-FI" dirty="0" smtClean="0"/>
              <a:t>The </a:t>
            </a:r>
            <a:r>
              <a:rPr lang="fi-FI" dirty="0" err="1" smtClean="0"/>
              <a:t>solution</a:t>
            </a:r>
            <a:r>
              <a:rPr lang="fi-FI" dirty="0" smtClean="0"/>
              <a:t>: 45,000 </a:t>
            </a:r>
            <a:r>
              <a:rPr lang="fi-FI" dirty="0" err="1" smtClean="0"/>
              <a:t>pairs</a:t>
            </a:r>
            <a:r>
              <a:rPr lang="fi-FI" dirty="0" smtClean="0"/>
              <a:t> of </a:t>
            </a:r>
            <a:r>
              <a:rPr lang="fi-FI" dirty="0" err="1" smtClean="0"/>
              <a:t>points</a:t>
            </a:r>
            <a:r>
              <a:rPr lang="fi-FI" dirty="0" smtClean="0"/>
              <a:t> (90,000 </a:t>
            </a:r>
            <a:r>
              <a:rPr lang="fi-FI" dirty="0" err="1" smtClean="0"/>
              <a:t>datarows</a:t>
            </a:r>
            <a:r>
              <a:rPr lang="fi-FI" dirty="0" smtClean="0"/>
              <a:t>) for </a:t>
            </a:r>
            <a:r>
              <a:rPr lang="fi-FI" dirty="0" err="1" smtClean="0"/>
              <a:t>one</a:t>
            </a:r>
            <a:r>
              <a:rPr lang="fi-FI" dirty="0" smtClean="0"/>
              <a:t> </a:t>
            </a:r>
            <a:r>
              <a:rPr lang="fi-FI" dirty="0" err="1" smtClean="0"/>
              <a:t>program</a:t>
            </a:r>
            <a:r>
              <a:rPr lang="fi-FI" dirty="0" smtClean="0"/>
              <a:t> </a:t>
            </a:r>
            <a:r>
              <a:rPr lang="fi-FI" dirty="0" err="1" smtClean="0"/>
              <a:t>run</a:t>
            </a:r>
            <a:r>
              <a:rPr lang="fi-FI" dirty="0" smtClean="0"/>
              <a:t>. 3 </a:t>
            </a:r>
            <a:r>
              <a:rPr lang="fi-FI" dirty="0" err="1" smtClean="0"/>
              <a:t>parallel</a:t>
            </a:r>
            <a:r>
              <a:rPr lang="fi-FI" dirty="0" smtClean="0"/>
              <a:t> </a:t>
            </a:r>
            <a:r>
              <a:rPr lang="fi-FI" dirty="0" err="1" smtClean="0"/>
              <a:t>runs</a:t>
            </a:r>
            <a:r>
              <a:rPr lang="fi-FI" dirty="0" smtClean="0"/>
              <a:t> per </a:t>
            </a:r>
            <a:r>
              <a:rPr lang="fi-FI" dirty="0" err="1" smtClean="0"/>
              <a:t>one</a:t>
            </a:r>
            <a:r>
              <a:rPr lang="fi-FI" dirty="0" smtClean="0"/>
              <a:t> </a:t>
            </a:r>
            <a:r>
              <a:rPr lang="fi-FI" dirty="0" err="1" smtClean="0"/>
              <a:t>standard</a:t>
            </a:r>
            <a:r>
              <a:rPr lang="fi-FI" dirty="0" smtClean="0"/>
              <a:t> </a:t>
            </a:r>
            <a:r>
              <a:rPr lang="fi-FI" dirty="0" err="1" smtClean="0"/>
              <a:t>computer</a:t>
            </a:r>
            <a:r>
              <a:rPr lang="fi-FI" dirty="0" smtClean="0"/>
              <a:t>. For 2 </a:t>
            </a:r>
            <a:r>
              <a:rPr lang="fi-FI" dirty="0" err="1" smtClean="0"/>
              <a:t>computers</a:t>
            </a:r>
            <a:r>
              <a:rPr lang="fi-FI" dirty="0" smtClean="0"/>
              <a:t> (2 </a:t>
            </a:r>
            <a:r>
              <a:rPr lang="fi-FI" dirty="0" err="1" smtClean="0"/>
              <a:t>licenses</a:t>
            </a:r>
            <a:r>
              <a:rPr lang="fi-FI" dirty="0" smtClean="0"/>
              <a:t>): </a:t>
            </a:r>
            <a:r>
              <a:rPr lang="fi-FI" i="1" dirty="0" smtClean="0"/>
              <a:t>270,000 </a:t>
            </a:r>
            <a:r>
              <a:rPr lang="fi-FI" i="1" dirty="0" err="1" smtClean="0"/>
              <a:t>distances</a:t>
            </a:r>
            <a:r>
              <a:rPr lang="fi-FI" i="1" dirty="0" smtClean="0"/>
              <a:t> in </a:t>
            </a:r>
            <a:r>
              <a:rPr lang="fi-FI" i="1" dirty="0" err="1" smtClean="0"/>
              <a:t>about</a:t>
            </a:r>
            <a:r>
              <a:rPr lang="fi-FI" i="1" dirty="0" smtClean="0"/>
              <a:t> 3 </a:t>
            </a:r>
            <a:r>
              <a:rPr lang="fi-FI" i="1" dirty="0" err="1" smtClean="0"/>
              <a:t>days</a:t>
            </a:r>
            <a:r>
              <a:rPr lang="fi-FI" dirty="0" smtClean="0"/>
              <a:t>.</a:t>
            </a:r>
          </a:p>
          <a:p>
            <a:endParaRPr lang="fi-FI" dirty="0" smtClean="0"/>
          </a:p>
          <a:p>
            <a:endParaRPr lang="fi-FI" dirty="0" smtClean="0"/>
          </a:p>
          <a:p>
            <a:endParaRPr lang="fi-FI" dirty="0" smtClean="0"/>
          </a:p>
          <a:p>
            <a:endParaRPr lang="fi-FI" dirty="0" smtClean="0"/>
          </a:p>
          <a:p>
            <a:endParaRPr lang="fi-FI" dirty="0"/>
          </a:p>
        </p:txBody>
      </p:sp>
      <p:grpSp>
        <p:nvGrpSpPr>
          <p:cNvPr id="21" name="Ryhmä 20"/>
          <p:cNvGrpSpPr/>
          <p:nvPr/>
        </p:nvGrpSpPr>
        <p:grpSpPr>
          <a:xfrm>
            <a:off x="5292080" y="3933056"/>
            <a:ext cx="2755235" cy="1668016"/>
            <a:chOff x="2411760" y="3933056"/>
            <a:chExt cx="2755235" cy="1668016"/>
          </a:xfrm>
        </p:grpSpPr>
        <p:pic>
          <p:nvPicPr>
            <p:cNvPr id="22" name="Picture 11" descr="C:\Users\Piela\Desktop\ohjelmakoodi.jpg"/>
            <p:cNvPicPr>
              <a:picLocks noChangeAspect="1" noChangeArrowheads="1"/>
            </p:cNvPicPr>
            <p:nvPr/>
          </p:nvPicPr>
          <p:blipFill>
            <a:blip r:embed="rId2" cstate="print"/>
            <a:srcRect/>
            <a:stretch>
              <a:fillRect/>
            </a:stretch>
          </p:blipFill>
          <p:spPr bwMode="auto">
            <a:xfrm>
              <a:off x="3419872" y="4509120"/>
              <a:ext cx="1747123" cy="1091952"/>
            </a:xfrm>
            <a:prstGeom prst="rect">
              <a:avLst/>
            </a:prstGeom>
            <a:noFill/>
            <a:effectLst>
              <a:outerShdw blurRad="50800" dist="38100" dir="2700000" algn="tl" rotWithShape="0">
                <a:prstClr val="black">
                  <a:alpha val="40000"/>
                </a:prstClr>
              </a:outerShdw>
            </a:effectLst>
          </p:spPr>
        </p:pic>
        <p:pic>
          <p:nvPicPr>
            <p:cNvPr id="23" name="Picture 11" descr="C:\Users\Piela\Desktop\ohjelmakoodi.jpg"/>
            <p:cNvPicPr>
              <a:picLocks noChangeAspect="1" noChangeArrowheads="1"/>
            </p:cNvPicPr>
            <p:nvPr/>
          </p:nvPicPr>
          <p:blipFill>
            <a:blip r:embed="rId2" cstate="print"/>
            <a:srcRect/>
            <a:stretch>
              <a:fillRect/>
            </a:stretch>
          </p:blipFill>
          <p:spPr bwMode="auto">
            <a:xfrm>
              <a:off x="2915816" y="4221088"/>
              <a:ext cx="1747123" cy="1091952"/>
            </a:xfrm>
            <a:prstGeom prst="rect">
              <a:avLst/>
            </a:prstGeom>
            <a:noFill/>
            <a:effectLst>
              <a:outerShdw blurRad="50800" dist="38100" dir="2700000" algn="tl" rotWithShape="0">
                <a:prstClr val="black">
                  <a:alpha val="40000"/>
                </a:prstClr>
              </a:outerShdw>
            </a:effectLst>
          </p:spPr>
        </p:pic>
        <p:pic>
          <p:nvPicPr>
            <p:cNvPr id="24" name="Picture 11" descr="C:\Users\Piela\Desktop\ohjelmakoodi.jpg"/>
            <p:cNvPicPr>
              <a:picLocks noChangeAspect="1" noChangeArrowheads="1"/>
            </p:cNvPicPr>
            <p:nvPr/>
          </p:nvPicPr>
          <p:blipFill>
            <a:blip r:embed="rId2" cstate="print"/>
            <a:srcRect/>
            <a:stretch>
              <a:fillRect/>
            </a:stretch>
          </p:blipFill>
          <p:spPr bwMode="auto">
            <a:xfrm>
              <a:off x="2411760" y="3933056"/>
              <a:ext cx="1747123" cy="1091952"/>
            </a:xfrm>
            <a:prstGeom prst="rect">
              <a:avLst/>
            </a:prstGeom>
            <a:noFill/>
            <a:effectLst>
              <a:outerShdw blurRad="50800" dist="38100" dir="2700000" algn="tl" rotWithShape="0">
                <a:prstClr val="black">
                  <a:alpha val="40000"/>
                </a:prstClr>
              </a:outerShdw>
            </a:effectLst>
          </p:spPr>
        </p:pic>
      </p:grpSp>
      <p:pic>
        <p:nvPicPr>
          <p:cNvPr id="10" name="Picture 5" descr="C:\Users\Piela\AppData\Local\Microsoft\Windows\Temporary Internet Files\Low\Content.IE5\84SASDLR\MC900441335[1].PNG"/>
          <p:cNvPicPr>
            <a:picLocks noChangeAspect="1" noChangeArrowheads="1"/>
          </p:cNvPicPr>
          <p:nvPr/>
        </p:nvPicPr>
        <p:blipFill>
          <a:blip r:embed="rId4" cstate="print"/>
          <a:srcRect/>
          <a:stretch>
            <a:fillRect/>
          </a:stretch>
        </p:blipFill>
        <p:spPr bwMode="auto">
          <a:xfrm>
            <a:off x="5652120" y="5373216"/>
            <a:ext cx="1371600" cy="1371600"/>
          </a:xfrm>
          <a:prstGeom prst="rect">
            <a:avLst/>
          </a:prstGeom>
          <a:noFill/>
        </p:spPr>
      </p:pic>
      <p:pic>
        <p:nvPicPr>
          <p:cNvPr id="1029" name="Picture 5" descr="C:\Users\Piela\AppData\Local\Microsoft\Windows\Temporary Internet Files\Low\Content.IE5\84SASDLR\MC900441335[1].PNG"/>
          <p:cNvPicPr>
            <a:picLocks noChangeAspect="1" noChangeArrowheads="1"/>
          </p:cNvPicPr>
          <p:nvPr/>
        </p:nvPicPr>
        <p:blipFill>
          <a:blip r:embed="rId4" cstate="print"/>
          <a:srcRect/>
          <a:stretch>
            <a:fillRect/>
          </a:stretch>
        </p:blipFill>
        <p:spPr bwMode="auto">
          <a:xfrm>
            <a:off x="3059832" y="5373216"/>
            <a:ext cx="1299592" cy="1299592"/>
          </a:xfrm>
          <a:prstGeom prst="rect">
            <a:avLst/>
          </a:prstGeom>
          <a:noFill/>
        </p:spPr>
      </p:pic>
      <p:pic>
        <p:nvPicPr>
          <p:cNvPr id="1038" name="Picture 14"/>
          <p:cNvPicPr>
            <a:picLocks noChangeAspect="1" noChangeArrowheads="1"/>
          </p:cNvPicPr>
          <p:nvPr/>
        </p:nvPicPr>
        <p:blipFill>
          <a:blip r:embed="rId5" cstate="print"/>
          <a:srcRect/>
          <a:stretch>
            <a:fillRect/>
          </a:stretch>
        </p:blipFill>
        <p:spPr bwMode="auto">
          <a:xfrm>
            <a:off x="8172400" y="4509120"/>
            <a:ext cx="771525" cy="1080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anti-vaaka">
  <a:themeElements>
    <a:clrScheme name="TK">
      <a:dk1>
        <a:sysClr val="windowText" lastClr="000000"/>
      </a:dk1>
      <a:lt1>
        <a:sysClr val="window" lastClr="FFFFFF"/>
      </a:lt1>
      <a:dk2>
        <a:srgbClr val="000000"/>
      </a:dk2>
      <a:lt2>
        <a:srgbClr val="FFFFFF"/>
      </a:lt2>
      <a:accent1>
        <a:srgbClr val="1668B1"/>
      </a:accent1>
      <a:accent2>
        <a:srgbClr val="DB3334"/>
      </a:accent2>
      <a:accent3>
        <a:srgbClr val="FFDC0D"/>
      </a:accent3>
      <a:accent4>
        <a:srgbClr val="52BE42"/>
      </a:accent4>
      <a:accent5>
        <a:srgbClr val="F29C33"/>
      </a:accent5>
      <a:accent6>
        <a:srgbClr val="00A4E8"/>
      </a:accent6>
      <a:hlink>
        <a:srgbClr val="0000FF"/>
      </a:hlink>
      <a:folHlink>
        <a:srgbClr val="800080"/>
      </a:folHlink>
    </a:clrScheme>
    <a:fontScheme name="TK">
      <a:majorFont>
        <a:latin typeface="Arial"/>
        <a:ea typeface=""/>
        <a:cs typeface=""/>
      </a:majorFont>
      <a:minorFont>
        <a:latin typeface="Arial"/>
        <a:ea typeface=""/>
        <a:cs typeface=""/>
      </a:minorFont>
    </a:fontScheme>
    <a:fmtScheme name="Alkuperäin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1720</TotalTime>
  <Words>716</Words>
  <Application>Microsoft Office PowerPoint</Application>
  <PresentationFormat>Näytössä katseltava diaesitys (4:3)</PresentationFormat>
  <Paragraphs>118</Paragraphs>
  <Slides>19</Slides>
  <Notes>0</Notes>
  <HiddenSlides>0</HiddenSlides>
  <MMClips>0</MMClips>
  <ScaleCrop>false</ScaleCrop>
  <HeadingPairs>
    <vt:vector size="4" baseType="variant">
      <vt:variant>
        <vt:lpstr>Teema</vt:lpstr>
      </vt:variant>
      <vt:variant>
        <vt:i4>2</vt:i4>
      </vt:variant>
      <vt:variant>
        <vt:lpstr>Dian otsikot</vt:lpstr>
      </vt:variant>
      <vt:variant>
        <vt:i4>19</vt:i4>
      </vt:variant>
    </vt:vector>
  </HeadingPairs>
  <TitlesOfParts>
    <vt:vector size="21" baseType="lpstr">
      <vt:lpstr>Office-teema</vt:lpstr>
      <vt:lpstr>englanti-vaaka</vt:lpstr>
      <vt:lpstr> Enabling a national road and street database in population statistics </vt:lpstr>
      <vt:lpstr>Accessibility applications</vt:lpstr>
      <vt:lpstr>Data and contextual issues 1/2</vt:lpstr>
      <vt:lpstr>Data and contextual issues 2/2</vt:lpstr>
      <vt:lpstr>Dia 5</vt:lpstr>
      <vt:lpstr>Dia 6</vt:lpstr>
      <vt:lpstr>Travel-time model</vt:lpstr>
      <vt:lpstr>Pairwise computing of  commuting times and distances 1/2</vt:lpstr>
      <vt:lpstr>Pairwise computing of  commuting distances 2/2</vt:lpstr>
      <vt:lpstr>Commuting statistics</vt:lpstr>
      <vt:lpstr>Commuting distance for populations of the subregions (LAU 1)</vt:lpstr>
      <vt:lpstr>Commuting time for populations of the sub-regions (LAU 1)</vt:lpstr>
      <vt:lpstr>Commuting time by the Urban-rural classification</vt:lpstr>
      <vt:lpstr>Average speed for commuting distances 10-15 km</vt:lpstr>
      <vt:lpstr>Dia 15</vt:lpstr>
      <vt:lpstr>Further research and conclusions</vt:lpstr>
      <vt:lpstr>Other application examples</vt:lpstr>
      <vt:lpstr>Relative 30 minutes drive time coverage by age groups</vt:lpstr>
      <vt:lpstr>Dia 19</vt:lpstr>
    </vt:vector>
  </TitlesOfParts>
  <Company>Tilastokeskus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a national road and street database in population statistics: Commuting distances for all employed persons and other accessiblity statistics</dc:title>
  <dc:creator>Piela</dc:creator>
  <cp:lastModifiedBy>Pasi P</cp:lastModifiedBy>
  <cp:revision>222</cp:revision>
  <dcterms:created xsi:type="dcterms:W3CDTF">2013-10-04T07:50:16Z</dcterms:created>
  <dcterms:modified xsi:type="dcterms:W3CDTF">2014-06-03T19:40:54Z</dcterms:modified>
</cp:coreProperties>
</file>