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87" r:id="rId4"/>
    <p:sldId id="301" r:id="rId5"/>
    <p:sldId id="290" r:id="rId6"/>
    <p:sldId id="276" r:id="rId7"/>
    <p:sldId id="277" r:id="rId8"/>
    <p:sldId id="266" r:id="rId9"/>
    <p:sldId id="291" r:id="rId10"/>
    <p:sldId id="280" r:id="rId11"/>
    <p:sldId id="282" r:id="rId12"/>
    <p:sldId id="283" r:id="rId13"/>
    <p:sldId id="285" r:id="rId14"/>
    <p:sldId id="294" r:id="rId15"/>
    <p:sldId id="296" r:id="rId16"/>
    <p:sldId id="297" r:id="rId17"/>
    <p:sldId id="299" r:id="rId18"/>
    <p:sldId id="300" r:id="rId19"/>
    <p:sldId id="292" r:id="rId20"/>
    <p:sldId id="293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193">
          <p15:clr>
            <a:srgbClr val="A4A3A4"/>
          </p15:clr>
        </p15:guide>
        <p15:guide id="2" pos="23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5B8"/>
    <a:srgbClr val="0091D4"/>
    <a:srgbClr val="75B6E5"/>
    <a:srgbClr val="26A3DD"/>
    <a:srgbClr val="A3CCEE"/>
    <a:srgbClr val="102D69"/>
    <a:srgbClr val="CFE2F6"/>
    <a:srgbClr val="0F78C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4060"/>
        <p:guide pos="302"/>
      </p:guideLst>
    </p:cSldViewPr>
  </p:slideViewPr>
  <p:outlineViewPr>
    <p:cViewPr>
      <p:scale>
        <a:sx n="33" d="100"/>
        <a:sy n="33" d="100"/>
      </p:scale>
      <p:origin x="18" y="18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58" y="-84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0D1AE-AAF7-42D1-BC9A-6333DE52C3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C83EF5F-539C-4FB9-AA81-ADED708FC0F9}">
      <dgm:prSet phldrT="[Tekst]"/>
      <dgm:spPr/>
      <dgm:t>
        <a:bodyPr/>
        <a:lstStyle/>
        <a:p>
          <a:r>
            <a:rPr lang="da-DK" dirty="0" smtClean="0"/>
            <a:t>Q1</a:t>
          </a:r>
          <a:endParaRPr lang="da-DK" dirty="0"/>
        </a:p>
      </dgm:t>
    </dgm:pt>
    <dgm:pt modelId="{9E1AACCA-E033-4FC9-B324-7B791BFFCF20}" type="parTrans" cxnId="{06A507DF-EE80-4D61-A719-28A02B01F953}">
      <dgm:prSet/>
      <dgm:spPr/>
      <dgm:t>
        <a:bodyPr/>
        <a:lstStyle/>
        <a:p>
          <a:endParaRPr lang="da-DK"/>
        </a:p>
      </dgm:t>
    </dgm:pt>
    <dgm:pt modelId="{25827735-9835-4E9D-83D4-B53DFAA97EF9}" type="sibTrans" cxnId="{06A507DF-EE80-4D61-A719-28A02B01F953}">
      <dgm:prSet/>
      <dgm:spPr/>
      <dgm:t>
        <a:bodyPr/>
        <a:lstStyle/>
        <a:p>
          <a:endParaRPr lang="da-DK"/>
        </a:p>
      </dgm:t>
    </dgm:pt>
    <dgm:pt modelId="{0792415A-A259-4AAA-8160-AA137589D7AE}">
      <dgm:prSet phldrT="[Tekst]"/>
      <dgm:spPr>
        <a:solidFill>
          <a:srgbClr val="00B050"/>
        </a:solidFill>
      </dgm:spPr>
      <dgm:t>
        <a:bodyPr/>
        <a:lstStyle/>
        <a:p>
          <a:r>
            <a:rPr lang="da-DK" dirty="0" smtClean="0"/>
            <a:t>R1</a:t>
          </a:r>
          <a:endParaRPr lang="da-DK" dirty="0"/>
        </a:p>
      </dgm:t>
    </dgm:pt>
    <dgm:pt modelId="{3464E6DB-DA84-47AE-AACE-C14B2F5AF126}" type="parTrans" cxnId="{4C7C3092-09F6-4686-B609-BAAE1036D204}">
      <dgm:prSet/>
      <dgm:spPr/>
      <dgm:t>
        <a:bodyPr/>
        <a:lstStyle/>
        <a:p>
          <a:endParaRPr lang="da-DK"/>
        </a:p>
      </dgm:t>
    </dgm:pt>
    <dgm:pt modelId="{55947C47-D498-43F3-849B-27805BF30505}" type="sibTrans" cxnId="{4C7C3092-09F6-4686-B609-BAAE1036D204}">
      <dgm:prSet/>
      <dgm:spPr/>
      <dgm:t>
        <a:bodyPr/>
        <a:lstStyle/>
        <a:p>
          <a:endParaRPr lang="da-DK"/>
        </a:p>
      </dgm:t>
    </dgm:pt>
    <dgm:pt modelId="{1FF55D1E-A023-4AB8-B251-9C2277AE631E}">
      <dgm:prSet phldrT="[Teks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a-DK" dirty="0" smtClean="0"/>
            <a:t>Edit</a:t>
          </a:r>
          <a:endParaRPr lang="da-DK" dirty="0"/>
        </a:p>
      </dgm:t>
    </dgm:pt>
    <dgm:pt modelId="{ACB5D9FE-AA04-4DDB-8981-BF1DC9F828E7}" type="parTrans" cxnId="{A6787E28-E4B1-4948-882C-C370D48E5472}">
      <dgm:prSet/>
      <dgm:spPr/>
      <dgm:t>
        <a:bodyPr/>
        <a:lstStyle/>
        <a:p>
          <a:endParaRPr lang="da-DK"/>
        </a:p>
      </dgm:t>
    </dgm:pt>
    <dgm:pt modelId="{5D68485E-81B9-4D88-A42A-2F70EBB813A3}" type="sibTrans" cxnId="{A6787E28-E4B1-4948-882C-C370D48E5472}">
      <dgm:prSet/>
      <dgm:spPr/>
      <dgm:t>
        <a:bodyPr/>
        <a:lstStyle/>
        <a:p>
          <a:endParaRPr lang="da-DK"/>
        </a:p>
      </dgm:t>
    </dgm:pt>
    <dgm:pt modelId="{98C20A66-14F5-482D-B33B-0F19D93BE2C3}">
      <dgm:prSet/>
      <dgm:spPr/>
      <dgm:t>
        <a:bodyPr/>
        <a:lstStyle/>
        <a:p>
          <a:r>
            <a:rPr lang="da-DK" dirty="0" smtClean="0"/>
            <a:t>Q2</a:t>
          </a:r>
          <a:endParaRPr lang="da-DK" dirty="0"/>
        </a:p>
      </dgm:t>
    </dgm:pt>
    <dgm:pt modelId="{996C890C-7A5F-48B5-9845-E936F62011FA}" type="parTrans" cxnId="{6CF91658-3052-41B1-BA2C-9B72A0D7DD81}">
      <dgm:prSet/>
      <dgm:spPr/>
      <dgm:t>
        <a:bodyPr/>
        <a:lstStyle/>
        <a:p>
          <a:endParaRPr lang="da-DK"/>
        </a:p>
      </dgm:t>
    </dgm:pt>
    <dgm:pt modelId="{2ED2A60E-2CFD-462A-9070-9B41A1ED9B95}" type="sibTrans" cxnId="{6CF91658-3052-41B1-BA2C-9B72A0D7DD81}">
      <dgm:prSet/>
      <dgm:spPr/>
      <dgm:t>
        <a:bodyPr/>
        <a:lstStyle/>
        <a:p>
          <a:endParaRPr lang="da-DK"/>
        </a:p>
      </dgm:t>
    </dgm:pt>
    <dgm:pt modelId="{ADB4D209-BCED-444D-9894-4751CAACBD26}">
      <dgm:prSet/>
      <dgm:spPr>
        <a:solidFill>
          <a:srgbClr val="00B050"/>
        </a:solidFill>
      </dgm:spPr>
      <dgm:t>
        <a:bodyPr/>
        <a:lstStyle/>
        <a:p>
          <a:r>
            <a:rPr lang="da-DK" dirty="0" smtClean="0"/>
            <a:t>R2</a:t>
          </a:r>
          <a:endParaRPr lang="da-DK" dirty="0"/>
        </a:p>
      </dgm:t>
    </dgm:pt>
    <dgm:pt modelId="{B974659B-EDB6-4578-92AD-562751401D51}" type="parTrans" cxnId="{A495F927-54EE-456E-AC76-A9C911BC8529}">
      <dgm:prSet/>
      <dgm:spPr/>
      <dgm:t>
        <a:bodyPr/>
        <a:lstStyle/>
        <a:p>
          <a:endParaRPr lang="da-DK"/>
        </a:p>
      </dgm:t>
    </dgm:pt>
    <dgm:pt modelId="{729742E2-F8F7-43BF-B987-A048A083916D}" type="sibTrans" cxnId="{A495F927-54EE-456E-AC76-A9C911BC8529}">
      <dgm:prSet/>
      <dgm:spPr/>
      <dgm:t>
        <a:bodyPr/>
        <a:lstStyle/>
        <a:p>
          <a:endParaRPr lang="da-DK"/>
        </a:p>
      </dgm:t>
    </dgm:pt>
    <dgm:pt modelId="{D1887382-B9AB-48A7-8257-B85D535592DD}">
      <dgm:prSet/>
      <dgm:spPr>
        <a:solidFill>
          <a:srgbClr val="00B050"/>
        </a:solidFill>
      </dgm:spPr>
      <dgm:t>
        <a:bodyPr/>
        <a:lstStyle/>
        <a:p>
          <a:r>
            <a:rPr lang="da-DK" dirty="0" smtClean="0"/>
            <a:t>Submit</a:t>
          </a:r>
          <a:endParaRPr lang="da-DK" dirty="0"/>
        </a:p>
      </dgm:t>
    </dgm:pt>
    <dgm:pt modelId="{D8F51C36-B6E8-471B-8984-3372B5B23958}" type="parTrans" cxnId="{1DFFE4AB-48B0-48DB-9FAD-8B87269AC142}">
      <dgm:prSet/>
      <dgm:spPr/>
      <dgm:t>
        <a:bodyPr/>
        <a:lstStyle/>
        <a:p>
          <a:endParaRPr lang="da-DK"/>
        </a:p>
      </dgm:t>
    </dgm:pt>
    <dgm:pt modelId="{C4752120-5928-4903-B8A1-1C26D64A2C4C}" type="sibTrans" cxnId="{1DFFE4AB-48B0-48DB-9FAD-8B87269AC142}">
      <dgm:prSet/>
      <dgm:spPr/>
      <dgm:t>
        <a:bodyPr/>
        <a:lstStyle/>
        <a:p>
          <a:endParaRPr lang="da-DK"/>
        </a:p>
      </dgm:t>
    </dgm:pt>
    <dgm:pt modelId="{EE1B1A40-3ED4-431B-A063-72268EDA8FFB}">
      <dgm:prSet/>
      <dgm:spPr>
        <a:pattFill prst="dkUpDiag">
          <a:fgClr>
            <a:srgbClr val="00B050"/>
          </a:fgClr>
          <a:bgClr>
            <a:srgbClr val="0091D4"/>
          </a:bgClr>
        </a:pattFill>
      </dgm:spPr>
      <dgm:t>
        <a:bodyPr/>
        <a:lstStyle/>
        <a:p>
          <a:r>
            <a:rPr lang="da-DK" dirty="0" smtClean="0"/>
            <a:t>Re-</a:t>
          </a:r>
          <a:r>
            <a:rPr lang="da-DK" dirty="0" err="1" smtClean="0"/>
            <a:t>contact</a:t>
          </a:r>
          <a:endParaRPr lang="da-DK" dirty="0"/>
        </a:p>
      </dgm:t>
    </dgm:pt>
    <dgm:pt modelId="{8141A90B-A95F-489D-ACA9-B05EAA44E609}" type="parTrans" cxnId="{76AE63A8-F627-441A-B52B-FD567AB57A83}">
      <dgm:prSet/>
      <dgm:spPr/>
      <dgm:t>
        <a:bodyPr/>
        <a:lstStyle/>
        <a:p>
          <a:endParaRPr lang="da-DK"/>
        </a:p>
      </dgm:t>
    </dgm:pt>
    <dgm:pt modelId="{ADE1DCF2-D59C-4732-8C9A-ECDB9DFD3FFE}" type="sibTrans" cxnId="{76AE63A8-F627-441A-B52B-FD567AB57A83}">
      <dgm:prSet/>
      <dgm:spPr/>
      <dgm:t>
        <a:bodyPr/>
        <a:lstStyle/>
        <a:p>
          <a:endParaRPr lang="da-DK"/>
        </a:p>
      </dgm:t>
    </dgm:pt>
    <dgm:pt modelId="{3DF03E9C-6E06-430C-9687-AED1C9CC7DDB}" type="pres">
      <dgm:prSet presAssocID="{1E10D1AE-AAF7-42D1-BC9A-6333DE52C39A}" presName="Name0" presStyleCnt="0">
        <dgm:presLayoutVars>
          <dgm:dir/>
          <dgm:animLvl val="lvl"/>
          <dgm:resizeHandles val="exact"/>
        </dgm:presLayoutVars>
      </dgm:prSet>
      <dgm:spPr/>
    </dgm:pt>
    <dgm:pt modelId="{D2970992-FDD2-46BD-9B2D-3839A4088586}" type="pres">
      <dgm:prSet presAssocID="{7C83EF5F-539C-4FB9-AA81-ADED708FC0F9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23A3361-37DE-4FB4-BFA7-F434D2556C33}" type="pres">
      <dgm:prSet presAssocID="{25827735-9835-4E9D-83D4-B53DFAA97EF9}" presName="parTxOnlySpace" presStyleCnt="0"/>
      <dgm:spPr/>
    </dgm:pt>
    <dgm:pt modelId="{DEDA8ABA-25DF-4143-B6B5-87E01E0EDDBD}" type="pres">
      <dgm:prSet presAssocID="{0792415A-A259-4AAA-8160-AA137589D7AE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9F4ED34-386B-4C01-921F-E9C238220238}" type="pres">
      <dgm:prSet presAssocID="{55947C47-D498-43F3-849B-27805BF30505}" presName="parTxOnlySpace" presStyleCnt="0"/>
      <dgm:spPr/>
    </dgm:pt>
    <dgm:pt modelId="{A9BA18CB-DE2E-48C9-8D6F-B152664F417C}" type="pres">
      <dgm:prSet presAssocID="{98C20A66-14F5-482D-B33B-0F19D93BE2C3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7D18262-3783-46CC-9511-44B828DE2D3A}" type="pres">
      <dgm:prSet presAssocID="{2ED2A60E-2CFD-462A-9070-9B41A1ED9B95}" presName="parTxOnlySpace" presStyleCnt="0"/>
      <dgm:spPr/>
    </dgm:pt>
    <dgm:pt modelId="{F1B05C0D-7B3D-4DD5-8952-00B8A478A886}" type="pres">
      <dgm:prSet presAssocID="{ADB4D209-BCED-444D-9894-4751CAACBD26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866683-E27C-4A69-A503-CA297686D35A}" type="pres">
      <dgm:prSet presAssocID="{729742E2-F8F7-43BF-B987-A048A083916D}" presName="parTxOnlySpace" presStyleCnt="0"/>
      <dgm:spPr/>
    </dgm:pt>
    <dgm:pt modelId="{7460AAF1-1465-4917-93E8-4CB800DCF930}" type="pres">
      <dgm:prSet presAssocID="{D1887382-B9AB-48A7-8257-B85D535592DD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613E795-00B0-4BAA-B045-AD8772BF81F3}" type="pres">
      <dgm:prSet presAssocID="{C4752120-5928-4903-B8A1-1C26D64A2C4C}" presName="parTxOnlySpace" presStyleCnt="0"/>
      <dgm:spPr/>
    </dgm:pt>
    <dgm:pt modelId="{D7A63B63-A072-4804-B145-0020059E3DDF}" type="pres">
      <dgm:prSet presAssocID="{1FF55D1E-A023-4AB8-B251-9C2277AE631E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5DA535D-75F6-404C-B4E2-57B23B03A1C3}" type="pres">
      <dgm:prSet presAssocID="{5D68485E-81B9-4D88-A42A-2F70EBB813A3}" presName="parTxOnlySpace" presStyleCnt="0"/>
      <dgm:spPr/>
    </dgm:pt>
    <dgm:pt modelId="{8EA3E022-8C27-44D5-AC08-33830CDEB4D7}" type="pres">
      <dgm:prSet presAssocID="{EE1B1A40-3ED4-431B-A063-72268EDA8FFB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6FBE818-3CE8-482D-A3A4-D3B00663A278}" type="presOf" srcId="{0792415A-A259-4AAA-8160-AA137589D7AE}" destId="{DEDA8ABA-25DF-4143-B6B5-87E01E0EDDBD}" srcOrd="0" destOrd="0" presId="urn:microsoft.com/office/officeart/2005/8/layout/chevron1"/>
    <dgm:cxn modelId="{7D4B13B3-68D2-4A6E-9E20-721296001401}" type="presOf" srcId="{1E10D1AE-AAF7-42D1-BC9A-6333DE52C39A}" destId="{3DF03E9C-6E06-430C-9687-AED1C9CC7DDB}" srcOrd="0" destOrd="0" presId="urn:microsoft.com/office/officeart/2005/8/layout/chevron1"/>
    <dgm:cxn modelId="{6CF91658-3052-41B1-BA2C-9B72A0D7DD81}" srcId="{1E10D1AE-AAF7-42D1-BC9A-6333DE52C39A}" destId="{98C20A66-14F5-482D-B33B-0F19D93BE2C3}" srcOrd="2" destOrd="0" parTransId="{996C890C-7A5F-48B5-9845-E936F62011FA}" sibTransId="{2ED2A60E-2CFD-462A-9070-9B41A1ED9B95}"/>
    <dgm:cxn modelId="{06A507DF-EE80-4D61-A719-28A02B01F953}" srcId="{1E10D1AE-AAF7-42D1-BC9A-6333DE52C39A}" destId="{7C83EF5F-539C-4FB9-AA81-ADED708FC0F9}" srcOrd="0" destOrd="0" parTransId="{9E1AACCA-E033-4FC9-B324-7B791BFFCF20}" sibTransId="{25827735-9835-4E9D-83D4-B53DFAA97EF9}"/>
    <dgm:cxn modelId="{0EB55987-48B2-41FF-8610-0C4C492182AB}" type="presOf" srcId="{ADB4D209-BCED-444D-9894-4751CAACBD26}" destId="{F1B05C0D-7B3D-4DD5-8952-00B8A478A886}" srcOrd="0" destOrd="0" presId="urn:microsoft.com/office/officeart/2005/8/layout/chevron1"/>
    <dgm:cxn modelId="{65E3DFBA-F64B-44DA-B68A-051E0E448CCE}" type="presOf" srcId="{1FF55D1E-A023-4AB8-B251-9C2277AE631E}" destId="{D7A63B63-A072-4804-B145-0020059E3DDF}" srcOrd="0" destOrd="0" presId="urn:microsoft.com/office/officeart/2005/8/layout/chevron1"/>
    <dgm:cxn modelId="{49DEE0C9-F911-4DE1-8E00-2051E05AB0CB}" type="presOf" srcId="{D1887382-B9AB-48A7-8257-B85D535592DD}" destId="{7460AAF1-1465-4917-93E8-4CB800DCF930}" srcOrd="0" destOrd="0" presId="urn:microsoft.com/office/officeart/2005/8/layout/chevron1"/>
    <dgm:cxn modelId="{A6787E28-E4B1-4948-882C-C370D48E5472}" srcId="{1E10D1AE-AAF7-42D1-BC9A-6333DE52C39A}" destId="{1FF55D1E-A023-4AB8-B251-9C2277AE631E}" srcOrd="5" destOrd="0" parTransId="{ACB5D9FE-AA04-4DDB-8981-BF1DC9F828E7}" sibTransId="{5D68485E-81B9-4D88-A42A-2F70EBB813A3}"/>
    <dgm:cxn modelId="{9833F1E3-E49F-47EE-8291-7E905EA57668}" type="presOf" srcId="{7C83EF5F-539C-4FB9-AA81-ADED708FC0F9}" destId="{D2970992-FDD2-46BD-9B2D-3839A4088586}" srcOrd="0" destOrd="0" presId="urn:microsoft.com/office/officeart/2005/8/layout/chevron1"/>
    <dgm:cxn modelId="{76AE63A8-F627-441A-B52B-FD567AB57A83}" srcId="{1E10D1AE-AAF7-42D1-BC9A-6333DE52C39A}" destId="{EE1B1A40-3ED4-431B-A063-72268EDA8FFB}" srcOrd="6" destOrd="0" parTransId="{8141A90B-A95F-489D-ACA9-B05EAA44E609}" sibTransId="{ADE1DCF2-D59C-4732-8C9A-ECDB9DFD3FFE}"/>
    <dgm:cxn modelId="{4C7C3092-09F6-4686-B609-BAAE1036D204}" srcId="{1E10D1AE-AAF7-42D1-BC9A-6333DE52C39A}" destId="{0792415A-A259-4AAA-8160-AA137589D7AE}" srcOrd="1" destOrd="0" parTransId="{3464E6DB-DA84-47AE-AACE-C14B2F5AF126}" sibTransId="{55947C47-D498-43F3-849B-27805BF30505}"/>
    <dgm:cxn modelId="{A495F927-54EE-456E-AC76-A9C911BC8529}" srcId="{1E10D1AE-AAF7-42D1-BC9A-6333DE52C39A}" destId="{ADB4D209-BCED-444D-9894-4751CAACBD26}" srcOrd="3" destOrd="0" parTransId="{B974659B-EDB6-4578-92AD-562751401D51}" sibTransId="{729742E2-F8F7-43BF-B987-A048A083916D}"/>
    <dgm:cxn modelId="{1DFFE4AB-48B0-48DB-9FAD-8B87269AC142}" srcId="{1E10D1AE-AAF7-42D1-BC9A-6333DE52C39A}" destId="{D1887382-B9AB-48A7-8257-B85D535592DD}" srcOrd="4" destOrd="0" parTransId="{D8F51C36-B6E8-471B-8984-3372B5B23958}" sibTransId="{C4752120-5928-4903-B8A1-1C26D64A2C4C}"/>
    <dgm:cxn modelId="{DFB456C2-8B6A-44E0-99C9-BB448BD51082}" type="presOf" srcId="{98C20A66-14F5-482D-B33B-0F19D93BE2C3}" destId="{A9BA18CB-DE2E-48C9-8D6F-B152664F417C}" srcOrd="0" destOrd="0" presId="urn:microsoft.com/office/officeart/2005/8/layout/chevron1"/>
    <dgm:cxn modelId="{FAE5162D-1734-4143-823B-1E6C2E19B7CA}" type="presOf" srcId="{EE1B1A40-3ED4-431B-A063-72268EDA8FFB}" destId="{8EA3E022-8C27-44D5-AC08-33830CDEB4D7}" srcOrd="0" destOrd="0" presId="urn:microsoft.com/office/officeart/2005/8/layout/chevron1"/>
    <dgm:cxn modelId="{D061FEB4-167C-43BE-B111-91A7913E5E6C}" type="presParOf" srcId="{3DF03E9C-6E06-430C-9687-AED1C9CC7DDB}" destId="{D2970992-FDD2-46BD-9B2D-3839A4088586}" srcOrd="0" destOrd="0" presId="urn:microsoft.com/office/officeart/2005/8/layout/chevron1"/>
    <dgm:cxn modelId="{9782A0BB-5DD7-4630-AF88-007069B0BC8E}" type="presParOf" srcId="{3DF03E9C-6E06-430C-9687-AED1C9CC7DDB}" destId="{823A3361-37DE-4FB4-BFA7-F434D2556C33}" srcOrd="1" destOrd="0" presId="urn:microsoft.com/office/officeart/2005/8/layout/chevron1"/>
    <dgm:cxn modelId="{B9AA5883-451C-49CB-80AB-F9D802369E43}" type="presParOf" srcId="{3DF03E9C-6E06-430C-9687-AED1C9CC7DDB}" destId="{DEDA8ABA-25DF-4143-B6B5-87E01E0EDDBD}" srcOrd="2" destOrd="0" presId="urn:microsoft.com/office/officeart/2005/8/layout/chevron1"/>
    <dgm:cxn modelId="{9B26B4D6-3076-4215-8802-CE22B38F8BF4}" type="presParOf" srcId="{3DF03E9C-6E06-430C-9687-AED1C9CC7DDB}" destId="{B9F4ED34-386B-4C01-921F-E9C238220238}" srcOrd="3" destOrd="0" presId="urn:microsoft.com/office/officeart/2005/8/layout/chevron1"/>
    <dgm:cxn modelId="{600BEAF2-56F6-4A11-8D80-50002A35DED8}" type="presParOf" srcId="{3DF03E9C-6E06-430C-9687-AED1C9CC7DDB}" destId="{A9BA18CB-DE2E-48C9-8D6F-B152664F417C}" srcOrd="4" destOrd="0" presId="urn:microsoft.com/office/officeart/2005/8/layout/chevron1"/>
    <dgm:cxn modelId="{1443D198-F967-4AF7-81C7-236BDB2E33B7}" type="presParOf" srcId="{3DF03E9C-6E06-430C-9687-AED1C9CC7DDB}" destId="{17D18262-3783-46CC-9511-44B828DE2D3A}" srcOrd="5" destOrd="0" presId="urn:microsoft.com/office/officeart/2005/8/layout/chevron1"/>
    <dgm:cxn modelId="{BAFCC241-434F-41B1-9F86-D1C58CE43197}" type="presParOf" srcId="{3DF03E9C-6E06-430C-9687-AED1C9CC7DDB}" destId="{F1B05C0D-7B3D-4DD5-8952-00B8A478A886}" srcOrd="6" destOrd="0" presId="urn:microsoft.com/office/officeart/2005/8/layout/chevron1"/>
    <dgm:cxn modelId="{AC540B58-2E50-449E-B2AC-6C2E191817D3}" type="presParOf" srcId="{3DF03E9C-6E06-430C-9687-AED1C9CC7DDB}" destId="{25866683-E27C-4A69-A503-CA297686D35A}" srcOrd="7" destOrd="0" presId="urn:microsoft.com/office/officeart/2005/8/layout/chevron1"/>
    <dgm:cxn modelId="{2B44C138-1388-4B7F-AB8C-BFCD8B084522}" type="presParOf" srcId="{3DF03E9C-6E06-430C-9687-AED1C9CC7DDB}" destId="{7460AAF1-1465-4917-93E8-4CB800DCF930}" srcOrd="8" destOrd="0" presId="urn:microsoft.com/office/officeart/2005/8/layout/chevron1"/>
    <dgm:cxn modelId="{4524A5BD-CED1-457B-B4C0-8979A895D484}" type="presParOf" srcId="{3DF03E9C-6E06-430C-9687-AED1C9CC7DDB}" destId="{C613E795-00B0-4BAA-B045-AD8772BF81F3}" srcOrd="9" destOrd="0" presId="urn:microsoft.com/office/officeart/2005/8/layout/chevron1"/>
    <dgm:cxn modelId="{AEEFA174-0DC4-4A17-98EC-6C81BE257602}" type="presParOf" srcId="{3DF03E9C-6E06-430C-9687-AED1C9CC7DDB}" destId="{D7A63B63-A072-4804-B145-0020059E3DDF}" srcOrd="10" destOrd="0" presId="urn:microsoft.com/office/officeart/2005/8/layout/chevron1"/>
    <dgm:cxn modelId="{75F2605D-A801-4893-B44A-DDFDD7508734}" type="presParOf" srcId="{3DF03E9C-6E06-430C-9687-AED1C9CC7DDB}" destId="{E5DA535D-75F6-404C-B4E2-57B23B03A1C3}" srcOrd="11" destOrd="0" presId="urn:microsoft.com/office/officeart/2005/8/layout/chevron1"/>
    <dgm:cxn modelId="{E016E0CC-692A-4AD3-B62E-17D0352571D1}" type="presParOf" srcId="{3DF03E9C-6E06-430C-9687-AED1C9CC7DDB}" destId="{8EA3E022-8C27-44D5-AC08-33830CDEB4D7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0D1AE-AAF7-42D1-BC9A-6333DE52C3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C83EF5F-539C-4FB9-AA81-ADED708FC0F9}">
      <dgm:prSet phldrT="[Tekst]"/>
      <dgm:spPr/>
      <dgm:t>
        <a:bodyPr/>
        <a:lstStyle/>
        <a:p>
          <a:r>
            <a:rPr lang="da-DK" b="1" dirty="0" smtClean="0"/>
            <a:t>Q1</a:t>
          </a:r>
          <a:endParaRPr lang="da-DK" b="1" dirty="0"/>
        </a:p>
      </dgm:t>
    </dgm:pt>
    <dgm:pt modelId="{9E1AACCA-E033-4FC9-B324-7B791BFFCF20}" type="parTrans" cxnId="{06A507DF-EE80-4D61-A719-28A02B01F953}">
      <dgm:prSet/>
      <dgm:spPr/>
      <dgm:t>
        <a:bodyPr/>
        <a:lstStyle/>
        <a:p>
          <a:endParaRPr lang="da-DK"/>
        </a:p>
      </dgm:t>
    </dgm:pt>
    <dgm:pt modelId="{25827735-9835-4E9D-83D4-B53DFAA97EF9}" type="sibTrans" cxnId="{06A507DF-EE80-4D61-A719-28A02B01F953}">
      <dgm:prSet/>
      <dgm:spPr/>
      <dgm:t>
        <a:bodyPr/>
        <a:lstStyle/>
        <a:p>
          <a:endParaRPr lang="da-DK"/>
        </a:p>
      </dgm:t>
    </dgm:pt>
    <dgm:pt modelId="{0792415A-A259-4AAA-8160-AA137589D7AE}">
      <dgm:prSet phldrT="[Tekst]"/>
      <dgm:spPr>
        <a:solidFill>
          <a:srgbClr val="00B050"/>
        </a:solidFill>
      </dgm:spPr>
      <dgm:t>
        <a:bodyPr/>
        <a:lstStyle/>
        <a:p>
          <a:r>
            <a:rPr lang="da-DK" b="1" dirty="0" smtClean="0"/>
            <a:t>R1</a:t>
          </a:r>
          <a:endParaRPr lang="da-DK" b="1" dirty="0"/>
        </a:p>
      </dgm:t>
    </dgm:pt>
    <dgm:pt modelId="{3464E6DB-DA84-47AE-AACE-C14B2F5AF126}" type="parTrans" cxnId="{4C7C3092-09F6-4686-B609-BAAE1036D204}">
      <dgm:prSet/>
      <dgm:spPr/>
      <dgm:t>
        <a:bodyPr/>
        <a:lstStyle/>
        <a:p>
          <a:endParaRPr lang="da-DK"/>
        </a:p>
      </dgm:t>
    </dgm:pt>
    <dgm:pt modelId="{55947C47-D498-43F3-849B-27805BF30505}" type="sibTrans" cxnId="{4C7C3092-09F6-4686-B609-BAAE1036D204}">
      <dgm:prSet/>
      <dgm:spPr/>
      <dgm:t>
        <a:bodyPr/>
        <a:lstStyle/>
        <a:p>
          <a:endParaRPr lang="da-DK"/>
        </a:p>
      </dgm:t>
    </dgm:pt>
    <dgm:pt modelId="{98C20A66-14F5-482D-B33B-0F19D93BE2C3}">
      <dgm:prSet/>
      <dgm:spPr/>
      <dgm:t>
        <a:bodyPr/>
        <a:lstStyle/>
        <a:p>
          <a:r>
            <a:rPr lang="da-DK" b="1" dirty="0" smtClean="0"/>
            <a:t>Q2</a:t>
          </a:r>
          <a:endParaRPr lang="da-DK" b="1" dirty="0"/>
        </a:p>
      </dgm:t>
    </dgm:pt>
    <dgm:pt modelId="{996C890C-7A5F-48B5-9845-E936F62011FA}" type="parTrans" cxnId="{6CF91658-3052-41B1-BA2C-9B72A0D7DD81}">
      <dgm:prSet/>
      <dgm:spPr/>
      <dgm:t>
        <a:bodyPr/>
        <a:lstStyle/>
        <a:p>
          <a:endParaRPr lang="da-DK"/>
        </a:p>
      </dgm:t>
    </dgm:pt>
    <dgm:pt modelId="{2ED2A60E-2CFD-462A-9070-9B41A1ED9B95}" type="sibTrans" cxnId="{6CF91658-3052-41B1-BA2C-9B72A0D7DD81}">
      <dgm:prSet/>
      <dgm:spPr/>
      <dgm:t>
        <a:bodyPr/>
        <a:lstStyle/>
        <a:p>
          <a:endParaRPr lang="da-DK"/>
        </a:p>
      </dgm:t>
    </dgm:pt>
    <dgm:pt modelId="{ADB4D209-BCED-444D-9894-4751CAACBD26}">
      <dgm:prSet/>
      <dgm:spPr>
        <a:solidFill>
          <a:srgbClr val="00B050"/>
        </a:solidFill>
      </dgm:spPr>
      <dgm:t>
        <a:bodyPr/>
        <a:lstStyle/>
        <a:p>
          <a:r>
            <a:rPr lang="da-DK" b="1" dirty="0" smtClean="0"/>
            <a:t>R2</a:t>
          </a:r>
          <a:endParaRPr lang="da-DK" b="1" dirty="0"/>
        </a:p>
      </dgm:t>
    </dgm:pt>
    <dgm:pt modelId="{B974659B-EDB6-4578-92AD-562751401D51}" type="parTrans" cxnId="{A495F927-54EE-456E-AC76-A9C911BC8529}">
      <dgm:prSet/>
      <dgm:spPr/>
      <dgm:t>
        <a:bodyPr/>
        <a:lstStyle/>
        <a:p>
          <a:endParaRPr lang="da-DK"/>
        </a:p>
      </dgm:t>
    </dgm:pt>
    <dgm:pt modelId="{729742E2-F8F7-43BF-B987-A048A083916D}" type="sibTrans" cxnId="{A495F927-54EE-456E-AC76-A9C911BC8529}">
      <dgm:prSet/>
      <dgm:spPr/>
      <dgm:t>
        <a:bodyPr/>
        <a:lstStyle/>
        <a:p>
          <a:endParaRPr lang="da-DK"/>
        </a:p>
      </dgm:t>
    </dgm:pt>
    <dgm:pt modelId="{D1887382-B9AB-48A7-8257-B85D535592DD}">
      <dgm:prSet/>
      <dgm:spPr>
        <a:solidFill>
          <a:srgbClr val="00B050"/>
        </a:solidFill>
      </dgm:spPr>
      <dgm:t>
        <a:bodyPr/>
        <a:lstStyle/>
        <a:p>
          <a:r>
            <a:rPr lang="da-DK" b="1" dirty="0" smtClean="0"/>
            <a:t>Submit    Valid data</a:t>
          </a:r>
          <a:endParaRPr lang="da-DK" b="1" dirty="0"/>
        </a:p>
      </dgm:t>
    </dgm:pt>
    <dgm:pt modelId="{D8F51C36-B6E8-471B-8984-3372B5B23958}" type="parTrans" cxnId="{1DFFE4AB-48B0-48DB-9FAD-8B87269AC142}">
      <dgm:prSet/>
      <dgm:spPr/>
      <dgm:t>
        <a:bodyPr/>
        <a:lstStyle/>
        <a:p>
          <a:endParaRPr lang="da-DK"/>
        </a:p>
      </dgm:t>
    </dgm:pt>
    <dgm:pt modelId="{C4752120-5928-4903-B8A1-1C26D64A2C4C}" type="sibTrans" cxnId="{1DFFE4AB-48B0-48DB-9FAD-8B87269AC142}">
      <dgm:prSet/>
      <dgm:spPr/>
      <dgm:t>
        <a:bodyPr/>
        <a:lstStyle/>
        <a:p>
          <a:endParaRPr lang="da-DK"/>
        </a:p>
      </dgm:t>
    </dgm:pt>
    <dgm:pt modelId="{3F9ADFA1-3366-4AAE-A070-DACD4AAA1B8D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a-DK" b="1" dirty="0" smtClean="0"/>
            <a:t>Check,  Edit/</a:t>
          </a:r>
          <a:r>
            <a:rPr lang="da-DK" b="1" dirty="0" err="1" smtClean="0"/>
            <a:t>Confirm</a:t>
          </a:r>
          <a:endParaRPr lang="da-DK" b="1" dirty="0"/>
        </a:p>
      </dgm:t>
    </dgm:pt>
    <dgm:pt modelId="{16520FA7-9348-46BD-9AE1-1F052EF7A4A6}" type="parTrans" cxnId="{A8196E93-5D91-4B42-92B1-875482B1F432}">
      <dgm:prSet/>
      <dgm:spPr/>
      <dgm:t>
        <a:bodyPr/>
        <a:lstStyle/>
        <a:p>
          <a:endParaRPr lang="da-DK"/>
        </a:p>
      </dgm:t>
    </dgm:pt>
    <dgm:pt modelId="{513CF8D9-2D8D-4756-8F7B-CDC43817D311}" type="sibTrans" cxnId="{A8196E93-5D91-4B42-92B1-875482B1F432}">
      <dgm:prSet/>
      <dgm:spPr/>
      <dgm:t>
        <a:bodyPr/>
        <a:lstStyle/>
        <a:p>
          <a:endParaRPr lang="da-DK"/>
        </a:p>
      </dgm:t>
    </dgm:pt>
    <dgm:pt modelId="{79CC4575-AF27-4BD9-956F-E2C3BFF76AF2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a-DK" b="1" dirty="0" smtClean="0"/>
            <a:t>Check, Edit/</a:t>
          </a:r>
          <a:r>
            <a:rPr lang="da-DK" b="1" dirty="0" err="1" smtClean="0"/>
            <a:t>Confirm</a:t>
          </a:r>
          <a:endParaRPr lang="da-DK" b="1" dirty="0"/>
        </a:p>
      </dgm:t>
    </dgm:pt>
    <dgm:pt modelId="{A12F810A-6AE2-45BC-B80B-4CDB8D0F0BC8}" type="parTrans" cxnId="{5FCC11DD-50FF-4E14-A4FC-9DAEE1CDD65C}">
      <dgm:prSet/>
      <dgm:spPr/>
      <dgm:t>
        <a:bodyPr/>
        <a:lstStyle/>
        <a:p>
          <a:endParaRPr lang="da-DK"/>
        </a:p>
      </dgm:t>
    </dgm:pt>
    <dgm:pt modelId="{53D2CA0B-903C-41E0-A15A-B5253B08F3D3}" type="sibTrans" cxnId="{5FCC11DD-50FF-4E14-A4FC-9DAEE1CDD65C}">
      <dgm:prSet/>
      <dgm:spPr/>
      <dgm:t>
        <a:bodyPr/>
        <a:lstStyle/>
        <a:p>
          <a:endParaRPr lang="da-DK"/>
        </a:p>
      </dgm:t>
    </dgm:pt>
    <dgm:pt modelId="{3DF03E9C-6E06-430C-9687-AED1C9CC7DDB}" type="pres">
      <dgm:prSet presAssocID="{1E10D1AE-AAF7-42D1-BC9A-6333DE52C39A}" presName="Name0" presStyleCnt="0">
        <dgm:presLayoutVars>
          <dgm:dir/>
          <dgm:animLvl val="lvl"/>
          <dgm:resizeHandles val="exact"/>
        </dgm:presLayoutVars>
      </dgm:prSet>
      <dgm:spPr/>
    </dgm:pt>
    <dgm:pt modelId="{D2970992-FDD2-46BD-9B2D-3839A4088586}" type="pres">
      <dgm:prSet presAssocID="{7C83EF5F-539C-4FB9-AA81-ADED708FC0F9}" presName="parTxOnly" presStyleLbl="node1" presStyleIdx="0" presStyleCnt="7" custScaleX="579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23A3361-37DE-4FB4-BFA7-F434D2556C33}" type="pres">
      <dgm:prSet presAssocID="{25827735-9835-4E9D-83D4-B53DFAA97EF9}" presName="parTxOnlySpace" presStyleCnt="0"/>
      <dgm:spPr/>
    </dgm:pt>
    <dgm:pt modelId="{DEDA8ABA-25DF-4143-B6B5-87E01E0EDDBD}" type="pres">
      <dgm:prSet presAssocID="{0792415A-A259-4AAA-8160-AA137589D7AE}" presName="parTxOnly" presStyleLbl="node1" presStyleIdx="1" presStyleCnt="7" custScaleX="575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9F4ED34-386B-4C01-921F-E9C238220238}" type="pres">
      <dgm:prSet presAssocID="{55947C47-D498-43F3-849B-27805BF30505}" presName="parTxOnlySpace" presStyleCnt="0"/>
      <dgm:spPr/>
    </dgm:pt>
    <dgm:pt modelId="{3E86F4BE-86B2-4D24-A1FF-39CB4739D771}" type="pres">
      <dgm:prSet presAssocID="{3F9ADFA1-3366-4AAE-A070-DACD4AAA1B8D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8B913F-BB3D-4307-92A3-BEAB0005D988}" type="pres">
      <dgm:prSet presAssocID="{513CF8D9-2D8D-4756-8F7B-CDC43817D311}" presName="parTxOnlySpace" presStyleCnt="0"/>
      <dgm:spPr/>
    </dgm:pt>
    <dgm:pt modelId="{A9BA18CB-DE2E-48C9-8D6F-B152664F417C}" type="pres">
      <dgm:prSet presAssocID="{98C20A66-14F5-482D-B33B-0F19D93BE2C3}" presName="parTxOnly" presStyleLbl="node1" presStyleIdx="3" presStyleCnt="7" custScaleX="567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7D18262-3783-46CC-9511-44B828DE2D3A}" type="pres">
      <dgm:prSet presAssocID="{2ED2A60E-2CFD-462A-9070-9B41A1ED9B95}" presName="parTxOnlySpace" presStyleCnt="0"/>
      <dgm:spPr/>
    </dgm:pt>
    <dgm:pt modelId="{F1B05C0D-7B3D-4DD5-8952-00B8A478A886}" type="pres">
      <dgm:prSet presAssocID="{ADB4D209-BCED-444D-9894-4751CAACBD26}" presName="parTxOnly" presStyleLbl="node1" presStyleIdx="4" presStyleCnt="7" custScaleX="570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866683-E27C-4A69-A503-CA297686D35A}" type="pres">
      <dgm:prSet presAssocID="{729742E2-F8F7-43BF-B987-A048A083916D}" presName="parTxOnlySpace" presStyleCnt="0"/>
      <dgm:spPr/>
    </dgm:pt>
    <dgm:pt modelId="{E552C1A1-2AE8-4747-96EC-67A38E19F212}" type="pres">
      <dgm:prSet presAssocID="{79CC4575-AF27-4BD9-956F-E2C3BFF76AF2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7FB0D14-C48F-4F62-A51C-4B1BF9959C73}" type="pres">
      <dgm:prSet presAssocID="{53D2CA0B-903C-41E0-A15A-B5253B08F3D3}" presName="parTxOnlySpace" presStyleCnt="0"/>
      <dgm:spPr/>
    </dgm:pt>
    <dgm:pt modelId="{7460AAF1-1465-4917-93E8-4CB800DCF930}" type="pres">
      <dgm:prSet presAssocID="{D1887382-B9AB-48A7-8257-B85D535592DD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C8AFDADD-AF35-45DA-BDB6-B361EAF5BDDC}" type="presOf" srcId="{79CC4575-AF27-4BD9-956F-E2C3BFF76AF2}" destId="{E552C1A1-2AE8-4747-96EC-67A38E19F212}" srcOrd="0" destOrd="0" presId="urn:microsoft.com/office/officeart/2005/8/layout/chevron1"/>
    <dgm:cxn modelId="{70FF3CD7-08B8-48C4-A7FD-317334182E0B}" type="presOf" srcId="{D1887382-B9AB-48A7-8257-B85D535592DD}" destId="{7460AAF1-1465-4917-93E8-4CB800DCF930}" srcOrd="0" destOrd="0" presId="urn:microsoft.com/office/officeart/2005/8/layout/chevron1"/>
    <dgm:cxn modelId="{5CDEFAB4-9CBE-4CE7-8CC0-587D9772DB67}" type="presOf" srcId="{7C83EF5F-539C-4FB9-AA81-ADED708FC0F9}" destId="{D2970992-FDD2-46BD-9B2D-3839A4088586}" srcOrd="0" destOrd="0" presId="urn:microsoft.com/office/officeart/2005/8/layout/chevron1"/>
    <dgm:cxn modelId="{06A507DF-EE80-4D61-A719-28A02B01F953}" srcId="{1E10D1AE-AAF7-42D1-BC9A-6333DE52C39A}" destId="{7C83EF5F-539C-4FB9-AA81-ADED708FC0F9}" srcOrd="0" destOrd="0" parTransId="{9E1AACCA-E033-4FC9-B324-7B791BFFCF20}" sibTransId="{25827735-9835-4E9D-83D4-B53DFAA97EF9}"/>
    <dgm:cxn modelId="{6CF91658-3052-41B1-BA2C-9B72A0D7DD81}" srcId="{1E10D1AE-AAF7-42D1-BC9A-6333DE52C39A}" destId="{98C20A66-14F5-482D-B33B-0F19D93BE2C3}" srcOrd="3" destOrd="0" parTransId="{996C890C-7A5F-48B5-9845-E936F62011FA}" sibTransId="{2ED2A60E-2CFD-462A-9070-9B41A1ED9B95}"/>
    <dgm:cxn modelId="{A8196E93-5D91-4B42-92B1-875482B1F432}" srcId="{1E10D1AE-AAF7-42D1-BC9A-6333DE52C39A}" destId="{3F9ADFA1-3366-4AAE-A070-DACD4AAA1B8D}" srcOrd="2" destOrd="0" parTransId="{16520FA7-9348-46BD-9AE1-1F052EF7A4A6}" sibTransId="{513CF8D9-2D8D-4756-8F7B-CDC43817D311}"/>
    <dgm:cxn modelId="{4C7C3092-09F6-4686-B609-BAAE1036D204}" srcId="{1E10D1AE-AAF7-42D1-BC9A-6333DE52C39A}" destId="{0792415A-A259-4AAA-8160-AA137589D7AE}" srcOrd="1" destOrd="0" parTransId="{3464E6DB-DA84-47AE-AACE-C14B2F5AF126}" sibTransId="{55947C47-D498-43F3-849B-27805BF30505}"/>
    <dgm:cxn modelId="{0B385D4A-046E-498B-9F9E-2A11EB6D2D17}" type="presOf" srcId="{1E10D1AE-AAF7-42D1-BC9A-6333DE52C39A}" destId="{3DF03E9C-6E06-430C-9687-AED1C9CC7DDB}" srcOrd="0" destOrd="0" presId="urn:microsoft.com/office/officeart/2005/8/layout/chevron1"/>
    <dgm:cxn modelId="{F99940F4-366A-4611-A548-6D9488334D96}" type="presOf" srcId="{98C20A66-14F5-482D-B33B-0F19D93BE2C3}" destId="{A9BA18CB-DE2E-48C9-8D6F-B152664F417C}" srcOrd="0" destOrd="0" presId="urn:microsoft.com/office/officeart/2005/8/layout/chevron1"/>
    <dgm:cxn modelId="{5FCC11DD-50FF-4E14-A4FC-9DAEE1CDD65C}" srcId="{1E10D1AE-AAF7-42D1-BC9A-6333DE52C39A}" destId="{79CC4575-AF27-4BD9-956F-E2C3BFF76AF2}" srcOrd="5" destOrd="0" parTransId="{A12F810A-6AE2-45BC-B80B-4CDB8D0F0BC8}" sibTransId="{53D2CA0B-903C-41E0-A15A-B5253B08F3D3}"/>
    <dgm:cxn modelId="{A495F927-54EE-456E-AC76-A9C911BC8529}" srcId="{1E10D1AE-AAF7-42D1-BC9A-6333DE52C39A}" destId="{ADB4D209-BCED-444D-9894-4751CAACBD26}" srcOrd="4" destOrd="0" parTransId="{B974659B-EDB6-4578-92AD-562751401D51}" sibTransId="{729742E2-F8F7-43BF-B987-A048A083916D}"/>
    <dgm:cxn modelId="{1DFFE4AB-48B0-48DB-9FAD-8B87269AC142}" srcId="{1E10D1AE-AAF7-42D1-BC9A-6333DE52C39A}" destId="{D1887382-B9AB-48A7-8257-B85D535592DD}" srcOrd="6" destOrd="0" parTransId="{D8F51C36-B6E8-471B-8984-3372B5B23958}" sibTransId="{C4752120-5928-4903-B8A1-1C26D64A2C4C}"/>
    <dgm:cxn modelId="{3E2EE29A-D5D9-46C9-AC9A-60D8A12945FB}" type="presOf" srcId="{ADB4D209-BCED-444D-9894-4751CAACBD26}" destId="{F1B05C0D-7B3D-4DD5-8952-00B8A478A886}" srcOrd="0" destOrd="0" presId="urn:microsoft.com/office/officeart/2005/8/layout/chevron1"/>
    <dgm:cxn modelId="{346F2020-1AD8-44FF-B7E9-E8665743218A}" type="presOf" srcId="{0792415A-A259-4AAA-8160-AA137589D7AE}" destId="{DEDA8ABA-25DF-4143-B6B5-87E01E0EDDBD}" srcOrd="0" destOrd="0" presId="urn:microsoft.com/office/officeart/2005/8/layout/chevron1"/>
    <dgm:cxn modelId="{77DED361-56CE-4F97-936C-10B3A6AEF888}" type="presOf" srcId="{3F9ADFA1-3366-4AAE-A070-DACD4AAA1B8D}" destId="{3E86F4BE-86B2-4D24-A1FF-39CB4739D771}" srcOrd="0" destOrd="0" presId="urn:microsoft.com/office/officeart/2005/8/layout/chevron1"/>
    <dgm:cxn modelId="{3437B417-EE1A-454C-8C70-AED14B826FC2}" type="presParOf" srcId="{3DF03E9C-6E06-430C-9687-AED1C9CC7DDB}" destId="{D2970992-FDD2-46BD-9B2D-3839A4088586}" srcOrd="0" destOrd="0" presId="urn:microsoft.com/office/officeart/2005/8/layout/chevron1"/>
    <dgm:cxn modelId="{3DD44945-DD23-4232-9320-576FC06E8AFB}" type="presParOf" srcId="{3DF03E9C-6E06-430C-9687-AED1C9CC7DDB}" destId="{823A3361-37DE-4FB4-BFA7-F434D2556C33}" srcOrd="1" destOrd="0" presId="urn:microsoft.com/office/officeart/2005/8/layout/chevron1"/>
    <dgm:cxn modelId="{243E9946-7D74-42BC-95C1-1B93480D3690}" type="presParOf" srcId="{3DF03E9C-6E06-430C-9687-AED1C9CC7DDB}" destId="{DEDA8ABA-25DF-4143-B6B5-87E01E0EDDBD}" srcOrd="2" destOrd="0" presId="urn:microsoft.com/office/officeart/2005/8/layout/chevron1"/>
    <dgm:cxn modelId="{ACE2EC5D-5AE9-4A44-99DA-5997E21DF260}" type="presParOf" srcId="{3DF03E9C-6E06-430C-9687-AED1C9CC7DDB}" destId="{B9F4ED34-386B-4C01-921F-E9C238220238}" srcOrd="3" destOrd="0" presId="urn:microsoft.com/office/officeart/2005/8/layout/chevron1"/>
    <dgm:cxn modelId="{4DF80919-691E-42BA-B280-AC5CB255DFE5}" type="presParOf" srcId="{3DF03E9C-6E06-430C-9687-AED1C9CC7DDB}" destId="{3E86F4BE-86B2-4D24-A1FF-39CB4739D771}" srcOrd="4" destOrd="0" presId="urn:microsoft.com/office/officeart/2005/8/layout/chevron1"/>
    <dgm:cxn modelId="{A5E94709-4BA4-4D46-B0A5-EE10BF3849C7}" type="presParOf" srcId="{3DF03E9C-6E06-430C-9687-AED1C9CC7DDB}" destId="{258B913F-BB3D-4307-92A3-BEAB0005D988}" srcOrd="5" destOrd="0" presId="urn:microsoft.com/office/officeart/2005/8/layout/chevron1"/>
    <dgm:cxn modelId="{D931A630-A7BA-499B-AC88-E82F2868CB4C}" type="presParOf" srcId="{3DF03E9C-6E06-430C-9687-AED1C9CC7DDB}" destId="{A9BA18CB-DE2E-48C9-8D6F-B152664F417C}" srcOrd="6" destOrd="0" presId="urn:microsoft.com/office/officeart/2005/8/layout/chevron1"/>
    <dgm:cxn modelId="{07ACB5C7-5187-4799-A735-D38DD087B85C}" type="presParOf" srcId="{3DF03E9C-6E06-430C-9687-AED1C9CC7DDB}" destId="{17D18262-3783-46CC-9511-44B828DE2D3A}" srcOrd="7" destOrd="0" presId="urn:microsoft.com/office/officeart/2005/8/layout/chevron1"/>
    <dgm:cxn modelId="{EDA494F9-E933-4646-9A40-D4CA6D658648}" type="presParOf" srcId="{3DF03E9C-6E06-430C-9687-AED1C9CC7DDB}" destId="{F1B05C0D-7B3D-4DD5-8952-00B8A478A886}" srcOrd="8" destOrd="0" presId="urn:microsoft.com/office/officeart/2005/8/layout/chevron1"/>
    <dgm:cxn modelId="{DA2EF4AE-4D35-4D8C-BE1E-DB1F76447192}" type="presParOf" srcId="{3DF03E9C-6E06-430C-9687-AED1C9CC7DDB}" destId="{25866683-E27C-4A69-A503-CA297686D35A}" srcOrd="9" destOrd="0" presId="urn:microsoft.com/office/officeart/2005/8/layout/chevron1"/>
    <dgm:cxn modelId="{417849A5-377D-44FE-B195-3BE4D779C65F}" type="presParOf" srcId="{3DF03E9C-6E06-430C-9687-AED1C9CC7DDB}" destId="{E552C1A1-2AE8-4747-96EC-67A38E19F212}" srcOrd="10" destOrd="0" presId="urn:microsoft.com/office/officeart/2005/8/layout/chevron1"/>
    <dgm:cxn modelId="{0AEA798A-1DF1-441D-822A-8D0E12DCDB9E}" type="presParOf" srcId="{3DF03E9C-6E06-430C-9687-AED1C9CC7DDB}" destId="{F7FB0D14-C48F-4F62-A51C-4B1BF9959C73}" srcOrd="11" destOrd="0" presId="urn:microsoft.com/office/officeart/2005/8/layout/chevron1"/>
    <dgm:cxn modelId="{C5D4043E-264E-40CD-9989-946C4E565228}" type="presParOf" srcId="{3DF03E9C-6E06-430C-9687-AED1C9CC7DDB}" destId="{7460AAF1-1465-4917-93E8-4CB800DCF93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‹#›</a:t>
            </a:fld>
            <a:endParaRPr lang="da-DK"/>
          </a:p>
        </p:txBody>
      </p:sp>
      <p:pic>
        <p:nvPicPr>
          <p:cNvPr id="409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‹#›</a:t>
            </a:fld>
            <a:endParaRPr lang="da-DK"/>
          </a:p>
        </p:txBody>
      </p:sp>
      <p:pic>
        <p:nvPicPr>
          <p:cNvPr id="8" name="Picture 2" descr="Q:\PPT\SAMLING\JV\Logo2013\LogoUkPri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4400" cy="48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47200"/>
            <a:ext cx="931500" cy="4968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en-GB" noProof="0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2" descr="H:\JV\DIV\logoer\Logo2013\U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8000" cy="3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Klik for at redigere i master</a:t>
            </a:r>
            <a:endParaRPr lang="en-GB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Klik for at redigere i master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  <a:endParaRPr lang="en-GB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June 3, 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sl@dst.dk" TargetMode="External"/><Relationship Id="rId2" Type="http://schemas.openxmlformats.org/officeDocument/2006/relationships/hyperlink" Target="mailto:hps@dst.d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 of cross validation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online questionnaires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on </a:t>
            </a:r>
            <a:r>
              <a:rPr lang="en-US" dirty="0"/>
              <a:t>subsequent data editing </a:t>
            </a:r>
            <a:endParaRPr lang="en-GB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624736" cy="1554857"/>
          </a:xfrm>
        </p:spPr>
        <p:txBody>
          <a:bodyPr>
            <a:normAutofit/>
          </a:bodyPr>
          <a:lstStyle/>
          <a:p>
            <a:r>
              <a:rPr lang="en-US" dirty="0"/>
              <a:t>Improving data quality in business surveys for National </a:t>
            </a:r>
            <a:r>
              <a:rPr lang="en-US" dirty="0" smtClean="0"/>
              <a:t>Statistics</a:t>
            </a:r>
          </a:p>
          <a:p>
            <a:r>
              <a:rPr lang="en-US" sz="1700" dirty="0" smtClean="0"/>
              <a:t>Hanne-Pernille Stax &amp; Peter </a:t>
            </a:r>
            <a:r>
              <a:rPr lang="en-US" sz="1700" dirty="0" err="1" smtClean="0"/>
              <a:t>Tibert</a:t>
            </a:r>
            <a:r>
              <a:rPr lang="en-US" sz="1700" dirty="0" smtClean="0"/>
              <a:t> Stoltze, Statistics Denmark 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Case 1: Control </a:t>
            </a:r>
            <a:r>
              <a:rPr lang="da-DK" dirty="0" err="1" smtClean="0"/>
              <a:t>question</a:t>
            </a:r>
            <a:r>
              <a:rPr lang="da-DK" dirty="0" smtClean="0"/>
              <a:t> </a:t>
            </a:r>
            <a:r>
              <a:rPr lang="da-DK" sz="2400" dirty="0" smtClean="0"/>
              <a:t>(Goods </a:t>
            </a:r>
            <a:r>
              <a:rPr lang="da-DK" sz="2400" dirty="0"/>
              <a:t>by Lorry)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63269" y="1412776"/>
            <a:ext cx="7713187" cy="41148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In total </a:t>
            </a:r>
            <a:r>
              <a:rPr lang="da-DK" sz="2800" b="1" dirty="0" err="1" smtClean="0"/>
              <a:t>how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many</a:t>
            </a:r>
            <a:r>
              <a:rPr lang="da-DK" sz="2800" b="1" dirty="0" smtClean="0"/>
              <a:t> kilometers in </a:t>
            </a:r>
            <a:r>
              <a:rPr lang="da-DK" sz="2800" b="1" dirty="0" err="1" smtClean="0"/>
              <a:t>week</a:t>
            </a:r>
            <a:r>
              <a:rPr lang="da-DK" sz="2800" b="1" dirty="0" smtClean="0"/>
              <a:t>?</a:t>
            </a:r>
          </a:p>
          <a:p>
            <a:r>
              <a:rPr lang="da-DK" sz="2800" dirty="0" smtClean="0"/>
              <a:t>Calculated from km counter values – at start</a:t>
            </a:r>
          </a:p>
          <a:p>
            <a:endParaRPr lang="da-DK" sz="2800" dirty="0"/>
          </a:p>
          <a:p>
            <a:endParaRPr lang="da-DK" sz="2800" dirty="0" smtClean="0"/>
          </a:p>
          <a:p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 algn="r">
              <a:buNone/>
            </a:pPr>
            <a:r>
              <a:rPr lang="da-DK" sz="2800" dirty="0" smtClean="0">
                <a:solidFill>
                  <a:srgbClr val="0070C0"/>
                </a:solidFill>
              </a:rPr>
              <a:t>Total</a:t>
            </a:r>
          </a:p>
          <a:p>
            <a:pPr marL="400050" lvl="1" indent="0" algn="r">
              <a:buNone/>
            </a:pPr>
            <a:endParaRPr lang="da-DK" sz="2000" dirty="0" smtClean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endParaRPr lang="da-DK" sz="20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6" name="Billede 5"/>
          <p:cNvPicPr/>
          <p:nvPr/>
        </p:nvPicPr>
        <p:blipFill rotWithShape="1">
          <a:blip r:embed="rId2"/>
          <a:srcRect l="1835" t="38463" r="2825" b="10918"/>
          <a:stretch/>
        </p:blipFill>
        <p:spPr bwMode="auto">
          <a:xfrm>
            <a:off x="763366" y="2781465"/>
            <a:ext cx="7749502" cy="21597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Ellipse 6"/>
          <p:cNvSpPr/>
          <p:nvPr/>
        </p:nvSpPr>
        <p:spPr>
          <a:xfrm>
            <a:off x="6372200" y="4509657"/>
            <a:ext cx="1728192" cy="503519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hps\Desktop\tr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1711077" cy="171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0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 1: </a:t>
            </a:r>
            <a:r>
              <a:rPr lang="da-DK" dirty="0" smtClean="0"/>
              <a:t>Cross </a:t>
            </a:r>
            <a:r>
              <a:rPr lang="da-DK" dirty="0" err="1" smtClean="0"/>
              <a:t>validation</a:t>
            </a:r>
            <a:r>
              <a:rPr lang="da-DK" dirty="0" smtClean="0"/>
              <a:t> </a:t>
            </a:r>
            <a:r>
              <a:rPr lang="da-DK" sz="2400" dirty="0" smtClean="0"/>
              <a:t>(Goods </a:t>
            </a:r>
            <a:r>
              <a:rPr lang="da-DK" sz="2400" dirty="0"/>
              <a:t>by Lorry)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99592" y="1340768"/>
            <a:ext cx="7776864" cy="4978908"/>
          </a:xfrm>
        </p:spPr>
        <p:txBody>
          <a:bodyPr>
            <a:normAutofit lnSpcReduction="10000"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Sum</a:t>
            </a:r>
            <a:r>
              <a:rPr lang="da-DK" sz="2800" dirty="0" smtClean="0"/>
              <a:t> of trips</a:t>
            </a:r>
          </a:p>
          <a:p>
            <a:r>
              <a:rPr lang="da-DK" sz="2800" dirty="0" smtClean="0"/>
              <a:t>Transfer &amp; display </a:t>
            </a:r>
            <a:r>
              <a:rPr lang="da-DK" sz="2800" dirty="0" smtClean="0">
                <a:solidFill>
                  <a:srgbClr val="0070C0"/>
                </a:solidFill>
              </a:rPr>
              <a:t>Total km </a:t>
            </a:r>
            <a:r>
              <a:rPr lang="da-DK" sz="2800" dirty="0" smtClean="0"/>
              <a:t>- for reference</a:t>
            </a:r>
          </a:p>
          <a:p>
            <a:r>
              <a:rPr lang="da-DK" sz="2800" dirty="0" err="1" smtClean="0"/>
              <a:t>Colour</a:t>
            </a:r>
            <a:r>
              <a:rPr lang="da-DK" sz="2800" dirty="0" smtClean="0"/>
              <a:t> format </a:t>
            </a:r>
            <a:r>
              <a:rPr lang="da-DK" sz="2800" dirty="0" err="1" smtClean="0"/>
              <a:t>if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FF0000"/>
                </a:solidFill>
              </a:rPr>
              <a:t>Sum</a:t>
            </a:r>
            <a:r>
              <a:rPr lang="da-DK" sz="2800" dirty="0" smtClean="0"/>
              <a:t> </a:t>
            </a:r>
            <a:r>
              <a:rPr lang="da-DK" sz="2800" dirty="0" err="1" smtClean="0"/>
              <a:t>exceeds</a:t>
            </a:r>
            <a:r>
              <a:rPr lang="da-DK" sz="2800" dirty="0" smtClean="0"/>
              <a:t> </a:t>
            </a:r>
            <a:r>
              <a:rPr lang="da-DK" sz="2800" dirty="0" smtClean="0">
                <a:solidFill>
                  <a:srgbClr val="0070C0"/>
                </a:solidFill>
              </a:rPr>
              <a:t>Total</a:t>
            </a:r>
            <a:r>
              <a:rPr lang="da-DK" sz="2800" dirty="0" smtClean="0"/>
              <a:t>.</a:t>
            </a:r>
            <a:endParaRPr lang="da-DK" sz="2800" dirty="0"/>
          </a:p>
          <a:p>
            <a:endParaRPr lang="da-DK" sz="2800" dirty="0" smtClean="0"/>
          </a:p>
          <a:p>
            <a:endParaRPr lang="da-DK" sz="2800" dirty="0"/>
          </a:p>
          <a:p>
            <a:pPr marL="0" indent="0" algn="r">
              <a:buNone/>
            </a:pPr>
            <a:endParaRPr lang="da-DK" sz="2800" dirty="0" smtClean="0"/>
          </a:p>
          <a:p>
            <a:pPr marL="0" indent="0" algn="r">
              <a:buNone/>
            </a:pPr>
            <a:endParaRPr lang="da-DK" sz="2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da-DK" sz="24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da-DK" sz="2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da-DK" sz="2400" b="1" dirty="0" smtClean="0">
                <a:solidFill>
                  <a:srgbClr val="FF0000"/>
                </a:solidFill>
              </a:rPr>
              <a:t>Sum</a:t>
            </a:r>
          </a:p>
          <a:p>
            <a:pPr marL="0" indent="0" algn="r">
              <a:buNone/>
            </a:pPr>
            <a:r>
              <a:rPr lang="da-DK" sz="2400" b="1" dirty="0" smtClean="0">
                <a:solidFill>
                  <a:srgbClr val="2585B8"/>
                </a:solidFill>
              </a:rPr>
              <a:t>Total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ladsholder til indhold 5"/>
          <p:cNvPicPr>
            <a:picLocks/>
          </p:cNvPicPr>
          <p:nvPr/>
        </p:nvPicPr>
        <p:blipFill rotWithShape="1">
          <a:blip r:embed="rId2"/>
          <a:srcRect l="2400" t="26069" r="2226" b="7739"/>
          <a:stretch/>
        </p:blipFill>
        <p:spPr bwMode="auto">
          <a:xfrm>
            <a:off x="899592" y="2780928"/>
            <a:ext cx="7011989" cy="33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Ellipse 6"/>
          <p:cNvSpPr/>
          <p:nvPr/>
        </p:nvSpPr>
        <p:spPr bwMode="auto">
          <a:xfrm>
            <a:off x="7013071" y="5404986"/>
            <a:ext cx="871297" cy="83232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 1: </a:t>
            </a:r>
            <a:r>
              <a:rPr lang="da-DK" dirty="0" smtClean="0"/>
              <a:t>Auto </a:t>
            </a:r>
            <a:r>
              <a:rPr lang="da-DK" dirty="0" err="1" smtClean="0"/>
              <a:t>fill</a:t>
            </a:r>
            <a:r>
              <a:rPr lang="da-DK" dirty="0" smtClean="0"/>
              <a:t> </a:t>
            </a:r>
            <a:r>
              <a:rPr lang="da-DK" sz="2400" dirty="0"/>
              <a:t>(Goods by Lorry)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65200" y="1295400"/>
            <a:ext cx="7423224" cy="4114800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 smtClean="0"/>
              <a:t>Auto-link of trips:</a:t>
            </a:r>
            <a:endParaRPr lang="da-DK" sz="2800" b="1" dirty="0"/>
          </a:p>
          <a:p>
            <a:r>
              <a:rPr lang="da-DK" sz="2800" dirty="0" smtClean="0"/>
              <a:t>Auto-transfer of end </a:t>
            </a:r>
            <a:r>
              <a:rPr lang="da-DK" sz="2800" dirty="0" err="1"/>
              <a:t>place</a:t>
            </a:r>
            <a:r>
              <a:rPr lang="da-DK" sz="2800" dirty="0"/>
              <a:t> </a:t>
            </a:r>
            <a:r>
              <a:rPr lang="da-DK" sz="2800" dirty="0" smtClean="0"/>
              <a:t>of </a:t>
            </a:r>
            <a:r>
              <a:rPr lang="da-DK" sz="2800" dirty="0" err="1"/>
              <a:t>preceeding</a:t>
            </a:r>
            <a:r>
              <a:rPr lang="da-DK" sz="2800" dirty="0"/>
              <a:t> trip </a:t>
            </a:r>
            <a:r>
              <a:rPr lang="da-DK" sz="2800" dirty="0" smtClean="0"/>
              <a:t>to </a:t>
            </a:r>
            <a:r>
              <a:rPr lang="da-DK" sz="2800" dirty="0" err="1" smtClean="0"/>
              <a:t>starting</a:t>
            </a:r>
            <a:r>
              <a:rPr lang="da-DK" sz="2800" dirty="0" smtClean="0"/>
              <a:t> </a:t>
            </a:r>
            <a:r>
              <a:rPr lang="da-DK" sz="2800" dirty="0" err="1"/>
              <a:t>place</a:t>
            </a:r>
            <a:r>
              <a:rPr lang="da-DK" sz="2800" dirty="0"/>
              <a:t> of </a:t>
            </a:r>
            <a:r>
              <a:rPr lang="da-DK" sz="2800" dirty="0" err="1"/>
              <a:t>following</a:t>
            </a:r>
            <a:r>
              <a:rPr lang="da-DK" sz="2800" dirty="0"/>
              <a:t> trip</a:t>
            </a:r>
            <a:r>
              <a:rPr lang="da-DK" sz="2800" dirty="0" smtClean="0"/>
              <a:t>.</a:t>
            </a:r>
          </a:p>
          <a:p>
            <a:endParaRPr lang="da-DK" sz="28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Ellipse 6"/>
          <p:cNvSpPr/>
          <p:nvPr/>
        </p:nvSpPr>
        <p:spPr bwMode="auto">
          <a:xfrm>
            <a:off x="3203848" y="3893823"/>
            <a:ext cx="2016224" cy="399273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pic>
        <p:nvPicPr>
          <p:cNvPr id="8" name="Billed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t="40776" r="2953" b="6500"/>
          <a:stretch/>
        </p:blipFill>
        <p:spPr bwMode="auto">
          <a:xfrm>
            <a:off x="1475657" y="2852936"/>
            <a:ext cx="5904655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lipse 8"/>
          <p:cNvSpPr/>
          <p:nvPr/>
        </p:nvSpPr>
        <p:spPr>
          <a:xfrm>
            <a:off x="2627784" y="3284984"/>
            <a:ext cx="2448272" cy="36004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699792" y="4869160"/>
            <a:ext cx="2448272" cy="36004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51920" y="3717032"/>
            <a:ext cx="0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2744"/>
            <a:ext cx="7520632" cy="762000"/>
          </a:xfrm>
        </p:spPr>
        <p:txBody>
          <a:bodyPr>
            <a:normAutofit/>
          </a:bodyPr>
          <a:lstStyle/>
          <a:p>
            <a:r>
              <a:rPr lang="da-DK" dirty="0"/>
              <a:t>Case 1: </a:t>
            </a:r>
            <a:r>
              <a:rPr lang="da-DK" dirty="0" err="1" smtClean="0"/>
              <a:t>Effect</a:t>
            </a:r>
            <a:r>
              <a:rPr lang="da-DK" dirty="0" smtClean="0"/>
              <a:t> </a:t>
            </a:r>
            <a:r>
              <a:rPr lang="da-DK" sz="2400" dirty="0" smtClean="0"/>
              <a:t>(Goods </a:t>
            </a:r>
            <a:r>
              <a:rPr lang="da-DK" sz="2400" dirty="0"/>
              <a:t>by Lorry)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sz="2800" dirty="0" smtClean="0"/>
              <a:t>Trips </a:t>
            </a:r>
            <a:r>
              <a:rPr lang="da-DK" sz="2800" dirty="0" err="1" smtClean="0"/>
              <a:t>are</a:t>
            </a:r>
            <a:r>
              <a:rPr lang="da-DK" sz="2800" dirty="0" smtClean="0"/>
              <a:t>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da-DK" sz="2800" dirty="0" err="1"/>
              <a:t>E</a:t>
            </a:r>
            <a:r>
              <a:rPr lang="da-DK" sz="2800" dirty="0" err="1" smtClean="0"/>
              <a:t>mpty</a:t>
            </a:r>
            <a:r>
              <a:rPr lang="da-DK" sz="2800" dirty="0" smtClean="0"/>
              <a:t> trips </a:t>
            </a:r>
            <a:r>
              <a:rPr lang="da-DK" sz="2800" dirty="0" err="1" smtClean="0"/>
              <a:t>included</a:t>
            </a:r>
            <a:endParaRPr lang="da-DK" sz="2800" dirty="0" smtClean="0"/>
          </a:p>
          <a:p>
            <a:pPr>
              <a:spcBef>
                <a:spcPts val="0"/>
              </a:spcBef>
            </a:pPr>
            <a:r>
              <a:rPr lang="da-DK" sz="2800" dirty="0" smtClean="0"/>
              <a:t>Low span </a:t>
            </a:r>
            <a:r>
              <a:rPr lang="da-DK" sz="2800" dirty="0" err="1" smtClean="0"/>
              <a:t>btw</a:t>
            </a:r>
            <a:r>
              <a:rPr lang="da-DK" sz="2800" dirty="0" smtClean="0"/>
              <a:t>. </a:t>
            </a:r>
            <a:r>
              <a:rPr lang="da-DK" sz="2800" dirty="0">
                <a:solidFill>
                  <a:srgbClr val="FF0000"/>
                </a:solidFill>
              </a:rPr>
              <a:t>S</a:t>
            </a:r>
            <a:r>
              <a:rPr lang="da-DK" sz="2800" dirty="0" smtClean="0">
                <a:solidFill>
                  <a:srgbClr val="FF0000"/>
                </a:solidFill>
              </a:rPr>
              <a:t>um of trips </a:t>
            </a:r>
            <a:r>
              <a:rPr lang="da-DK" sz="2800" dirty="0" smtClean="0"/>
              <a:t>and</a:t>
            </a:r>
            <a:r>
              <a:rPr lang="da-DK" sz="2800" dirty="0" smtClean="0">
                <a:solidFill>
                  <a:srgbClr val="FF0000"/>
                </a:solidFill>
              </a:rPr>
              <a:t>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da-DK" sz="2800" dirty="0" smtClean="0">
                <a:solidFill>
                  <a:schemeClr val="accent2">
                    <a:lumMod val="75000"/>
                  </a:schemeClr>
                </a:solidFill>
              </a:rPr>
              <a:t>otal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km</a:t>
            </a:r>
            <a:endParaRPr lang="da-DK" sz="2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da-DK" sz="2800" dirty="0" smtClean="0"/>
              <a:t>No series break in </a:t>
            </a:r>
            <a:r>
              <a:rPr lang="da-DK" sz="28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da-DK" sz="2800" dirty="0" smtClean="0">
                <a:solidFill>
                  <a:schemeClr val="accent2">
                    <a:lumMod val="75000"/>
                  </a:schemeClr>
                </a:solidFill>
              </a:rPr>
              <a:t>otal km</a:t>
            </a:r>
            <a:r>
              <a:rPr lang="da-DK" sz="2800" dirty="0" smtClean="0"/>
              <a:t> pr </a:t>
            </a:r>
            <a:r>
              <a:rPr lang="da-DK" sz="2800" dirty="0" err="1" smtClean="0"/>
              <a:t>week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endParaRPr lang="da-DK" sz="2800" dirty="0"/>
          </a:p>
          <a:p>
            <a:pPr marL="0" indent="0" algn="r">
              <a:buNone/>
            </a:pPr>
            <a:endParaRPr lang="da-DK" sz="2800" dirty="0"/>
          </a:p>
          <a:p>
            <a:pPr marL="0" indent="0" algn="r">
              <a:buNone/>
            </a:pPr>
            <a:r>
              <a:rPr lang="da-DK" sz="2400" dirty="0" smtClean="0"/>
              <a:t>Re-design .</a:t>
            </a:r>
          </a:p>
          <a:p>
            <a:pPr marL="0" indent="0">
              <a:buNone/>
            </a:pPr>
            <a:endParaRPr lang="da-DK" sz="28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81"/>
          <a:stretch/>
        </p:blipFill>
        <p:spPr bwMode="auto">
          <a:xfrm>
            <a:off x="2392014" y="3140968"/>
            <a:ext cx="3835967" cy="351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Lige pilforbindelse 6"/>
          <p:cNvCxnSpPr/>
          <p:nvPr/>
        </p:nvCxnSpPr>
        <p:spPr bwMode="auto">
          <a:xfrm flipH="1">
            <a:off x="5076056" y="4365104"/>
            <a:ext cx="1944216" cy="18722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4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Case 2: Vacant positions</a:t>
            </a:r>
            <a:endParaRPr lang="en-US" sz="3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268694"/>
            <a:ext cx="8064897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Data: </a:t>
            </a:r>
            <a:r>
              <a:rPr lang="en-GB" sz="2800" dirty="0" smtClean="0"/>
              <a:t>Report for specific unit at specific date</a:t>
            </a:r>
          </a:p>
          <a:p>
            <a:r>
              <a:rPr lang="en-GB" sz="2800" dirty="0" smtClean="0"/>
              <a:t>Number of vacant positions at unit</a:t>
            </a:r>
          </a:p>
          <a:p>
            <a:r>
              <a:rPr lang="en-GB" sz="2800" dirty="0" smtClean="0"/>
              <a:t>Number of employees at unit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/>
              <a:t>Issues:</a:t>
            </a:r>
          </a:p>
          <a:p>
            <a:pPr marL="0" indent="0">
              <a:buNone/>
            </a:pPr>
            <a:r>
              <a:rPr lang="en-US" sz="2800" dirty="0"/>
              <a:t>Edit check AFTER data collection indicate </a:t>
            </a:r>
            <a:r>
              <a:rPr lang="en-US" sz="2800" dirty="0" smtClean="0"/>
              <a:t>that </a:t>
            </a:r>
            <a:r>
              <a:rPr lang="en-US" sz="2800" dirty="0"/>
              <a:t>report is frequently NOT for selected work </a:t>
            </a:r>
            <a:r>
              <a:rPr lang="en-US" sz="2800" dirty="0" smtClean="0"/>
              <a:t>unit,</a:t>
            </a:r>
          </a:p>
          <a:p>
            <a:pPr marL="0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for </a:t>
            </a:r>
            <a:r>
              <a:rPr lang="en-US" sz="2800" dirty="0" smtClean="0"/>
              <a:t>- larger - legal </a:t>
            </a:r>
            <a:r>
              <a:rPr lang="en-US" sz="2800" dirty="0"/>
              <a:t>unit.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4098" name="Picture 2" descr="C:\Users\Dstmove\Desktop\vacan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91941"/>
            <a:ext cx="1169181" cy="16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1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2453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Known number of employees for unit  </a:t>
            </a:r>
          </a:p>
          <a:p>
            <a:pPr marL="0" indent="0">
              <a:buNone/>
            </a:pPr>
            <a:r>
              <a:rPr lang="en-US" sz="2800" b="1" dirty="0" smtClean="0"/>
              <a:t>   </a:t>
            </a:r>
            <a:r>
              <a:rPr lang="en-US" sz="2800" dirty="0" smtClean="0"/>
              <a:t>is prefilled to questionnaire for each unit:</a:t>
            </a:r>
          </a:p>
          <a:p>
            <a:pPr lvl="1"/>
            <a:r>
              <a:rPr lang="en-US" sz="2800" dirty="0" smtClean="0"/>
              <a:t>Source 1: Reported in survey 1 year back</a:t>
            </a:r>
          </a:p>
          <a:p>
            <a:pPr lvl="1"/>
            <a:r>
              <a:rPr lang="en-US" sz="2800" dirty="0" smtClean="0"/>
              <a:t>Source 2: </a:t>
            </a:r>
            <a:r>
              <a:rPr lang="en-US" sz="2800" dirty="0"/>
              <a:t>B</a:t>
            </a:r>
            <a:r>
              <a:rPr lang="en-US" sz="2800" dirty="0" smtClean="0"/>
              <a:t>usiness register</a:t>
            </a:r>
          </a:p>
          <a:p>
            <a:pPr lvl="1"/>
            <a:r>
              <a:rPr lang="en-US" sz="2800" b="1" dirty="0" smtClean="0"/>
              <a:t>OBS</a:t>
            </a:r>
            <a:r>
              <a:rPr lang="en-US" sz="2800" dirty="0" smtClean="0"/>
              <a:t>: The two values may differ </a:t>
            </a:r>
          </a:p>
          <a:p>
            <a:pPr marL="268288" lvl="1" indent="0">
              <a:buNone/>
            </a:pPr>
            <a:r>
              <a:rPr lang="en-US" sz="2800" dirty="0" smtClean="0"/>
              <a:t>	&gt; NOT displayed (hidden prefill)</a:t>
            </a:r>
          </a:p>
          <a:p>
            <a:r>
              <a:rPr lang="en-US" sz="2800" dirty="0" smtClean="0"/>
              <a:t>Warning is shown if entered value differs too much from both prefilled values (&gt; double / + 50)</a:t>
            </a:r>
          </a:p>
          <a:p>
            <a:pPr lvl="1"/>
            <a:r>
              <a:rPr lang="en-US" sz="2400" b="1" dirty="0" smtClean="0"/>
              <a:t>OBS</a:t>
            </a:r>
            <a:r>
              <a:rPr lang="en-US" sz="2400" dirty="0" smtClean="0"/>
              <a:t>: Wide margin copies form post collection editing </a:t>
            </a:r>
            <a:endParaRPr lang="en-US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</a:t>
            </a:r>
            <a:r>
              <a:rPr lang="en-US" dirty="0" smtClean="0"/>
              <a:t>Cross validation </a:t>
            </a:r>
            <a:r>
              <a:rPr lang="en-US" sz="2400" dirty="0" smtClean="0"/>
              <a:t>(Vacant positions)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350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345632" y="1700808"/>
            <a:ext cx="4402832" cy="4176464"/>
          </a:xfrm>
        </p:spPr>
        <p:txBody>
          <a:bodyPr>
            <a:normAutofit fontScale="77500" lnSpcReduction="20000"/>
          </a:bodyPr>
          <a:lstStyle/>
          <a:p>
            <a:pPr marL="1588" indent="0">
              <a:spcBef>
                <a:spcPts val="0"/>
              </a:spcBef>
              <a:buNone/>
            </a:pPr>
            <a:r>
              <a:rPr lang="en-US" sz="2400" b="1" dirty="0"/>
              <a:t>N</a:t>
            </a:r>
            <a:r>
              <a:rPr lang="en-US" sz="2400" b="1" dirty="0" smtClean="0"/>
              <a:t>umber of employees at work unit </a:t>
            </a:r>
            <a:r>
              <a:rPr lang="en-US" sz="2400" dirty="0" smtClean="0"/>
              <a:t>(control variable)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N</a:t>
            </a:r>
            <a:r>
              <a:rPr lang="en-US" sz="2400" b="1" dirty="0" smtClean="0"/>
              <a:t>umber of vacant positions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at work unit </a:t>
            </a:r>
            <a:r>
              <a:rPr lang="en-US" sz="2400" dirty="0" smtClean="0"/>
              <a:t>(core variable)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Hidden unit prefill:</a:t>
            </a:r>
            <a:r>
              <a:rPr lang="en-US" sz="2300" dirty="0"/>
              <a:t> </a:t>
            </a:r>
            <a:r>
              <a:rPr lang="en-US" sz="2300" dirty="0" smtClean="0"/>
              <a:t>Number of employees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- from previous survey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     - from business register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/>
              <a:t>Warning if entered value differs too much from unit prefill values (wrong unit??)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Number of employees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at work unit “xyz” seems high.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Please correct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or explain and confirm.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2: </a:t>
            </a:r>
            <a:r>
              <a:rPr lang="en-US" dirty="0" smtClean="0"/>
              <a:t>Cross validation </a:t>
            </a:r>
            <a:r>
              <a:rPr lang="en-US" sz="2400" dirty="0"/>
              <a:t>(Vacant positions</a:t>
            </a:r>
            <a:r>
              <a:rPr lang="en-US" sz="2400" dirty="0" smtClean="0"/>
              <a:t>)</a:t>
            </a:r>
            <a:endParaRPr lang="en-US" sz="27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16</a:t>
            </a:fld>
            <a:endParaRPr lang="da-DK" dirty="0"/>
          </a:p>
        </p:txBody>
      </p:sp>
      <p:pic>
        <p:nvPicPr>
          <p:cNvPr id="5" name="Pladsholder til indhold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" t="13129" r="4010" b="3281"/>
          <a:stretch>
            <a:fillRect/>
          </a:stretch>
        </p:blipFill>
        <p:spPr bwMode="auto">
          <a:xfrm>
            <a:off x="353869" y="1484784"/>
            <a:ext cx="3889625" cy="46699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Lige pilforbindelse 6"/>
          <p:cNvCxnSpPr/>
          <p:nvPr/>
        </p:nvCxnSpPr>
        <p:spPr>
          <a:xfrm flipH="1">
            <a:off x="4095516" y="1628800"/>
            <a:ext cx="28803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4095516" y="227687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/>
          <p:nvPr/>
        </p:nvCxnSpPr>
        <p:spPr>
          <a:xfrm flipH="1">
            <a:off x="3491880" y="537321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1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68760"/>
            <a:ext cx="6616454" cy="496855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</a:t>
            </a:r>
            <a:r>
              <a:rPr lang="en-US" dirty="0" smtClean="0"/>
              <a:t>Effect </a:t>
            </a:r>
            <a:r>
              <a:rPr lang="en-US" sz="2400" dirty="0" smtClean="0"/>
              <a:t>(Vacant positions)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364088" y="2276872"/>
            <a:ext cx="331236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 err="1"/>
              <a:t>N</a:t>
            </a:r>
            <a:r>
              <a:rPr lang="da-DK" dirty="0" err="1" smtClean="0"/>
              <a:t>umber</a:t>
            </a:r>
            <a:r>
              <a:rPr lang="da-DK" dirty="0" smtClean="0"/>
              <a:t> of </a:t>
            </a:r>
            <a:r>
              <a:rPr lang="da-DK" dirty="0" err="1" smtClean="0"/>
              <a:t>errors</a:t>
            </a:r>
            <a:r>
              <a:rPr lang="da-DK" dirty="0" smtClean="0"/>
              <a:t> generally </a:t>
            </a:r>
            <a:r>
              <a:rPr lang="da-DK" dirty="0" err="1" smtClean="0"/>
              <a:t>decrease</a:t>
            </a:r>
            <a:r>
              <a:rPr lang="da-DK" dirty="0" smtClean="0"/>
              <a:t> over time.</a:t>
            </a:r>
          </a:p>
          <a:p>
            <a:endParaRPr lang="da-DK" dirty="0" smtClean="0"/>
          </a:p>
          <a:p>
            <a:r>
              <a:rPr lang="da-DK" dirty="0" smtClean="0"/>
              <a:t>No grand </a:t>
            </a:r>
            <a:r>
              <a:rPr lang="da-DK" dirty="0" err="1" smtClean="0"/>
              <a:t>effect</a:t>
            </a:r>
            <a:r>
              <a:rPr lang="da-DK" dirty="0" smtClean="0"/>
              <a:t> of </a:t>
            </a:r>
            <a:r>
              <a:rPr lang="da-DK" dirty="0" err="1" smtClean="0"/>
              <a:t>cross</a:t>
            </a:r>
            <a:r>
              <a:rPr lang="da-DK" dirty="0" smtClean="0"/>
              <a:t> </a:t>
            </a:r>
            <a:r>
              <a:rPr lang="da-DK" dirty="0" err="1" smtClean="0"/>
              <a:t>validation</a:t>
            </a:r>
            <a:r>
              <a:rPr lang="da-DK" dirty="0" smtClean="0"/>
              <a:t>. Too </a:t>
            </a:r>
            <a:r>
              <a:rPr lang="da-DK" dirty="0" err="1" smtClean="0"/>
              <a:t>coarse</a:t>
            </a:r>
            <a:r>
              <a:rPr lang="da-DK" dirty="0" smtClean="0"/>
              <a:t>?</a:t>
            </a:r>
          </a:p>
        </p:txBody>
      </p:sp>
      <p:sp>
        <p:nvSpPr>
          <p:cNvPr id="7" name="Nedadgående pil 6"/>
          <p:cNvSpPr/>
          <p:nvPr/>
        </p:nvSpPr>
        <p:spPr>
          <a:xfrm>
            <a:off x="3563888" y="2204864"/>
            <a:ext cx="144016" cy="338437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accent4">
                <a:lumMod val="75000"/>
              </a:schemeClr>
            </a:solidFill>
          </a:ln>
          <a:effectLst>
            <a:outerShdw blurRad="50800" dist="508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24536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errors are less frequent in data from web questionnaires than in data entered via telephone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Effect </a:t>
            </a:r>
            <a:r>
              <a:rPr lang="en-US" sz="2400" dirty="0"/>
              <a:t>(Vacant positions)</a:t>
            </a:r>
            <a:endParaRPr lang="da-DK" sz="24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18</a:t>
            </a:fld>
            <a:endParaRPr lang="da-DK" dirty="0"/>
          </a:p>
        </p:txBody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528393" cy="280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3456384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30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Form and level of online validation is largely guided by technical capability </a:t>
            </a:r>
            <a:r>
              <a:rPr lang="en-US" dirty="0"/>
              <a:t>&amp;</a:t>
            </a:r>
            <a:r>
              <a:rPr lang="en-US" dirty="0" smtClean="0"/>
              <a:t> methodological presumption.</a:t>
            </a:r>
          </a:p>
          <a:p>
            <a:r>
              <a:rPr lang="en-US" dirty="0" smtClean="0"/>
              <a:t>Respondents expect online edit checks</a:t>
            </a:r>
          </a:p>
          <a:p>
            <a:pPr lvl="1"/>
            <a:r>
              <a:rPr lang="en-US" dirty="0" smtClean="0"/>
              <a:t>Need to balance interruption and assistance</a:t>
            </a:r>
          </a:p>
          <a:p>
            <a:r>
              <a:rPr lang="en-US" dirty="0" smtClean="0"/>
              <a:t>NSI Statisticians think data editing AFTER data collection (GSBPM)</a:t>
            </a:r>
          </a:p>
          <a:p>
            <a:pPr lvl="1"/>
            <a:r>
              <a:rPr lang="en-US" dirty="0" smtClean="0"/>
              <a:t>Need to rethink process and generate qualified input - early</a:t>
            </a:r>
          </a:p>
          <a:p>
            <a:r>
              <a:rPr lang="en-US" dirty="0" smtClean="0"/>
              <a:t>Optimized edit checks require follow up analysis</a:t>
            </a:r>
          </a:p>
          <a:p>
            <a:pPr lvl="1"/>
            <a:r>
              <a:rPr lang="en-US" dirty="0" smtClean="0"/>
              <a:t>Need to document errors and effect on data quality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perspectives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19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359" y="5156205"/>
            <a:ext cx="1138105" cy="93071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378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online questionnaires for business surveys at Statistics Denmark: 2008-2014</a:t>
            </a:r>
          </a:p>
          <a:p>
            <a:r>
              <a:rPr lang="en-US" dirty="0"/>
              <a:t>O</a:t>
            </a:r>
            <a:r>
              <a:rPr lang="en-US" dirty="0" smtClean="0"/>
              <a:t>nline validation – why and how?</a:t>
            </a:r>
          </a:p>
          <a:p>
            <a:pPr lvl="1"/>
            <a:r>
              <a:rPr lang="en-US" dirty="0" smtClean="0"/>
              <a:t>Case 1: Transportation of goods by lorry</a:t>
            </a:r>
          </a:p>
          <a:p>
            <a:pPr lvl="1"/>
            <a:r>
              <a:rPr lang="en-US" dirty="0" smtClean="0"/>
              <a:t>Case 2: Vacant positions</a:t>
            </a:r>
          </a:p>
          <a:p>
            <a:r>
              <a:rPr lang="en-US" dirty="0" smtClean="0"/>
              <a:t>Conclusion and perspectives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12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 smtClean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2400" dirty="0" err="1" smtClean="0"/>
              <a:t>Thank</a:t>
            </a:r>
            <a:r>
              <a:rPr lang="da-DK" sz="2400" dirty="0" smtClean="0"/>
              <a:t> </a:t>
            </a:r>
            <a:r>
              <a:rPr lang="da-DK" sz="2400" dirty="0" err="1" smtClean="0"/>
              <a:t>you</a:t>
            </a:r>
            <a:endParaRPr lang="da-DK" sz="2400" dirty="0" smtClean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 smtClean="0"/>
              <a:t>		Hanne-Pernille Stax, </a:t>
            </a:r>
            <a:r>
              <a:rPr lang="da-DK" sz="2400" dirty="0" smtClean="0">
                <a:hlinkClick r:id="rId2"/>
              </a:rPr>
              <a:t>hps@dst.dk</a:t>
            </a:r>
            <a:endParaRPr lang="da-DK" sz="2400" dirty="0" smtClean="0"/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dirty="0" smtClean="0"/>
              <a:t>	Peter </a:t>
            </a:r>
            <a:r>
              <a:rPr lang="da-DK" sz="2400" dirty="0" err="1" smtClean="0"/>
              <a:t>Tibert</a:t>
            </a:r>
            <a:r>
              <a:rPr lang="da-DK" sz="2400" dirty="0" smtClean="0"/>
              <a:t> Stoltze, </a:t>
            </a:r>
            <a:r>
              <a:rPr lang="da-DK" sz="2400" dirty="0" smtClean="0">
                <a:hlinkClick r:id="rId3"/>
              </a:rPr>
              <a:t>psl@dst.dk</a:t>
            </a:r>
            <a:endParaRPr lang="da-DK" sz="2400" dirty="0" smtClean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20</a:t>
            </a:fld>
            <a:endParaRPr lang="da-DK" dirty="0"/>
          </a:p>
        </p:txBody>
      </p:sp>
      <p:pic>
        <p:nvPicPr>
          <p:cNvPr id="2050" name="Picture 2" descr="C:\Users\Dstmove\Desktop\greentick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213" y="2564904"/>
            <a:ext cx="1052758" cy="1201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data:image/jpeg;base64,/9j/4AAQSkZJRgABAQAAAQABAAD/2wCEAAkGBxASEhIQExEUERQQGBAVEBUPEBQUFRYWFRYXFxcYFRQYHighGBolGxUVITEiJSkrLi4uFx8zODMsNygtLi0BCgoKDg0OGxAQGywlHyQsLC0sLCwsLSwsLSwvLSwsLCwsLCwsLCwsLCwsLCwsLCwsLCwsLCwsLCwsLCwsLCwsK//AABEIAOMA3gMBIgACEQEDEQH/xAAcAAEAAgMBAQEAAAAAAAAAAAAABAYDBQcCAQj/xABFEAACAgEBBAcECAIHBwUAAAABAgADEQQFEiExBhNBUWFxgQciMpEUI1JicoKhsUKSFTNTY4PBwiRDVHOTotElZJSz0//EABkBAQADAQEAAAAAAAAAAAAAAAABAgMEBf/EACsRAAICAQMCBAYDAQAAAAAAAAABAhEDEiExBEEFUWGxEyJxgZHRocHhMv/aAAwDAQACEQMRAD8A7jERAEREAREQBERAEREAREQBERAEREAREQBERAEREAREQBERAEREAREQBERAEREARMbXoObAeomM62sfxj04/tAJESKdoVd59Ec/sJ5O0q/v+lFp/wBMmmCZMT2nOFGSOeTgDzPf4ftkSHdtReSrcM82+i3nA8BucT+n7Em0awMBLv8A41/7lYpkWSibB9lvDiv68cz1VeGOOKsOatwOO/xHiMiUTa22Ntm/e0+kK0ocKtqITYPtOc5XPYARjtlj0m0bbawbtDfW45qprbB70cOD+xlnCkRZvYmoq2jeDg6W+wdjZ06t5MOsAPmMeXbMq7St/wCD1A830v8A+0rRNmyiRa9W550WL5tT/k5izaNKtuPYiPgHdd1VsHtAzxHPj4GFFvgOSXJKifFYHiDkeE+yCRERAEREAREQBERAEREAREQBPF9YZWU8mBBx4jE9xAIektLIrHgSPeHcw4MPQgiZgZE0/u2W19xFij7tmc/962H1kuWIPs+z5PsgH2afa3SfTaclSxdxzSvBI/EeQ8uc0XTrpQ1R+i0th8DrnHNQeSqexiOJPYCO/hX+jHRy3V++T1dQOC5GSx7Qg7fPkPHlNY49rkVcuyN7d08sPwUqv43LftieaunN38VdR/DvD/MyyaDozo6gMVK57Wu98nx48B6ASculoPAJUccwFU/pI1Q7IU/M0uz+mND4FimontPvL8xxHylhRwwDAgg8QQcgjwMrm2NmbNOQz1adx2pYqEHxTkflNPTqNRs2wI/1lFnEbvwkd6/Zbw7fkZGlPgm2uS+Sn9O+iv019My3ChgbKyzUm0HI31BAdcfC/HPbjHGW2i5XVXU7ysAVI7QZH2pSz1OE+MYerJwOsQh0ye7eUA+BMiMnB2uSJwjNaZK0UrRdDtp6QhtPrK7Mc1YPUD+QlwfUiWzYu1nc9TfX1F6jJXmrj7VbciO8Z4Sds7XV31rbW28rgEd4yAcMOw8RwMa/SdYuAd1196p8cUfsPl2EdoJHbNXmeTbJ+e6/ZhHp1i3xbenZ/pkmJB2LtDr6g5G64LJav2bEJVx5ZBx3ggydMGmnTOlNNWhERIJEREAREQBERAEREAREQDW7QO7bS/Y+/U3mRvqT5dWw/PJSmarb+oZ63FQz1JFhb7T0sHFaeOVwTyGSOJzuzNPeGAYHIYAg94PES1bEEuYtXqVqre1vhrV3byUEn9pkBmm6aORoNUf7th8yAf0MJWwzk2m6zVahQT7+osGT3F24nyGT8p27T1V0VBVwldS9vYqjiSfmSZxv2eEHaGnB/vT6ipyJ0rp/qTXoLyObbiejuob9MzfKrkomcOGyh9I+lFuqdgGZKQcJWDjI73xzY/p+pm6TohtAKLkArYcVUWbtv6cAfMiaPobWtmt0yNxG/vfyKXH6qJ23MZJaNkIrVuzimu1Nj2O1uesJxZld07wGDkdh4cZ1DTadNZoalf8AjrTj2q6jG8PIg/rKj7TdCEurvUY64FXx9pMYJ8SpA/LLD7OtVv6NV/snsT5nf/1yJu4qSJjzRE6Ca9la3RWcGrLFB3EHDqPXB9TLlOea+zqtsqR/G9Wf8RAh/fM6ETM8i3vzJj5FW05FOouoDbjqetpP2qbWLYI5Mq2dau72ALjGQZaNHfvqG5Hkw7iOcpGtqGp1i3gsPo6uBusQGWz3VVu8e6W8OHfN10f1AS1qTwFvvJ+JR7w9VwfymHG42Te9GXZA6vW62rktn0fUKPvOprf/AOpfnN9NKi/+oOf/AG1Wf+rZN1GXlfRexTDw/q/cRETM1EREAREQBERAEREATX7XuICVgkG0kMQcEIASxB7M8FyOI3s9k2ErfS7WGl9LZjKu1lJ48i6b6k/9Ij1kxVsh8EtSAAAAAMAADAAHIAd012w7d1DT/wAOz1YB5Kp+rz/hlD6zBZde3wPWv4qmb/WJVtqdHdc1z6hGrZm3c9W5qfIGMjIxxGObDlNtPmUs6VVbInSWg26PU1jiz1WhfxbpK/qBOf6PpTq9Mwr1CN4C8brH8Fg4P5jelw2V0n092Bv7jH+Gzh8jyMrpa3LWcn6E68V67SuTwNgU/wCIDX/rnWfaJQX2ffjmnVv6K6lv0zOLdJtAdJq7qRlQjb1JHD3G95CPIEDzUzuHR7ale0NGrtgi5GrvXubG7Yv+Y8CDNMj3UikeGjkHRnaIp1WntJwqWJvE9it7rH0BM77Pznt3Ztmkvs01nND7pxwdD8LjwI/XI7J0Dop7SaVpWrV74esBVsRd8Oo4DeHMNjt5HGeEnLHVTQg62ZtPawwGno7+t4eW42f8pE9k+tGNTUTjHV2DJ/ErH0wnzlZ6U9IX2nqK6qK2KpvClDjfckZZiAcDgvLPIeMrumNhc1oHLtlSiBt896lRx8xLRh8mlkOXzWXTT6oaza6unFTapU/cpA4+RCZ9Z0HpJrxVSeOC+QPLGWPy4es0PQDow2lVr78C6wYC5B6tOZBPLeOBnuwPGa/ZG1Ldpa5mwo0+lyV3R8XvHqsk9pI3uH2MTOe724RZbc9zfbP0ZrrAYYd/fs/EccPQAL+WQdosUspsXnWxfzCqQR6hsessFyzUX15sP3Vx6scn9APnESGbrZ7B9TfaDler0yKfMPZ+zr85tpXuhrruWp/EH3jk5ypAVD5YTGPCWGUzf915UvwiMH/F+dv8uxERMjYREQBERAEREAREQBNB070ps0N5UEtSFvTd5k0MLMDzClfzTfz4ygggjIPAg90lOnYZSNm3h0VgcggYmyrMrPRhTWr6Y5zpXsp4nJ3a2KofVNw+ssdZnSzFEi2hLFKOiurc1dQynzB4TQa/oPS2TQ7UH7JzZX/KTvL6HA7pYazJCGZ8Fjj3TLovrVUWNU1nVDAekm1dzJOOW8uOfEAcTNV0F6XtobTnL0W4FyjmCOTqPtDtHaPITvqGaPb3QzQazJtpC2H/AHtP1dnqRwb8wMa+zFEfauz9FtShGJDjBNN1RG8ueYB/dSOzlmU2z2XW73u6usr3tUwbHkCQfnPWp9nu09Cxt2dqutXma2Irc+BVvq7D4nd8pBf2ka7Tt1Wq0YFg7G36CcduGDZHiOElNrhh+pfOiXRWjQ5cMbbmGGsYYwO0IvHdB8yfGWI2gZPAZ5n/AMmcr0XtA1+rJTSaDfblkM9qqfvEBQvqRNonQ3a2s467WCis86aPeOO5guF9SXkNebJXoeOnfTyvcfTaZwxYFbrVPuqvaqHtJ5EjgPPlaugmxvoukRWGLbfrbh2gsBhT+Fd0eee+eNjdBdnabBFPXOMe/qD1hyO0L8KnyAlgtUHmPUcD6EcZDaqkEu7MdqzVWId0ntc5HrwX9MSfezAYPvqeZA94Dtyo+L04+BmJircQQQM8u/uPcfCTF0yJK0a7RW9TfW3JX+qfybG6f5gPmZcJTto0bysveJYtia3rqUc/Fjds/GvBv1GfIiMqvcQ22J8RExNBERAEREAREQBERAERMepvWtGsc7q1qzOTyCqMkn0EA59tbdp2rcgI/wBpqovIB47wzS2R2e7XV8zNzUZxx+kL27X+lPwFzGvB/hU8EX0IUeOMzr2mfIBnW4uKpnPGan8yJ9ZklDIlZkhDM2aIlIZlWYEMzLKMsZRMG0Nn0Xp1d9Ndyc926tXX5MJmBnxmlST5UiooRFVFX4VRQqjyA4CGaeGeQddtOqr43APdzb+UcZNEE1nmJnlV13SpjwqXdH2rME/LkPXMgdJPaXodNlK2Oqt5BKCCueQDW8ufD3d4+EslZDdF1Z5EvqBO8CVb7S8/Ig8GHmDK30V2ztPUA2arQrpqj8DNYyPgnCjqWBY8xxO74CWJnlqK2RL7yv8AWDh/aIDu/mXmn6jxkjozqQlz05924dZXjlvAANjvyuD+Uz4zzWX6cI631e69bB90HCP9oY5KWBIyMc+OZarVEXTL7E8U2hlV1OQwDKe8EZE9zmNhERAEREAREQBERAEpftT2r1WlFKnDXk579xME+eXapSO5jLpOO+03W9bqrFz7tO5UO7IUWMR59coP/LnT0kNeVem5y9bk0YW/Pb8nLdoKVIYc1IIPiDkTuPRzWi2muwcmVWHqMzjOvr4GdH9nxeqv6NZ8dW5kfdtrS5Pktqj0M6+ojUjm6KdxovdZkmsyHWZKrM42dyJSGZlMjoZS9q7Z1W+1LPu4LBhWN3gPHnx4dvIzNlkXe7WVoN53VM8t4gcOzA7Zpdb0qqXgitYe/wCFfmeP6TmW1ekLrY1a17z5xlyTknlgDic8O2etN0e2xq+YOnQ9tx6kfyAdYR6ETZYJVb2MJdTC6W5Y9s9MWGQ9y1D7NfxfplpTruk72v1emoe6xs491mY+IrXJMuOyPZdpEw2otfUHtVPqq/Ug77eeVl32doKKF3KKkpU8xUgXPixHFj4nMnRFepR5pP0OW6D2d7R1eG1t/wBHrPHq1w74/Ap3F8ySR3S/dHOh+h0ODTSOsHO6337fRiMJ5KFE38xWWdkmrKOdEXatmBWPtuAfyo7/ALqJFZ5j2vqQLKwTwVbWPmSqr+m/NO2usufqdOhsft3eSjvduSjz9JLXBpi4ZP1m0EQEkz7s7ZGo1WGbNFJ7SPfYfdU8h4n5GbbYfRVKyLbyLrRxHD6tD91TzP3j6ASyTGWTtE6FDzMOj0y1Ita53UGBkkn5mZoiYGgiIgCIiAIiIAiIgCcD2pcbS9pOets1Ng8mvtK/9u6PSd6sOAT3Az8+bL97SaY8/qwPVXdT+09Hw1XN/Q8rxZ1iX1NNr6+B9Z1fpPpvo+0NO44LqdOK+HLf0zfuUuHpX4TmOvTgfWdh9o9W/o6dWvE6a2i3h9iz6p/QLaW/LNOt2lH7/wBFfDXcZfb+zNS0l1mavZ9u8imbGszkkeiiWGAGScAcST2CVfpDqKiu8y5uswV7Clf8AbzGTg8ixnrpRtpU3dMmGd/etHMLUPteLHAx2je7pTtqbV3SSSbLH4hc8TntY/wr4/LPKZ03siXJJW+Da6Da66Zi5RTv4BIUCw+Ctz5dnLylv2dtKq5d+tsjtHIg9zDsnNti7Ku1TlieA4PYR7q9u6g7/D1JnQtn6SulAlYwO0nmT3se0z0Fh0QqT39jyZ5/iZLivl9zaB5kV5DV55t1OOA5/tM9FltdEu3UY4DnMIeRA8yB5fRRX4lkJtg2a3UOxs6uioV1tuf1jsBvkLngoxYOPHljHbLhs3Z1OnQV1IEUd3MnvYnix8TInRdP9mrftu3ruPPFrF1B8lZR6Tazz8s25NHrYYaYIRETI1EREAREQBERAEREAREQBPz7surq/pGiPBtFbcoB5movgEd4DZ4/3iz9BTkPtZ6O3UXja+mGQQBqgBkDA3d9l7UZcK3dgHtyOro8vw8lnH12D4uKip62ude6OhNfslaWP9ZTZprO8EKa8+eMN6iccXbGntGSTQ3arhnT8jqCcfiAx3nnLP0B6YUaFra7rQaLffU15crYBj4QM4YYH5R4zv6xLLC48o87oHLDkqfDNt0O1pbTqbPdZRi0Ej3XT3XBPgwI9Jk2t0mVVYVkAAHesbkAOe7n95zva+3gdTqX0+RRba9tS28MGzDOSgOONhcjjyI5cpjo0Op1OHc4Tsa33Kx+FR8R8gTOWOGc/Q78nVY4d7MqbZdt+xQQ9xyz2D4VHBFAPM4ySTwyx5zdbF6PlvrLt5Vb3t0n6yzxYn4R4njjkMcZk2boqacFfrHH+8cDh+BOQ8zk+U2S3nmTnvnqYOjUFff+f8PD6rxB5HXb+P8ATeae1VAVQFVeCqowAPCS69RK+mpns6knyl3gMY9TRurdd2L6n/xMS2zWrbMumZ7H6mpTbZwJUHAUHk1jckXgefE4OATwlJQjjjbNIZJ5ZUt2bNbZ81IaxeqUkNcVqBXmOsO6WH4VLN+WWbZGw0qQ9Zi13GHJHugfZRewePM/ID1ptiVpaLQThd7dU8d1iMZB/CWHrPOl1cGnX2PWh0WRON/f0NmiAAADAAAAHYBPURPNPWEREAREQBERAEREAREQBERAE+EA8DxB55n2IBRdu+yzZ15Z61bTO2f6gjcz/wAs8B6YnOtv9ANVpMt9Ft1NY/j0+oD8PvVikOPHGQO+d/ibw6icTnn0uOXY/Lun2oin3Kq0I7SC7D1sJwfICbCvahY5Zix72OT8zOre1bozp7dFqdUtKDUUL1vWIoDlKyGsDEfF7gcDOcHjOP6rYu5XXal6sHStyrgqQWUEgEZzxPhPQw9Wmedn6B9tzc0a7xk2rVzR9G9g7Q1gZtPp2sRTg2FkRCQcEKzkbxHbjOMcZbNF7PNqHGRRWO3rLyT8kVs/OdS67GuWcEvDcr4iYUvmTrxkLxLN8CIpZ28FRclvQS0bN9m2MG/VM33dOgrHkzsWJHiN0y4bI2JptKMUVLXnAZuLO2OW/Y2Wf1JmWXxWKVQV/Xg1w+CzbvI6Xpz+vcpuyOiOpuw15Olr+ypVr2HieK1j+ZsH+Ey77N2bTp0FVKCtRx4ZJJ7WZjxZj2kkkyXE8nNnnldzZ7mDpseBVBfsRETE3EREAREQBERAEREAREQBERAEREAREQBERAMd9KurIwyrhlYd4IwR8pzPo17JURs6236QlRK00pkIyKcI1x5sSoGUHDmDvCdQiSm1wKPFNSooRVCqoAVVAAAHIADkJ7iJAEREAREQBERAEREAREQBERAEREAREQBERAEREARE+ZgH2J5LieTcvfAMkTAdUvfPB1yd8UCVEhHaSd88Haqd8mmDYRNadsV988/0zX3iKYNpE1f9M198+jbCd8UwbOJrhtVJ7G0kigTokQa9Z6GsWRQJMTCNQs9i0QD3E8hhPuYB9iIgCIiAIiIAiIgHwiY2QzLEAhvU0j2UNNpEmwaKzSvIluis8ZZ8Rujuk6iKKbbs+3vMi2bKuPaZe9wd0+dWO6TrFHO32Lef4zMf9Baj+0adI6pe6OqXuk/EZGk50mxb/tmSK9k3d5l96pe6OqXukaxpKXXs23xkmvQWeMtfVjun3cHdGomiuV6N5JTStN3ujujEjUKNYmnaZ0pMmxIskwLWZkCz3EgHwCfYiAIiIAiIgCIiAIiIAiIgCIiAIiIAiIgCIiAIiIAiIgCIiAIiIAiIgCIiAf/Z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4" descr="data:image/jpeg;base64,/9j/4AAQSkZJRgABAQAAAQABAAD/2wCEAAkGBxASEhIQExEUERQQGBAVEBUPEBQUFRYWFRYXFxcYFRQYHighGBolGxUVITEiJSkrLi4uFx8zODMsNygtLi0BCgoKDg0OGxAQGywlHyQsLC0sLCwsLSwsLSwvLSwsLCwsLCwsLCwsLCwsLCwsLCwsLCwsLCwsLCwsLCwsLCwsK//AABEIAOMA3gMBIgACEQEDEQH/xAAcAAEAAgMBAQEAAAAAAAAAAAAABAYDBQcCAQj/xABFEAACAgEBBAcECAIHBwUAAAABAgADEQQFEiExBhNBUWFxgQciMpEUI1JicoKhsUKSFTNTY4PBwiRDVHOTotElZJSz0//EABkBAQADAQEAAAAAAAAAAAAAAAABAgMEBf/EACsRAAICAQMCBAYDAQAAAAAAAAABAhEDEiExBEEFUWGxEyJxgZHRocHhMv/aAAwDAQACEQMRAD8A7jERAEREAREQBERAEREAREQBERAEREAREQBERAEREAREQBERAEREAREQBERAEREARMbXoObAeomM62sfxj04/tAJESKdoVd59Ec/sJ5O0q/v+lFp/wBMmmCZMT2nOFGSOeTgDzPf4ftkSHdtReSrcM82+i3nA8BucT+n7Em0awMBLv8A41/7lYpkWSibB9lvDiv68cz1VeGOOKsOatwOO/xHiMiUTa22Ntm/e0+kK0ocKtqITYPtOc5XPYARjtlj0m0bbawbtDfW45qprbB70cOD+xlnCkRZvYmoq2jeDg6W+wdjZ06t5MOsAPmMeXbMq7St/wCD1A830v8A+0rRNmyiRa9W550WL5tT/k5izaNKtuPYiPgHdd1VsHtAzxHPj4GFFvgOSXJKifFYHiDkeE+yCRERAEREAREQBERAEREAREQBPF9YZWU8mBBx4jE9xAIektLIrHgSPeHcw4MPQgiZgZE0/u2W19xFij7tmc/962H1kuWIPs+z5PsgH2afa3SfTaclSxdxzSvBI/EeQ8uc0XTrpQ1R+i0th8DrnHNQeSqexiOJPYCO/hX+jHRy3V++T1dQOC5GSx7Qg7fPkPHlNY49rkVcuyN7d08sPwUqv43LftieaunN38VdR/DvD/MyyaDozo6gMVK57Wu98nx48B6ASculoPAJUccwFU/pI1Q7IU/M0uz+mND4FimontPvL8xxHylhRwwDAgg8QQcgjwMrm2NmbNOQz1adx2pYqEHxTkflNPTqNRs2wI/1lFnEbvwkd6/Zbw7fkZGlPgm2uS+Sn9O+iv019My3ChgbKyzUm0HI31BAdcfC/HPbjHGW2i5XVXU7ysAVI7QZH2pSz1OE+MYerJwOsQh0ye7eUA+BMiMnB2uSJwjNaZK0UrRdDtp6QhtPrK7Mc1YPUD+QlwfUiWzYu1nc9TfX1F6jJXmrj7VbciO8Z4Sds7XV31rbW28rgEd4yAcMOw8RwMa/SdYuAd1196p8cUfsPl2EdoJHbNXmeTbJ+e6/ZhHp1i3xbenZ/pkmJB2LtDr6g5G64LJav2bEJVx5ZBx3ggydMGmnTOlNNWhERIJEREAREQBERAEREAREQDW7QO7bS/Y+/U3mRvqT5dWw/PJSmarb+oZ63FQz1JFhb7T0sHFaeOVwTyGSOJzuzNPeGAYHIYAg94PES1bEEuYtXqVqre1vhrV3byUEn9pkBmm6aORoNUf7th8yAf0MJWwzk2m6zVahQT7+osGT3F24nyGT8p27T1V0VBVwldS9vYqjiSfmSZxv2eEHaGnB/vT6ipyJ0rp/qTXoLyObbiejuob9MzfKrkomcOGyh9I+lFuqdgGZKQcJWDjI73xzY/p+pm6TohtAKLkArYcVUWbtv6cAfMiaPobWtmt0yNxG/vfyKXH6qJ23MZJaNkIrVuzimu1Nj2O1uesJxZld07wGDkdh4cZ1DTadNZoalf8AjrTj2q6jG8PIg/rKj7TdCEurvUY64FXx9pMYJ8SpA/LLD7OtVv6NV/snsT5nf/1yJu4qSJjzRE6Ca9la3RWcGrLFB3EHDqPXB9TLlOea+zqtsqR/G9Wf8RAh/fM6ETM8i3vzJj5FW05FOouoDbjqetpP2qbWLYI5Mq2dau72ALjGQZaNHfvqG5Hkw7iOcpGtqGp1i3gsPo6uBusQGWz3VVu8e6W8OHfN10f1AS1qTwFvvJ+JR7w9VwfymHG42Te9GXZA6vW62rktn0fUKPvOprf/AOpfnN9NKi/+oOf/AG1Wf+rZN1GXlfRexTDw/q/cRETM1EREAREQBERAEREATX7XuICVgkG0kMQcEIASxB7M8FyOI3s9k2ErfS7WGl9LZjKu1lJ48i6b6k/9Ij1kxVsh8EtSAAAAAMAADAAHIAd012w7d1DT/wAOz1YB5Kp+rz/hlD6zBZde3wPWv4qmb/WJVtqdHdc1z6hGrZm3c9W5qfIGMjIxxGObDlNtPmUs6VVbInSWg26PU1jiz1WhfxbpK/qBOf6PpTq9Mwr1CN4C8brH8Fg4P5jelw2V0n092Bv7jH+Gzh8jyMrpa3LWcn6E68V67SuTwNgU/wCIDX/rnWfaJQX2ffjmnVv6K6lv0zOLdJtAdJq7qRlQjb1JHD3G95CPIEDzUzuHR7ale0NGrtgi5GrvXubG7Yv+Y8CDNMj3UikeGjkHRnaIp1WntJwqWJvE9it7rH0BM77Pznt3Ztmkvs01nND7pxwdD8LjwI/XI7J0Dop7SaVpWrV74esBVsRd8Oo4DeHMNjt5HGeEnLHVTQg62ZtPawwGno7+t4eW42f8pE9k+tGNTUTjHV2DJ/ErH0wnzlZ6U9IX2nqK6qK2KpvClDjfckZZiAcDgvLPIeMrumNhc1oHLtlSiBt896lRx8xLRh8mlkOXzWXTT6oaza6unFTapU/cpA4+RCZ9Z0HpJrxVSeOC+QPLGWPy4es0PQDow2lVr78C6wYC5B6tOZBPLeOBnuwPGa/ZG1Ldpa5mwo0+lyV3R8XvHqsk9pI3uH2MTOe724RZbc9zfbP0ZrrAYYd/fs/EccPQAL+WQdosUspsXnWxfzCqQR6hsessFyzUX15sP3Vx6scn9APnESGbrZ7B9TfaDler0yKfMPZ+zr85tpXuhrruWp/EH3jk5ypAVD5YTGPCWGUzf915UvwiMH/F+dv8uxERMjYREQBERAEREAREQBNB070ps0N5UEtSFvTd5k0MLMDzClfzTfz4ygggjIPAg90lOnYZSNm3h0VgcggYmyrMrPRhTWr6Y5zpXsp4nJ3a2KofVNw+ssdZnSzFEi2hLFKOiurc1dQynzB4TQa/oPS2TQ7UH7JzZX/KTvL6HA7pYazJCGZ8Fjj3TLovrVUWNU1nVDAekm1dzJOOW8uOfEAcTNV0F6XtobTnL0W4FyjmCOTqPtDtHaPITvqGaPb3QzQazJtpC2H/AHtP1dnqRwb8wMa+zFEfauz9FtShGJDjBNN1RG8ueYB/dSOzlmU2z2XW73u6usr3tUwbHkCQfnPWp9nu09Cxt2dqutXma2Irc+BVvq7D4nd8pBf2ka7Tt1Wq0YFg7G36CcduGDZHiOElNrhh+pfOiXRWjQ5cMbbmGGsYYwO0IvHdB8yfGWI2gZPAZ5n/AMmcr0XtA1+rJTSaDfblkM9qqfvEBQvqRNonQ3a2s467WCis86aPeOO5guF9SXkNebJXoeOnfTyvcfTaZwxYFbrVPuqvaqHtJ5EjgPPlaugmxvoukRWGLbfrbh2gsBhT+Fd0eee+eNjdBdnabBFPXOMe/qD1hyO0L8KnyAlgtUHmPUcD6EcZDaqkEu7MdqzVWId0ntc5HrwX9MSfezAYPvqeZA94Dtyo+L04+BmJircQQQM8u/uPcfCTF0yJK0a7RW9TfW3JX+qfybG6f5gPmZcJTto0bysveJYtia3rqUc/Fjds/GvBv1GfIiMqvcQ22J8RExNBERAEREAREQBERAERMepvWtGsc7q1qzOTyCqMkn0EA59tbdp2rcgI/wBpqovIB47wzS2R2e7XV8zNzUZxx+kL27X+lPwFzGvB/hU8EX0IUeOMzr2mfIBnW4uKpnPGan8yJ9ZklDIlZkhDM2aIlIZlWYEMzLKMsZRMG0Nn0Xp1d9Ndyc926tXX5MJmBnxmlST5UiooRFVFX4VRQqjyA4CGaeGeQddtOqr43APdzb+UcZNEE1nmJnlV13SpjwqXdH2rME/LkPXMgdJPaXodNlK2Oqt5BKCCueQDW8ufD3d4+EslZDdF1Z5EvqBO8CVb7S8/Ig8GHmDK30V2ztPUA2arQrpqj8DNYyPgnCjqWBY8xxO74CWJnlqK2RL7yv8AWDh/aIDu/mXmn6jxkjozqQlz05924dZXjlvAANjvyuD+Uz4zzWX6cI631e69bB90HCP9oY5KWBIyMc+OZarVEXTL7E8U2hlV1OQwDKe8EZE9zmNhERAEREAREQBERAEpftT2r1WlFKnDXk579xME+eXapSO5jLpOO+03W9bqrFz7tO5UO7IUWMR59coP/LnT0kNeVem5y9bk0YW/Pb8nLdoKVIYc1IIPiDkTuPRzWi2muwcmVWHqMzjOvr4GdH9nxeqv6NZ8dW5kfdtrS5Pktqj0M6+ojUjm6KdxovdZkmsyHWZKrM42dyJSGZlMjoZS9q7Z1W+1LPu4LBhWN3gPHnx4dvIzNlkXe7WVoN53VM8t4gcOzA7Zpdb0qqXgitYe/wCFfmeP6TmW1ekLrY1a17z5xlyTknlgDic8O2etN0e2xq+YOnQ9tx6kfyAdYR6ETZYJVb2MJdTC6W5Y9s9MWGQ9y1D7NfxfplpTruk72v1emoe6xs491mY+IrXJMuOyPZdpEw2otfUHtVPqq/Ug77eeVl32doKKF3KKkpU8xUgXPixHFj4nMnRFepR5pP0OW6D2d7R1eG1t/wBHrPHq1w74/Ap3F8ySR3S/dHOh+h0ODTSOsHO6337fRiMJ5KFE38xWWdkmrKOdEXatmBWPtuAfyo7/ALqJFZ5j2vqQLKwTwVbWPmSqr+m/NO2usufqdOhsft3eSjvduSjz9JLXBpi4ZP1m0EQEkz7s7ZGo1WGbNFJ7SPfYfdU8h4n5GbbYfRVKyLbyLrRxHD6tD91TzP3j6ASyTGWTtE6FDzMOj0y1Ita53UGBkkn5mZoiYGgiIgCIiAIiIAiIgCcD2pcbS9pOets1Ng8mvtK/9u6PSd6sOAT3Az8+bL97SaY8/qwPVXdT+09Hw1XN/Q8rxZ1iX1NNr6+B9Z1fpPpvo+0NO44LqdOK+HLf0zfuUuHpX4TmOvTgfWdh9o9W/o6dWvE6a2i3h9iz6p/QLaW/LNOt2lH7/wBFfDXcZfb+zNS0l1mavZ9u8imbGszkkeiiWGAGScAcST2CVfpDqKiu8y5uswV7Clf8AbzGTg8ixnrpRtpU3dMmGd/etHMLUPteLHAx2je7pTtqbV3SSSbLH4hc8TntY/wr4/LPKZ03siXJJW+Da6Da66Zi5RTv4BIUCw+Ctz5dnLylv2dtKq5d+tsjtHIg9zDsnNti7Ku1TlieA4PYR7q9u6g7/D1JnQtn6SulAlYwO0nmT3se0z0Fh0QqT39jyZ5/iZLivl9zaB5kV5DV55t1OOA5/tM9FltdEu3UY4DnMIeRA8yB5fRRX4lkJtg2a3UOxs6uioV1tuf1jsBvkLngoxYOPHljHbLhs3Z1OnQV1IEUd3MnvYnix8TInRdP9mrftu3ruPPFrF1B8lZR6Tazz8s25NHrYYaYIRETI1EREAREQBERAEREAREQBPz7surq/pGiPBtFbcoB5movgEd4DZ4/3iz9BTkPtZ6O3UXja+mGQQBqgBkDA3d9l7UZcK3dgHtyOro8vw8lnH12D4uKip62ude6OhNfslaWP9ZTZprO8EKa8+eMN6iccXbGntGSTQ3arhnT8jqCcfiAx3nnLP0B6YUaFra7rQaLffU15crYBj4QM4YYH5R4zv6xLLC48o87oHLDkqfDNt0O1pbTqbPdZRi0Ej3XT3XBPgwI9Jk2t0mVVYVkAAHesbkAOe7n95zva+3gdTqX0+RRba9tS28MGzDOSgOONhcjjyI5cpjo0Op1OHc4Tsa33Kx+FR8R8gTOWOGc/Q78nVY4d7MqbZdt+xQQ9xyz2D4VHBFAPM4ySTwyx5zdbF6PlvrLt5Vb3t0n6yzxYn4R4njjkMcZk2boqacFfrHH+8cDh+BOQ8zk+U2S3nmTnvnqYOjUFff+f8PD6rxB5HXb+P8ATeae1VAVQFVeCqowAPCS69RK+mpns6knyl3gMY9TRurdd2L6n/xMS2zWrbMumZ7H6mpTbZwJUHAUHk1jckXgefE4OATwlJQjjjbNIZJ5ZUt2bNbZ81IaxeqUkNcVqBXmOsO6WH4VLN+WWbZGw0qQ9Zi13GHJHugfZRewePM/ID1ptiVpaLQThd7dU8d1iMZB/CWHrPOl1cGnX2PWh0WRON/f0NmiAAADAAAAHYBPURPNPWEREAREQBERAEREAREQBERAE+EA8DxB55n2IBRdu+yzZ15Z61bTO2f6gjcz/wAs8B6YnOtv9ANVpMt9Ft1NY/j0+oD8PvVikOPHGQO+d/ibw6icTnn0uOXY/Lun2oin3Kq0I7SC7D1sJwfICbCvahY5Zix72OT8zOre1bozp7dFqdUtKDUUL1vWIoDlKyGsDEfF7gcDOcHjOP6rYu5XXal6sHStyrgqQWUEgEZzxPhPQw9Wmedn6B9tzc0a7xk2rVzR9G9g7Q1gZtPp2sRTg2FkRCQcEKzkbxHbjOMcZbNF7PNqHGRRWO3rLyT8kVs/OdS67GuWcEvDcr4iYUvmTrxkLxLN8CIpZ28FRclvQS0bN9m2MG/VM33dOgrHkzsWJHiN0y4bI2JptKMUVLXnAZuLO2OW/Y2Wf1JmWXxWKVQV/Xg1w+CzbvI6Xpz+vcpuyOiOpuw15Olr+ypVr2HieK1j+ZsH+Ey77N2bTp0FVKCtRx4ZJJ7WZjxZj2kkkyXE8nNnnldzZ7mDpseBVBfsRETE3EREAREQBERAEREAREQBERAEREAREQBERAMd9KurIwyrhlYd4IwR8pzPo17JURs6236QlRK00pkIyKcI1x5sSoGUHDmDvCdQiSm1wKPFNSooRVCqoAVVAAAHIADkJ7iJAEREAREQBERAEREAREQBERAEREAREQBERAEREARE+ZgH2J5LieTcvfAMkTAdUvfPB1yd8UCVEhHaSd88Haqd8mmDYRNadsV988/0zX3iKYNpE1f9M198+jbCd8UwbOJrhtVJ7G0kigTokQa9Z6GsWRQJMTCNQs9i0QD3E8hhPuYB9iIgCIiAIiIAiIgHwiY2QzLEAhvU0j2UNNpEmwaKzSvIluis8ZZ8Rujuk6iKKbbs+3vMi2bKuPaZe9wd0+dWO6TrFHO32Lef4zMf9Baj+0adI6pe6OqXuk/EZGk50mxb/tmSK9k3d5l96pe6OqXukaxpKXXs23xkmvQWeMtfVjun3cHdGomiuV6N5JTStN3ujujEjUKNYmnaZ0pMmxIskwLWZkCz3EgHwCfYiAIiIAiIgCIiAIiIAiIgCIiAIiIAiIgCIiAIiIAiIgCIiAIiIAiIgCIiAf/Z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7" name="AutoShape 6" descr="data:image/jpeg;base64,/9j/4AAQSkZJRgABAQAAAQABAAD/2wCEAAkGBxQREBQQDxIUEBUUEBQUFxUXFBAUFBQUFBQWFxgVFBUYHCggGBslGxkUIjEiJSkrLi4vFx8zODMsNygtLiwBCgoKDg0OGhAQGywkICYsLC00LC0sLCwsLCwsLCwsLC8sLC8sLCw0LzcsLCwsLCwsLCwsLCwsLCwsLCwsLCwsLP/AABEIANUA7QMBEQACEQEDEQH/xAAcAAEAAQUBAQAAAAAAAAAAAAAAAwIEBQYHAQj/xABIEAABAwICBgYGBggDCQEAAAABAAIDBBEFMQYSIUFRYRMicYGRoQcyQlKxwRQjYoKi0TNDVHKSssLhNFPwJERjdIOTs9LxFf/EABoBAQACAwEAAAAAAAAAAAAAAAABAgMEBQb/xAA0EQEAAgECAwQIBwEBAAMAAAAAAQIDBBESITEFE0FRIjJhcYGRobEUFTNSwdHwQuEjcvH/2gAMAwEAAhEDEQA/AO4oCAgICAgICAgICAgICAgICAgICAgICAgICAgICAgICAgICAgolkDRrOyH52QexyBwu0ghBUgICAgIKHyAIKRMEEgKD1AQEBAQEBAQEBAQEBAQEBAQEBAQWeKn6s8yPiphEsVC8g3BIUoZCGvPtC/PIqErtlS077dqhKUG+SD1BBUVAaDtAsNpJsAERM7OfaR6TmUmOncWsGbgSHPPI5hvxXU0+livpX6uPqdZN54aTy8/NgKesfG7Wje5h4gkePFbVqVtG0w065LVneJbvo5pYJLRzkNfkHZMf2+67y+C52fSzX0qdHV02ti/o35T923MffJaToKkBAQEBAQEBAQEBAQEBAQEBAQEFli36P7w+amESxTQpQmaFCUrUErUFeseJUCOWFrgWva1wOYIBB7QVMTMTvCJiJjaVqcGpz/u8P8A22fksnfZP3T82PuMX7Y+Sg4FTfs8X8DR8E7/ACfulH4bF+2Pk8Oj9N/kM8D+an8Rl/dKPwuH9sMhBGGABtwALDa47O8rFM7zvLNEbRtCfpjx+ChL3piiXvTFBJE++aCRAQEBAQEBAQEBAQEBAQEFpig+r7wphEsU1EJWolK1BWEHqCGtrY4WGSZ4jYMyT5DieQVqUtedqxvKt71pHFadoaRW6fSTSdDh1OZCcnOBcTzDG5DmT2gLo00FaRxZrbOZftC17cOGu6eDCsWm601W2nv7LdXWHKzGgfiVbZdJXlWm69cWrvztfZct0exBvq4mSftR3HmSqfiNPPXH9V40+ojpk+iv6biVNtnhjrWDN0XVlA46thfsDVHBpsnqzNZ9vRPHqcfrRFo9nVm8Ex2GraTC7a31mO6sjD9pvzGxa+bBfFPpfPwbGHPTLHo/LxZNYWZ7dBJAdqC5RIgICAgICAgICAgICAgILevF43d3xCEsS0KUJGoJAgqQQ11YyGN00p1WMbcn5DiSbADmrUpN7RWvVW960rNrdIconqJ8YqwwdVguQ3NkUe9zuLsu0kBduK49Jj38fvLg2tk1mXaOn2h0/BMGipIxHC23vOPrvPFx+WQXHzZr5bb2dvDgpirw1ZFYmUug9ugwOPaP9K4VNK7oKpm1rxsElvYlG8HK/wARsWzh1HDHBfnX7e5q5tPxTx05W8/P3rrR3GPpMZLm9HLG7UljObHj5Hd/ZUz4e7ty5xPSWTBm7yvPlMdYZW6wsyqN20dqC9UJEBAQEBAQEBAQEBAQEBBHO27XD7J+CDDtUoVhBUEFQKDnHpRxcl7KRp2NAkfzcfVaewbfvDgut2dh2ick+5xu083OMce+Wf8AR3hQhpBKR15+uTwZ7A8Nv3lra7Lx5OHwht6DDwYuLxltS0m8xGP6Rw0bR0riXEXbG2xeRx4Acys+DT3zT6PTza+fU48Mel18mEoNM6icF8OHvkjBsXCTbszt1LOPILZvo8dOVsm0+5rY9bkvzrjnb3r7ENMY2Ugq4mGS8oiMbndG9j7Elr9hsRZYsejtbJ3czty336suTW1ri7yI357bdE2iOkZrmyOMXRajmttr697gnPVCrqdP3MxG++62l1PfxM7bbIsXb9FrYatuxk7hTT8CXfopD2EWvwVsU95itjnrHOP5Vyx3eWuSOk8p/iWyXWo3HhcgtcX0tpaUtFTIYy4XH1cpBtnZzWkE8rrLjwXyc6/eGLJqKY52t9pY8eknDv2i3bFN/wCqyfg8vl9YY/xmL2/KWVw3SmjqCBDVRPJybrBrj911isdsGSvWGSuox26T/H3ZhYWYQEBAQEBAQEBAQEHjjYXOwIMI1wO1puDtB4jcpQrQeoPQg4fj8xnrZnb3TuaOwO1W+QC9HgiKYq+55nPM3zW97t8MYY1rG7A1oaOxosF52Z3nd6WI2jaFti+ItpoJJ37Qxt7e8cmt7yQO9XxY5yXiseKmXJGOk2nwcVdJJWVI13a0k0rW34FxAFhwHDgF6HauLHy6RDzW9s2Tn1mXcqOmbFG2KMarWNDQOQ+a85a02mbS9PSsUrFY8HMfSXB0VT1NjJ2slcNxlj12a3g7zXY7PtxU59Y5fCXF7Srw35dJ5/GGc9FDf9nmPGYDwYPzWt2lPp19zZ7Lj/4597P6ZQdJQzje2MyA8DH17+S1tLbbNX5fNt6qvFht8/kyGH1PSwxy+/Ex/wDE0H5rDkrw2mvlLLjtxUi3nCVxVV3P9JMSDaiWlq2dNA8tc33o9Zo2tOew35jdwXTw4eLHF6crR9XHz6rus048kb1n6LbCfRpTVLNZtXIL5WbGQRyO/nksd9Xes7TVs4tLjtG9ZVVfoYcLmGsBO4PiLfxtcfgojW+cLzo/KUFFiGJ4G5orGunpbgFwcZGNB2dR+bDycBdZJ7rUeyf982GIy6fnHTy8Ph5fZ1zDa5lREyaF2sx7dZp+R5jJc69Jpaay6GO9b1i1ei5VVxAQEBAQEBAQeE22lBhsaxJrI3PkdqMaNvPgLbzyV6Ute3DXqx5MlcdZtadoYjRbERUU+uBq2key28AOu2/3S1XzYpx24ZY9PnjNTjhmFiZxB6Cg4TfVqut7NRt7pNq9J1x8vL+HmOmXn5/y7uSvNvTtL9KdSRTRRj25rnmGNOzxIPcuh2dXfJM+UOb2nbbHEectR0Bg18Qh4N13/wALHW87Lf1ttsMufoK754djuuA9E5x6WHfW0439G/zc38iut2b6tvg4/anWvxZX0Vj/AGSQ8ag/yMWHtH9SPcz9mfpT7/4bHpE8CjqCf2ab/wAblqYP1a++G5qP0re6fso0ZFqKmB/Zov5Ap1H6tvfKNP8ApV90L9ywsznnpHp7TRSe9GW97HX/AKguv2fbesw8/wBr12vW3nH2/wD1iNG8akpZAWXc0uGszadbbbq8HcLLY1Gnrkrz6+bT0mryYbxEc4nw/wB4u3wP1mg/2Xn3rSeFr2uZI0Pa4FrmuALXA5gg5hTE7c4RMRMbS1nRHDjQ1FRQtJMPVqIL3OqyQlr47nPVc0dxHFbGa3eUreevSf4a2Gvd5LUjpPP+/wCG1LWbQgICAgICAg8c6wudiDDYxirI2GSR2qxviTuAG8ngsmPHa9uGrFly1xVm155OVY/jb6p93dVgPUZuHM8Xc13MGnriry6+bzGq1ds9t56eEf7xZ30bVW2eE/ZkHm139C0e0Kc4s6XY+TetqfFvF1znZeXQe3QcV0tpOirZ2cZS8dknXFvHyXodNfixVn2PNaunBmtHtdgwms6aCKUe3G13eQLjxuuDlrwXmvlL0WK/HSLecNX9KNOXU0cg9iax5B7SL+IA71u9nW2yTHnDR7TrvjifKWs+jd4Fe0HfFIB22v8AAFbmv54fjDR7OnbN8HWrrhu+5V6TKvXrQwH9FE1p/edd58nNXb7Ppti385cHtK++XbyhtPow/wAE7/mH/wArFpdofq/Bv9m/o/Fd6b1BMLaSP9JVSNiaN4ZcF7jyA2d6ppK+lOSelef9Mmst6MY4625M/DGGNaxuTWho7ALBaszvO7aiNo2elQlqPpFp707JPclt3OafmGrodn22yTHscntem+GLeUrXQHALkVkw2fqmnf8A8Q/Lx4K2t1O//wAdfip2ZouGO9v18P7dJpDsI5rmO0uEGNl/xsdv2Wa/fJBq/Byyx+lPvj7SwTv30f8A1n7wySxM4gICAgICAgx2JTWzyaLlTEbomdo3cdx3Gn1Ums7Y0X1Gbmj5niV6DBgrirtHV5HVau2otvPTwhjCVnarM6F1XR10fCQOjPeLj8TW+K09dTfFv5Ol2Vk4c+3m6jdcR6Z5dAug0D0n4Xfo6toyHRv8SWHzI8F1Oz8vXHPvcntLDvtkj3Lz0Z4rrwOpnHrREubzjcfk6/8AEFj7QxbX448fuy9nZeKnBPh9m1YpQtqIXwPye21+BzDh2Gx7lpY8k47RaPBu5ccZKTSfFyBjZcOrGmRtnxPvb2XtyJad4IvtXemaajFO08peeiL6bLEzHR0qXTWkEPSiTWNtkdj0hPukbu3JciNFlm3Dt8fB2p12GKcW/wAPFhafRR9VSzS1HUqaiQTNvcamrfVY7eAQ49nV3hbE6qMeSK19WOTWjSWy47Wv6081toxJW0IkgNE+YOdrNsbND7Wvri7S02Hgr6iMGba3Hsppu/wb04N2y4Dg8vTGsrXB07m6rWN2shZ7ref99puStTNmrw93j9X7tzDhtxd5k9b7NhWq23iCyxOhZUsMMly3WY51tnquDtXvtY8ieSvS80neFMmOuSvDboyEbQAABYAWAGwADcAqLrykO3uUJXSDF0HXqp5dzBHA3hdgL3kd8gb2sWa/LHWvvn+I+31a+P0streW0fzP32+DKLC2BAQEBAQEBBjsTj2gneLeH/1TCJaZiOhMDxeEuhd2l7O8E38Ct7Hr8lfW5uZm7Kw39XlLU8T0ZqILks6RvvR3d4tzHhbmt/HrMd/Hb3uRm7NzY+cRvHsYiCo6N7JBmx7Xj7jgfks2WvHSYa+C3d5K28pdmbICARkRcdhXnXsd3usg8ughrKdssbopBrNe0tI5HhzU0tNZi0K3rF6zWekuUVME2F1gcNtiSx23VljOwg92wjce5dutqanFt/olwrVvpcu/+mHUcHxaOqiEsRuDsI9pjt7XDiuPlxWx24bO3iy1yV4qpq2ijmbqzRtkG4OANuY4dyrS9qc6zsm9K3ja0braiwGmicHxQRtcMnWuR2E3t3K9tRktG02lWmnxVneKwyl1hZnt0GF0jx8U4EUQ6Wok2RxDabnYHO4N+PiRsYMHeelblWOstbUaju/RrztPSGUw8SCJgnLTJqDXLRZutvssN+Hinh6M9OLhji6q5ZLWa3a45fMnkFVZLEzVFvPeTxKCUIJ4D1goEtfUdHG54Gsdga33nuNmt73EBWpXinZXJbhru8w2l6KJrL6xFy52Ws9xLnu73EnvU3txW3RjpwViP9v4rlUZBAQEBAQEBBa4i27L8CPySESxRKsh5dBisUwGCouZYxrH229V/eRn33WXHnyU9WWvl02LL60fHxXdFB0UbIgS8MY1gJtrENFgTzsFjtO87s1a8MRCXXULF0C6CzxXDY6mMxTN1hmDk5p95p3FZMeS2O3FVjy4q5K8Nmhz4HWYdIZqQmVm8tFyW8JI9/aPJdOM+HPXhvyn/dJcqdPm09uLHzj/AHWGawv0gQuFqlroXbyAXs8usOyx7Vr5NBePUnds4+0KTyvGzOxaS0hFxUxd7g0+BWtOmyx/zLajU4p/6hDU6YUcec4dyYHP8wLeatXSZrf8q21mGv8A0xx0iqqvq4fTmNp/Xy2AA4tG0X/i7Fm/D4sXPLbf2QwTqMuXlhrt7Z/39sto/o6ymJle4zzv9eV2e3MNvkPP4LBm1E5PRjlXyZ8GmjH6UzvafFmJpg0XPhvJOQHNa7Ze00RF3O9Z2fIbmjsQXAQVBBI0qBdSQaz2uJuGXIH2iLa3cLj7xVonaNkTXeYnyTKqwgICAgICAgIKJmXaRxBQYAlWVUkoPLoKSUFLiiFJ5HxQedLbPZ8ESqD0QqDkStavDoZv0sUch4ua0nxzWSuS9fVmYY7YqX9aIlZHRajz+jt8X/msn4rL+5j/AAuH9q5psIpojdkETTx1Gk+J2qls2S3W0r1wY69KwybZFhZlRkAFygipBrnpXZewOR9s8zu5dqC+CCoIKggrCgX8RuB2IlUgICAgICAgICAg1+sbqvcOfx2qyqAuRCguQUlyCkuQeF6DzXQU2G7Z2IGuRz/1wQVNmBRKOqrAxpJNrIKKOFzxryXaDtDMjb7R+SC+bA3cLd5UCKanc5wDjePMj2jbJpHDj4IlkGPvkglBQVBBWEFQUC8pj1e9EpkBAQEBAQEBAQEGs12JRS1EkUTw58QaJAPZc7WsL8diyzjtWsTPixRkra0xHghLlVZQXIKC5NhSXqUKC9B5roAeo2FQegOI3qErCKDpZdYkmNhyOTnj4gfHvRLNNcglaUFbSoS91L7cj/rNBUHket47v7IJ2uQSBQKgguqQ5hErlAQEBAQEBAQEGi+krTP6HH9Hpz9e9u0j9U07/wB47vHgt7R6Xjnjt0+7Q1ep4PQr1+3/AK556N64trHMcb9NG7PMvadYHw1/Fbeupvj38mvorbX283TC5cp00Zehujc9SjdGXoKS9EbvNdE7muoHoeiVvPMXu6NhsTtcfdbx7eCgZCFoaA1osALAKErhhRKZpQSNUCUIlWEDU93Z8EFbZNx2fBQJgUFxSnrdoRK8QEBAQEBAQEGE0u0gbQ0zpnWLz1Y2+8+2/kMz4b1sabBOa+3h4tbVaiMNN/GenvfPGIVb5pHSyuLnvcSSeJXeiIiNo6OJz6z1SYHV9DUwy5asrSf3SbO/CSqZqcVJhlxW4bxLsznrguyic9SInSIhG6RBYVGLMY4tN7jgFtY9FkyVi0bNHL2jhxXmlt949iP/APbj+14K/wCX5vZ81PzXT+35PDjsf2vD+6fl2X2H5rg9vyRSaQMtsa7wb+at+W5fOP8AfBX84w+U/T+1FLj7GD1Hucdrj1Rc+OQT8syfuhE9sYvCs/RK7SwDKK/a+39KvHZc+Nvp/wCsc9sx4U+v/iJ2mLt0bB2uJ/JXjsynjaVJ7YyeFFvJphOcixvYy/xJWWOzsMefzYp7U1E+UfBZy6R1Ls53j93VZ/KAs1dHgj/mGG2u1M9b/wAKcMknlnjbHLJrlws4ucdXiTfcBe6tlphpjmbRGyuC+fJlrFbTv73WWZZ32Z8ea8xL10JAgrUDwNIy8D8ignp5OsN21EskgICAgICAgEoOB+kPSA1lUdU/VR9Vg3W97vz7LcF6HTYe5xxHjPOXnc2bvsk38I5Q1QhZ1VGoTsAuTsAGZPAKEw7P0b4mtjmt0jWMD7Za2qCbLgW2mZmOjtxvERE9UL5VGxuidKpN0ZkUI3arpFBJG4yscSxx27GktJ47Ml1dLqd6xSesONrNHWLTk25SwZrn+95N/JbfHPm0e5p5PDWP94+Sccp7qvk8+kO94+JTik7uvk96UnefEqd5OGPJUCpiUbK2lWUlICrQrKtpVlZdB0EwnUjNQ8daQWbyZx7/AIAcVxO0dRxW7uOkdfe9B2XpeCve26z09zbQuY6ysIKwoFYQVtZfddBkgiXqAgICAgINc0/xLoKF+qbOlIib96+t+EOW5ocXeZo36RzaPaObu8E7dZ5f74OASm5J4ld6ebiU5RsjIVWRs3o3wsVGJQhwu2K8zv8Ap21fxli1dZfgxT7eTa0lOPLHs5um6Zs1Jmu3PZ5tNj5Fq4+Po6mTq1t0yyMaMzIKekUCOaVoaektqkWN8jytvVqUtafR6q3vStfTnk0jEomteeiJLCdl93LsXXrW8Vjj6uJa2ObTwdFprIjZUCpRsraVeFZSNKtCkwkBVoVlI1WUlmtGMJNTOGn1G2c88tze0/nwWDV6juce/jPRtaPTd/k2npHV1RgtsGwDIcAvOTO71MRskCgSBBLHGTkLqBeRUnvHuCJXLWgZCyCpAQEBAQEBBoXpav0MHDpXX7dXZ/Uur2Vtx29zjds793X3uPTR2Nl1phzKW3hCQqskS6T6EoAZqqTe2OJo7HueT/IFzO0p5Vj3up2dHO0t00+hvTtkHsSC/wC6/Z8dVc7F12b+aPR3c9My2NmtuhkrmtzPcNqy002S/SGDJq8WPrPyWNTjFhsswcTtPcFuU0VK88ktG/aF78sUbMLVYmXHZdx4n5BZu8rWNqQ1+6ved8krF8pO0m6pNpnqyxSK9HgKEwqBUqyraVaFZStV4UlI1XhSVxTxF7gxg1nOIAA3k7lM2isbyiKzaYiOrq+j2FimhEY2uO17uLj8hkF5zU55zX4vDweo0unjBjivj4ss1YGwuIKdzshs47kGQhoQPW63wUJXQFtg2IPUBAQEBAQEBAQYnSfBRWU7oSdV1w5jvdeL2J5WJB5FZ9NnnDki0NbVaeM+OaT/AKXFcZwaSnf0dRGWHcdzhxa7Ihejx5aZa71l5bJiyYLbWjZiX0XA+SvwpjP5w2XQjHjhpmPR9N0oYLa2pbULtuRv6xWpqdJ3+3PbZt6btDud/R339rJY5p/NURuiMcUbHCx9ZzthB2EkDMDcsWPs7HSd5mZ+i+TtXLeNq1iPq06fEeZd5BbURip6sNSZzZPWssZa5xy6vxVbZrT0Xrp6x15rRzidpN1hmd+rYiIjo8UJehEKgrQhUFaFJSNVoUlI1XhSUrVeFJb9oNgeqBUyjrOH1YO5p9rtO7l2rk6/U7z3dfi7XZ2l4Y723Xwb5TUL3btUcT+S5jqsnBQNbn1jzy8FCV2gICAgICAgICAgICAgtq+gjnYY52NkadxG/iDmDzG1Xpe1J3rO0qZMdckcNo3hzrSL0fPjvJR3lbn0Zt0jf3Tk8cs+1dnTdp1n0csbe1wtV2TaPSw8/Z/TRZoSCQQQQbEEEEHgQciurytG8OPzrO0xzWskaxzVkrZayRLFajNW62e1YphnrZQQsey8S8smyd3oCnZCoBTsiZVAKykpAFaFJSNCvCstw0C0TdWydLJ1YIztJH6R2eoOXHw3rU1mp7qvDXrP0bui0ne24rerH1dipaBkeQueJ+XBcJ6BdICAgICAgICAgICAgICAgICDDY/ozBWD6xuq+1hI2weOAPvDke6y2dPqsmCfRnl5eDV1OjxZ49KOfn4uYaQ6HT0pLtXpY/8AMYCbD7bc2/Dmu7p9dizcuk+U/wAPP6js/Lg59Y84/lrDmLamrTiUEkN1jtTdlrfZavhssM0Zq3RlipwsnEqjhLjZoLjwAJPgFE7RzlMb2naGXotGKiT2OjHF5t5Z+SwX1WKvjv7mxTR5beG3vbLhOhDLjXLpne60Fre+23zC1L660+rGzcx9n0j1p3btT6FRviMUrWxsPssA1gdzr7jz2rVjPeLce/Ntzp6TTg25NJj9HU/036Mb9D6/T22GO+77e7V78l1fx1O64vHy9v8ATkfl9+94fDz9n9uvYfRMgibDC0MYxtgB8TxJNyTvuuNe83tNrdXbpStKxWvRcKq4gICAgICAgICAgICAgICAgICAg1HTnA4nxiXomhwfZzgA0kOB9YjPbbxWxi1WXHyraWtl0mHJztWGgzYLGSGtBBPM7Bx2rY/Mc/nHya35bg8p+acaPxbwT94/JJ7QzT4x8kx2dgjwn5riHA4G/qmntu74rDbVZbdbM1dJhr0qzGH4a53Vhj/hAAHacgsE2merYrWI6Q2Sh0aA2zOv9luXeVXdbZnIKdrBqsaGjl8+KhKVAQEBAQEBAQEBAQEBAQEBAQEBAQEBAQWONwa9PI37BI7W9YeYQlzulisLnN20/IdysqylDhUkvqN2e8djfHf3JuNiodHGN2ynpDwyb+ZUbp2ZqNgaLNAAG4CwUJVICAgICAgICAgICAgICAgICAgICAgICAgIBCDFUeARRm5GuftZDsbl4qd0bMqAoSICAgICAgICAgICAgICAgICAgICD//Z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1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110 business surveys per year (yearly, quarterly, monthly)</a:t>
            </a:r>
          </a:p>
          <a:p>
            <a:r>
              <a:rPr lang="en-US" sz="2400" dirty="0" smtClean="0"/>
              <a:t>450.000 forms submitted per year</a:t>
            </a:r>
          </a:p>
          <a:p>
            <a:r>
              <a:rPr lang="en-US" sz="2400" dirty="0" smtClean="0"/>
              <a:t>85+ % digital submission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Implementation of online validation 2008 &gt;</a:t>
            </a:r>
          </a:p>
          <a:p>
            <a:r>
              <a:rPr lang="en-US" sz="2400" dirty="0" smtClean="0"/>
              <a:t>Wave 1: Digital copy of paper questionnaire</a:t>
            </a:r>
          </a:p>
          <a:p>
            <a:r>
              <a:rPr lang="en-US" sz="2400" dirty="0" smtClean="0"/>
              <a:t>Wave 2: Digital questionnaires with internal edit checks</a:t>
            </a:r>
          </a:p>
          <a:p>
            <a:r>
              <a:rPr lang="en-US" sz="2400" dirty="0" smtClean="0"/>
              <a:t>Wave 3: Digital questionnaires with cross validation: </a:t>
            </a:r>
          </a:p>
          <a:p>
            <a:pPr marL="0" indent="0">
              <a:buNone/>
            </a:pPr>
            <a:r>
              <a:rPr lang="en-US" sz="2400" dirty="0" smtClean="0"/>
              <a:t>		Online comparison btw. keyed data </a:t>
            </a:r>
          </a:p>
          <a:p>
            <a:pPr marL="268288" lvl="1" indent="0">
              <a:buNone/>
            </a:pPr>
            <a:r>
              <a:rPr lang="en-US" sz="2400" dirty="0" smtClean="0"/>
              <a:t>		and pre-known data about individual unit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questionnaires for business surveys in Statistics Denmark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825" y="2132856"/>
            <a:ext cx="20478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GSBPM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5" name="Picture 695" descr="GSBPM-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67298" y="392250"/>
            <a:ext cx="4879206" cy="65228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frundet rektangel 5"/>
          <p:cNvSpPr/>
          <p:nvPr/>
        </p:nvSpPr>
        <p:spPr>
          <a:xfrm>
            <a:off x="4391980" y="2996952"/>
            <a:ext cx="828092" cy="1080120"/>
          </a:xfrm>
          <a:prstGeom prst="roundRect">
            <a:avLst/>
          </a:prstGeom>
          <a:solidFill>
            <a:schemeClr val="bg2">
              <a:lumMod val="90000"/>
              <a:alpha val="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Afrundet rektangel 6"/>
          <p:cNvSpPr/>
          <p:nvPr/>
        </p:nvSpPr>
        <p:spPr>
          <a:xfrm>
            <a:off x="2771800" y="2024844"/>
            <a:ext cx="828092" cy="540060"/>
          </a:xfrm>
          <a:prstGeom prst="roundRect">
            <a:avLst/>
          </a:prstGeom>
          <a:solidFill>
            <a:schemeClr val="bg2">
              <a:lumMod val="90000"/>
              <a:alpha val="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Afrundet rektangel 7"/>
          <p:cNvSpPr/>
          <p:nvPr/>
        </p:nvSpPr>
        <p:spPr>
          <a:xfrm>
            <a:off x="2015716" y="3032956"/>
            <a:ext cx="828092" cy="540060"/>
          </a:xfrm>
          <a:prstGeom prst="roundRect">
            <a:avLst/>
          </a:prstGeom>
          <a:solidFill>
            <a:schemeClr val="bg2">
              <a:lumMod val="90000"/>
              <a:alpha val="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Afrundet rektangel 8"/>
          <p:cNvSpPr/>
          <p:nvPr/>
        </p:nvSpPr>
        <p:spPr>
          <a:xfrm>
            <a:off x="3599892" y="2996952"/>
            <a:ext cx="792088" cy="540060"/>
          </a:xfrm>
          <a:prstGeom prst="roundRect">
            <a:avLst/>
          </a:prstGeom>
          <a:solidFill>
            <a:schemeClr val="bg2">
              <a:lumMod val="90000"/>
              <a:alpha val="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Højre-venstre-opadgående pil 9"/>
          <p:cNvSpPr/>
          <p:nvPr/>
        </p:nvSpPr>
        <p:spPr>
          <a:xfrm>
            <a:off x="2321750" y="3573016"/>
            <a:ext cx="1962218" cy="576064"/>
          </a:xfrm>
          <a:prstGeom prst="leftRightUp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3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525963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Online </a:t>
            </a:r>
            <a:r>
              <a:rPr lang="da-DK" dirty="0" err="1"/>
              <a:t>edit</a:t>
            </a:r>
            <a:r>
              <a:rPr lang="da-DK" dirty="0"/>
              <a:t> checks – </a:t>
            </a:r>
            <a:r>
              <a:rPr lang="da-DK" dirty="0" err="1" smtClean="0"/>
              <a:t>why</a:t>
            </a:r>
            <a:r>
              <a:rPr lang="da-DK" dirty="0" smtClean="0"/>
              <a:t>?</a:t>
            </a:r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66508299"/>
              </p:ext>
            </p:extLst>
          </p:nvPr>
        </p:nvGraphicFramePr>
        <p:xfrm>
          <a:off x="467544" y="1309216"/>
          <a:ext cx="8219256" cy="895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84578549"/>
              </p:ext>
            </p:extLst>
          </p:nvPr>
        </p:nvGraphicFramePr>
        <p:xfrm>
          <a:off x="467544" y="2564904"/>
          <a:ext cx="820891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Nedadbuet pil 7"/>
          <p:cNvSpPr/>
          <p:nvPr/>
        </p:nvSpPr>
        <p:spPr>
          <a:xfrm rot="10800000">
            <a:off x="899592" y="1988840"/>
            <a:ext cx="7128792" cy="360040"/>
          </a:xfrm>
          <a:prstGeom prst="curvedDownArrow">
            <a:avLst>
              <a:gd name="adj1" fmla="val 43605"/>
              <a:gd name="adj2" fmla="val 90187"/>
              <a:gd name="adj3" fmla="val 19094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Pladsholder til indhold 5"/>
          <p:cNvSpPr txBox="1">
            <a:spLocks/>
          </p:cNvSpPr>
          <p:nvPr/>
        </p:nvSpPr>
        <p:spPr>
          <a:xfrm>
            <a:off x="467544" y="3573016"/>
            <a:ext cx="8219256" cy="25922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68288" indent="-268288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1813" indent="-263525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9625" indent="-266700" algn="l" defTabSz="914400" rtl="0" eaLnBrk="1" latinLnBrk="0" hangingPunct="1">
              <a:spcBef>
                <a:spcPct val="20000"/>
              </a:spcBef>
              <a:buClr>
                <a:srgbClr val="0091D4"/>
              </a:buClr>
              <a:buSzPct val="100000"/>
              <a:buFontTx/>
              <a:buChar char="-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48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60000"/>
              <a:buFont typeface="Wingdings" pitchFamily="2" charset="2"/>
              <a:buChar char="n"/>
              <a:defRPr sz="14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4pPr>
            <a:lvl5pPr marL="756000" indent="-180000" algn="l" defTabSz="914400" rtl="0" eaLnBrk="1" latinLnBrk="0" hangingPunct="1">
              <a:spcBef>
                <a:spcPct val="20000"/>
              </a:spcBef>
              <a:buClr>
                <a:srgbClr val="2585B8"/>
              </a:buClr>
              <a:buSzPct val="50000"/>
              <a:buFont typeface="Wingdings" pitchFamily="2" charset="2"/>
              <a:buChar char="n"/>
              <a:defRPr sz="1200" kern="1200">
                <a:solidFill>
                  <a:schemeClr val="tx1"/>
                </a:solidFill>
                <a:latin typeface="Lucida Sans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Instant feed back - if data violates edit rules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can </a:t>
            </a:r>
            <a:r>
              <a:rPr lang="en-US" dirty="0" smtClean="0"/>
              <a:t>review, edit, confirm or </a:t>
            </a:r>
            <a:r>
              <a:rPr lang="en-US" dirty="0"/>
              <a:t>explain </a:t>
            </a:r>
            <a:r>
              <a:rPr lang="en-US" dirty="0" smtClean="0"/>
              <a:t>- before submission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Reduce risk of error and subsequent error-upon-error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Reduce need for data editing and re-contact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	</a:t>
            </a:r>
            <a:r>
              <a:rPr lang="en-US" sz="2000" dirty="0" smtClean="0"/>
              <a:t>Improve data quality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	</a:t>
            </a:r>
            <a:r>
              <a:rPr lang="en-US" sz="2000" dirty="0" smtClean="0"/>
              <a:t>Reduce respondent burden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000" dirty="0"/>
              <a:t>	</a:t>
            </a:r>
            <a:r>
              <a:rPr lang="en-US" sz="2000" dirty="0" smtClean="0"/>
              <a:t>More effective process</a:t>
            </a:r>
            <a:endParaRPr lang="da-DK" sz="2000" dirty="0"/>
          </a:p>
        </p:txBody>
      </p:sp>
      <p:sp>
        <p:nvSpPr>
          <p:cNvPr id="10" name="Tekstboks 9"/>
          <p:cNvSpPr txBox="1"/>
          <p:nvPr/>
        </p:nvSpPr>
        <p:spPr>
          <a:xfrm>
            <a:off x="395536" y="11967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Conventional process: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95536" y="23488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edit checks: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Online </a:t>
            </a:r>
            <a:r>
              <a:rPr lang="da-DK" dirty="0" err="1" smtClean="0"/>
              <a:t>edit</a:t>
            </a:r>
            <a:r>
              <a:rPr lang="da-DK" dirty="0" smtClean="0"/>
              <a:t> checks – </a:t>
            </a:r>
            <a:r>
              <a:rPr lang="da-DK" dirty="0" err="1" smtClean="0"/>
              <a:t>how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 Simple </a:t>
            </a:r>
            <a:r>
              <a:rPr lang="en-US" sz="2400" b="1" dirty="0"/>
              <a:t>edit checks </a:t>
            </a:r>
            <a:r>
              <a:rPr lang="en-US" sz="2400" dirty="0"/>
              <a:t>on single </a:t>
            </a:r>
            <a:r>
              <a:rPr lang="en-US" sz="2400" dirty="0" smtClean="0"/>
              <a:t>values</a:t>
            </a:r>
          </a:p>
          <a:p>
            <a:pPr marL="268288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Missing 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/>
              <a:t>, type (number), scope (0-100), pattern</a:t>
            </a:r>
            <a:r>
              <a:rPr lang="en-US" sz="2400" dirty="0"/>
              <a:t>...</a:t>
            </a:r>
          </a:p>
          <a:p>
            <a:pPr marL="342900" lvl="1" indent="-342900">
              <a:buSzPct val="100000"/>
              <a:buFont typeface="Wingdings" pitchFamily="2" charset="2"/>
              <a:buChar char="ü"/>
            </a:pPr>
            <a:r>
              <a:rPr lang="en-US" sz="2400" b="1" dirty="0" smtClean="0"/>
              <a:t>Complex edit checks</a:t>
            </a:r>
          </a:p>
          <a:p>
            <a:pPr marL="0" indent="0">
              <a:buNone/>
            </a:pPr>
            <a:r>
              <a:rPr lang="en-US" sz="2400" dirty="0" smtClean="0"/>
              <a:t>	Auto calculation, routing, cross validation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smtClean="0"/>
              <a:t> Hard stops or responsive assisting guidance</a:t>
            </a:r>
          </a:p>
          <a:p>
            <a:pPr marL="0" indent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Form &amp; level NOT guided by documented effect, but: </a:t>
            </a:r>
          </a:p>
          <a:p>
            <a:pPr lvl="1"/>
            <a:r>
              <a:rPr lang="en-US" sz="2400" dirty="0" smtClean="0"/>
              <a:t>Technological capability</a:t>
            </a:r>
          </a:p>
          <a:p>
            <a:pPr lvl="1"/>
            <a:r>
              <a:rPr lang="en-US" sz="2400" dirty="0" smtClean="0"/>
              <a:t>Respondent expectation</a:t>
            </a:r>
          </a:p>
          <a:p>
            <a:pPr lvl="1"/>
            <a:r>
              <a:rPr lang="en-US" sz="2400" dirty="0" smtClean="0"/>
              <a:t>Methodological presumptions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776" y="4653136"/>
            <a:ext cx="2016224" cy="16488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462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000" dirty="0" smtClean="0"/>
              <a:t>Case 1: </a:t>
            </a:r>
            <a:r>
              <a:rPr lang="da-DK" sz="3000" dirty="0" err="1"/>
              <a:t>T</a:t>
            </a:r>
            <a:r>
              <a:rPr lang="da-DK" sz="3000" dirty="0" err="1" smtClean="0"/>
              <a:t>ransportation</a:t>
            </a:r>
            <a:r>
              <a:rPr lang="da-DK" sz="3000" dirty="0" smtClean="0"/>
              <a:t> of </a:t>
            </a:r>
            <a:r>
              <a:rPr lang="da-DK" sz="3000" dirty="0" err="1" smtClean="0"/>
              <a:t>goods</a:t>
            </a:r>
            <a:r>
              <a:rPr lang="da-DK" sz="3000" dirty="0" smtClean="0"/>
              <a:t> by </a:t>
            </a:r>
            <a:r>
              <a:rPr lang="da-DK" sz="3000" dirty="0" err="1" smtClean="0"/>
              <a:t>lorry</a:t>
            </a:r>
            <a:endParaRPr lang="da-DK" sz="3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268694"/>
            <a:ext cx="8064897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Data: </a:t>
            </a:r>
          </a:p>
          <a:p>
            <a:pPr marL="0" indent="0">
              <a:buNone/>
            </a:pPr>
            <a:r>
              <a:rPr lang="en-GB" sz="2800" dirty="0" smtClean="0"/>
              <a:t>Report </a:t>
            </a:r>
            <a:r>
              <a:rPr lang="en-GB" sz="2800" dirty="0"/>
              <a:t>a</a:t>
            </a:r>
            <a:r>
              <a:rPr lang="en-GB" sz="2800" dirty="0" smtClean="0"/>
              <a:t>ll trips for specific truck in specific week:</a:t>
            </a:r>
          </a:p>
          <a:p>
            <a:r>
              <a:rPr lang="en-GB" sz="2800" dirty="0" smtClean="0"/>
              <a:t>Length of each trip + goods type and weight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/>
              <a:t>For control (post collection editing)</a:t>
            </a:r>
          </a:p>
          <a:p>
            <a:r>
              <a:rPr lang="en-GB" sz="2800" dirty="0" smtClean="0"/>
              <a:t>Km driven in total</a:t>
            </a:r>
          </a:p>
          <a:p>
            <a:r>
              <a:rPr lang="en-GB" sz="2800" dirty="0" smtClean="0"/>
              <a:t>Start and end point of each trip - area code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2050" name="Picture 2" descr="C:\Users\Dstmove\Desktop\Lastb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61" y="2780048"/>
            <a:ext cx="2094335" cy="20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8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Data quality is poor:</a:t>
            </a:r>
          </a:p>
          <a:p>
            <a:pPr marL="514350" indent="-457200"/>
            <a:r>
              <a:rPr lang="en-GB" sz="2400" dirty="0"/>
              <a:t>Trips are not linked </a:t>
            </a:r>
            <a:r>
              <a:rPr lang="en-GB" sz="2400" dirty="0" smtClean="0"/>
              <a:t>&gt; Empty </a:t>
            </a:r>
            <a:r>
              <a:rPr lang="en-GB" sz="2400" dirty="0"/>
              <a:t>t</a:t>
            </a:r>
            <a:r>
              <a:rPr lang="en-GB" sz="2400" dirty="0" smtClean="0"/>
              <a:t>rips </a:t>
            </a:r>
            <a:r>
              <a:rPr lang="en-GB" sz="2400" dirty="0"/>
              <a:t>are missing</a:t>
            </a:r>
          </a:p>
          <a:p>
            <a:pPr marL="514350" indent="-457200"/>
            <a:r>
              <a:rPr lang="en-GB" sz="2400" dirty="0"/>
              <a:t>Reported length of trips is </a:t>
            </a:r>
            <a:r>
              <a:rPr lang="en-GB" sz="2400" dirty="0" smtClean="0"/>
              <a:t>unreliable</a:t>
            </a:r>
          </a:p>
          <a:p>
            <a:pPr marL="514350" indent="-457200"/>
            <a:r>
              <a:rPr lang="en-GB" sz="2400" dirty="0"/>
              <a:t>Sum of trips ≈ 2 x km driven in total</a:t>
            </a:r>
          </a:p>
          <a:p>
            <a:pPr marL="514350" indent="-457200"/>
            <a:endParaRPr lang="da-DK" dirty="0" smtClean="0"/>
          </a:p>
          <a:p>
            <a:pPr marL="514350" indent="-457200"/>
            <a:endParaRPr lang="en-GB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 1: </a:t>
            </a:r>
            <a:r>
              <a:rPr lang="da-DK" dirty="0" err="1"/>
              <a:t>Issues</a:t>
            </a:r>
            <a:r>
              <a:rPr lang="da-DK" dirty="0"/>
              <a:t> </a:t>
            </a:r>
            <a:r>
              <a:rPr lang="da-DK" sz="2400" dirty="0"/>
              <a:t>(Goods by Lorry)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5" name="Billede 4"/>
          <p:cNvPicPr/>
          <p:nvPr/>
        </p:nvPicPr>
        <p:blipFill rotWithShape="1">
          <a:blip r:embed="rId2"/>
          <a:srcRect l="1836" t="30768" r="2684" b="8833"/>
          <a:stretch/>
        </p:blipFill>
        <p:spPr bwMode="auto">
          <a:xfrm>
            <a:off x="2267744" y="3284984"/>
            <a:ext cx="6414326" cy="29032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445543" y="33384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Trip 1: </a:t>
            </a:r>
          </a:p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Copenhagen</a:t>
            </a:r>
          </a:p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Odense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61542" y="521061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Trip 2: </a:t>
            </a:r>
          </a:p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Hamburg</a:t>
            </a:r>
          </a:p>
          <a:p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Copenhagen</a:t>
            </a:r>
            <a:endParaRPr lang="da-DK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hps\Desktop\f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42221"/>
            <a:ext cx="135255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lipse 7"/>
          <p:cNvSpPr/>
          <p:nvPr/>
        </p:nvSpPr>
        <p:spPr>
          <a:xfrm>
            <a:off x="4355976" y="3789040"/>
            <a:ext cx="1008112" cy="36004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283968" y="4869160"/>
            <a:ext cx="1008112" cy="36004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884368" y="3717032"/>
            <a:ext cx="864096" cy="360040"/>
          </a:xfrm>
          <a:prstGeom prst="ellipse">
            <a:avLst/>
          </a:prstGeom>
          <a:solidFill>
            <a:schemeClr val="bg2">
              <a:lumMod val="90000"/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Case 1: Online </a:t>
            </a:r>
            <a:r>
              <a:rPr lang="da-DK" dirty="0" err="1" smtClean="0"/>
              <a:t>validation</a:t>
            </a:r>
            <a:r>
              <a:rPr lang="da-DK" dirty="0" smtClean="0"/>
              <a:t> </a:t>
            </a:r>
            <a:r>
              <a:rPr lang="da-DK" sz="2400" dirty="0"/>
              <a:t>(Goods by Lorry)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63269" y="1412776"/>
            <a:ext cx="7713187" cy="3744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Responsive soft assisting functionality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Facilitate </a:t>
            </a:r>
            <a:r>
              <a:rPr lang="en-GB" sz="2800" dirty="0"/>
              <a:t>internal cross </a:t>
            </a:r>
            <a:r>
              <a:rPr lang="en-GB" sz="2800" dirty="0" smtClean="0"/>
              <a:t>comparison</a:t>
            </a:r>
            <a:endParaRPr lang="en-GB" sz="2800" b="1" dirty="0" smtClean="0"/>
          </a:p>
          <a:p>
            <a:pPr lvl="1"/>
            <a:r>
              <a:rPr lang="en-GB" sz="2400" dirty="0" smtClean="0"/>
              <a:t>Auto-transfer </a:t>
            </a:r>
            <a:r>
              <a:rPr lang="en-GB" sz="2400" dirty="0"/>
              <a:t>of </a:t>
            </a:r>
            <a:r>
              <a:rPr lang="en-GB" sz="2400" dirty="0" smtClean="0"/>
              <a:t>values (km in total)</a:t>
            </a:r>
          </a:p>
          <a:p>
            <a:pPr lvl="1"/>
            <a:r>
              <a:rPr lang="en-GB" sz="2400" dirty="0" smtClean="0"/>
              <a:t>Auto-sum of trips (running tally)</a:t>
            </a:r>
          </a:p>
          <a:p>
            <a:pPr lvl="1"/>
            <a:r>
              <a:rPr lang="en-GB" sz="2400" dirty="0" smtClean="0"/>
              <a:t>Auto link of trips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/>
          <a:lstStyle/>
          <a:p>
            <a:fld id="{BED9CA19-36C4-4553-805E-7AC307A5DE4D}" type="datetime1">
              <a:rPr lang="en-US" altLang="en-US" smtClean="0"/>
              <a:pPr/>
              <a:t>6/3/2014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/>
          <a:lstStyle/>
          <a:p>
            <a:fld id="{E7F16C95-E057-4FE0-A136-7D73D5DC10E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2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ue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DstBlue</Template>
  <TotalTime>0</TotalTime>
  <Words>725</Words>
  <Application>Microsoft Office PowerPoint</Application>
  <PresentationFormat>On-screen Show (4:3)</PresentationFormat>
  <Paragraphs>200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Georgia</vt:lpstr>
      <vt:lpstr>Lucida Sans</vt:lpstr>
      <vt:lpstr>Lucida Sans Unicode</vt:lpstr>
      <vt:lpstr>Times</vt:lpstr>
      <vt:lpstr>Wingdings</vt:lpstr>
      <vt:lpstr>DstBlue</vt:lpstr>
      <vt:lpstr>Effect of cross validation  in online questionnaires  - on subsequent data editing </vt:lpstr>
      <vt:lpstr>Outline</vt:lpstr>
      <vt:lpstr>Online questionnaires for business surveys in Statistics Denmark</vt:lpstr>
      <vt:lpstr>GSBPM</vt:lpstr>
      <vt:lpstr>Online edit checks – why?</vt:lpstr>
      <vt:lpstr>Online edit checks – how?</vt:lpstr>
      <vt:lpstr>Case 1: Transportation of goods by lorry</vt:lpstr>
      <vt:lpstr>Case 1: Issues (Goods by Lorry)</vt:lpstr>
      <vt:lpstr>Case 1: Online validation (Goods by Lorry)</vt:lpstr>
      <vt:lpstr>Case 1: Control question (Goods by Lorry)</vt:lpstr>
      <vt:lpstr>Case 1: Cross validation (Goods by Lorry)</vt:lpstr>
      <vt:lpstr>Case 1: Auto fill (Goods by Lorry)</vt:lpstr>
      <vt:lpstr>Case 1: Effect (Goods by Lorry)</vt:lpstr>
      <vt:lpstr>Case 2: Vacant positions</vt:lpstr>
      <vt:lpstr>Case 2: Cross validation (Vacant positions)</vt:lpstr>
      <vt:lpstr>Case 2: Cross validation (Vacant positions)</vt:lpstr>
      <vt:lpstr>Case 2: Effect (Vacant positions)</vt:lpstr>
      <vt:lpstr>Case 2: Effect (Vacant positions)</vt:lpstr>
      <vt:lpstr>Challenges and perspectives</vt:lpstr>
      <vt:lpstr>PowerPoint Presentation</vt:lpstr>
    </vt:vector>
  </TitlesOfParts>
  <Company>Danmarks Statistik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cross validation  in online questionnaires  - on subsequent data editing</dc:title>
  <dc:creator>Hanne-Pernille Stax</dc:creator>
  <cp:lastModifiedBy>XXX</cp:lastModifiedBy>
  <cp:revision>11</cp:revision>
  <dcterms:created xsi:type="dcterms:W3CDTF">2014-04-11T14:34:42Z</dcterms:created>
  <dcterms:modified xsi:type="dcterms:W3CDTF">2014-06-03T09:21:16Z</dcterms:modified>
</cp:coreProperties>
</file>