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99" r:id="rId3"/>
    <p:sldId id="294" r:id="rId4"/>
    <p:sldId id="296" r:id="rId5"/>
    <p:sldId id="298" r:id="rId6"/>
    <p:sldId id="297" r:id="rId7"/>
    <p:sldId id="301" r:id="rId8"/>
    <p:sldId id="302" r:id="rId9"/>
    <p:sldId id="303" r:id="rId10"/>
    <p:sldId id="300" r:id="rId11"/>
    <p:sldId id="304" r:id="rId12"/>
    <p:sldId id="306" r:id="rId13"/>
    <p:sldId id="307" r:id="rId14"/>
    <p:sldId id="310" r:id="rId15"/>
    <p:sldId id="311" r:id="rId16"/>
    <p:sldId id="308" r:id="rId17"/>
    <p:sldId id="312" r:id="rId18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E2AC00"/>
    <a:srgbClr val="C49500"/>
    <a:srgbClr val="3E6FD2"/>
    <a:srgbClr val="BDDEFF"/>
    <a:srgbClr val="F4FB97"/>
    <a:srgbClr val="EFEF4F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6" autoAdjust="0"/>
    <p:restoredTop sz="87771" autoAdjust="0"/>
  </p:normalViewPr>
  <p:slideViewPr>
    <p:cSldViewPr>
      <p:cViewPr varScale="1">
        <p:scale>
          <a:sx n="98" d="100"/>
          <a:sy n="98" d="100"/>
        </p:scale>
        <p:origin x="-22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99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599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D1C3A5A-9FE6-4BA2-8513-BF9419A631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9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9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599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AAD6734-C3FD-43CA-820D-353452B7AB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89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F8BE2413-BA0E-491B-9022-A12CD418737F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Issues: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which indicators for volatility and</a:t>
            </a:r>
            <a:r>
              <a:rPr lang="en-US" baseline="0" dirty="0" smtClean="0"/>
              <a:t> revisions?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 to take into account other quality dimensions (turning points and timeliness)?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ASSESSING QUALITY AND COMPARING ESTIMATION METHODS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Explain why each</a:t>
            </a:r>
            <a:r>
              <a:rPr lang="en-US" b="1" baseline="0" dirty="0" smtClean="0"/>
              <a:t> of these concerns are potential issues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MS have different attitudes</a:t>
            </a:r>
            <a:r>
              <a:rPr lang="en-US" baseline="0" dirty="0" smtClean="0"/>
              <a:t> towards what is acceptable quality.</a:t>
            </a:r>
          </a:p>
          <a:p>
            <a:r>
              <a:rPr lang="en-US" baseline="0" dirty="0" smtClean="0"/>
              <a:t>Main worry of NSIs: keep their reputation vis-à-vis: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Media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Institutional users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Academy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… 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761BD2-C709-4DF3-BE4C-BB59AE2A0604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7572D-D38F-4C61-9169-67234DF9B8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3" descr="N:\doc\logo\Eurostat\200 estat 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43" y="6682195"/>
            <a:ext cx="409313" cy="1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4383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LAMAS WG, 12-13 December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Point 4.1 - Monthly Unemployment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36B8-E91F-42CA-9F6A-074D900C36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4178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LAMAS WG, 12-13 December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Point 4.1 - Monthly Unemployment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02F4-1ACE-4B5D-AEDC-1846A6EFA1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7851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 sz="12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265863"/>
            <a:ext cx="2895600" cy="476250"/>
          </a:xfrm>
        </p:spPr>
        <p:txBody>
          <a:bodyPr/>
          <a:lstStyle>
            <a:lvl1pPr>
              <a:defRPr lang="en-US" sz="1200" b="0" i="0" kern="120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z="1200" b="0" i="0" kern="120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97B982-7A28-418B-8840-E24A82726B9C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27" name="Picture 3" descr="N:\doc\logo\Eurostat\200 estat 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43" y="6682195"/>
            <a:ext cx="409313" cy="1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2532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LAMAS WG, 12-13 December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Point 4.1 - Monthly Unemployment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6222-3189-45C4-9280-853A017CF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8893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LAMAS WG, 12-13 December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Point 4.1 - Monthly Unemployment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B6F5-F6AF-49DA-A7A9-9057AFD781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6973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LAMAS WG, 12-13 December 2012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Point 4.1 - Monthly Unemployment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43A7-2621-4A8B-B97B-134269BD27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2662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LAMAS WG, 12-13 December 2012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Point 4.1 - Monthly Unemployment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51AB-0C6D-4DCE-808B-8C8D0380F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6698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LAMAS WG, 12-13 December 2012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Point 4.1 - Monthly Unemployment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0F91-6A1E-46CE-84F6-0185EE763D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0020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LAMAS WG, 12-13 December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Point 4.1 - Monthly Unemployment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A6C8-92D8-4979-815B-CAEEAAF9C0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4891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LAMAS WG, 12-13 December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Point 4.1 - Monthly Unemployment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EE9E-698F-4BF4-94B7-845DD5D12E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9226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33BA3CD-D78F-4ECD-AC60-B3D1FCDB69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51520" y="1700213"/>
            <a:ext cx="8641655" cy="2016125"/>
          </a:xfrm>
        </p:spPr>
        <p:txBody>
          <a:bodyPr/>
          <a:lstStyle/>
          <a:p>
            <a:r>
              <a:rPr lang="en-US" sz="3600" dirty="0"/>
              <a:t>Improving the quality of European </a:t>
            </a:r>
            <a:r>
              <a:rPr lang="en-US" sz="3600" dirty="0" smtClean="0"/>
              <a:t>monthly </a:t>
            </a:r>
            <a:r>
              <a:rPr lang="en-US" sz="3600" dirty="0"/>
              <a:t>unemployment statistics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3933825"/>
            <a:ext cx="6479951" cy="2374900"/>
          </a:xfrm>
        </p:spPr>
        <p:txBody>
          <a:bodyPr/>
          <a:lstStyle/>
          <a:p>
            <a:r>
              <a:rPr lang="it-IT" sz="2000" dirty="0" smtClean="0"/>
              <a:t>Nicola Massarelli, </a:t>
            </a:r>
            <a:r>
              <a:rPr lang="it-IT" sz="2000" dirty="0" err="1" smtClean="0"/>
              <a:t>Eurostat</a:t>
            </a:r>
            <a:endParaRPr lang="it-IT" sz="2000" dirty="0" smtClean="0"/>
          </a:p>
          <a:p>
            <a:endParaRPr lang="it-IT" sz="2000" dirty="0"/>
          </a:p>
          <a:p>
            <a:r>
              <a:rPr lang="en-US" sz="2000" dirty="0"/>
              <a:t>Q2014 - European Conference 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Quality </a:t>
            </a:r>
            <a:r>
              <a:rPr lang="en-US" sz="2000" dirty="0"/>
              <a:t>in Official </a:t>
            </a:r>
            <a:r>
              <a:rPr lang="en-US" sz="2000" dirty="0" smtClean="0"/>
              <a:t>Statistics </a:t>
            </a:r>
          </a:p>
          <a:p>
            <a:endParaRPr lang="en-US" sz="2000" dirty="0" smtClean="0"/>
          </a:p>
          <a:p>
            <a:r>
              <a:rPr lang="en-US" sz="2000" dirty="0" smtClean="0"/>
              <a:t>Vienna</a:t>
            </a:r>
            <a:r>
              <a:rPr lang="en-US" sz="2000" dirty="0"/>
              <a:t>, 3-5 June 2014</a:t>
            </a:r>
            <a:endParaRPr lang="en-GB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909" y="1307976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Measuring </a:t>
            </a:r>
            <a:r>
              <a:rPr lang="en-US" dirty="0" smtClean="0">
                <a:solidFill>
                  <a:srgbClr val="FF0000"/>
                </a:solidFill>
              </a:rPr>
              <a:t>volatility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88432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GB" dirty="0" smtClean="0"/>
              <a:t>Big foot effect: </a:t>
            </a:r>
            <a:r>
              <a:rPr lang="en-GB" dirty="0" err="1" smtClean="0"/>
              <a:t>STDev</a:t>
            </a:r>
            <a:r>
              <a:rPr lang="en-GB" dirty="0" smtClean="0"/>
              <a:t> of M-M and Q-Q changes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b="0" dirty="0" err="1" smtClean="0"/>
              <a:t>Thresholds</a:t>
            </a:r>
            <a:r>
              <a:rPr lang="it-IT" b="0" dirty="0" smtClean="0"/>
              <a:t>: 0.25 / 0.63</a:t>
            </a:r>
            <a:endParaRPr lang="en-GB" b="0" dirty="0" smtClean="0"/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err="1" smtClean="0"/>
              <a:t>Pitching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:% </a:t>
            </a:r>
            <a:r>
              <a:rPr lang="it-IT" dirty="0" err="1" smtClean="0"/>
              <a:t>sign</a:t>
            </a:r>
            <a:r>
              <a:rPr lang="it-IT" dirty="0" smtClean="0"/>
              <a:t> </a:t>
            </a:r>
            <a:r>
              <a:rPr lang="it-IT" dirty="0" err="1" smtClean="0"/>
              <a:t>inversions</a:t>
            </a:r>
            <a:endParaRPr lang="it-IT" dirty="0" smtClean="0"/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b="0" dirty="0" err="1" smtClean="0"/>
              <a:t>Threshold</a:t>
            </a:r>
            <a:r>
              <a:rPr lang="it-IT" b="0" dirty="0" smtClean="0"/>
              <a:t>: 20%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smtClean="0"/>
              <a:t>Roller </a:t>
            </a:r>
            <a:r>
              <a:rPr lang="it-IT" dirty="0" err="1" smtClean="0"/>
              <a:t>coaster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: % double </a:t>
            </a:r>
            <a:r>
              <a:rPr lang="it-IT" dirty="0"/>
              <a:t>large </a:t>
            </a:r>
            <a:r>
              <a:rPr lang="it-IT" dirty="0" err="1" smtClean="0"/>
              <a:t>inversions</a:t>
            </a:r>
            <a:endParaRPr lang="it-IT" dirty="0" smtClean="0"/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b="0" dirty="0" smtClean="0"/>
              <a:t>Large: ≥0.2 p.p. </a:t>
            </a:r>
            <a:r>
              <a:rPr lang="it-IT" b="0" dirty="0"/>
              <a:t>for </a:t>
            </a:r>
            <a:r>
              <a:rPr lang="it-IT" b="0" dirty="0" smtClean="0"/>
              <a:t>M, ≥ </a:t>
            </a:r>
            <a:r>
              <a:rPr lang="it-IT" b="0" dirty="0"/>
              <a:t>0.3 </a:t>
            </a:r>
            <a:r>
              <a:rPr lang="it-IT" b="0" dirty="0" smtClean="0"/>
              <a:t>p.p. for Q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b="0" dirty="0" err="1" smtClean="0"/>
              <a:t>Threshold</a:t>
            </a:r>
            <a:r>
              <a:rPr lang="it-IT" b="0" dirty="0" smtClean="0"/>
              <a:t>: 0%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1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909" y="1307976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Measuring </a:t>
            </a:r>
            <a:r>
              <a:rPr lang="en-US" dirty="0" smtClean="0">
                <a:solidFill>
                  <a:srgbClr val="FF0000"/>
                </a:solidFill>
              </a:rPr>
              <a:t>revisions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88432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smtClean="0"/>
              <a:t>Focus on last data </a:t>
            </a:r>
            <a:r>
              <a:rPr lang="it-IT" dirty="0" err="1" smtClean="0"/>
              <a:t>point</a:t>
            </a:r>
            <a:r>
              <a:rPr lang="it-IT" dirty="0" smtClean="0"/>
              <a:t> (</a:t>
            </a:r>
            <a:r>
              <a:rPr lang="it-IT" dirty="0" err="1" smtClean="0"/>
              <a:t>headline</a:t>
            </a:r>
            <a:r>
              <a:rPr lang="it-IT" dirty="0" smtClean="0"/>
              <a:t>)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endParaRPr lang="it-IT" sz="200" dirty="0" smtClean="0"/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b="0" dirty="0" err="1" smtClean="0"/>
              <a:t>Average</a:t>
            </a:r>
            <a:r>
              <a:rPr lang="it-IT" b="0" dirty="0" smtClean="0"/>
              <a:t> </a:t>
            </a:r>
            <a:r>
              <a:rPr lang="it-IT" b="0" dirty="0" err="1" smtClean="0"/>
              <a:t>absolute</a:t>
            </a:r>
            <a:r>
              <a:rPr lang="it-IT" b="0" dirty="0" smtClean="0"/>
              <a:t> </a:t>
            </a:r>
            <a:r>
              <a:rPr lang="it-IT" b="0" dirty="0" err="1" smtClean="0"/>
              <a:t>revision</a:t>
            </a:r>
            <a:r>
              <a:rPr lang="it-IT" b="0" dirty="0" smtClean="0"/>
              <a:t> of the </a:t>
            </a:r>
            <a:r>
              <a:rPr lang="it-IT" b="0" dirty="0" err="1" smtClean="0">
                <a:solidFill>
                  <a:srgbClr val="FF0000"/>
                </a:solidFill>
              </a:rPr>
              <a:t>level</a:t>
            </a:r>
            <a:endParaRPr lang="it-IT" b="0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err="1" smtClean="0"/>
              <a:t>Max</a:t>
            </a:r>
            <a:r>
              <a:rPr lang="it-IT" dirty="0" smtClean="0"/>
              <a:t> </a:t>
            </a:r>
            <a:r>
              <a:rPr lang="it-IT" dirty="0" err="1" smtClean="0"/>
              <a:t>absolute</a:t>
            </a:r>
            <a:r>
              <a:rPr lang="it-IT" dirty="0" smtClean="0"/>
              <a:t> </a:t>
            </a:r>
            <a:r>
              <a:rPr lang="it-IT" dirty="0" err="1"/>
              <a:t>revision</a:t>
            </a:r>
            <a:r>
              <a:rPr lang="it-IT" dirty="0"/>
              <a:t> of the </a:t>
            </a:r>
            <a:r>
              <a:rPr lang="it-IT" dirty="0" err="1" smtClean="0">
                <a:solidFill>
                  <a:srgbClr val="FF0000"/>
                </a:solidFill>
              </a:rPr>
              <a:t>level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err="1" smtClean="0"/>
              <a:t>STDev</a:t>
            </a:r>
            <a:r>
              <a:rPr lang="it-IT" dirty="0" smtClean="0"/>
              <a:t> </a:t>
            </a:r>
            <a:r>
              <a:rPr lang="it-IT" dirty="0" err="1" smtClean="0"/>
              <a:t>revision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M-M </a:t>
            </a:r>
            <a:r>
              <a:rPr lang="it-IT" dirty="0" err="1" smtClean="0">
                <a:solidFill>
                  <a:srgbClr val="FF0000"/>
                </a:solidFill>
              </a:rPr>
              <a:t>change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smtClean="0"/>
              <a:t>% </a:t>
            </a:r>
            <a:r>
              <a:rPr lang="it-IT" dirty="0" err="1" smtClean="0"/>
              <a:t>sign</a:t>
            </a:r>
            <a:r>
              <a:rPr lang="it-IT" dirty="0" smtClean="0"/>
              <a:t> </a:t>
            </a:r>
            <a:r>
              <a:rPr lang="it-IT" dirty="0" err="1" smtClean="0"/>
              <a:t>inconsistency</a:t>
            </a:r>
            <a:r>
              <a:rPr lang="it-IT" dirty="0" smtClean="0"/>
              <a:t> of </a:t>
            </a:r>
            <a:r>
              <a:rPr lang="it-IT" dirty="0" smtClean="0">
                <a:solidFill>
                  <a:srgbClr val="FF0000"/>
                </a:solidFill>
              </a:rPr>
              <a:t>M-M </a:t>
            </a:r>
            <a:r>
              <a:rPr lang="it-IT" dirty="0" err="1" smtClean="0">
                <a:solidFill>
                  <a:srgbClr val="FF0000"/>
                </a:solidFill>
              </a:rPr>
              <a:t>changes</a:t>
            </a:r>
            <a:endParaRPr lang="it-IT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endParaRPr lang="it-IT" sz="200" b="1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it-IT" b="1" dirty="0" err="1" smtClean="0"/>
              <a:t>Which</a:t>
            </a:r>
            <a:r>
              <a:rPr lang="it-IT" b="1" dirty="0" smtClean="0"/>
              <a:t> </a:t>
            </a:r>
            <a:r>
              <a:rPr lang="it-IT" b="1" dirty="0" err="1" smtClean="0"/>
              <a:t>thresholds</a:t>
            </a:r>
            <a:r>
              <a:rPr lang="it-IT" b="1" dirty="0" smtClean="0"/>
              <a:t>?</a:t>
            </a:r>
            <a:endParaRPr lang="it-IT" b="1" dirty="0"/>
          </a:p>
          <a:p>
            <a:pPr marL="0" indent="0">
              <a:spcBef>
                <a:spcPts val="1800"/>
              </a:spcBef>
              <a:buNone/>
            </a:pPr>
            <a:endParaRPr lang="it-IT" b="0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endParaRPr lang="it-IT" b="0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endParaRPr lang="en-GB" b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9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395536" y="1451992"/>
            <a:ext cx="8436018" cy="536848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FF0000"/>
                </a:solidFill>
              </a:rPr>
              <a:t>Turning point </a:t>
            </a:r>
            <a:r>
              <a:rPr lang="en-US" dirty="0" smtClean="0"/>
              <a:t>identification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12</a:t>
            </a:fld>
            <a:endParaRPr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5" y="2132856"/>
            <a:ext cx="8783063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436018" cy="536848"/>
          </a:xfrm>
        </p:spPr>
        <p:txBody>
          <a:bodyPr/>
          <a:lstStyle/>
          <a:p>
            <a:pPr marL="0" indent="0"/>
            <a:r>
              <a:rPr lang="en-GB" sz="2400" dirty="0" smtClean="0"/>
              <a:t>Unemployment rate: delay </a:t>
            </a:r>
            <a:r>
              <a:rPr lang="en-GB" sz="2400" dirty="0"/>
              <a:t>in the identification of turning points (monthly vintages)</a:t>
            </a:r>
            <a:endParaRPr lang="en-US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13</a:t>
            </a:fld>
            <a:endParaRPr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40" y="2204864"/>
            <a:ext cx="94176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8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909" y="1451992"/>
            <a:ext cx="8229600" cy="608856"/>
          </a:xfrm>
        </p:spPr>
        <p:txBody>
          <a:bodyPr/>
          <a:lstStyle/>
          <a:p>
            <a:pPr marL="0" indent="0"/>
            <a:r>
              <a:rPr lang="en-US" dirty="0" smtClean="0"/>
              <a:t>Summary: no perfect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14</a:t>
            </a:fld>
            <a:endParaRPr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2" y="2563366"/>
            <a:ext cx="8355584" cy="32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0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909" y="1307976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How to discriminate?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88432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smtClean="0"/>
              <a:t>Do </a:t>
            </a:r>
            <a:r>
              <a:rPr lang="it-IT" dirty="0" err="1" smtClean="0"/>
              <a:t>we</a:t>
            </a:r>
            <a:r>
              <a:rPr lang="it-IT" dirty="0" smtClean="0"/>
              <a:t> focus on the right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concerns</a:t>
            </a:r>
            <a:r>
              <a:rPr lang="it-IT" dirty="0" smtClean="0"/>
              <a:t>?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err="1" smtClean="0"/>
              <a:t>Synthetic</a:t>
            </a:r>
            <a:r>
              <a:rPr lang="it-IT" dirty="0" smtClean="0"/>
              <a:t> </a:t>
            </a:r>
            <a:r>
              <a:rPr lang="it-IT" dirty="0" err="1" smtClean="0"/>
              <a:t>indicator</a:t>
            </a:r>
            <a:r>
              <a:rPr lang="it-IT" dirty="0" smtClean="0"/>
              <a:t> or </a:t>
            </a:r>
            <a:r>
              <a:rPr lang="it-IT" dirty="0" err="1" smtClean="0"/>
              <a:t>scoreboard</a:t>
            </a:r>
            <a:r>
              <a:rPr lang="it-IT" dirty="0" smtClean="0"/>
              <a:t>?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b="0" dirty="0" err="1" smtClean="0"/>
              <a:t>Which</a:t>
            </a:r>
            <a:r>
              <a:rPr lang="it-IT" b="0" dirty="0" smtClean="0"/>
              <a:t> </a:t>
            </a:r>
            <a:r>
              <a:rPr lang="it-IT" b="0" dirty="0" err="1" smtClean="0"/>
              <a:t>indicators</a:t>
            </a:r>
            <a:r>
              <a:rPr lang="it-IT" dirty="0" smtClean="0"/>
              <a:t>?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b="0" dirty="0" err="1" smtClean="0"/>
              <a:t>Which</a:t>
            </a:r>
            <a:r>
              <a:rPr lang="it-IT" b="0" dirty="0" smtClean="0"/>
              <a:t> </a:t>
            </a:r>
            <a:r>
              <a:rPr lang="it-IT" b="0" dirty="0" err="1" smtClean="0"/>
              <a:t>thresholds</a:t>
            </a:r>
            <a:r>
              <a:rPr lang="it-IT" b="0" dirty="0" smtClean="0"/>
              <a:t> for </a:t>
            </a:r>
            <a:r>
              <a:rPr lang="it-IT" b="0" dirty="0" err="1" smtClean="0"/>
              <a:t>acceptance</a:t>
            </a:r>
            <a:r>
              <a:rPr lang="it-IT" b="0" dirty="0" smtClean="0"/>
              <a:t>?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weights</a:t>
            </a:r>
            <a:r>
              <a:rPr lang="it-IT" dirty="0" smtClean="0"/>
              <a:t> for </a:t>
            </a:r>
            <a:r>
              <a:rPr lang="it-IT" dirty="0" err="1" smtClean="0"/>
              <a:t>indicators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dimensions</a:t>
            </a:r>
            <a:r>
              <a:rPr lang="it-IT" dirty="0" smtClean="0"/>
              <a:t>?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2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909" y="1379984"/>
            <a:ext cx="8229600" cy="608856"/>
          </a:xfrm>
        </p:spPr>
        <p:txBody>
          <a:bodyPr/>
          <a:lstStyle/>
          <a:p>
            <a:pPr marL="0" indent="0"/>
            <a:r>
              <a:rPr lang="en-US" dirty="0" smtClean="0"/>
              <a:t>Possible synthetic indicator: </a:t>
            </a:r>
            <a:br>
              <a:rPr lang="en-US" dirty="0" smtClean="0"/>
            </a:br>
            <a:r>
              <a:rPr lang="en-US" dirty="0" smtClean="0"/>
              <a:t>RMSE volatility + revisions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16</a:t>
            </a:fld>
            <a:endParaRPr/>
          </a:p>
        </p:txBody>
      </p:sp>
      <p:pic>
        <p:nvPicPr>
          <p:cNvPr id="512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0" y="2276872"/>
            <a:ext cx="8661600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909" y="2132335"/>
            <a:ext cx="8229600" cy="936625"/>
          </a:xfrm>
        </p:spPr>
        <p:txBody>
          <a:bodyPr/>
          <a:lstStyle/>
          <a:p>
            <a:pPr marL="0" indent="0" algn="ctr"/>
            <a:r>
              <a:rPr lang="en-US" dirty="0" smtClean="0"/>
              <a:t>THANK YOU FOR YOUR ATTENTION AND YOUR FEEDBACK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440160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GB" dirty="0" smtClean="0"/>
              <a:t>nicola.massarelli@ec.europa.eu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2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3269539" y="2980556"/>
            <a:ext cx="2676931" cy="896888"/>
          </a:xfrm>
        </p:spPr>
        <p:txBody>
          <a:bodyPr/>
          <a:lstStyle/>
          <a:p>
            <a:pPr marL="0" indent="0" algn="ctr"/>
            <a:r>
              <a:rPr lang="en-US" dirty="0" smtClean="0"/>
              <a:t>KEY WORDS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832140" y="1664804"/>
            <a:ext cx="2448272" cy="648072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it-IT" b="1" dirty="0" smtClean="0">
                <a:solidFill>
                  <a:srgbClr val="E2AC00"/>
                </a:solidFill>
              </a:rPr>
              <a:t>TIME SERIES</a:t>
            </a:r>
            <a:endParaRPr lang="it-IT" b="1" dirty="0">
              <a:solidFill>
                <a:srgbClr val="E2A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2</a:t>
            </a:fld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83768" y="5373216"/>
            <a:ext cx="4248472" cy="540060"/>
          </a:xfrm>
          <a:prstGeom prst="rect">
            <a:avLst/>
          </a:prstGeom>
          <a:noFill/>
          <a:ln w="38100">
            <a:solidFill>
              <a:srgbClr val="E2A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1800"/>
              </a:spcBef>
              <a:buFont typeface="Arial" pitchFamily="34" charset="0"/>
              <a:buNone/>
            </a:pPr>
            <a:r>
              <a:rPr lang="it-IT" kern="0" dirty="0" smtClean="0">
                <a:solidFill>
                  <a:srgbClr val="00B050"/>
                </a:solidFill>
              </a:rPr>
              <a:t>QUALITY FRAMEWORK</a:t>
            </a:r>
            <a:endParaRPr lang="it-IT" kern="0" dirty="0">
              <a:solidFill>
                <a:srgbClr val="00B05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1484784"/>
            <a:ext cx="3096344" cy="10081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1800"/>
              </a:spcBef>
              <a:buFont typeface="Arial" pitchFamily="34" charset="0"/>
              <a:buNone/>
            </a:pPr>
            <a:r>
              <a:rPr lang="it-IT" kern="0" dirty="0" smtClean="0">
                <a:solidFill>
                  <a:srgbClr val="FF0000"/>
                </a:solidFill>
              </a:rPr>
              <a:t>UNEMPLOYMENT RATES</a:t>
            </a:r>
            <a:endParaRPr lang="it-IT" kern="0" dirty="0">
              <a:solidFill>
                <a:srgbClr val="FF0000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 rot="2264975">
            <a:off x="2483768" y="2582111"/>
            <a:ext cx="1008112" cy="720080"/>
          </a:xfrm>
          <a:prstGeom prst="lef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8" name="Left Arrow 7"/>
          <p:cNvSpPr/>
          <p:nvPr/>
        </p:nvSpPr>
        <p:spPr>
          <a:xfrm rot="19335025" flipH="1">
            <a:off x="5695031" y="2582111"/>
            <a:ext cx="1008112" cy="720080"/>
          </a:xfrm>
          <a:prstGeom prst="lef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Left Arrow 8"/>
          <p:cNvSpPr/>
          <p:nvPr/>
        </p:nvSpPr>
        <p:spPr>
          <a:xfrm rot="16200000">
            <a:off x="4103948" y="4293096"/>
            <a:ext cx="1008112" cy="720080"/>
          </a:xfrm>
          <a:prstGeom prst="lef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83242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animBg="1"/>
      <p:bldP spid="5" grpId="0" animBg="1"/>
      <p:bldP spid="6" grpId="0" animBg="1"/>
      <p:bldP spid="2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909" y="1307976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Main features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057351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smtClean="0">
                <a:solidFill>
                  <a:srgbClr val="FF0000"/>
                </a:solidFill>
              </a:rPr>
              <a:t>ILO </a:t>
            </a:r>
            <a:r>
              <a:rPr lang="it-IT" dirty="0" err="1" smtClean="0"/>
              <a:t>unemployment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rates</a:t>
            </a:r>
            <a:r>
              <a:rPr lang="it-IT" dirty="0" smtClean="0"/>
              <a:t> and </a:t>
            </a:r>
            <a:r>
              <a:rPr lang="it-IT" dirty="0" err="1" smtClean="0"/>
              <a:t>levels</a:t>
            </a:r>
            <a:endParaRPr lang="it-IT" dirty="0" smtClean="0"/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smtClean="0">
                <a:solidFill>
                  <a:srgbClr val="FF0000"/>
                </a:solidFill>
              </a:rPr>
              <a:t>Total</a:t>
            </a:r>
            <a:r>
              <a:rPr lang="it-IT" dirty="0" smtClean="0"/>
              <a:t>, plus </a:t>
            </a:r>
            <a:r>
              <a:rPr lang="it-IT" dirty="0" err="1" smtClean="0"/>
              <a:t>age</a:t>
            </a:r>
            <a:r>
              <a:rPr lang="it-IT" dirty="0" smtClean="0"/>
              <a:t> and gender breakdown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smtClean="0"/>
              <a:t>NSA, </a:t>
            </a:r>
            <a:r>
              <a:rPr lang="it-IT" dirty="0" smtClean="0">
                <a:solidFill>
                  <a:srgbClr val="FF0000"/>
                </a:solidFill>
              </a:rPr>
              <a:t>SA</a:t>
            </a:r>
            <a:r>
              <a:rPr lang="it-IT" dirty="0" smtClean="0"/>
              <a:t>, TREND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err="1" smtClean="0">
                <a:solidFill>
                  <a:srgbClr val="FF0000"/>
                </a:solidFill>
              </a:rPr>
              <a:t>Monthly</a:t>
            </a:r>
            <a:r>
              <a:rPr lang="it-IT" dirty="0" smtClean="0"/>
              <a:t>, </a:t>
            </a:r>
            <a:r>
              <a:rPr lang="it-IT" dirty="0" err="1" smtClean="0"/>
              <a:t>quarterly</a:t>
            </a:r>
            <a:r>
              <a:rPr lang="it-IT" dirty="0" smtClean="0"/>
              <a:t>, </a:t>
            </a:r>
            <a:r>
              <a:rPr lang="it-IT" dirty="0" err="1" smtClean="0"/>
              <a:t>yearly</a:t>
            </a:r>
            <a:endParaRPr lang="it-IT" dirty="0" smtClean="0"/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smtClean="0">
                <a:solidFill>
                  <a:srgbClr val="FF0000"/>
                </a:solidFill>
              </a:rPr>
              <a:t>T+30</a:t>
            </a:r>
            <a:r>
              <a:rPr lang="it-IT" dirty="0" smtClean="0"/>
              <a:t> </a:t>
            </a:r>
            <a:r>
              <a:rPr lang="it-IT" dirty="0" err="1" smtClean="0"/>
              <a:t>days</a:t>
            </a:r>
            <a:endParaRPr lang="it-IT" dirty="0" smtClean="0"/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smtClean="0"/>
              <a:t>EU28, EA18, MS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err="1" smtClean="0">
                <a:solidFill>
                  <a:srgbClr val="FF0000"/>
                </a:solidFill>
              </a:rPr>
              <a:t>Levels</a:t>
            </a:r>
            <a:r>
              <a:rPr lang="it-IT" dirty="0" smtClean="0"/>
              <a:t>, M-M and Y-Y </a:t>
            </a:r>
            <a:r>
              <a:rPr lang="it-IT" dirty="0" err="1" smtClean="0"/>
              <a:t>changes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909" y="1307976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Current production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057351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err="1"/>
              <a:t>Ownership</a:t>
            </a:r>
            <a:r>
              <a:rPr lang="it-IT" dirty="0"/>
              <a:t>: </a:t>
            </a:r>
            <a:r>
              <a:rPr lang="it-IT" dirty="0" err="1"/>
              <a:t>about</a:t>
            </a:r>
            <a:r>
              <a:rPr lang="it-IT" dirty="0"/>
              <a:t> 50-50 </a:t>
            </a:r>
            <a:r>
              <a:rPr lang="it-IT" dirty="0" err="1"/>
              <a:t>Eurostat</a:t>
            </a:r>
            <a:r>
              <a:rPr lang="it-IT" dirty="0"/>
              <a:t>-MS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smtClean="0"/>
              <a:t>3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 for </a:t>
            </a:r>
            <a:r>
              <a:rPr lang="it-IT" dirty="0" err="1" smtClean="0"/>
              <a:t>unadjusted</a:t>
            </a:r>
            <a:r>
              <a:rPr lang="it-IT" dirty="0" smtClean="0"/>
              <a:t> </a:t>
            </a:r>
            <a:r>
              <a:rPr lang="it-IT" dirty="0" err="1" smtClean="0"/>
              <a:t>series</a:t>
            </a:r>
            <a:endParaRPr lang="it-IT" dirty="0" smtClean="0"/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b="0" dirty="0" smtClean="0"/>
              <a:t>Pure </a:t>
            </a:r>
            <a:r>
              <a:rPr lang="it-IT" b="0" dirty="0" err="1" smtClean="0"/>
              <a:t>monthly</a:t>
            </a:r>
            <a:r>
              <a:rPr lang="it-IT" b="0" dirty="0" smtClean="0"/>
              <a:t> LFS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b="0" dirty="0" smtClean="0"/>
              <a:t>3 </a:t>
            </a:r>
            <a:r>
              <a:rPr lang="it-IT" b="0" dirty="0" err="1" smtClean="0"/>
              <a:t>month</a:t>
            </a:r>
            <a:r>
              <a:rPr lang="it-IT" b="0" dirty="0" smtClean="0"/>
              <a:t> </a:t>
            </a:r>
            <a:r>
              <a:rPr lang="it-IT" b="0" dirty="0" err="1" smtClean="0"/>
              <a:t>rolling</a:t>
            </a:r>
            <a:r>
              <a:rPr lang="it-IT" b="0" dirty="0" smtClean="0"/>
              <a:t> </a:t>
            </a:r>
            <a:r>
              <a:rPr lang="it-IT" b="0" dirty="0" err="1" smtClean="0"/>
              <a:t>quarters</a:t>
            </a:r>
            <a:r>
              <a:rPr lang="it-IT" b="0" dirty="0" smtClean="0"/>
              <a:t> of LFS data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b="0" dirty="0" err="1" smtClean="0"/>
              <a:t>Temporal</a:t>
            </a:r>
            <a:r>
              <a:rPr lang="it-IT" b="0" dirty="0" smtClean="0"/>
              <a:t> </a:t>
            </a:r>
            <a:r>
              <a:rPr lang="it-IT" b="0" dirty="0" err="1" smtClean="0"/>
              <a:t>disaggregation</a:t>
            </a:r>
            <a:r>
              <a:rPr lang="it-IT" b="0" dirty="0" smtClean="0"/>
              <a:t> </a:t>
            </a:r>
            <a:br>
              <a:rPr lang="it-IT" b="0" dirty="0" smtClean="0"/>
            </a:br>
            <a:r>
              <a:rPr lang="it-IT" b="0" dirty="0" smtClean="0"/>
              <a:t>(</a:t>
            </a:r>
            <a:r>
              <a:rPr lang="it-IT" b="0" dirty="0" err="1" smtClean="0"/>
              <a:t>Quarterly</a:t>
            </a:r>
            <a:r>
              <a:rPr lang="it-IT" b="0" dirty="0" smtClean="0"/>
              <a:t> LFS  + </a:t>
            </a:r>
            <a:r>
              <a:rPr lang="it-IT" b="0" dirty="0" err="1" smtClean="0"/>
              <a:t>monthly</a:t>
            </a:r>
            <a:r>
              <a:rPr lang="it-IT" b="0" dirty="0" smtClean="0"/>
              <a:t> </a:t>
            </a:r>
            <a:r>
              <a:rPr lang="it-IT" b="0" dirty="0" err="1" smtClean="0"/>
              <a:t>administrative</a:t>
            </a:r>
            <a:r>
              <a:rPr lang="it-IT" b="0" dirty="0" smtClean="0"/>
              <a:t> data)</a:t>
            </a:r>
          </a:p>
          <a:p>
            <a:pPr marL="342900" lvl="1" indent="-342900">
              <a:spcBef>
                <a:spcPts val="1800"/>
              </a:spcBef>
              <a:buFont typeface="Wingdings" pitchFamily="2" charset="2"/>
              <a:buChar char="q"/>
            </a:pPr>
            <a:r>
              <a:rPr lang="it-IT" sz="2400" b="0" dirty="0" err="1">
                <a:ea typeface="+mn-ea"/>
                <a:cs typeface="+mn-cs"/>
              </a:rPr>
              <a:t>Publication</a:t>
            </a:r>
            <a:r>
              <a:rPr lang="it-IT" sz="2400" b="0" dirty="0">
                <a:ea typeface="+mn-ea"/>
                <a:cs typeface="+mn-cs"/>
              </a:rPr>
              <a:t> of </a:t>
            </a:r>
            <a:r>
              <a:rPr lang="it-IT" sz="2400" b="0" dirty="0" err="1">
                <a:ea typeface="+mn-ea"/>
                <a:cs typeface="+mn-cs"/>
              </a:rPr>
              <a:t>adjusted</a:t>
            </a:r>
            <a:r>
              <a:rPr lang="it-IT" sz="2400" b="0" dirty="0">
                <a:ea typeface="+mn-ea"/>
                <a:cs typeface="+mn-cs"/>
              </a:rPr>
              <a:t> </a:t>
            </a:r>
            <a:r>
              <a:rPr lang="it-IT" sz="2400" b="0" dirty="0" err="1">
                <a:ea typeface="+mn-ea"/>
                <a:cs typeface="+mn-cs"/>
              </a:rPr>
              <a:t>series</a:t>
            </a:r>
            <a:r>
              <a:rPr lang="it-IT" sz="2400" b="0" dirty="0">
                <a:ea typeface="+mn-ea"/>
                <a:cs typeface="+mn-cs"/>
              </a:rPr>
              <a:t>: SA, </a:t>
            </a:r>
            <a:r>
              <a:rPr lang="it-IT" sz="2400" b="0" dirty="0" err="1">
                <a:ea typeface="+mn-ea"/>
                <a:cs typeface="+mn-cs"/>
              </a:rPr>
              <a:t>but</a:t>
            </a:r>
            <a:r>
              <a:rPr lang="it-IT" sz="2400" b="0" dirty="0">
                <a:ea typeface="+mn-ea"/>
                <a:cs typeface="+mn-cs"/>
              </a:rPr>
              <a:t> trends for 4 </a:t>
            </a:r>
            <a:r>
              <a:rPr lang="it-IT" sz="2400" b="0" dirty="0" err="1">
                <a:ea typeface="+mn-ea"/>
                <a:cs typeface="+mn-cs"/>
              </a:rPr>
              <a:t>countries</a:t>
            </a:r>
            <a:endParaRPr lang="it-IT" sz="2400" b="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0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908" y="1196753"/>
            <a:ext cx="8509579" cy="504056"/>
          </a:xfrm>
        </p:spPr>
        <p:txBody>
          <a:bodyPr/>
          <a:lstStyle/>
          <a:p>
            <a:pPr marL="0" indent="0"/>
            <a:r>
              <a:rPr lang="en-US" dirty="0" smtClean="0"/>
              <a:t>How temporal disaggregation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5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887144" cy="477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132856"/>
            <a:ext cx="511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Arial" charset="0"/>
              </a:rPr>
              <a:t>Bulgaria, number of male unemployed aged 25-74, </a:t>
            </a:r>
            <a:r>
              <a:rPr lang="en-GB" sz="1200" dirty="0" smtClean="0">
                <a:solidFill>
                  <a:schemeClr val="tx1"/>
                </a:solidFill>
                <a:latin typeface="Arial" charset="0"/>
              </a:rPr>
              <a:t>NSA (thousands)</a:t>
            </a:r>
            <a:endParaRPr lang="en-US" sz="1200" dirty="0"/>
          </a:p>
          <a:p>
            <a:endParaRPr lang="en-GB" sz="120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909" y="1307976"/>
            <a:ext cx="8229600" cy="936625"/>
          </a:xfrm>
        </p:spPr>
        <p:txBody>
          <a:bodyPr/>
          <a:lstStyle/>
          <a:p>
            <a:pPr marL="0" indent="0"/>
            <a:r>
              <a:rPr lang="en-US" dirty="0" smtClean="0"/>
              <a:t>Quality concerns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057351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GB" dirty="0"/>
              <a:t>Volatility </a:t>
            </a:r>
            <a:endParaRPr lang="en-GB" dirty="0" smtClean="0"/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GB" dirty="0"/>
              <a:t>R</a:t>
            </a:r>
            <a:r>
              <a:rPr lang="en-GB" dirty="0" smtClean="0"/>
              <a:t>evisions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en-GB" dirty="0" smtClean="0"/>
              <a:t>Turning points identification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err="1" smtClean="0"/>
              <a:t>Timeliness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1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909" y="1307977"/>
            <a:ext cx="8229600" cy="608856"/>
          </a:xfrm>
        </p:spPr>
        <p:txBody>
          <a:bodyPr/>
          <a:lstStyle/>
          <a:p>
            <a:pPr marL="0" indent="0"/>
            <a:r>
              <a:rPr lang="en-US" dirty="0" smtClean="0"/>
              <a:t>Developing </a:t>
            </a:r>
            <a:r>
              <a:rPr lang="en-US" dirty="0"/>
              <a:t>a quality framework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16424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smtClean="0"/>
              <a:t>Goal: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b="0" dirty="0" err="1" smtClean="0"/>
              <a:t>Provide</a:t>
            </a:r>
            <a:r>
              <a:rPr lang="it-IT" b="0" dirty="0" smtClean="0"/>
              <a:t> </a:t>
            </a:r>
            <a:r>
              <a:rPr lang="it-IT" b="0" dirty="0" err="1" smtClean="0"/>
              <a:t>acceptance</a:t>
            </a:r>
            <a:r>
              <a:rPr lang="it-IT" b="0" dirty="0" smtClean="0"/>
              <a:t> </a:t>
            </a:r>
            <a:r>
              <a:rPr lang="it-IT" b="0" dirty="0" err="1" smtClean="0"/>
              <a:t>criteria</a:t>
            </a:r>
            <a:endParaRPr lang="en-GB" b="0" dirty="0"/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b="0" dirty="0" smtClean="0"/>
              <a:t>Compare </a:t>
            </a:r>
            <a:r>
              <a:rPr lang="it-IT" b="0" dirty="0" err="1" smtClean="0"/>
              <a:t>series</a:t>
            </a:r>
            <a:endParaRPr lang="it-IT" b="0" dirty="0" smtClean="0"/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it-IT" dirty="0" err="1" smtClean="0"/>
              <a:t>Structure</a:t>
            </a:r>
            <a:r>
              <a:rPr lang="it-IT" dirty="0" smtClean="0"/>
              <a:t>: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b="0" dirty="0" smtClean="0"/>
              <a:t>Define appropriate indicators for each quality dimension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b="0" dirty="0" smtClean="0"/>
              <a:t>Synthetic indicator vs. scoreboard</a:t>
            </a:r>
            <a:endParaRPr lang="it-IT" b="0" dirty="0"/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b="0" dirty="0" err="1" smtClean="0"/>
              <a:t>Acceptance</a:t>
            </a:r>
            <a:r>
              <a:rPr lang="it-IT" b="0" dirty="0" smtClean="0"/>
              <a:t> </a:t>
            </a:r>
            <a:r>
              <a:rPr lang="it-IT" b="0" dirty="0" err="1" smtClean="0"/>
              <a:t>thresholds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09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67544" y="1379984"/>
            <a:ext cx="8229600" cy="536848"/>
          </a:xfrm>
        </p:spPr>
        <p:txBody>
          <a:bodyPr/>
          <a:lstStyle/>
          <a:p>
            <a:pPr marL="0" indent="0"/>
            <a:r>
              <a:rPr lang="en-US" dirty="0" smtClean="0"/>
              <a:t>Volatility: </a:t>
            </a:r>
            <a:r>
              <a:rPr lang="en-US" i="1" dirty="0" smtClean="0"/>
              <a:t>big foot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8</a:t>
            </a:fld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6" y="1989304"/>
            <a:ext cx="8660556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395536" y="1451992"/>
            <a:ext cx="8436018" cy="536848"/>
          </a:xfrm>
        </p:spPr>
        <p:txBody>
          <a:bodyPr/>
          <a:lstStyle/>
          <a:p>
            <a:pPr marL="0" indent="0"/>
            <a:r>
              <a:rPr lang="en-US" dirty="0" smtClean="0"/>
              <a:t>Volatility: </a:t>
            </a:r>
            <a:r>
              <a:rPr lang="en-US" i="1" dirty="0" smtClean="0"/>
              <a:t>pitching &amp; roller coaster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CC5FA-6ACA-4AA2-8D49-7BB872D6C575}" type="slidenum">
              <a:rPr smtClean="0"/>
              <a:pPr>
                <a:defRPr/>
              </a:pPr>
              <a:t>9</a:t>
            </a:fld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7" y="2205328"/>
            <a:ext cx="8672651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5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Ppt0000001</Template>
  <TotalTime>3555</TotalTime>
  <Words>404</Words>
  <Application>Microsoft Office PowerPoint</Application>
  <PresentationFormat>On-screen Show (4:3)</PresentationFormat>
  <Paragraphs>117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Ppt0000001</vt:lpstr>
      <vt:lpstr>Improving the quality of European monthly unemployment statistics</vt:lpstr>
      <vt:lpstr>KEY WORDS</vt:lpstr>
      <vt:lpstr>Main features</vt:lpstr>
      <vt:lpstr>Current production</vt:lpstr>
      <vt:lpstr>How temporal disaggregation works</vt:lpstr>
      <vt:lpstr>Quality concerns</vt:lpstr>
      <vt:lpstr>Developing a quality framework</vt:lpstr>
      <vt:lpstr>Volatility: big foot effect</vt:lpstr>
      <vt:lpstr>Volatility: pitching &amp; roller coaster effects</vt:lpstr>
      <vt:lpstr>Measuring volatility</vt:lpstr>
      <vt:lpstr>Measuring revisions</vt:lpstr>
      <vt:lpstr>Turning point identification</vt:lpstr>
      <vt:lpstr>Unemployment rate: delay in the identification of turning points (monthly vintages)</vt:lpstr>
      <vt:lpstr>Summary: no perfect approach</vt:lpstr>
      <vt:lpstr>How to discriminate?</vt:lpstr>
      <vt:lpstr>Possible synthetic indicator:  RMSE volatility + revisions</vt:lpstr>
      <vt:lpstr>THANK YOU FOR YOUR ATTENTION AND YOUR FEEDBACK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ronkopi</dc:creator>
  <cp:lastModifiedBy>MASSARELLI Nicola (ESTAT)</cp:lastModifiedBy>
  <cp:revision>294</cp:revision>
  <cp:lastPrinted>2013-01-22T11:47:33Z</cp:lastPrinted>
  <dcterms:created xsi:type="dcterms:W3CDTF">2012-10-08T15:59:03Z</dcterms:created>
  <dcterms:modified xsi:type="dcterms:W3CDTF">2014-05-28T10:49:50Z</dcterms:modified>
</cp:coreProperties>
</file>