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5" r:id="rId3"/>
    <p:sldMasterId id="2147483656" r:id="rId4"/>
    <p:sldMasterId id="2147483657" r:id="rId5"/>
  </p:sldMasterIdLst>
  <p:notesMasterIdLst>
    <p:notesMasterId r:id="rId18"/>
  </p:notesMasterIdLst>
  <p:sldIdLst>
    <p:sldId id="256" r:id="rId6"/>
    <p:sldId id="267" r:id="rId7"/>
    <p:sldId id="268" r:id="rId8"/>
    <p:sldId id="271" r:id="rId9"/>
    <p:sldId id="272" r:id="rId10"/>
    <p:sldId id="266" r:id="rId11"/>
    <p:sldId id="270" r:id="rId12"/>
    <p:sldId id="273" r:id="rId13"/>
    <p:sldId id="274" r:id="rId14"/>
    <p:sldId id="275" r:id="rId15"/>
    <p:sldId id="276" r:id="rId16"/>
    <p:sldId id="264" r:id="rId17"/>
  </p:sldIdLst>
  <p:sldSz cx="9144000" cy="6858000" type="screen4x3"/>
  <p:notesSz cx="6858000" cy="9144000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94660"/>
  </p:normalViewPr>
  <p:slideViewPr>
    <p:cSldViewPr showGuides="1">
      <p:cViewPr varScale="1">
        <p:scale>
          <a:sx n="68" d="100"/>
          <a:sy n="68" d="100"/>
        </p:scale>
        <p:origin x="-1500" y="-96"/>
      </p:cViewPr>
      <p:guideLst>
        <p:guide orient="horz" pos="2160"/>
        <p:guide orient="horz" pos="41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82C02-19AD-4745-A1E7-8F5105CD3CBD}" type="datetimeFigureOut">
              <a:rPr lang="et-EE" smtClean="0"/>
              <a:pPr/>
              <a:t>15.05.2014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DA129-5C00-4C20-B69A-02EC1D2E1DC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4" name="Picture 14" descr="Eesti statistika_E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8288" cy="6861175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898525"/>
            <a:ext cx="4498975" cy="854075"/>
          </a:xfrm>
        </p:spPr>
        <p:txBody>
          <a:bodyPr anchor="b"/>
          <a:lstStyle>
            <a:lvl1pPr>
              <a:defRPr sz="3000" b="0"/>
            </a:lvl1pPr>
          </a:lstStyle>
          <a:p>
            <a:r>
              <a:rPr lang="et-EE"/>
              <a:t>PEALKIRI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4495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/>
            </a:lvl1pPr>
          </a:lstStyle>
          <a:p>
            <a:r>
              <a:rPr lang="et-EE"/>
              <a:t>Esitaja Nimi Perekonnanimi</a:t>
            </a:r>
          </a:p>
          <a:p>
            <a:r>
              <a:rPr lang="et-EE"/>
              <a:t>00.00.2006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BE1BA6CD-535B-4A69-B49F-3BB897D5284C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4988" y="1268413"/>
            <a:ext cx="1878012" cy="5132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7775" y="1268413"/>
            <a:ext cx="5484813" cy="5132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A8F70210-F02C-43D7-9428-13E615E6F3FB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dirty="0" smtClean="0"/>
              <a:t>Esitlus või esitleja nimi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747AC5C8-2AAB-4695-AD14-CE0D60DB48B8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498416A5-EE15-4095-938A-CEE89657479D}" type="datetime1">
              <a:rPr lang="et-EE" smtClean="0"/>
              <a:pPr/>
              <a:t>15.05.2014</a:t>
            </a:fld>
            <a:endParaRPr lang="et-EE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545FD774-CB68-490A-B9A1-84806CA7A66A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6862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12875"/>
            <a:ext cx="410845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E3710A01-4580-4034-AAB9-B7735AFABF4B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8C41D119-ECA5-4031-8DB7-EE36D375A190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04D6065E-EEFD-4F78-A81A-A6BD820A5A6A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72786143-C990-466D-A28B-F5A14100D65A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AA79FB44-C53F-4588-BA62-0547A433F7A6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989BCE3C-26F0-4B86-B45D-049AA43842F5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72DC0C5E-1142-4697-BF00-3E8FA7F65B39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06803-9C5B-4259-B526-35815BA153FC}" type="datetimeFigureOut">
              <a:rPr kumimoji="0" lang="et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95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15.05.2014</a:t>
            </a:fld>
            <a:endParaRPr kumimoji="0" lang="et-EE" sz="1200" b="0" i="0" u="none" strike="noStrike" kern="1200" cap="none" spc="0" normalizeH="0" baseline="0" noProof="0" dirty="0">
              <a:ln>
                <a:noFill/>
              </a:ln>
              <a:solidFill>
                <a:srgbClr val="00395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476250"/>
            <a:ext cx="2090737" cy="5203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124575" cy="5203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525E5505-75CC-4498-9294-96E3F7E56ABD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55BCE5C2-AB14-4F60-A45E-815DB29B2934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7775" y="2205038"/>
            <a:ext cx="3681413" cy="419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1588" y="2205038"/>
            <a:ext cx="3681412" cy="419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67ABBAED-21E2-45A9-BA91-C943F57CA3A2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1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9B97BB4F-9074-4ECE-82B9-91CA5ADB66D3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79BADD04-036F-4392-BD87-86CFEC6B1A7A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6F7889DD-7CF7-4723-BD2B-70C0C332A822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B26DD7C8-FAA8-4306-A220-5D291C1273B5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8953EE05-6F6A-454A-A6B0-BE703826F7F5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7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9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Eesti statistika_1_E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7775" y="2205038"/>
            <a:ext cx="7515225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dirty="0" smtClean="0"/>
              <a:t>Sisu tekst</a:t>
            </a:r>
          </a:p>
          <a:p>
            <a:pPr lvl="1"/>
            <a:r>
              <a:rPr lang="et-EE" dirty="0" smtClean="0"/>
              <a:t>sisu</a:t>
            </a:r>
          </a:p>
          <a:p>
            <a:pPr lvl="2"/>
            <a:r>
              <a:rPr lang="et-EE" dirty="0" smtClean="0"/>
              <a:t>Sisu</a:t>
            </a:r>
          </a:p>
          <a:p>
            <a:pPr lvl="3"/>
            <a:endParaRPr lang="en-GB" dirty="0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268413"/>
            <a:ext cx="7489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Pealkiri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11F0BEB5-EF90-46ED-BAB6-DAD27475AA55}" type="datetime1">
              <a:rPr lang="et-EE" smtClean="0"/>
              <a:pPr/>
              <a:t>15.05.2014</a:t>
            </a:fld>
            <a:endParaRPr lang="et-E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9pPr>
    </p:titleStyle>
    <p:bodyStyle>
      <a:lvl1pPr marL="361950" indent="-361950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9500" indent="-363538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795463" indent="-363538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2203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6114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686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5258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830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402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6771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Sisu tekst</a:t>
            </a:r>
          </a:p>
          <a:p>
            <a:pPr lvl="1"/>
            <a:r>
              <a:rPr lang="et-EE" smtClean="0"/>
              <a:t>sisu</a:t>
            </a:r>
          </a:p>
          <a:p>
            <a:pPr lvl="2"/>
            <a:r>
              <a:rPr lang="et-EE" smtClean="0"/>
              <a:t>Sisu</a:t>
            </a:r>
          </a:p>
          <a:p>
            <a:pPr lvl="3"/>
            <a:endParaRPr lang="en-GB" smtClean="0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476250"/>
            <a:ext cx="7489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Pealkiri</a:t>
            </a:r>
          </a:p>
        </p:txBody>
      </p:sp>
      <p:pic>
        <p:nvPicPr>
          <p:cNvPr id="12298" name="Picture 10" descr="Eesti statistika_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8" y="-15875"/>
            <a:ext cx="1095376" cy="1095375"/>
          </a:xfrm>
          <a:prstGeom prst="rect">
            <a:avLst/>
          </a:prstGeom>
          <a:noFill/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52516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fld id="{D553D669-45EF-4795-A258-3B035AB13EF7}" type="datetime1">
              <a:rPr lang="et-EE" smtClean="0"/>
              <a:pPr/>
              <a:t>15.05.2014</a:t>
            </a:fld>
            <a:endParaRPr lang="et-EE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4638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r>
              <a:rPr lang="et-EE" smtClean="0"/>
              <a:t>Esitlus või esitleja nimi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9pPr>
    </p:titleStyle>
    <p:bodyStyle>
      <a:lvl1pPr marL="361950" indent="-361950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9500" indent="-363538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795463" indent="-363538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22034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6114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686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5258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830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402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20493" name="Picture 13" descr="Eesti statistika_vahe_mereroh_E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8" y="-7938"/>
            <a:ext cx="9178926" cy="6877051"/>
          </a:xfrm>
          <a:prstGeom prst="rect">
            <a:avLst/>
          </a:prstGeom>
          <a:noFill/>
        </p:spPr>
      </p:pic>
      <p:pic>
        <p:nvPicPr>
          <p:cNvPr id="20492" name="Picture 12" descr="Märk 90_eng_laim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8850" y="404813"/>
            <a:ext cx="1193800" cy="10810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30729" name="Picture 9" descr="Eesti statistika_vahe_laim_E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7463" y="-6350"/>
            <a:ext cx="9169401" cy="6870700"/>
          </a:xfrm>
          <a:prstGeom prst="rect">
            <a:avLst/>
          </a:prstGeom>
          <a:noFill/>
        </p:spPr>
      </p:pic>
      <p:pic>
        <p:nvPicPr>
          <p:cNvPr id="30728" name="Picture 8" descr="Märk 90_eng_mererohelin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8850" y="398463"/>
            <a:ext cx="1192213" cy="10810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5" name="Picture 11" descr="Eesti statistika_suu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75" y="-7938"/>
            <a:ext cx="9202738" cy="6894513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31754" name="Picture 10" descr="Märk 90_eng_valg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8850" y="404813"/>
            <a:ext cx="1192213" cy="10810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330573"/>
            <a:ext cx="5616624" cy="1018307"/>
          </a:xfrm>
        </p:spPr>
        <p:txBody>
          <a:bodyPr/>
          <a:lstStyle/>
          <a:p>
            <a:r>
              <a:rPr lang="en-US" b="1" dirty="0" smtClean="0"/>
              <a:t>(Re)designing administrative data – towards register based census. Estonian experience</a:t>
            </a:r>
            <a:endParaRPr lang="et-EE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52192"/>
            <a:ext cx="4495800" cy="1456928"/>
          </a:xfrm>
        </p:spPr>
        <p:txBody>
          <a:bodyPr/>
          <a:lstStyle/>
          <a:p>
            <a:r>
              <a:rPr lang="et-EE" sz="1600" b="1" dirty="0" smtClean="0"/>
              <a:t>Kristi Lehto</a:t>
            </a:r>
          </a:p>
          <a:p>
            <a:r>
              <a:rPr lang="en-US" sz="1600" dirty="0" smtClean="0"/>
              <a:t>Statistics Estonia</a:t>
            </a:r>
            <a:endParaRPr lang="et-EE" sz="1600" dirty="0" smtClean="0"/>
          </a:p>
          <a:p>
            <a:r>
              <a:rPr lang="en-GB" sz="1600" dirty="0" smtClean="0"/>
              <a:t>Methodology and analysis</a:t>
            </a:r>
            <a:r>
              <a:rPr lang="et-EE" sz="1600" dirty="0" smtClean="0"/>
              <a:t> </a:t>
            </a:r>
            <a:r>
              <a:rPr lang="en-GB" sz="1600" dirty="0" smtClean="0"/>
              <a:t>department</a:t>
            </a:r>
            <a:endParaRPr lang="en-GB" sz="1600" b="1" dirty="0" smtClean="0"/>
          </a:p>
          <a:p>
            <a:endParaRPr lang="et-EE" sz="1600" b="1" dirty="0" smtClean="0"/>
          </a:p>
          <a:p>
            <a:r>
              <a:rPr lang="et-EE" sz="1600" dirty="0" smtClean="0"/>
              <a:t>03.06.2014, Q2014</a:t>
            </a:r>
            <a:endParaRPr lang="et-EE" sz="1600" b="1" dirty="0" smtClean="0"/>
          </a:p>
          <a:p>
            <a:endParaRPr lang="et-EE" b="1" dirty="0" smtClean="0"/>
          </a:p>
          <a:p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(Re)designing administrative data – experience. 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n-US" b="1" dirty="0" smtClean="0"/>
              <a:t> Classification</a:t>
            </a:r>
            <a:endParaRPr lang="et-EE" b="1" dirty="0" smtClean="0"/>
          </a:p>
          <a:p>
            <a:pPr lvl="1"/>
            <a:r>
              <a:rPr lang="en-GB" dirty="0" smtClean="0"/>
              <a:t>SE is the holder and administrator of all classifications </a:t>
            </a:r>
            <a:endParaRPr lang="et-EE" dirty="0" smtClean="0"/>
          </a:p>
          <a:p>
            <a:pPr lvl="2"/>
            <a:r>
              <a:rPr lang="en-GB" dirty="0" smtClean="0"/>
              <a:t>The Population Register recoded all their education data</a:t>
            </a:r>
            <a:r>
              <a:rPr lang="et-EE" dirty="0" smtClean="0"/>
              <a:t> (ISCED2011)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t-EE" dirty="0" smtClean="0"/>
              <a:t>Kristi Lehto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dirty="0" smtClean="0"/>
              <a:t>03.06.2014</a:t>
            </a:r>
            <a:endParaRPr lang="et-E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	</a:t>
            </a:r>
            <a:r>
              <a:rPr lang="en-GB" b="1" dirty="0" smtClean="0"/>
              <a:t>(Re)designing administrative data in order to meet statistical as well as administrative needs is a long and continuous process, which requires rethinking many practises, including the essence of co-operation between state agencies. </a:t>
            </a:r>
            <a:endParaRPr lang="et-EE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t-EE" dirty="0" smtClean="0"/>
              <a:t>Kristi Lehto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dirty="0" smtClean="0"/>
              <a:t>03.06.2014</a:t>
            </a:r>
            <a:endParaRPr lang="et-E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4038" name="Picture 6" descr="Eesti statistika_su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-7938"/>
            <a:ext cx="9202738" cy="689451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79712" y="2636912"/>
            <a:ext cx="29177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Thank you!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Preparations for register-based population and housing census</a:t>
            </a:r>
            <a:endParaRPr lang="et-EE" dirty="0" smtClean="0"/>
          </a:p>
          <a:p>
            <a:endParaRPr lang="et-EE" dirty="0" smtClean="0"/>
          </a:p>
          <a:p>
            <a:r>
              <a:rPr lang="en-GB" dirty="0" smtClean="0"/>
              <a:t>(Re)designing administrative data – the background</a:t>
            </a:r>
            <a:endParaRPr lang="et-EE" dirty="0" smtClean="0"/>
          </a:p>
          <a:p>
            <a:endParaRPr lang="et-EE" i="1" dirty="0" smtClean="0"/>
          </a:p>
          <a:p>
            <a:r>
              <a:rPr lang="en-US" dirty="0" smtClean="0"/>
              <a:t>(Re)designing administrative data – experience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t-EE" dirty="0" smtClean="0"/>
              <a:t>Kristi Lehto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dirty="0" smtClean="0"/>
              <a:t>03.06.2014</a:t>
            </a:r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 for register-based population and housing census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7775" y="2329582"/>
            <a:ext cx="7515225" cy="4195762"/>
          </a:xfrm>
        </p:spPr>
        <p:txBody>
          <a:bodyPr/>
          <a:lstStyle/>
          <a:p>
            <a:endParaRPr lang="et-EE" dirty="0" smtClean="0"/>
          </a:p>
          <a:p>
            <a:r>
              <a:rPr lang="en-GB" dirty="0" smtClean="0"/>
              <a:t>Methodology project 2010-2013</a:t>
            </a:r>
          </a:p>
          <a:p>
            <a:endParaRPr lang="et-EE" dirty="0" smtClean="0"/>
          </a:p>
          <a:p>
            <a:r>
              <a:rPr lang="en-GB" dirty="0" smtClean="0"/>
              <a:t>A total of 20 databases and the data collected in them were analysed</a:t>
            </a:r>
            <a:endParaRPr lang="et-EE" dirty="0" smtClean="0"/>
          </a:p>
          <a:p>
            <a:pPr lvl="1"/>
            <a:r>
              <a:rPr lang="en-GB" dirty="0" smtClean="0"/>
              <a:t>meta-analysis </a:t>
            </a:r>
          </a:p>
          <a:p>
            <a:pPr lvl="1"/>
            <a:r>
              <a:rPr lang="en-GB" dirty="0" smtClean="0"/>
              <a:t>detailed analysis</a:t>
            </a:r>
          </a:p>
          <a:p>
            <a:pPr lvl="1">
              <a:buNone/>
            </a:pPr>
            <a:endParaRPr lang="et-E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t-EE" dirty="0" smtClean="0"/>
              <a:t>Kristi Lehto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dirty="0" smtClean="0"/>
              <a:t>03.06.2014</a:t>
            </a:r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1485156"/>
            <a:ext cx="7489825" cy="647700"/>
          </a:xfrm>
        </p:spPr>
        <p:txBody>
          <a:bodyPr/>
          <a:lstStyle/>
          <a:p>
            <a:r>
              <a:rPr lang="en-GB" dirty="0" smtClean="0"/>
              <a:t>(Re)designing administrative data – the background</a:t>
            </a:r>
            <a:r>
              <a:rPr lang="et-EE" i="1" dirty="0" smtClean="0"/>
              <a:t/>
            </a:r>
            <a:br>
              <a:rPr lang="et-EE" i="1" dirty="0" smtClean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7775" y="2276872"/>
            <a:ext cx="7515225" cy="4123928"/>
          </a:xfrm>
        </p:spPr>
        <p:txBody>
          <a:bodyPr/>
          <a:lstStyle/>
          <a:p>
            <a:endParaRPr lang="et-EE" dirty="0" smtClean="0"/>
          </a:p>
          <a:p>
            <a:r>
              <a:rPr lang="en-US" dirty="0" smtClean="0"/>
              <a:t>Official Statistics Act </a:t>
            </a:r>
            <a:endParaRPr lang="et-EE" dirty="0" smtClean="0"/>
          </a:p>
          <a:p>
            <a:r>
              <a:rPr lang="en-US" dirty="0" smtClean="0"/>
              <a:t>Public Information Act </a:t>
            </a:r>
            <a:endParaRPr lang="et-EE" dirty="0" smtClean="0"/>
          </a:p>
          <a:p>
            <a:r>
              <a:rPr lang="en-US" dirty="0" smtClean="0"/>
              <a:t>Spatial Data Act </a:t>
            </a:r>
            <a:endParaRPr lang="et-EE" dirty="0" smtClean="0"/>
          </a:p>
          <a:p>
            <a:r>
              <a:rPr lang="en-US" dirty="0" smtClean="0"/>
              <a:t>State information system </a:t>
            </a:r>
            <a:r>
              <a:rPr lang="et-EE" dirty="0" smtClean="0"/>
              <a:t>(</a:t>
            </a:r>
            <a:r>
              <a:rPr lang="en-US" dirty="0" smtClean="0"/>
              <a:t>RIHA</a:t>
            </a:r>
            <a:r>
              <a:rPr lang="et-EE" dirty="0" smtClean="0"/>
              <a:t>)</a:t>
            </a:r>
          </a:p>
          <a:p>
            <a:r>
              <a:rPr lang="en-US" dirty="0" smtClean="0"/>
              <a:t>Data exchange layer X-Road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t-EE" dirty="0" smtClean="0"/>
              <a:t>Kristi Lehto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dirty="0" smtClean="0"/>
              <a:t>03.06.2014</a:t>
            </a:r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identification</a:t>
            </a:r>
            <a:r>
              <a:rPr lang="et-EE" dirty="0" smtClean="0"/>
              <a:t>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n-US" dirty="0" smtClean="0"/>
              <a:t>personal ID</a:t>
            </a:r>
            <a:endParaRPr lang="et-EE" dirty="0" smtClean="0"/>
          </a:p>
          <a:p>
            <a:pPr>
              <a:buNone/>
            </a:pPr>
            <a:endParaRPr lang="et-EE" dirty="0" smtClean="0"/>
          </a:p>
          <a:p>
            <a:r>
              <a:rPr lang="en-US" dirty="0" smtClean="0"/>
              <a:t>enterprise ID</a:t>
            </a:r>
          </a:p>
          <a:p>
            <a:endParaRPr lang="et-EE" dirty="0" smtClean="0"/>
          </a:p>
          <a:p>
            <a:r>
              <a:rPr lang="en-US" dirty="0" smtClean="0"/>
              <a:t>address object ID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t-EE" dirty="0" smtClean="0"/>
              <a:t>Kristi Lehto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dirty="0" smtClean="0"/>
              <a:t>03.06.2014</a:t>
            </a:r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 and connections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dirty="0" smtClean="0"/>
              <a:t>03.06.2014</a:t>
            </a:r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t-EE" dirty="0" smtClean="0"/>
              <a:t>Kristi Lehto</a:t>
            </a:r>
            <a:endParaRPr lang="en-GB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11560" y="1124744"/>
            <a:ext cx="5967413" cy="5310187"/>
            <a:chOff x="1605" y="2597"/>
            <a:chExt cx="9397" cy="8363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>
              <a:off x="4779" y="5310"/>
              <a:ext cx="501" cy="75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605" y="2597"/>
              <a:ext cx="9397" cy="8363"/>
              <a:chOff x="1605" y="2597"/>
              <a:chExt cx="9397" cy="8363"/>
            </a:xfrm>
          </p:grpSpPr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704" y="2597"/>
                <a:ext cx="9105" cy="4626"/>
                <a:chOff x="1704" y="2597"/>
                <a:chExt cx="9105" cy="4626"/>
              </a:xfrm>
            </p:grpSpPr>
            <p:cxnSp>
              <p:nvCxnSpPr>
                <p:cNvPr id="1030" name="AutoShape 6"/>
                <p:cNvCxnSpPr>
                  <a:cxnSpLocks noChangeShapeType="1"/>
                </p:cNvCxnSpPr>
                <p:nvPr/>
              </p:nvCxnSpPr>
              <p:spPr bwMode="auto">
                <a:xfrm>
                  <a:off x="4950" y="4158"/>
                  <a:ext cx="900" cy="910"/>
                </a:xfrm>
                <a:prstGeom prst="straightConnector1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1" name="AutoShape 7"/>
                <p:cNvCxnSpPr>
                  <a:cxnSpLocks noChangeShapeType="1"/>
                </p:cNvCxnSpPr>
                <p:nvPr/>
              </p:nvCxnSpPr>
              <p:spPr bwMode="auto">
                <a:xfrm>
                  <a:off x="6555" y="3487"/>
                  <a:ext cx="1" cy="1580"/>
                </a:xfrm>
                <a:prstGeom prst="straightConnector1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2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3660" y="5529"/>
                  <a:ext cx="90" cy="1694"/>
                </a:xfrm>
                <a:prstGeom prst="straightConnector1">
                  <a:avLst/>
                </a:prstGeom>
                <a:noFill/>
                <a:ln w="25400">
                  <a:solidFill>
                    <a:srgbClr val="1F497D"/>
                  </a:solidFill>
                  <a:round/>
                  <a:headEnd/>
                  <a:tailEnd/>
                </a:ln>
              </p:spPr>
            </p:cxnSp>
            <p:sp>
              <p:nvSpPr>
                <p:cNvPr id="1033" name="Oval 9"/>
                <p:cNvSpPr>
                  <a:spLocks noChangeArrowheads="1"/>
                </p:cNvSpPr>
                <p:nvPr/>
              </p:nvSpPr>
              <p:spPr bwMode="auto">
                <a:xfrm>
                  <a:off x="4200" y="2597"/>
                  <a:ext cx="4446" cy="4229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t-EE" sz="1400"/>
                </a:p>
              </p:txBody>
            </p:sp>
            <p:sp>
              <p:nvSpPr>
                <p:cNvPr id="1034" name="AutoShape 10"/>
                <p:cNvSpPr>
                  <a:spLocks noChangeArrowheads="1"/>
                </p:cNvSpPr>
                <p:nvPr/>
              </p:nvSpPr>
              <p:spPr bwMode="auto">
                <a:xfrm>
                  <a:off x="5190" y="2843"/>
                  <a:ext cx="2805" cy="645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Educational Register</a:t>
                  </a:r>
                  <a:endParaRPr kumimoji="0" lang="et-EE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5" name="AutoShape 11"/>
                <p:cNvSpPr>
                  <a:spLocks noChangeArrowheads="1"/>
                </p:cNvSpPr>
                <p:nvPr/>
              </p:nvSpPr>
              <p:spPr bwMode="auto">
                <a:xfrm>
                  <a:off x="1704" y="3603"/>
                  <a:ext cx="3643" cy="580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Unemployed &amp; Jobseekers</a:t>
                  </a:r>
                  <a:endParaRPr kumimoji="0" lang="en-GB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6" name="AutoShape 12"/>
                <p:cNvSpPr>
                  <a:spLocks noChangeArrowheads="1"/>
                </p:cNvSpPr>
                <p:nvPr/>
              </p:nvSpPr>
              <p:spPr bwMode="auto">
                <a:xfrm>
                  <a:off x="2253" y="4882"/>
                  <a:ext cx="2526" cy="646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t-EE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Taxable Persons</a:t>
                  </a:r>
                  <a:endParaRPr kumimoji="0" lang="et-EE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7" name="AutoShape 13"/>
                <p:cNvSpPr>
                  <a:spLocks noChangeArrowheads="1"/>
                </p:cNvSpPr>
                <p:nvPr/>
              </p:nvSpPr>
              <p:spPr bwMode="auto">
                <a:xfrm>
                  <a:off x="7995" y="3487"/>
                  <a:ext cx="2681" cy="670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t-EE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Pension Insurance </a:t>
                  </a:r>
                  <a:endParaRPr kumimoji="0" lang="et-EE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8" name="AutoShape 14"/>
                <p:cNvSpPr>
                  <a:spLocks noChangeArrowheads="1"/>
                </p:cNvSpPr>
                <p:nvPr/>
              </p:nvSpPr>
              <p:spPr bwMode="auto">
                <a:xfrm>
                  <a:off x="8283" y="4658"/>
                  <a:ext cx="2526" cy="870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t-EE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Other Registers</a:t>
                  </a:r>
                  <a:endParaRPr kumimoji="0" lang="et-EE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39" name="AutoShape 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75" y="4184"/>
                  <a:ext cx="540" cy="884"/>
                </a:xfrm>
                <a:prstGeom prst="straightConnector1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0" name="AutoShape 16"/>
                <p:cNvCxnSpPr>
                  <a:cxnSpLocks noChangeShapeType="1"/>
                </p:cNvCxnSpPr>
                <p:nvPr/>
              </p:nvCxnSpPr>
              <p:spPr bwMode="auto">
                <a:xfrm flipV="1">
                  <a:off x="7806" y="5068"/>
                  <a:ext cx="477" cy="242"/>
                </a:xfrm>
                <a:prstGeom prst="straightConnector1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sp>
              <p:nvSpPr>
                <p:cNvPr id="1041" name="AutoShape 17"/>
                <p:cNvSpPr>
                  <a:spLocks noChangeArrowheads="1"/>
                </p:cNvSpPr>
                <p:nvPr/>
              </p:nvSpPr>
              <p:spPr bwMode="auto">
                <a:xfrm>
                  <a:off x="5280" y="5068"/>
                  <a:ext cx="2526" cy="880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t-EE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Population Register</a:t>
                  </a:r>
                  <a:endParaRPr kumimoji="0" lang="et-EE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42" name="Group 18"/>
              <p:cNvGrpSpPr>
                <a:grpSpLocks/>
              </p:cNvGrpSpPr>
              <p:nvPr/>
            </p:nvGrpSpPr>
            <p:grpSpPr bwMode="auto">
              <a:xfrm>
                <a:off x="1605" y="6731"/>
                <a:ext cx="4410" cy="4229"/>
                <a:chOff x="1605" y="6731"/>
                <a:chExt cx="4410" cy="4229"/>
              </a:xfrm>
            </p:grpSpPr>
            <p:cxnSp>
              <p:nvCxnSpPr>
                <p:cNvPr id="1043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4620" y="8092"/>
                  <a:ext cx="159" cy="572"/>
                </a:xfrm>
                <a:prstGeom prst="straightConnector1">
                  <a:avLst/>
                </a:prstGeom>
                <a:noFill/>
                <a:ln w="25400">
                  <a:solidFill>
                    <a:srgbClr val="1F497D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4" name="AutoShape 20"/>
                <p:cNvCxnSpPr>
                  <a:cxnSpLocks noChangeShapeType="1"/>
                </p:cNvCxnSpPr>
                <p:nvPr/>
              </p:nvCxnSpPr>
              <p:spPr bwMode="auto">
                <a:xfrm flipH="1">
                  <a:off x="3000" y="8093"/>
                  <a:ext cx="300" cy="572"/>
                </a:xfrm>
                <a:prstGeom prst="straightConnector1">
                  <a:avLst/>
                </a:prstGeom>
                <a:noFill/>
                <a:ln w="25400">
                  <a:solidFill>
                    <a:srgbClr val="1F497D"/>
                  </a:solidFill>
                  <a:round/>
                  <a:headEnd/>
                  <a:tailEnd/>
                </a:ln>
              </p:spPr>
            </p:cxnSp>
            <p:sp>
              <p:nvSpPr>
                <p:cNvPr id="1045" name="Oval 21"/>
                <p:cNvSpPr>
                  <a:spLocks noChangeArrowheads="1"/>
                </p:cNvSpPr>
                <p:nvPr/>
              </p:nvSpPr>
              <p:spPr bwMode="auto">
                <a:xfrm>
                  <a:off x="1605" y="6731"/>
                  <a:ext cx="4410" cy="4229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t-EE" sz="1400"/>
                </a:p>
              </p:txBody>
            </p:sp>
            <p:sp>
              <p:nvSpPr>
                <p:cNvPr id="1046" name="AutoShape 22"/>
                <p:cNvSpPr>
                  <a:spLocks noChangeArrowheads="1"/>
                </p:cNvSpPr>
                <p:nvPr/>
              </p:nvSpPr>
              <p:spPr bwMode="auto">
                <a:xfrm>
                  <a:off x="3975" y="8664"/>
                  <a:ext cx="1826" cy="958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t-EE" sz="14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Commercial</a:t>
                  </a:r>
                  <a:r>
                    <a:rPr kumimoji="0" lang="et-EE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Register</a:t>
                  </a:r>
                  <a:endParaRPr kumimoji="0" lang="et-EE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7" name="AutoShape 23"/>
                <p:cNvSpPr>
                  <a:spLocks noChangeArrowheads="1"/>
                </p:cNvSpPr>
                <p:nvPr/>
              </p:nvSpPr>
              <p:spPr bwMode="auto">
                <a:xfrm>
                  <a:off x="2664" y="7223"/>
                  <a:ext cx="2526" cy="870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t-EE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Business Register</a:t>
                  </a:r>
                  <a:endParaRPr kumimoji="0" lang="et-EE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8" name="AutoShape 24"/>
                <p:cNvSpPr>
                  <a:spLocks noChangeArrowheads="1"/>
                </p:cNvSpPr>
                <p:nvPr/>
              </p:nvSpPr>
              <p:spPr bwMode="auto">
                <a:xfrm>
                  <a:off x="1755" y="8664"/>
                  <a:ext cx="1995" cy="958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t-EE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Government Institutions</a:t>
                  </a:r>
                  <a:endParaRPr kumimoji="0" lang="et-EE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49" name="Group 25"/>
              <p:cNvGrpSpPr>
                <a:grpSpLocks/>
              </p:cNvGrpSpPr>
              <p:nvPr/>
            </p:nvGrpSpPr>
            <p:grpSpPr bwMode="auto">
              <a:xfrm>
                <a:off x="5191" y="5948"/>
                <a:ext cx="5811" cy="4902"/>
                <a:chOff x="5191" y="5948"/>
                <a:chExt cx="5811" cy="4902"/>
              </a:xfrm>
            </p:grpSpPr>
            <p:cxnSp>
              <p:nvCxnSpPr>
                <p:cNvPr id="1050" name="AutoShape 26"/>
                <p:cNvCxnSpPr>
                  <a:cxnSpLocks noChangeShapeType="1"/>
                </p:cNvCxnSpPr>
                <p:nvPr/>
              </p:nvCxnSpPr>
              <p:spPr bwMode="auto">
                <a:xfrm flipV="1">
                  <a:off x="7995" y="8346"/>
                  <a:ext cx="541" cy="617"/>
                </a:xfrm>
                <a:prstGeom prst="straightConnector1">
                  <a:avLst/>
                </a:prstGeom>
                <a:noFill/>
                <a:ln w="25400">
                  <a:solidFill>
                    <a:srgbClr val="76923C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51" name="AutoShape 27"/>
                <p:cNvCxnSpPr>
                  <a:cxnSpLocks noChangeShapeType="1"/>
                </p:cNvCxnSpPr>
                <p:nvPr/>
              </p:nvCxnSpPr>
              <p:spPr bwMode="auto">
                <a:xfrm>
                  <a:off x="7140" y="5948"/>
                  <a:ext cx="975" cy="1665"/>
                </a:xfrm>
                <a:prstGeom prst="straightConnector1">
                  <a:avLst/>
                </a:prstGeom>
                <a:noFill/>
                <a:ln w="25400">
                  <a:solidFill>
                    <a:srgbClr val="76923C"/>
                  </a:solidFill>
                  <a:round/>
                  <a:headEnd/>
                  <a:tailEnd/>
                </a:ln>
              </p:spPr>
            </p:cxnSp>
            <p:sp>
              <p:nvSpPr>
                <p:cNvPr id="1052" name="Oval 28"/>
                <p:cNvSpPr>
                  <a:spLocks noChangeArrowheads="1"/>
                </p:cNvSpPr>
                <p:nvPr/>
              </p:nvSpPr>
              <p:spPr bwMode="auto">
                <a:xfrm>
                  <a:off x="6556" y="6621"/>
                  <a:ext cx="4446" cy="4229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t-EE" sz="1400"/>
                </a:p>
              </p:txBody>
            </p:sp>
            <p:sp>
              <p:nvSpPr>
                <p:cNvPr id="1053" name="AutoShape 29"/>
                <p:cNvSpPr>
                  <a:spLocks noChangeArrowheads="1"/>
                </p:cNvSpPr>
                <p:nvPr/>
              </p:nvSpPr>
              <p:spPr bwMode="auto">
                <a:xfrm>
                  <a:off x="8100" y="7538"/>
                  <a:ext cx="2220" cy="808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t-EE" sz="1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Building Register</a:t>
                  </a:r>
                  <a:endParaRPr kumimoji="0" lang="et-EE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4" name="AutoShape 30"/>
                <p:cNvSpPr>
                  <a:spLocks noChangeArrowheads="1"/>
                </p:cNvSpPr>
                <p:nvPr/>
              </p:nvSpPr>
              <p:spPr bwMode="auto">
                <a:xfrm>
                  <a:off x="6960" y="8962"/>
                  <a:ext cx="2129" cy="735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t-EE" sz="14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Land</a:t>
                  </a:r>
                  <a:r>
                    <a:rPr kumimoji="0" lang="et-EE" sz="1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Register</a:t>
                  </a:r>
                  <a:endParaRPr kumimoji="0" lang="et-EE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55" name="AutoShape 3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5191" y="7730"/>
                  <a:ext cx="2924" cy="242"/>
                </a:xfrm>
                <a:prstGeom prst="straightConnector1">
                  <a:avLst/>
                </a:prstGeom>
                <a:noFill/>
                <a:ln w="25400">
                  <a:solidFill>
                    <a:srgbClr val="76923C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56" name="AutoShape 32"/>
                <p:cNvCxnSpPr>
                  <a:cxnSpLocks noChangeShapeType="1"/>
                </p:cNvCxnSpPr>
                <p:nvPr/>
              </p:nvCxnSpPr>
              <p:spPr bwMode="auto">
                <a:xfrm>
                  <a:off x="5850" y="5948"/>
                  <a:ext cx="1305" cy="3015"/>
                </a:xfrm>
                <a:prstGeom prst="straightConnector1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57" name="AutoShape 33"/>
                <p:cNvCxnSpPr>
                  <a:cxnSpLocks noChangeShapeType="1"/>
                </p:cNvCxnSpPr>
                <p:nvPr/>
              </p:nvCxnSpPr>
              <p:spPr bwMode="auto">
                <a:xfrm>
                  <a:off x="6344" y="5948"/>
                  <a:ext cx="1231" cy="3015"/>
                </a:xfrm>
                <a:prstGeom prst="straightConnector1">
                  <a:avLst/>
                </a:prstGeom>
                <a:noFill/>
                <a:ln w="25400">
                  <a:solidFill>
                    <a:srgbClr val="76923C"/>
                  </a:solidFill>
                  <a:round/>
                  <a:headEnd/>
                  <a:tailEnd/>
                </a:ln>
              </p:spPr>
            </p:cxnSp>
          </p:grpSp>
        </p:grpSp>
      </p:grpSp>
      <p:sp>
        <p:nvSpPr>
          <p:cNvPr id="38" name="TextBox 37"/>
          <p:cNvSpPr txBox="1"/>
          <p:nvPr/>
        </p:nvSpPr>
        <p:spPr>
          <a:xfrm>
            <a:off x="6444208" y="2924944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red line – personal ID, </a:t>
            </a:r>
            <a:endParaRPr lang="et-EE" sz="1600" dirty="0" smtClean="0"/>
          </a:p>
          <a:p>
            <a:endParaRPr lang="et-EE" sz="1600" dirty="0" smtClean="0"/>
          </a:p>
          <a:p>
            <a:r>
              <a:rPr lang="en-US" sz="1600" dirty="0" smtClean="0"/>
              <a:t>blue line – enterprise ID</a:t>
            </a:r>
          </a:p>
          <a:p>
            <a:endParaRPr lang="et-EE" sz="1600" dirty="0" smtClean="0"/>
          </a:p>
          <a:p>
            <a:r>
              <a:rPr lang="en-US" sz="1600" dirty="0" smtClean="0"/>
              <a:t>green line – address object ID, </a:t>
            </a:r>
            <a:endParaRPr lang="et-EE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(</a:t>
            </a:r>
            <a:r>
              <a:rPr lang="en-US" dirty="0" smtClean="0"/>
              <a:t>Re)designing administrative data – experience.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n-US" b="1" dirty="0" smtClean="0"/>
              <a:t>Adding missing characteristics to the registers</a:t>
            </a:r>
            <a:endParaRPr lang="et-EE" b="1" dirty="0" smtClean="0"/>
          </a:p>
          <a:p>
            <a:endParaRPr lang="et-EE" b="1" dirty="0" smtClean="0"/>
          </a:p>
          <a:p>
            <a:r>
              <a:rPr lang="en-GB" dirty="0" smtClean="0"/>
              <a:t>Employee Register </a:t>
            </a:r>
            <a:r>
              <a:rPr lang="et-EE" dirty="0" smtClean="0"/>
              <a:t>(</a:t>
            </a:r>
            <a:r>
              <a:rPr lang="en-GB" dirty="0" smtClean="0"/>
              <a:t>planned by the Estonian Tax and Customs Board</a:t>
            </a:r>
            <a:r>
              <a:rPr lang="et-EE" dirty="0" smtClean="0"/>
              <a:t>)</a:t>
            </a:r>
            <a:endParaRPr lang="et-EE" b="1" dirty="0" smtClean="0"/>
          </a:p>
          <a:p>
            <a:pPr lvl="1"/>
            <a:r>
              <a:rPr lang="en-GB" dirty="0" smtClean="0"/>
              <a:t>occupation </a:t>
            </a:r>
            <a:endParaRPr lang="et-EE" dirty="0" smtClean="0"/>
          </a:p>
          <a:p>
            <a:pPr lvl="1"/>
            <a:r>
              <a:rPr lang="en-GB" dirty="0" smtClean="0"/>
              <a:t>workplace location (local kind-of-activity unit)</a:t>
            </a:r>
            <a:endParaRPr lang="et-EE" dirty="0" smtClean="0"/>
          </a:p>
          <a:p>
            <a:pPr lvl="1"/>
            <a:endParaRPr lang="et-E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t-EE" dirty="0" smtClean="0"/>
              <a:t>Kristi Lehto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dirty="0" smtClean="0"/>
              <a:t>03.06.2014</a:t>
            </a:r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(Re)designing administrative data – experience.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n-US" b="1" dirty="0" smtClean="0"/>
              <a:t>Taking into account statistical needs</a:t>
            </a:r>
          </a:p>
          <a:p>
            <a:pPr lvl="1"/>
            <a:r>
              <a:rPr lang="en-GB" dirty="0" smtClean="0"/>
              <a:t>The Estonian Register of Buildings has taken into account the suggestions of the methodology project in developing a new register. </a:t>
            </a:r>
            <a:endParaRPr lang="et-EE" dirty="0" smtClean="0"/>
          </a:p>
          <a:p>
            <a:pPr lvl="1"/>
            <a:r>
              <a:rPr lang="et-EE" dirty="0" smtClean="0"/>
              <a:t>T</a:t>
            </a:r>
            <a:r>
              <a:rPr lang="en-GB" dirty="0" smtClean="0"/>
              <a:t>he Register of Prisoners consulted SE, before starting to develop a new register.</a:t>
            </a:r>
            <a:endParaRPr lang="et-EE" sz="1400" i="1" dirty="0" smtClean="0"/>
          </a:p>
          <a:p>
            <a:pPr lvl="1"/>
            <a:r>
              <a:rPr lang="en-GB" dirty="0" smtClean="0"/>
              <a:t>SE was involved in the process of developing a new register for the Social Insurance Board.</a:t>
            </a:r>
            <a:endParaRPr lang="et-EE" sz="1400" i="1" dirty="0" smtClean="0"/>
          </a:p>
          <a:p>
            <a:pPr lvl="1"/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t-EE" dirty="0" smtClean="0"/>
              <a:t>Kristi Lehto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dirty="0" smtClean="0"/>
              <a:t>03.06.2014</a:t>
            </a:r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(Re)designing administrative data – experience.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b="1" dirty="0" smtClean="0"/>
              <a:t>T</a:t>
            </a:r>
            <a:r>
              <a:rPr lang="en-US" b="1" dirty="0" smtClean="0"/>
              <a:t>he use of the Address Data System </a:t>
            </a:r>
            <a:r>
              <a:rPr lang="et-EE" b="1" dirty="0" smtClean="0"/>
              <a:t> (</a:t>
            </a:r>
            <a:r>
              <a:rPr lang="en-US" b="1" dirty="0" smtClean="0"/>
              <a:t>ADS</a:t>
            </a:r>
            <a:r>
              <a:rPr lang="et-EE" b="1" dirty="0" smtClean="0"/>
              <a:t>)</a:t>
            </a:r>
          </a:p>
          <a:p>
            <a:pPr lvl="1"/>
            <a:r>
              <a:rPr lang="en-US" dirty="0" smtClean="0"/>
              <a:t>Population Register</a:t>
            </a:r>
            <a:endParaRPr lang="et-EE" dirty="0" smtClean="0"/>
          </a:p>
          <a:p>
            <a:pPr lvl="1"/>
            <a:r>
              <a:rPr lang="en-US" dirty="0" smtClean="0"/>
              <a:t>Estonian Register of Buildings </a:t>
            </a:r>
            <a:endParaRPr lang="et-EE" dirty="0" smtClean="0"/>
          </a:p>
          <a:p>
            <a:pPr lvl="1"/>
            <a:r>
              <a:rPr lang="en-US" dirty="0" smtClean="0"/>
              <a:t>Land Register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t-EE" dirty="0" smtClean="0"/>
              <a:t>Kristi Lehto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dirty="0" smtClean="0"/>
              <a:t>03.06.2014</a:t>
            </a:r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suslaid suure logoga">
  <a:themeElements>
    <a:clrScheme name="Sisuslaid suure logoga 12">
      <a:dk1>
        <a:srgbClr val="003951"/>
      </a:dk1>
      <a:lt1>
        <a:srgbClr val="FFFFFF"/>
      </a:lt1>
      <a:dk2>
        <a:srgbClr val="003951"/>
      </a:dk2>
      <a:lt2>
        <a:srgbClr val="808080"/>
      </a:lt2>
      <a:accent1>
        <a:srgbClr val="CFEEA0"/>
      </a:accent1>
      <a:accent2>
        <a:srgbClr val="3333CC"/>
      </a:accent2>
      <a:accent3>
        <a:srgbClr val="FFFFFF"/>
      </a:accent3>
      <a:accent4>
        <a:srgbClr val="002F44"/>
      </a:accent4>
      <a:accent5>
        <a:srgbClr val="E4F5CD"/>
      </a:accent5>
      <a:accent6>
        <a:srgbClr val="2D2DB9"/>
      </a:accent6>
      <a:hlink>
        <a:srgbClr val="B3A0A6"/>
      </a:hlink>
      <a:folHlink>
        <a:srgbClr val="B2B2B2"/>
      </a:folHlink>
    </a:clrScheme>
    <a:fontScheme name="Sisuslaid suure logo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suslaid suure logog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suslaid suure logog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8">
        <a:dk1>
          <a:srgbClr val="003951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9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0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22F1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1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2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CFEEA0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E4F5CD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isuslaid väikse logoga">
  <a:themeElements>
    <a:clrScheme name="Sisuslaid väikse logoga 12">
      <a:dk1>
        <a:srgbClr val="003951"/>
      </a:dk1>
      <a:lt1>
        <a:srgbClr val="FFFFFF"/>
      </a:lt1>
      <a:dk2>
        <a:srgbClr val="003951"/>
      </a:dk2>
      <a:lt2>
        <a:srgbClr val="808080"/>
      </a:lt2>
      <a:accent1>
        <a:srgbClr val="CFEEA0"/>
      </a:accent1>
      <a:accent2>
        <a:srgbClr val="3333CC"/>
      </a:accent2>
      <a:accent3>
        <a:srgbClr val="FFFFFF"/>
      </a:accent3>
      <a:accent4>
        <a:srgbClr val="002F44"/>
      </a:accent4>
      <a:accent5>
        <a:srgbClr val="E4F5CD"/>
      </a:accent5>
      <a:accent6>
        <a:srgbClr val="2D2DB9"/>
      </a:accent6>
      <a:hlink>
        <a:srgbClr val="B3A0A6"/>
      </a:hlink>
      <a:folHlink>
        <a:srgbClr val="B2B2B2"/>
      </a:folHlink>
    </a:clrScheme>
    <a:fontScheme name="Sisuslaid väikse logo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suslaid väikse logog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suslaid väikse logog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8">
        <a:dk1>
          <a:srgbClr val="003951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9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0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22F1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1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2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CFEEA0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E4F5CD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aheleht 1">
  <a:themeElements>
    <a:clrScheme name="Vaheleht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Vaheleht 2">
  <a:themeElements>
    <a:clrScheme name="Vaheleht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Vaheleht 3">
  <a:themeElements>
    <a:clrScheme name="Vaheleht 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334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Sisuslaid suure logoga</vt:lpstr>
      <vt:lpstr>Sisuslaid väikse logoga</vt:lpstr>
      <vt:lpstr>Vaheleht 1</vt:lpstr>
      <vt:lpstr>Vaheleht 2</vt:lpstr>
      <vt:lpstr>Vaheleht 3</vt:lpstr>
      <vt:lpstr>(Re)designing administrative data – towards register based census. Estonian experience</vt:lpstr>
      <vt:lpstr>Overview</vt:lpstr>
      <vt:lpstr>Preparations for register-based population and housing census </vt:lpstr>
      <vt:lpstr>(Re)designing administrative data – the background </vt:lpstr>
      <vt:lpstr>Unique identifications</vt:lpstr>
      <vt:lpstr>Registers and connections</vt:lpstr>
      <vt:lpstr>(Re)designing administrative data – experience. Example 1</vt:lpstr>
      <vt:lpstr>(Re)designing administrative data – experience. Example 2</vt:lpstr>
      <vt:lpstr>(Re)designing administrative data – experience. Example 3</vt:lpstr>
      <vt:lpstr>(Re)designing administrative data – experience. Example 4</vt:lpstr>
      <vt:lpstr>Conclusion</vt:lpstr>
      <vt:lpstr>Slide 12</vt:lpstr>
    </vt:vector>
  </TitlesOfParts>
  <Company>Rahandusministeerium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Kristi Lehto</cp:lastModifiedBy>
  <cp:revision>87</cp:revision>
  <dcterms:created xsi:type="dcterms:W3CDTF">2008-10-03T06:06:14Z</dcterms:created>
  <dcterms:modified xsi:type="dcterms:W3CDTF">2014-05-15T11:07:02Z</dcterms:modified>
</cp:coreProperties>
</file>