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57" r:id="rId4"/>
    <p:sldId id="275" r:id="rId5"/>
    <p:sldId id="260" r:id="rId6"/>
    <p:sldId id="265" r:id="rId7"/>
    <p:sldId id="270" r:id="rId8"/>
    <p:sldId id="271" r:id="rId9"/>
    <p:sldId id="273" r:id="rId10"/>
    <p:sldId id="266" r:id="rId11"/>
    <p:sldId id="262" r:id="rId12"/>
  </p:sldIdLst>
  <p:sldSz cx="9144000" cy="6858000" type="overhead"/>
  <p:notesSz cx="6883400" cy="10033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EAEAEA"/>
    <a:srgbClr val="F8F8F8"/>
    <a:srgbClr val="EEEEEE"/>
    <a:srgbClr val="F4F4F4"/>
    <a:srgbClr val="E4E4E4"/>
    <a:srgbClr val="000000"/>
    <a:srgbClr val="E0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92" d="100"/>
          <a:sy n="92" d="100"/>
        </p:scale>
        <p:origin x="-11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46838" y="9615488"/>
            <a:ext cx="3730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52" tIns="45366" rIns="92352" bIns="45366" anchor="ctr">
            <a:spAutoFit/>
          </a:bodyPr>
          <a:lstStyle/>
          <a:p>
            <a:pPr algn="r" defTabSz="933450"/>
            <a:fld id="{584B3760-284A-4155-AA5A-08EE208DCA54}" type="slidenum">
              <a:rPr lang="nb-NO" sz="1400">
                <a:solidFill>
                  <a:schemeClr val="tx1"/>
                </a:solidFill>
                <a:latin typeface="Times New Roman" pitchFamily="18" charset="0"/>
              </a:rPr>
              <a:pPr algn="r" defTabSz="933450"/>
              <a:t>‹#›</a:t>
            </a:fld>
            <a:endParaRPr lang="nb-NO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7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0138" y="877888"/>
            <a:ext cx="4684712" cy="3513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102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70438"/>
            <a:ext cx="50482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2" tIns="45366" rIns="92352" bIns="45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notatmalstiler i delmalen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052" name="Rectangle 1028"/>
          <p:cNvSpPr>
            <a:spLocks noChangeArrowheads="1"/>
          </p:cNvSpPr>
          <p:nvPr/>
        </p:nvSpPr>
        <p:spPr bwMode="auto">
          <a:xfrm>
            <a:off x="6446838" y="9615488"/>
            <a:ext cx="3730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52" tIns="45366" rIns="92352" bIns="45366" anchor="ctr">
            <a:spAutoFit/>
          </a:bodyPr>
          <a:lstStyle/>
          <a:p>
            <a:pPr algn="r" defTabSz="933450"/>
            <a:fld id="{935EAA5B-F051-494F-9E65-6D064D703B87}" type="slidenum">
              <a:rPr lang="nb-NO" sz="1400">
                <a:solidFill>
                  <a:schemeClr val="tx1"/>
                </a:solidFill>
                <a:latin typeface="Times New Roman" pitchFamily="18" charset="0"/>
              </a:rPr>
              <a:pPr algn="r" defTabSz="933450"/>
              <a:t>‹#›</a:t>
            </a:fld>
            <a:endParaRPr lang="nb-NO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6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477000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fld id="{FE92C062-EE14-44B2-A8C6-3B1621BCFADE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267200" y="6477000"/>
            <a:ext cx="2819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7800" y="1828800"/>
            <a:ext cx="7162800" cy="1295400"/>
          </a:xfrm>
        </p:spPr>
        <p:txBody>
          <a:bodyPr/>
          <a:lstStyle>
            <a:lvl1pPr>
              <a:defRPr sz="3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en-GB" noProof="0" smtClean="0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162800" cy="2438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en-GB" noProof="0" smtClean="0"/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8305800" y="76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fld id="{1369E551-B1D9-4A9A-9901-434B2B364AB4}" type="slidenum">
              <a:rPr lang="en-GB" sz="1400" b="1">
                <a:solidFill>
                  <a:schemeClr val="bg1"/>
                </a:solidFill>
              </a:rPr>
              <a:pPr algn="r"/>
              <a:t>‹#›</a:t>
            </a:fld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44069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477000"/>
            <a:ext cx="393700" cy="304800"/>
          </a:xfrm>
        </p:spPr>
        <p:txBody>
          <a:bodyPr/>
          <a:lstStyle>
            <a:lvl1pPr>
              <a:defRPr/>
            </a:lvl1pPr>
          </a:lstStyle>
          <a:p>
            <a:fld id="{15B61F97-9C5B-4FF2-A5F2-98CBC8833DBD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4074" name="Picture 42" descr="X:\502\Avd730\MALER\PPT\nydesign2005\Illustrasjoner\PowerpointTopp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80D90-2843-4ECC-B217-ED1F06EE08CD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5F82F-2CC5-4EE8-871D-96A53C3013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0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19900" y="762000"/>
            <a:ext cx="2095500" cy="5638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762000"/>
            <a:ext cx="6134100" cy="56388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6BA77-B76F-490C-A91E-8BA33859C850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93CF9-C58C-4A50-BFBF-3301A3594A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1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0A9F-B944-43BD-9FFB-8190730FBC17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3B9E7-177F-4D5B-848A-428884D1B1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9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64121-80A6-4148-9BDB-7BEB20C2EA5A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BE8B9-D65D-477F-B5AD-6286B5579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3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95AE7-CB14-4F66-9788-A35373509877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BB125-8ADF-43ED-B658-93F2A9339D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3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4ECA78-61E8-40F9-80BD-90A63BCE0A2A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6EF9-2E8E-44F8-80BE-6D2439C9BA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7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84F98-A30F-43D9-BF0C-D26D5440C8D3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04C22-5133-4E9D-B34D-22FED270B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D674BB-00D7-44BB-B88C-9A9FDD4833CC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9D8B2-5E00-4F14-AF2A-2DF4ACE97A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3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40B08-1040-4A46-94A7-2FDCC99803B0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90217-6BB2-496D-8780-522A5D6656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4C60E-3F14-469F-840F-94D2DE63AC3D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0FD93-56F6-4310-A005-E320F6AB2F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8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tekststilene i delmalen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6516688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BDF4163-64DB-4247-BE99-9F4C7D5B393A}" type="datetime1">
              <a:rPr lang="en-GB"/>
              <a:pPr/>
              <a:t>15/05/2014</a:t>
            </a:fld>
            <a:endParaRPr lang="en-GB"/>
          </a:p>
        </p:txBody>
      </p:sp>
      <p:sp>
        <p:nvSpPr>
          <p:cNvPr id="430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516688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4302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05575"/>
            <a:ext cx="469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3DDA7E79-A621-4B88-9626-AE734374AAB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3059" name="Picture 51" descr="X:\502\Avd730\MALER\PPT\nydesign2005\Illustrasjoner\PowerpointTopp_EN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246063" indent="-2460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3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63575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00"/>
          </a:solidFill>
          <a:latin typeface="+mn-lt"/>
        </a:defRPr>
      </a:lvl2pPr>
      <a:lvl3pPr marL="1049338" indent="-19526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w"/>
        <a:defRPr>
          <a:solidFill>
            <a:srgbClr val="000000"/>
          </a:solidFill>
          <a:latin typeface="+mn-lt"/>
        </a:defRPr>
      </a:lvl3pPr>
      <a:lvl4pPr marL="1616075" indent="-28257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rgbClr val="000000"/>
          </a:solidFill>
          <a:latin typeface="+mn-lt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l@ssb.no" TargetMode="External"/><Relationship Id="rId2" Type="http://schemas.openxmlformats.org/officeDocument/2006/relationships/hyperlink" Target="mailto:asu@ssb.n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10872" cy="1295400"/>
          </a:xfrm>
        </p:spPr>
        <p:txBody>
          <a:bodyPr/>
          <a:lstStyle/>
          <a:p>
            <a:r>
              <a:rPr lang="en-GB" sz="3200" dirty="0" smtClean="0">
                <a:effectLst/>
              </a:rPr>
              <a:t>Continuous </a:t>
            </a:r>
            <a:r>
              <a:rPr lang="en-GB" sz="3200" dirty="0">
                <a:effectLst/>
              </a:rPr>
              <a:t>improvement and </a:t>
            </a:r>
            <a:r>
              <a:rPr lang="en-GB" sz="3200" dirty="0" smtClean="0">
                <a:effectLst/>
              </a:rPr>
              <a:t/>
            </a:r>
            <a:br>
              <a:rPr lang="en-GB" sz="3200" dirty="0" smtClean="0">
                <a:effectLst/>
              </a:rPr>
            </a:br>
            <a:r>
              <a:rPr lang="en-GB" sz="3200" dirty="0" smtClean="0">
                <a:effectLst/>
              </a:rPr>
              <a:t>Lean </a:t>
            </a:r>
            <a:r>
              <a:rPr lang="en-GB" sz="3200" dirty="0">
                <a:effectLst/>
              </a:rPr>
              <a:t>thinking in Statistics Norway</a:t>
            </a:r>
            <a:r>
              <a:rPr lang="nb-NO" sz="3200" dirty="0">
                <a:effectLst/>
              </a:rPr>
              <a:t/>
            </a:r>
            <a:br>
              <a:rPr lang="nb-NO" sz="3200" dirty="0">
                <a:effectLst/>
              </a:rPr>
            </a:b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83016" cy="2160240"/>
          </a:xfrm>
        </p:spPr>
        <p:txBody>
          <a:bodyPr/>
          <a:lstStyle/>
          <a:p>
            <a:r>
              <a:rPr lang="en-GB" sz="1400" dirty="0"/>
              <a:t>Anne Sundvoll, </a:t>
            </a:r>
            <a:r>
              <a:rPr lang="en-GB" sz="1400" dirty="0" smtClean="0"/>
              <a:t>Director </a:t>
            </a:r>
            <a:endParaRPr lang="en-GB" sz="1400" dirty="0"/>
          </a:p>
          <a:p>
            <a:r>
              <a:rPr lang="en-US" sz="1400" dirty="0"/>
              <a:t>Department of data collection and </a:t>
            </a:r>
            <a:r>
              <a:rPr lang="en-US" sz="1400" dirty="0" smtClean="0"/>
              <a:t>methods </a:t>
            </a:r>
          </a:p>
          <a:p>
            <a:r>
              <a:rPr lang="en-US" sz="1400" dirty="0" smtClean="0">
                <a:hlinkClick r:id="rId2"/>
              </a:rPr>
              <a:t>asu@ssb.no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GB" sz="1400" dirty="0" smtClean="0"/>
              <a:t>Grete Olsen, Senior Adviser and Lean facilitator</a:t>
            </a:r>
          </a:p>
          <a:p>
            <a:r>
              <a:rPr lang="en-GB" sz="1400" dirty="0" smtClean="0"/>
              <a:t>Division </a:t>
            </a:r>
            <a:r>
              <a:rPr lang="en-GB" sz="1400" dirty="0"/>
              <a:t>for Corporate </a:t>
            </a:r>
            <a:r>
              <a:rPr lang="en-GB" sz="1400" dirty="0" smtClean="0"/>
              <a:t>governance</a:t>
            </a:r>
            <a:r>
              <a:rPr lang="en-GB" sz="1400" dirty="0"/>
              <a:t>, </a:t>
            </a:r>
            <a:r>
              <a:rPr lang="en-GB" sz="1400" dirty="0" smtClean="0"/>
              <a:t>Statistics </a:t>
            </a:r>
            <a:r>
              <a:rPr lang="en-GB" sz="1400" dirty="0"/>
              <a:t>Norway</a:t>
            </a:r>
            <a:endParaRPr lang="nb-NO" sz="1400" dirty="0"/>
          </a:p>
          <a:p>
            <a:r>
              <a:rPr lang="en-GB" sz="1400" dirty="0" smtClean="0">
                <a:hlinkClick r:id="rId3"/>
              </a:rPr>
              <a:t>gol@ssb.no</a:t>
            </a:r>
            <a:endParaRPr lang="en-GB" sz="1400" dirty="0" smtClean="0"/>
          </a:p>
          <a:p>
            <a:endParaRPr lang="en-US" sz="1400" dirty="0" smtClean="0"/>
          </a:p>
          <a:p>
            <a:endParaRPr lang="en-GB" sz="14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61F97-9C5B-4FF2-A5F2-98CBC8833DBD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3" y="5373216"/>
            <a:ext cx="2667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149410"/>
            <a:ext cx="2088232" cy="29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6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Increase capacity utilization and creative thinking 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5975" y="1988840"/>
            <a:ext cx="8382000" cy="426868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3399"/>
                </a:solidFill>
              </a:rPr>
              <a:t>Case 5: Respondent support service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From cell office to landscape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Solving problems, from telephone to multi-mode approach</a:t>
            </a:r>
          </a:p>
          <a:p>
            <a:endParaRPr lang="en-GB" dirty="0" smtClean="0">
              <a:solidFill>
                <a:srgbClr val="333399"/>
              </a:solidFill>
            </a:endParaRPr>
          </a:p>
          <a:p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26" name="Picture 2" descr="C:\Users\asu\AppData\Local\Microsoft\Windows\Temporary Internet Files\Content.Outlook\PKLNZTAB\IMG_218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139951" cy="31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\AppData\Local\Microsoft\Windows\Temporary Internet Files\Content.Outlook\PKLNZTAB\IMG_2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8406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4C22-5133-4E9D-B34D-22FED270B04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tel 1"/>
          <p:cNvSpPr txBox="1">
            <a:spLocks/>
          </p:cNvSpPr>
          <p:nvPr/>
        </p:nvSpPr>
        <p:spPr bwMode="auto">
          <a:xfrm>
            <a:off x="685800" y="9144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333399"/>
                </a:solidFill>
              </a:rPr>
              <a:t>The way forward, we follow the same path</a:t>
            </a:r>
            <a:endParaRPr lang="en-GB" sz="1800" kern="0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539552" y="1916832"/>
            <a:ext cx="8382000" cy="4392488"/>
          </a:xfrm>
          <a:prstGeom prst="rect">
            <a:avLst/>
          </a:prstGeom>
        </p:spPr>
        <p:txBody>
          <a:bodyPr/>
          <a:lstStyle>
            <a:lvl1pPr marL="246063" indent="-2460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3000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6357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049338" indent="-1952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w"/>
              <a:defRPr>
                <a:solidFill>
                  <a:srgbClr val="000000"/>
                </a:solidFill>
                <a:latin typeface="+mn-lt"/>
              </a:defRPr>
            </a:lvl3pPr>
            <a:lvl4pPr marL="1616075" indent="-28257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112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70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27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84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41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kern="0" dirty="0">
                <a:solidFill>
                  <a:srgbClr val="333399"/>
                </a:solidFill>
              </a:rPr>
              <a:t>Involving, preparing and training </a:t>
            </a:r>
          </a:p>
          <a:p>
            <a:pPr marL="417512" lvl="1" indent="0">
              <a:buNone/>
            </a:pPr>
            <a:r>
              <a:rPr lang="en-GB" sz="1800" kern="0" dirty="0">
                <a:solidFill>
                  <a:srgbClr val="333399"/>
                </a:solidFill>
              </a:rPr>
              <a:t>management and middle management</a:t>
            </a:r>
          </a:p>
          <a:p>
            <a:r>
              <a:rPr lang="en-GB" sz="1800" kern="0" dirty="0" smtClean="0">
                <a:solidFill>
                  <a:srgbClr val="333399"/>
                </a:solidFill>
              </a:rPr>
              <a:t>Reviews in all departments by </a:t>
            </a:r>
            <a:endParaRPr lang="en-GB" sz="1800" kern="0" dirty="0" smtClean="0">
              <a:solidFill>
                <a:srgbClr val="333399"/>
              </a:solidFill>
            </a:endParaRPr>
          </a:p>
          <a:p>
            <a:pPr marL="417512" lvl="1" indent="0">
              <a:buNone/>
            </a:pPr>
            <a:r>
              <a:rPr lang="en-GB" sz="1800" kern="0" dirty="0">
                <a:solidFill>
                  <a:srgbClr val="333399"/>
                </a:solidFill>
              </a:rPr>
              <a:t>summer 2015 </a:t>
            </a:r>
          </a:p>
          <a:p>
            <a:r>
              <a:rPr lang="en-GB" sz="1800" kern="0" dirty="0" smtClean="0">
                <a:solidFill>
                  <a:srgbClr val="333399"/>
                </a:solidFill>
              </a:rPr>
              <a:t>Transverse processes</a:t>
            </a:r>
          </a:p>
          <a:p>
            <a:r>
              <a:rPr lang="en-GB" sz="1800" kern="0" dirty="0" smtClean="0">
                <a:solidFill>
                  <a:srgbClr val="333399"/>
                </a:solidFill>
              </a:rPr>
              <a:t>External consultants </a:t>
            </a:r>
          </a:p>
          <a:p>
            <a:r>
              <a:rPr lang="en-GB" sz="1800" kern="0" dirty="0" smtClean="0">
                <a:solidFill>
                  <a:srgbClr val="333399"/>
                </a:solidFill>
              </a:rPr>
              <a:t>Internal facilitators, educate more </a:t>
            </a:r>
          </a:p>
          <a:p>
            <a:r>
              <a:rPr lang="en-GB" sz="1800" kern="0" dirty="0" smtClean="0">
                <a:solidFill>
                  <a:srgbClr val="333399"/>
                </a:solidFill>
              </a:rPr>
              <a:t>Project manager for Lean reporting to Director </a:t>
            </a:r>
            <a:r>
              <a:rPr lang="en-GB" sz="1800" kern="0" dirty="0" smtClean="0">
                <a:solidFill>
                  <a:srgbClr val="333399"/>
                </a:solidFill>
              </a:rPr>
              <a:t>General</a:t>
            </a:r>
          </a:p>
          <a:p>
            <a:r>
              <a:rPr lang="en-GB" sz="1800" kern="0" dirty="0" smtClean="0">
                <a:solidFill>
                  <a:srgbClr val="333399"/>
                </a:solidFill>
              </a:rPr>
              <a:t>Build culture for continuous improvement </a:t>
            </a:r>
            <a:endParaRPr lang="en-GB" sz="1800" kern="0" dirty="0" smtClean="0">
              <a:solidFill>
                <a:srgbClr val="333399"/>
              </a:solidFill>
            </a:endParaRPr>
          </a:p>
          <a:p>
            <a:pPr lvl="1"/>
            <a:endParaRPr lang="en-GB" sz="1400" kern="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GB" sz="1800" b="1" kern="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GB" sz="1800" b="1" kern="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GB" sz="1800" b="1" kern="0" dirty="0" smtClean="0">
                <a:solidFill>
                  <a:srgbClr val="333399"/>
                </a:solidFill>
              </a:rPr>
              <a:t>It’s okay to fail as long as you learn a lesson !</a:t>
            </a:r>
          </a:p>
          <a:p>
            <a:endParaRPr lang="en-GB" sz="1800" kern="0" dirty="0">
              <a:solidFill>
                <a:srgbClr val="333399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20" y="3949994"/>
            <a:ext cx="3240980" cy="25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74" y="1556792"/>
            <a:ext cx="367257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Lean thinking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333399"/>
                </a:solidFill>
              </a:rPr>
              <a:t>Culture and management for continuous improvement </a:t>
            </a:r>
            <a:endParaRPr lang="en-GB" dirty="0" smtClean="0">
              <a:solidFill>
                <a:srgbClr val="333399"/>
              </a:solidFill>
            </a:endParaRPr>
          </a:p>
          <a:p>
            <a:r>
              <a:rPr lang="en-GB" dirty="0" smtClean="0">
                <a:solidFill>
                  <a:srgbClr val="333399"/>
                </a:solidFill>
              </a:rPr>
              <a:t>Based </a:t>
            </a:r>
            <a:r>
              <a:rPr lang="en-GB" dirty="0" smtClean="0">
                <a:solidFill>
                  <a:srgbClr val="333399"/>
                </a:solidFill>
              </a:rPr>
              <a:t>on </a:t>
            </a:r>
            <a:r>
              <a:rPr lang="en-GB" dirty="0" smtClean="0">
                <a:solidFill>
                  <a:srgbClr val="333399"/>
                </a:solidFill>
              </a:rPr>
              <a:t>other quality systems, </a:t>
            </a:r>
            <a:r>
              <a:rPr lang="en-GB" dirty="0" smtClean="0">
                <a:solidFill>
                  <a:srgbClr val="333399"/>
                </a:solidFill>
              </a:rPr>
              <a:t>like TQM</a:t>
            </a:r>
            <a:r>
              <a:rPr lang="en-GB" dirty="0" smtClean="0">
                <a:solidFill>
                  <a:srgbClr val="333399"/>
                </a:solidFill>
              </a:rPr>
              <a:t>, Six Sigma etc.</a:t>
            </a:r>
            <a:endParaRPr lang="en-GB" dirty="0">
              <a:solidFill>
                <a:srgbClr val="333399"/>
              </a:solidFill>
            </a:endParaRPr>
          </a:p>
          <a:p>
            <a:r>
              <a:rPr lang="en-GB" dirty="0" smtClean="0">
                <a:solidFill>
                  <a:srgbClr val="333399"/>
                </a:solidFill>
              </a:rPr>
              <a:t>Add costumer </a:t>
            </a:r>
            <a:r>
              <a:rPr lang="en-GB" dirty="0">
                <a:solidFill>
                  <a:srgbClr val="333399"/>
                </a:solidFill>
              </a:rPr>
              <a:t>value</a:t>
            </a:r>
          </a:p>
          <a:p>
            <a:r>
              <a:rPr lang="en-GB" dirty="0">
                <a:solidFill>
                  <a:srgbClr val="333399"/>
                </a:solidFill>
              </a:rPr>
              <a:t>Focus on processes </a:t>
            </a:r>
          </a:p>
          <a:p>
            <a:r>
              <a:rPr lang="en-GB" dirty="0">
                <a:solidFill>
                  <a:srgbClr val="333399"/>
                </a:solidFill>
              </a:rPr>
              <a:t>Involving staff</a:t>
            </a:r>
          </a:p>
          <a:p>
            <a:r>
              <a:rPr lang="en-GB" dirty="0">
                <a:solidFill>
                  <a:srgbClr val="333399"/>
                </a:solidFill>
              </a:rPr>
              <a:t>Reduce waste – work </a:t>
            </a:r>
            <a:r>
              <a:rPr lang="en-GB" dirty="0" smtClean="0">
                <a:solidFill>
                  <a:srgbClr val="333399"/>
                </a:solidFill>
              </a:rPr>
              <a:t>smarter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Useful tools</a:t>
            </a:r>
            <a:endParaRPr lang="en-GB" dirty="0">
              <a:solidFill>
                <a:srgbClr val="333399"/>
              </a:solidFill>
            </a:endParaRPr>
          </a:p>
          <a:p>
            <a:endParaRPr lang="en-GB" dirty="0" smtClean="0">
              <a:solidFill>
                <a:srgbClr val="333399"/>
              </a:solidFill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26351"/>
            <a:ext cx="2982976" cy="232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4704"/>
            <a:ext cx="8382000" cy="838200"/>
          </a:xfrm>
        </p:spPr>
        <p:txBody>
          <a:bodyPr/>
          <a:lstStyle/>
          <a:p>
            <a:r>
              <a:rPr lang="en-GB" dirty="0"/>
              <a:t>Introduction phase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rgbClr val="333399"/>
                </a:solidFill>
              </a:rPr>
              <a:t>Value stream mapping</a:t>
            </a:r>
          </a:p>
          <a:p>
            <a:r>
              <a:rPr lang="en-GB" sz="2000" dirty="0" smtClean="0">
                <a:solidFill>
                  <a:srgbClr val="333399"/>
                </a:solidFill>
              </a:rPr>
              <a:t>Pilot reviews</a:t>
            </a:r>
          </a:p>
          <a:p>
            <a:r>
              <a:rPr lang="en-GB" sz="2000" dirty="0" smtClean="0">
                <a:solidFill>
                  <a:srgbClr val="333399"/>
                </a:solidFill>
              </a:rPr>
              <a:t>Training facilitators</a:t>
            </a:r>
          </a:p>
          <a:p>
            <a:r>
              <a:rPr lang="en-GB" sz="2000" dirty="0" smtClean="0">
                <a:solidFill>
                  <a:srgbClr val="333399"/>
                </a:solidFill>
              </a:rPr>
              <a:t>Involving staff</a:t>
            </a:r>
            <a:endParaRPr lang="en-GB" sz="2000" dirty="0">
              <a:solidFill>
                <a:srgbClr val="333399"/>
              </a:solidFill>
            </a:endParaRPr>
          </a:p>
          <a:p>
            <a:r>
              <a:rPr lang="en-GB" sz="2000" dirty="0" smtClean="0">
                <a:solidFill>
                  <a:srgbClr val="333399"/>
                </a:solidFill>
              </a:rPr>
              <a:t>Transvers processes</a:t>
            </a:r>
          </a:p>
          <a:p>
            <a:endParaRPr lang="en-GB" sz="2000" dirty="0" smtClean="0">
              <a:solidFill>
                <a:srgbClr val="333399"/>
              </a:solidFill>
            </a:endParaRPr>
          </a:p>
          <a:p>
            <a:endParaRPr lang="en-GB" sz="20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333399"/>
                </a:solidFill>
              </a:rPr>
              <a:t>Lessons learned</a:t>
            </a:r>
          </a:p>
          <a:p>
            <a:r>
              <a:rPr lang="en-GB" sz="2000" dirty="0">
                <a:solidFill>
                  <a:srgbClr val="333399"/>
                </a:solidFill>
              </a:rPr>
              <a:t>Involving middle management </a:t>
            </a:r>
          </a:p>
          <a:p>
            <a:r>
              <a:rPr lang="en-GB" sz="2000" dirty="0">
                <a:solidFill>
                  <a:srgbClr val="333399"/>
                </a:solidFill>
              </a:rPr>
              <a:t>Build culture</a:t>
            </a:r>
          </a:p>
          <a:p>
            <a:r>
              <a:rPr lang="en-GB" sz="2000" dirty="0" smtClean="0">
                <a:solidFill>
                  <a:srgbClr val="333399"/>
                </a:solidFill>
              </a:rPr>
              <a:t>Emphasize implementation of changes and follow up</a:t>
            </a:r>
            <a:endParaRPr lang="en-GB" sz="2000" dirty="0">
              <a:solidFill>
                <a:srgbClr val="333399"/>
              </a:solidFill>
            </a:endParaRP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306" y="2620169"/>
            <a:ext cx="2972184" cy="140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4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17717" r="9839" b="11724"/>
          <a:stretch/>
        </p:blipFill>
        <p:spPr>
          <a:xfrm>
            <a:off x="4713930" y="3573016"/>
            <a:ext cx="4423955" cy="285641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4704"/>
            <a:ext cx="8382000" cy="838200"/>
          </a:xfrm>
        </p:spPr>
        <p:txBody>
          <a:bodyPr/>
          <a:lstStyle/>
          <a:p>
            <a:r>
              <a:rPr lang="en-GB" dirty="0" smtClean="0"/>
              <a:t>Education of facilitators and process reviews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rgbClr val="333399"/>
                </a:solidFill>
              </a:rPr>
              <a:t>8 internal facilitators educated</a:t>
            </a:r>
          </a:p>
          <a:p>
            <a:r>
              <a:rPr lang="en-GB" sz="2000" dirty="0" smtClean="0">
                <a:solidFill>
                  <a:srgbClr val="333399"/>
                </a:solidFill>
              </a:rPr>
              <a:t>Training on 5 transvers processes</a:t>
            </a:r>
          </a:p>
          <a:p>
            <a:r>
              <a:rPr lang="en-GB" sz="2000" dirty="0" smtClean="0">
                <a:solidFill>
                  <a:srgbClr val="333399"/>
                </a:solidFill>
              </a:rPr>
              <a:t>Implementation of </a:t>
            </a:r>
            <a:r>
              <a:rPr lang="en-GB" sz="2000" dirty="0">
                <a:solidFill>
                  <a:srgbClr val="333399"/>
                </a:solidFill>
              </a:rPr>
              <a:t>changes included in project</a:t>
            </a:r>
          </a:p>
          <a:p>
            <a:endParaRPr lang="en-GB" sz="20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333399"/>
                </a:solidFill>
              </a:rPr>
              <a:t>Lessons learned</a:t>
            </a:r>
          </a:p>
          <a:p>
            <a:r>
              <a:rPr lang="en-GB" sz="2000" dirty="0" smtClean="0">
                <a:solidFill>
                  <a:srgbClr val="333399"/>
                </a:solidFill>
              </a:rPr>
              <a:t>Management </a:t>
            </a:r>
          </a:p>
          <a:p>
            <a:pPr lvl="1"/>
            <a:r>
              <a:rPr lang="en-GB" dirty="0" smtClean="0">
                <a:solidFill>
                  <a:srgbClr val="333399"/>
                </a:solidFill>
              </a:rPr>
              <a:t>Top </a:t>
            </a:r>
            <a:r>
              <a:rPr lang="en-GB" dirty="0">
                <a:solidFill>
                  <a:srgbClr val="333399"/>
                </a:solidFill>
              </a:rPr>
              <a:t>management </a:t>
            </a:r>
            <a:r>
              <a:rPr lang="nb-NO" dirty="0">
                <a:solidFill>
                  <a:srgbClr val="333399"/>
                </a:solidFill>
              </a:rPr>
              <a:t>in front</a:t>
            </a:r>
          </a:p>
          <a:p>
            <a:pPr lvl="1"/>
            <a:r>
              <a:rPr lang="en-GB" dirty="0" smtClean="0">
                <a:solidFill>
                  <a:srgbClr val="333399"/>
                </a:solidFill>
              </a:rPr>
              <a:t>Middle management is the key,</a:t>
            </a:r>
          </a:p>
          <a:p>
            <a:pPr marL="436562" lvl="1" indent="0">
              <a:buNone/>
            </a:pPr>
            <a:r>
              <a:rPr lang="en-GB" dirty="0" smtClean="0">
                <a:solidFill>
                  <a:srgbClr val="333399"/>
                </a:solidFill>
              </a:rPr>
              <a:t> commitment</a:t>
            </a:r>
          </a:p>
          <a:p>
            <a:r>
              <a:rPr lang="en-GB" sz="2000" dirty="0">
                <a:solidFill>
                  <a:srgbClr val="333399"/>
                </a:solidFill>
              </a:rPr>
              <a:t>Build </a:t>
            </a:r>
            <a:r>
              <a:rPr lang="en-GB" sz="2000" dirty="0" smtClean="0">
                <a:solidFill>
                  <a:srgbClr val="333399"/>
                </a:solidFill>
              </a:rPr>
              <a:t>culture</a:t>
            </a:r>
            <a:endParaRPr lang="en-GB" dirty="0" smtClean="0">
              <a:solidFill>
                <a:srgbClr val="333399"/>
              </a:solidFill>
            </a:endParaRP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8362950" cy="620713"/>
          </a:xfrm>
        </p:spPr>
        <p:txBody>
          <a:bodyPr lIns="85558" tIns="42778" rIns="85558" bIns="42778"/>
          <a:lstStyle/>
          <a:p>
            <a:r>
              <a:rPr lang="en-GB" sz="2800" dirty="0" smtClean="0"/>
              <a:t>Lean –  reducing waste is central</a:t>
            </a:r>
          </a:p>
        </p:txBody>
      </p:sp>
      <p:pic>
        <p:nvPicPr>
          <p:cNvPr id="54275" name="Picture 5" descr="sju_slöseri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71575"/>
            <a:ext cx="6523038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716463" y="3187700"/>
            <a:ext cx="577850" cy="5349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1100" b="1">
                <a:solidFill>
                  <a:schemeClr val="tx1"/>
                </a:solidFill>
              </a:rPr>
              <a:t>Waste</a:t>
            </a:r>
            <a:endParaRPr lang="nb-NO" sz="1000" b="1">
              <a:solidFill>
                <a:schemeClr val="tx1"/>
              </a:solidFill>
            </a:endParaRPr>
          </a:p>
          <a:p>
            <a:pPr algn="ctr" eaLnBrk="1" hangingPunct="1"/>
            <a:r>
              <a:rPr lang="nb-NO" sz="1000" b="1">
                <a:solidFill>
                  <a:schemeClr val="tx1"/>
                </a:solidFill>
              </a:rPr>
              <a:t>(MUDA)</a:t>
            </a:r>
          </a:p>
          <a:p>
            <a:pPr eaLnBrk="1" hangingPunct="1"/>
            <a:endParaRPr lang="nb-NO" sz="800" b="1">
              <a:solidFill>
                <a:schemeClr val="tx1"/>
              </a:solidFill>
            </a:endParaRP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3059113" y="2466975"/>
            <a:ext cx="827087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1200" b="1">
                <a:solidFill>
                  <a:schemeClr val="tx1"/>
                </a:solidFill>
              </a:rPr>
              <a:t>Waiting</a:t>
            </a: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6011863" y="2971800"/>
            <a:ext cx="827087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1200" b="1">
                <a:solidFill>
                  <a:schemeClr val="tx1"/>
                </a:solidFill>
              </a:rPr>
              <a:t>Stock</a:t>
            </a:r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5580063" y="4411663"/>
            <a:ext cx="104457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1200" b="1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5940425" y="3619500"/>
            <a:ext cx="104457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1200" b="1">
                <a:solidFill>
                  <a:schemeClr val="tx1"/>
                </a:solidFill>
              </a:rPr>
              <a:t>Correct</a:t>
            </a:r>
          </a:p>
        </p:txBody>
      </p:sp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5148263" y="2251075"/>
            <a:ext cx="1404937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b="1">
                <a:solidFill>
                  <a:schemeClr val="tx1"/>
                </a:solidFill>
              </a:rPr>
              <a:t>Overproduction</a:t>
            </a:r>
          </a:p>
        </p:txBody>
      </p:sp>
      <p:sp>
        <p:nvSpPr>
          <p:cNvPr id="54282" name="Text Box 12"/>
          <p:cNvSpPr txBox="1">
            <a:spLocks noChangeArrowheads="1"/>
          </p:cNvSpPr>
          <p:nvPr/>
        </p:nvSpPr>
        <p:spPr bwMode="auto">
          <a:xfrm>
            <a:off x="3492500" y="4484688"/>
            <a:ext cx="172878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1200" b="1" dirty="0" err="1">
                <a:solidFill>
                  <a:schemeClr val="tx1"/>
                </a:solidFill>
              </a:rPr>
              <a:t>Creativity</a:t>
            </a:r>
            <a:r>
              <a:rPr lang="nb-NO" sz="1200" b="1" dirty="0">
                <a:solidFill>
                  <a:schemeClr val="tx1"/>
                </a:solidFill>
              </a:rPr>
              <a:t> not used</a:t>
            </a:r>
          </a:p>
        </p:txBody>
      </p:sp>
      <p:sp>
        <p:nvSpPr>
          <p:cNvPr id="54283" name="Text Box 13"/>
          <p:cNvSpPr txBox="1">
            <a:spLocks noChangeArrowheads="1"/>
          </p:cNvSpPr>
          <p:nvPr/>
        </p:nvSpPr>
        <p:spPr bwMode="auto">
          <a:xfrm>
            <a:off x="2320925" y="3937760"/>
            <a:ext cx="1476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1200" b="1" dirty="0">
                <a:solidFill>
                  <a:schemeClr val="tx1"/>
                </a:solidFill>
              </a:rPr>
              <a:t>Resources not used</a:t>
            </a:r>
          </a:p>
        </p:txBody>
      </p:sp>
      <p:sp>
        <p:nvSpPr>
          <p:cNvPr id="54284" name="Text Box 14"/>
          <p:cNvSpPr txBox="1">
            <a:spLocks noChangeArrowheads="1"/>
          </p:cNvSpPr>
          <p:nvPr/>
        </p:nvSpPr>
        <p:spPr bwMode="auto">
          <a:xfrm>
            <a:off x="2700338" y="3476625"/>
            <a:ext cx="10795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1200" b="1" dirty="0" err="1">
                <a:solidFill>
                  <a:schemeClr val="tx1"/>
                </a:solidFill>
              </a:rPr>
              <a:t>Cumbersome</a:t>
            </a:r>
            <a:r>
              <a:rPr lang="nb-NO" sz="1200" b="1" dirty="0">
                <a:solidFill>
                  <a:schemeClr val="tx1"/>
                </a:solidFill>
              </a:rPr>
              <a:t> </a:t>
            </a:r>
            <a:r>
              <a:rPr lang="nb-NO" sz="1200" b="1" dirty="0" err="1">
                <a:solidFill>
                  <a:schemeClr val="tx1"/>
                </a:solidFill>
              </a:rPr>
              <a:t>movements</a:t>
            </a:r>
            <a:endParaRPr lang="nb-NO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692696"/>
            <a:ext cx="8382000" cy="838200"/>
          </a:xfrm>
        </p:spPr>
        <p:txBody>
          <a:bodyPr/>
          <a:lstStyle/>
          <a:p>
            <a:r>
              <a:rPr lang="en-GB" dirty="0" smtClean="0"/>
              <a:t>Reduce cumbersome movements and stock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5016" y="1996606"/>
            <a:ext cx="8382000" cy="439248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3399"/>
                </a:solidFill>
              </a:rPr>
              <a:t>Case 1: Efficient maintenance of the business register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Introducing additional and larger screens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Electronic work-flow   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Standard routines 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Focus on measurement</a:t>
            </a:r>
          </a:p>
          <a:p>
            <a:endParaRPr lang="en-GB" dirty="0" smtClean="0">
              <a:solidFill>
                <a:srgbClr val="333399"/>
              </a:solidFill>
            </a:endParaRPr>
          </a:p>
          <a:p>
            <a:endParaRPr lang="en-GB" dirty="0" smtClean="0">
              <a:solidFill>
                <a:srgbClr val="333399"/>
              </a:solidFill>
            </a:endParaRPr>
          </a:p>
          <a:p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098" name="Picture 2" descr="C:\Users\asu\AppData\Local\Microsoft\Windows\Temporary Internet Files\Content.Outlook\PKLNZTAB\Bilder fra SSB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Reduce corrections and waiting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3399"/>
                </a:solidFill>
              </a:rPr>
              <a:t>Case 2: Improving data collection specifications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Highlight and analyse mistakes 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Improve routines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Training of staff  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Active use of the PDCA-wheel</a:t>
            </a:r>
          </a:p>
          <a:p>
            <a:endParaRPr lang="en-GB" dirty="0" smtClean="0">
              <a:solidFill>
                <a:srgbClr val="333399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075" name="Picture 3" descr="C:\Users\asu\AppData\Local\Microsoft\Windows\Temporary Internet Files\Content.Outlook\PKLNZTAB\Bilder fra SSB 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2982976" cy="232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4704"/>
            <a:ext cx="8382000" cy="838200"/>
          </a:xfrm>
        </p:spPr>
        <p:txBody>
          <a:bodyPr/>
          <a:lstStyle/>
          <a:p>
            <a:r>
              <a:rPr lang="en-GB" dirty="0" smtClean="0"/>
              <a:t>Reduce overproduction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3399"/>
                </a:solidFill>
              </a:rPr>
              <a:t>Case 3: Tracking respondents in sample surveys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Targeted routines replaces low-coordinated activities</a:t>
            </a:r>
          </a:p>
          <a:p>
            <a:endParaRPr lang="en-GB" dirty="0" smtClean="0">
              <a:solidFill>
                <a:srgbClr val="333399"/>
              </a:solidFill>
            </a:endParaRPr>
          </a:p>
          <a:p>
            <a:endParaRPr lang="en-GB" dirty="0" smtClean="0">
              <a:solidFill>
                <a:srgbClr val="333399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6" name="Picture 2" descr="C:\Users\asu\AppData\Local\Microsoft\Windows\Temporary Internet Files\Content.Outlook\PKLNZTAB\Bilder fra SSB 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2" y="2708920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Reduce transport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723120"/>
            <a:ext cx="8382000" cy="4648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3399"/>
                </a:solidFill>
              </a:rPr>
              <a:t>Case 4: Digital communication in data collection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From paper to electronic questionnaires</a:t>
            </a:r>
          </a:p>
          <a:p>
            <a:r>
              <a:rPr lang="en-GB" dirty="0" smtClean="0">
                <a:solidFill>
                  <a:srgbClr val="333399"/>
                </a:solidFill>
              </a:rPr>
              <a:t>From paper based - to digital communication</a:t>
            </a:r>
          </a:p>
          <a:p>
            <a:endParaRPr lang="en-GB" dirty="0" smtClean="0">
              <a:solidFill>
                <a:srgbClr val="333399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2050" name="Picture 2" descr="C:\Users\asu\AppData\Local\Microsoft\Windows\Temporary Internet Files\Content.Outlook\PKLNZTAB\Bilder fra SSB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\AppData\Local\Microsoft\Windows\Temporary Internet Files\Content.Outlook\PKLNZTAB\Bilder fra SSB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45973" cy="1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\AppData\Local\Microsoft\Windows\Temporary Internet Files\Content.Outlook\PKLNZTAB\Bilder fra SSB 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3120348" cy="23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\AppData\Local\Microsoft\Windows\Temporary Internet Files\Content.Outlook\PKLNZTAB\Bilder fra SSB 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204864"/>
            <a:ext cx="2123727" cy="15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B-engelsk">
  <a:themeElements>
    <a:clrScheme name="Standard utforming 9">
      <a:dk1>
        <a:srgbClr val="003399"/>
      </a:dk1>
      <a:lt1>
        <a:srgbClr val="FFFFFF"/>
      </a:lt1>
      <a:dk2>
        <a:srgbClr val="000000"/>
      </a:dk2>
      <a:lt2>
        <a:srgbClr val="B2B2B2"/>
      </a:lt2>
      <a:accent1>
        <a:srgbClr val="003399"/>
      </a:accent1>
      <a:accent2>
        <a:srgbClr val="008080"/>
      </a:accent2>
      <a:accent3>
        <a:srgbClr val="FFFFFF"/>
      </a:accent3>
      <a:accent4>
        <a:srgbClr val="002A82"/>
      </a:accent4>
      <a:accent5>
        <a:srgbClr val="AAADCA"/>
      </a:accent5>
      <a:accent6>
        <a:srgbClr val="007373"/>
      </a:accent6>
      <a:hlink>
        <a:srgbClr val="CC0000"/>
      </a:hlink>
      <a:folHlink>
        <a:srgbClr val="FF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0099"/>
        </a:dk1>
        <a:lt1>
          <a:srgbClr val="FFFFFF"/>
        </a:lt1>
        <a:dk2>
          <a:srgbClr val="000000"/>
        </a:dk2>
        <a:lt2>
          <a:srgbClr val="B2B2B2"/>
        </a:lt2>
        <a:accent1>
          <a:srgbClr val="FF9900"/>
        </a:accent1>
        <a:accent2>
          <a:srgbClr val="008080"/>
        </a:accent2>
        <a:accent3>
          <a:srgbClr val="FFFFFF"/>
        </a:accent3>
        <a:accent4>
          <a:srgbClr val="000082"/>
        </a:accent4>
        <a:accent5>
          <a:srgbClr val="FFCAAA"/>
        </a:accent5>
        <a:accent6>
          <a:srgbClr val="007373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003399"/>
        </a:dk1>
        <a:lt1>
          <a:srgbClr val="FFFFFF"/>
        </a:lt1>
        <a:dk2>
          <a:srgbClr val="000000"/>
        </a:dk2>
        <a:lt2>
          <a:srgbClr val="B2B2B2"/>
        </a:lt2>
        <a:accent1>
          <a:srgbClr val="003399"/>
        </a:accent1>
        <a:accent2>
          <a:srgbClr val="008080"/>
        </a:accent2>
        <a:accent3>
          <a:srgbClr val="FFFFFF"/>
        </a:accent3>
        <a:accent4>
          <a:srgbClr val="002A82"/>
        </a:accent4>
        <a:accent5>
          <a:srgbClr val="AAADCA"/>
        </a:accent5>
        <a:accent6>
          <a:srgbClr val="00737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SSB-engelsk</Template>
  <TotalTime>488</TotalTime>
  <Pages>1</Pages>
  <Words>337</Words>
  <Application>Microsoft Office PowerPoint</Application>
  <PresentationFormat>Transparent</PresentationFormat>
  <Paragraphs>102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SSB-engelsk</vt:lpstr>
      <vt:lpstr>Continuous improvement and  Lean thinking in Statistics Norway </vt:lpstr>
      <vt:lpstr>About Lean thinking</vt:lpstr>
      <vt:lpstr>Introduction phase</vt:lpstr>
      <vt:lpstr>Education of facilitators and process reviews</vt:lpstr>
      <vt:lpstr>Lean –  reducing waste is central</vt:lpstr>
      <vt:lpstr>Reduce cumbersome movements and stock </vt:lpstr>
      <vt:lpstr>Reduce corrections and waiting </vt:lpstr>
      <vt:lpstr>Reduce overproduction</vt:lpstr>
      <vt:lpstr>Reduce transport</vt:lpstr>
      <vt:lpstr>Increase capacity utilization and creative thinking  </vt:lpstr>
      <vt:lpstr>PowerPoint-presentasjon</vt:lpstr>
    </vt:vector>
  </TitlesOfParts>
  <Company>SSB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Continuously improvement and Lean thinking in Statistics Norway</dc:title>
  <dc:creator>Olsen, Grete</dc:creator>
  <cp:lastModifiedBy>Olsen, Grete</cp:lastModifiedBy>
  <cp:revision>97</cp:revision>
  <cp:lastPrinted>1999-08-31T12:20:00Z</cp:lastPrinted>
  <dcterms:created xsi:type="dcterms:W3CDTF">2013-11-06T13:34:40Z</dcterms:created>
  <dcterms:modified xsi:type="dcterms:W3CDTF">2014-05-15T08:21:21Z</dcterms:modified>
</cp:coreProperties>
</file>