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60" r:id="rId4"/>
    <p:sldId id="259" r:id="rId5"/>
    <p:sldId id="264" r:id="rId6"/>
    <p:sldId id="263" r:id="rId7"/>
    <p:sldId id="275" r:id="rId8"/>
    <p:sldId id="276" r:id="rId9"/>
    <p:sldId id="266" r:id="rId10"/>
    <p:sldId id="278" r:id="rId11"/>
    <p:sldId id="268" r:id="rId12"/>
    <p:sldId id="273" r:id="rId13"/>
    <p:sldId id="274" r:id="rId14"/>
    <p:sldId id="271" r:id="rId15"/>
    <p:sldId id="272" r:id="rId16"/>
    <p:sldId id="257" r:id="rId17"/>
  </p:sldIdLst>
  <p:sldSz cx="9144000" cy="6858000" type="overhead"/>
  <p:notesSz cx="6805613" cy="9944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F8F8F8"/>
    <a:srgbClr val="EEEEEE"/>
    <a:srgbClr val="F4F4F4"/>
    <a:srgbClr val="E4E4E4"/>
    <a:srgbClr val="333399"/>
    <a:srgbClr val="000000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584B3760-284A-4155-AA5A-08EE208DCA54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7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869950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06" y="4728169"/>
            <a:ext cx="4991201" cy="418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4917" rIns="91438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935EAA5B-F051-494F-9E65-6D064D703B87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FE92C062-EE14-44B2-A8C6-3B1621BCFADE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1369E551-B1D9-4A9A-9901-434B2B364AB4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15B61F97-9C5B-4FF2-A5F2-98CBC8833DB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4074" name="Picture 42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80D90-2843-4ECC-B217-ED1F06EE08CD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5F82F-2CC5-4EE8-871D-96A53C3013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6BA77-B76F-490C-A91E-8BA33859C850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3CF9-C58C-4A50-BFBF-3301A3594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50A9F-B944-43BD-9FFB-8190730FBC17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B9E7-177F-4D5B-848A-428884D1B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64121-80A6-4148-9BDB-7BEB20C2EA5A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E8B9-D65D-477F-B5AD-6286B5579C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95AE7-CB14-4F66-9788-A35373509877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B125-8ADF-43ED-B658-93F2A9339D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3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ECA78-61E8-40F9-80BD-90A63BCE0A2A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6EF9-2E8E-44F8-80BE-6D2439C9BA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7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84F98-A30F-43D9-BF0C-D26D5440C8D3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4C22-5133-4E9D-B34D-22FED270B0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674BB-00D7-44BB-B88C-9A9FDD4833CC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D8B2-5E00-4F14-AF2A-2DF4ACE97A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3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40B08-1040-4A46-94A7-2FDCC99803B0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90217-6BB2-496D-8780-522A5D6656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4C60E-3F14-469F-840F-94D2DE63AC3D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FD93-56F6-4310-A005-E320F6AB2F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DF4163-64DB-4247-BE99-9F4C7D5B393A}" type="datetime1">
              <a:rPr lang="en-GB"/>
              <a:pPr/>
              <a:t>28/05/2014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DDA7E79-A621-4B88-9626-AE734374AAB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3059" name="Picture 51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kle@ssb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47800" y="1447800"/>
            <a:ext cx="7162800" cy="3505200"/>
          </a:xfrm>
        </p:spPr>
        <p:txBody>
          <a:bodyPr/>
          <a:lstStyle/>
          <a:p>
            <a:pPr algn="ctr"/>
            <a:r>
              <a:rPr lang="en-US" sz="3400" dirty="0"/>
              <a:t>Measuring data quality by the use of a routine </a:t>
            </a:r>
            <a:r>
              <a:rPr lang="en-US" sz="3400" dirty="0" smtClean="0"/>
              <a:t>re-interview module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Experiences from </a:t>
            </a:r>
            <a:r>
              <a:rPr lang="en-US" sz="1800" dirty="0"/>
              <a:t>the Norwegian European Social </a:t>
            </a:r>
            <a:r>
              <a:rPr lang="en-US" sz="1800" dirty="0" smtClean="0"/>
              <a:t>Survey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i="1" dirty="0" smtClean="0"/>
              <a:t>Øyvin Kleven and Frode Berglund</a:t>
            </a:r>
            <a:br>
              <a:rPr lang="en-US" sz="1800" i="1" dirty="0" smtClean="0"/>
            </a:br>
            <a:r>
              <a:rPr lang="en-US" sz="1800" i="1" dirty="0" smtClean="0"/>
              <a:t>Statistics Norway – </a:t>
            </a:r>
            <a:br>
              <a:rPr lang="en-US" sz="1800" i="1" dirty="0" smtClean="0"/>
            </a:br>
            <a:r>
              <a:rPr lang="en-US" sz="1800" i="1" dirty="0" smtClean="0"/>
              <a:t>Division for Data Collection Methods </a:t>
            </a:r>
            <a:endParaRPr lang="nb-NO" sz="1800" i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7162800" cy="990600"/>
          </a:xfrm>
        </p:spPr>
        <p:txBody>
          <a:bodyPr/>
          <a:lstStyle/>
          <a:p>
            <a:pPr algn="ctr"/>
            <a:r>
              <a:rPr lang="en-GB" sz="1800" b="1" dirty="0" smtClean="0"/>
              <a:t>European Conference on Quality in Official Statistics (Q2014)</a:t>
            </a:r>
          </a:p>
          <a:p>
            <a:pPr algn="ctr"/>
            <a:r>
              <a:rPr lang="en-GB" sz="1800" dirty="0" smtClean="0"/>
              <a:t>2-5 June, 2014. </a:t>
            </a:r>
            <a:r>
              <a:rPr lang="en-GB" sz="1800" dirty="0" err="1" smtClean="0"/>
              <a:t>Schönbrunn</a:t>
            </a:r>
            <a:r>
              <a:rPr lang="en-GB" sz="1800" dirty="0" smtClean="0"/>
              <a:t> Palace Centre, Vienna, Austria</a:t>
            </a:r>
            <a:endParaRPr lang="en-GB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5B61F97-9C5B-4FF2-A5F2-98CBC8833DB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/>
          <a:lstStyle/>
          <a:p>
            <a:r>
              <a:rPr lang="nb-NO" sz="2000" dirty="0" smtClean="0"/>
              <a:t>Re-</a:t>
            </a:r>
            <a:r>
              <a:rPr lang="nb-NO" sz="2000" dirty="0" err="1" smtClean="0"/>
              <a:t>interview</a:t>
            </a:r>
            <a:r>
              <a:rPr lang="nb-NO" sz="2000" dirty="0" smtClean="0"/>
              <a:t> for </a:t>
            </a:r>
            <a:r>
              <a:rPr lang="nb-NO" sz="2000" i="1" dirty="0" err="1" smtClean="0"/>
              <a:t>self-placement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along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left</a:t>
            </a:r>
            <a:r>
              <a:rPr lang="nb-NO" sz="2000" i="1" dirty="0" smtClean="0"/>
              <a:t> and right </a:t>
            </a:r>
            <a:r>
              <a:rPr lang="nb-NO" sz="2000" i="1" dirty="0" err="1" smtClean="0"/>
              <a:t>scale</a:t>
            </a:r>
            <a:endParaRPr lang="nb-NO" sz="2000" i="1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EF9-2E8E-44F8-80BE-6D2439C9BA01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796708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6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EF9-2E8E-44F8-80BE-6D2439C9BA01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9" y="1815123"/>
            <a:ext cx="7086600" cy="394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1100" dirty="0"/>
              <a:t>t</a:t>
            </a:r>
            <a:r>
              <a:rPr lang="en-US" sz="1100" dirty="0" smtClean="0"/>
              <a:t>1: In </a:t>
            </a:r>
            <a:r>
              <a:rPr lang="en-US" sz="1100" dirty="0"/>
              <a:t>politics people sometimes talk of “left” and “right”. </a:t>
            </a:r>
            <a:r>
              <a:rPr lang="en-US" sz="1100" dirty="0" smtClean="0"/>
              <a:t>Using </a:t>
            </a:r>
            <a:r>
              <a:rPr lang="en-US" sz="1100" dirty="0"/>
              <a:t>this card, where would you place yourself on this scale, </a:t>
            </a:r>
            <a:r>
              <a:rPr lang="en-US" sz="1100" dirty="0" smtClean="0"/>
              <a:t>where </a:t>
            </a:r>
            <a:r>
              <a:rPr lang="en-US" sz="1100" dirty="0"/>
              <a:t>0 means the left and 10 means the right</a:t>
            </a:r>
            <a:r>
              <a:rPr lang="en-US" sz="1100" dirty="0" smtClean="0"/>
              <a:t>? </a:t>
            </a:r>
            <a:r>
              <a:rPr lang="en-US" sz="1100" dirty="0"/>
              <a:t>/ </a:t>
            </a:r>
            <a:r>
              <a:rPr lang="en-US" sz="1100" dirty="0" smtClean="0"/>
              <a:t>t2 In </a:t>
            </a:r>
            <a:r>
              <a:rPr lang="en-US" sz="1100" dirty="0"/>
              <a:t>politics people sometimes talk of “left” and “right”. Where would you place </a:t>
            </a:r>
            <a:r>
              <a:rPr lang="en-US" sz="1100" dirty="0" smtClean="0"/>
              <a:t>yourself </a:t>
            </a:r>
            <a:r>
              <a:rPr lang="en-US" sz="1100" dirty="0"/>
              <a:t>on this scale? </a:t>
            </a:r>
            <a:r>
              <a:rPr lang="en-US" sz="1100" dirty="0" smtClean="0"/>
              <a:t>Please </a:t>
            </a:r>
            <a:r>
              <a:rPr lang="en-US" sz="1100" dirty="0"/>
              <a:t>tick one box.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endParaRPr lang="nb-NO" sz="1000" dirty="0"/>
          </a:p>
        </p:txBody>
      </p:sp>
      <p:sp>
        <p:nvSpPr>
          <p:cNvPr id="2" name="Rektangel 1"/>
          <p:cNvSpPr/>
          <p:nvPr/>
        </p:nvSpPr>
        <p:spPr>
          <a:xfrm>
            <a:off x="5486400" y="2049081"/>
            <a:ext cx="291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“Acceptable  </a:t>
            </a:r>
          </a:p>
          <a:p>
            <a:r>
              <a:rPr lang="en-US" sz="1600" i="1" dirty="0" smtClean="0"/>
              <a:t>agreement rate”: </a:t>
            </a:r>
            <a:r>
              <a:rPr lang="en-US" sz="1600" i="1" dirty="0"/>
              <a:t>97 percent </a:t>
            </a:r>
          </a:p>
        </p:txBody>
      </p:sp>
      <p:sp>
        <p:nvSpPr>
          <p:cNvPr id="3" name="Rektangel 2"/>
          <p:cNvSpPr/>
          <p:nvPr/>
        </p:nvSpPr>
        <p:spPr>
          <a:xfrm>
            <a:off x="5410200" y="5528756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Raw agreement rate: 63 percent</a:t>
            </a:r>
          </a:p>
        </p:txBody>
      </p:sp>
    </p:spTree>
    <p:extLst>
      <p:ext uri="{BB962C8B-B14F-4D97-AF65-F5344CB8AC3E}">
        <p14:creationId xmlns:p14="http://schemas.microsoft.com/office/powerpoint/2010/main" val="34061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EF9-2E8E-44F8-80BE-6D2439C9BA01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524000"/>
            <a:ext cx="834279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ktangel 10"/>
          <p:cNvSpPr/>
          <p:nvPr/>
        </p:nvSpPr>
        <p:spPr>
          <a:xfrm>
            <a:off x="685800" y="533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Re-interviewing </a:t>
            </a:r>
            <a:r>
              <a:rPr lang="en-US" dirty="0">
                <a:solidFill>
                  <a:schemeClr val="tx1"/>
                </a:solidFill>
              </a:rPr>
              <a:t>design for </a:t>
            </a:r>
            <a:r>
              <a:rPr lang="en-US" i="1" dirty="0">
                <a:solidFill>
                  <a:schemeClr val="tx1"/>
                </a:solidFill>
              </a:rPr>
              <a:t>satisfaction with government </a:t>
            </a:r>
            <a:endParaRPr lang="nb-NO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533400"/>
          </a:xfrm>
        </p:spPr>
        <p:txBody>
          <a:bodyPr/>
          <a:lstStyle/>
          <a:p>
            <a:r>
              <a:rPr lang="en-GB" sz="1000" dirty="0"/>
              <a:t>t1 Please answer using this card, where 0 means extremely dissatisfied and 10 means extremely satisfied. Now thinking about the Norwegian government, how satisfied are you with the way it is doing its job? / t2 Please indicate to what extent you agree or disagree with the statements below. ‘I am satisfied with the way the government is doing its job.’ Please tick one box.</a:t>
            </a:r>
            <a:endParaRPr lang="nb-NO" sz="100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EF9-2E8E-44F8-80BE-6D2439C9BA01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96" y="1371601"/>
            <a:ext cx="8649509" cy="455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5976394" y="1307813"/>
            <a:ext cx="291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“Acceptable </a:t>
            </a:r>
          </a:p>
          <a:p>
            <a:r>
              <a:rPr lang="en-US" sz="1600" i="1" dirty="0" smtClean="0"/>
              <a:t>agreement rate”: 92 </a:t>
            </a:r>
            <a:r>
              <a:rPr lang="en-US" sz="1600" i="1" dirty="0"/>
              <a:t>percent 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48400" y="5334000"/>
            <a:ext cx="16930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/>
              <a:t>Raw </a:t>
            </a:r>
            <a:endParaRPr lang="en-US" sz="1600" i="1" dirty="0" smtClean="0"/>
          </a:p>
          <a:p>
            <a:r>
              <a:rPr lang="en-US" sz="1600" i="1" dirty="0" smtClean="0"/>
              <a:t>agreement </a:t>
            </a:r>
            <a:r>
              <a:rPr lang="en-US" sz="1600" i="1" dirty="0"/>
              <a:t>rate: </a:t>
            </a:r>
            <a:endParaRPr lang="en-US" sz="1600" i="1" dirty="0" smtClean="0"/>
          </a:p>
          <a:p>
            <a:r>
              <a:rPr lang="en-US" sz="1600" i="1" dirty="0" smtClean="0"/>
              <a:t>43 </a:t>
            </a:r>
            <a:r>
              <a:rPr lang="en-US" sz="16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555968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Some </a:t>
            </a:r>
            <a:r>
              <a:rPr lang="en-GB" sz="2800" dirty="0" smtClean="0"/>
              <a:t>problems with re-interviewing</a:t>
            </a:r>
            <a:endParaRPr lang="en-GB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costs</a:t>
            </a:r>
          </a:p>
          <a:p>
            <a:r>
              <a:rPr lang="en-GB" dirty="0" smtClean="0"/>
              <a:t>Increased response burden</a:t>
            </a:r>
          </a:p>
          <a:p>
            <a:r>
              <a:rPr lang="en-US" dirty="0" smtClean="0"/>
              <a:t>It </a:t>
            </a:r>
            <a:r>
              <a:rPr lang="en-US" dirty="0"/>
              <a:t>is not possible to be 100% sure that we will capture “the true” reliability, validity and bias with only two </a:t>
            </a:r>
            <a:r>
              <a:rPr lang="en-US" dirty="0" smtClean="0"/>
              <a:t>measures</a:t>
            </a:r>
          </a:p>
          <a:p>
            <a:r>
              <a:rPr lang="en-US" dirty="0" smtClean="0"/>
              <a:t>There </a:t>
            </a:r>
            <a:r>
              <a:rPr lang="en-US" dirty="0"/>
              <a:t>will always be some factors that we don’t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context </a:t>
            </a:r>
            <a:r>
              <a:rPr lang="en-US" dirty="0" smtClean="0"/>
              <a:t>effects </a:t>
            </a:r>
            <a:endParaRPr lang="en-US" dirty="0" smtClean="0"/>
          </a:p>
          <a:p>
            <a:pPr lvl="1"/>
            <a:r>
              <a:rPr lang="en-US" dirty="0" smtClean="0"/>
              <a:t>interviewer </a:t>
            </a:r>
            <a:r>
              <a:rPr lang="en-US" dirty="0" smtClean="0"/>
              <a:t>effects </a:t>
            </a:r>
            <a:endParaRPr lang="en-US" dirty="0" smtClean="0"/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effects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Conclusion/summary</a:t>
            </a:r>
            <a:endParaRPr lang="en-GB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Re-interviewing should bridge between qualitative testing methods and </a:t>
            </a:r>
            <a:r>
              <a:rPr lang="en-GB" dirty="0" smtClean="0"/>
              <a:t>quantitative measures </a:t>
            </a:r>
            <a:r>
              <a:rPr lang="en-GB" dirty="0"/>
              <a:t>of questionnaire quality</a:t>
            </a:r>
            <a:endParaRPr lang="en-GB" dirty="0" smtClean="0"/>
          </a:p>
          <a:p>
            <a:pPr lvl="1"/>
            <a:r>
              <a:rPr lang="en-GB" dirty="0" smtClean="0"/>
              <a:t>Re- interviews can reveal problems in single questions, but it can also reveal that some problems detected in the cognitive labs are not real problems in survey statistics</a:t>
            </a:r>
          </a:p>
          <a:p>
            <a:r>
              <a:rPr lang="en-GB" dirty="0" smtClean="0"/>
              <a:t>Key variables in official statistics can be tested more extensively by re-interviewing</a:t>
            </a:r>
          </a:p>
          <a:p>
            <a:r>
              <a:rPr lang="en-US" dirty="0" smtClean="0"/>
              <a:t>Raw </a:t>
            </a:r>
            <a:r>
              <a:rPr lang="en-US" dirty="0"/>
              <a:t>agreement indices are important </a:t>
            </a:r>
            <a:r>
              <a:rPr lang="en-US" dirty="0" smtClean="0"/>
              <a:t>descriptive statistics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have unique common-sense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An easy way to say something about reliability </a:t>
            </a:r>
            <a:r>
              <a:rPr lang="en-US" dirty="0" err="1" smtClean="0"/>
              <a:t>i.e</a:t>
            </a:r>
            <a:r>
              <a:rPr lang="en-US" dirty="0" smtClean="0"/>
              <a:t> data quality</a:t>
            </a:r>
            <a:r>
              <a:rPr lang="en-US" dirty="0" smtClean="0"/>
              <a:t> </a:t>
            </a:r>
            <a:endParaRPr lang="en-US" dirty="0"/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000" b="1" dirty="0" smtClean="0"/>
          </a:p>
          <a:p>
            <a:pPr marL="0" indent="0" algn="ctr">
              <a:buNone/>
            </a:pPr>
            <a:r>
              <a:rPr lang="en-GB" sz="4000" b="1" dirty="0" smtClean="0"/>
              <a:t>Thank you for your attention!</a:t>
            </a:r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sz="1800" i="1" dirty="0" smtClean="0"/>
              <a:t>Øyvin Kleven: </a:t>
            </a:r>
            <a:r>
              <a:rPr lang="en-GB" sz="1800" i="1" dirty="0" smtClean="0">
                <a:hlinkClick r:id="rId2"/>
              </a:rPr>
              <a:t>kle@ssb.no</a:t>
            </a:r>
            <a:endParaRPr lang="en-GB" sz="1800" i="1" dirty="0" smtClean="0"/>
          </a:p>
          <a:p>
            <a:pPr marL="0" indent="0">
              <a:buNone/>
            </a:pPr>
            <a:r>
              <a:rPr lang="en-GB" sz="1800" i="1" dirty="0" smtClean="0"/>
              <a:t>Frode Berglund: fbe@ssb.no</a:t>
            </a:r>
            <a:endParaRPr lang="en-GB" sz="1800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762000"/>
            <a:ext cx="4495800" cy="51816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/>
              <a:t>A purpose of official statistics is to produce </a:t>
            </a:r>
            <a:r>
              <a:rPr lang="en-GB" sz="2000" i="1" dirty="0" smtClean="0"/>
              <a:t>estimates </a:t>
            </a:r>
            <a:r>
              <a:rPr lang="en-GB" sz="2000" i="1" dirty="0"/>
              <a:t>of unknown values of quantifiable </a:t>
            </a:r>
            <a:r>
              <a:rPr lang="en-GB" sz="2000" i="1" dirty="0" smtClean="0"/>
              <a:t>characteristics </a:t>
            </a:r>
            <a:r>
              <a:rPr lang="en-GB" sz="2000" i="1" dirty="0"/>
              <a:t>of a target population. </a:t>
            </a:r>
            <a:r>
              <a:rPr lang="en-GB" sz="2000" i="1" dirty="0" smtClean="0"/>
              <a:t>Estimates </a:t>
            </a:r>
            <a:r>
              <a:rPr lang="en-GB" sz="2000" i="1" dirty="0"/>
              <a:t>are not equal to the true values </a:t>
            </a:r>
            <a:r>
              <a:rPr lang="en-GB" sz="2000" i="1" dirty="0" smtClean="0"/>
              <a:t>because </a:t>
            </a:r>
            <a:r>
              <a:rPr lang="en-GB" sz="2000" i="1" dirty="0"/>
              <a:t>of variability </a:t>
            </a:r>
            <a:r>
              <a:rPr lang="en-GB" sz="2000" i="1" dirty="0" smtClean="0"/>
              <a:t>…  </a:t>
            </a:r>
            <a:r>
              <a:rPr lang="en-GB" sz="2000" i="1" dirty="0"/>
              <a:t>and </a:t>
            </a:r>
            <a:r>
              <a:rPr lang="en-GB" sz="2000" i="1" dirty="0" smtClean="0"/>
              <a:t>bias (p:32)</a:t>
            </a:r>
            <a:endParaRPr lang="nb-NO" sz="2000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33600"/>
            <a:ext cx="3049832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1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501967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The relationship of sources of survey errors </a:t>
            </a:r>
            <a:r>
              <a:rPr lang="en-GB" sz="1400" dirty="0" smtClean="0"/>
              <a:t>(</a:t>
            </a:r>
            <a:r>
              <a:rPr lang="en-GB" sz="1400" dirty="0" err="1" smtClean="0"/>
              <a:t>Alwin</a:t>
            </a:r>
            <a:r>
              <a:rPr lang="en-GB" sz="1400" dirty="0" smtClean="0"/>
              <a:t> 2007)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007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errors 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Measurement errors are errors that occur during data collection and cause the recorded values of variables to be different from the “true ones”</a:t>
            </a:r>
          </a:p>
          <a:p>
            <a:r>
              <a:rPr lang="en-GB" dirty="0"/>
              <a:t>Their causes are commonly </a:t>
            </a:r>
            <a:r>
              <a:rPr lang="en-GB" dirty="0" smtClean="0"/>
              <a:t>categorized by:</a:t>
            </a:r>
            <a:r>
              <a:rPr lang="en-GB" dirty="0"/>
              <a:t> </a:t>
            </a:r>
            <a:endParaRPr lang="nb-NO" dirty="0"/>
          </a:p>
          <a:p>
            <a:pPr lvl="1"/>
            <a:r>
              <a:rPr lang="en-GB" dirty="0"/>
              <a:t>Survey instrument: the form, questionnaire or measuring device used for data collection may lead to the recording of wrong values</a:t>
            </a:r>
            <a:endParaRPr lang="nb-NO" dirty="0"/>
          </a:p>
          <a:p>
            <a:pPr lvl="1"/>
            <a:r>
              <a:rPr lang="en-GB" dirty="0"/>
              <a:t>Respondent: respondents may, consciously or unconsciously, give erroneous data;</a:t>
            </a:r>
            <a:endParaRPr lang="nb-NO" dirty="0"/>
          </a:p>
          <a:p>
            <a:pPr lvl="1"/>
            <a:r>
              <a:rPr lang="en-GB" dirty="0"/>
              <a:t>Interviewer: interviewers may influence the answers given by respondents.</a:t>
            </a:r>
            <a:endParaRPr lang="nb-NO" dirty="0"/>
          </a:p>
          <a:p>
            <a:endParaRPr lang="en-GB" dirty="0" smtClean="0"/>
          </a:p>
          <a:p>
            <a:r>
              <a:rPr lang="en-GB" dirty="0" smtClean="0"/>
              <a:t>Measurement errors can be systematic or random</a:t>
            </a:r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Validity and reliability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concept of validity refers to the extent to which the measurement accomplishes the purpose for which it is intended.  </a:t>
            </a:r>
          </a:p>
          <a:p>
            <a:endParaRPr lang="en-GB" dirty="0" smtClean="0"/>
          </a:p>
          <a:p>
            <a:r>
              <a:rPr lang="en-GB" dirty="0" smtClean="0"/>
              <a:t>Reliability is about the consistency of the measurement</a:t>
            </a:r>
          </a:p>
          <a:p>
            <a:pPr lvl="1"/>
            <a:r>
              <a:rPr lang="en-GB" dirty="0" smtClean="0"/>
              <a:t>Low reliability indicates that responses are more or less arbitrary, and then the measure can not be valid. Reliability is a necessary condition for the validity of a measure.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Some methods and techniques for </a:t>
            </a:r>
            <a:r>
              <a:rPr lang="en-GB" sz="2000" dirty="0" smtClean="0"/>
              <a:t>assessing </a:t>
            </a:r>
            <a:r>
              <a:rPr lang="en-GB" sz="2000" dirty="0"/>
              <a:t>measurement errors in </a:t>
            </a:r>
            <a:r>
              <a:rPr lang="en-GB" sz="2000" dirty="0" smtClean="0"/>
              <a:t>surveys </a:t>
            </a:r>
            <a:r>
              <a:rPr lang="en-GB" sz="1600" i="1" dirty="0" smtClean="0"/>
              <a:t>(Based on </a:t>
            </a:r>
            <a:r>
              <a:rPr lang="en-GB" sz="1600" i="1" dirty="0" err="1" smtClean="0"/>
              <a:t>Biemer</a:t>
            </a:r>
            <a:r>
              <a:rPr lang="en-GB" sz="1600" i="1" dirty="0" smtClean="0"/>
              <a:t> and </a:t>
            </a:r>
            <a:r>
              <a:rPr lang="en-GB" sz="1600" i="1" dirty="0" err="1" smtClean="0"/>
              <a:t>Lyberg</a:t>
            </a:r>
            <a:r>
              <a:rPr lang="en-GB" sz="1600" i="1" dirty="0" smtClean="0"/>
              <a:t> 2003:261)</a:t>
            </a:r>
            <a:endParaRPr lang="nb-NO" sz="1600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4" y="1600200"/>
            <a:ext cx="8074826" cy="486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ktangel 2"/>
          <p:cNvSpPr/>
          <p:nvPr/>
        </p:nvSpPr>
        <p:spPr bwMode="auto">
          <a:xfrm>
            <a:off x="533400" y="1828800"/>
            <a:ext cx="8229600" cy="1371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522514" y="4876800"/>
            <a:ext cx="8229600" cy="609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Measuring reliability by re-interviews</a:t>
            </a:r>
            <a:endParaRPr lang="en-GB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Reinterviews</a:t>
            </a:r>
            <a:r>
              <a:rPr lang="en-GB" dirty="0"/>
              <a:t> can be used to asses’ reliability with the following assumptions: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1) There are no changes in the underlying construct between the two interviews.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2) All the important aspects of the measurement protocol remain the </a:t>
            </a:r>
            <a:r>
              <a:rPr lang="en-GB" dirty="0" smtClean="0"/>
              <a:t>same. The </a:t>
            </a:r>
            <a:r>
              <a:rPr lang="en-GB" dirty="0"/>
              <a:t>essential survey </a:t>
            </a:r>
            <a:r>
              <a:rPr lang="en-GB" dirty="0" smtClean="0"/>
              <a:t>conditions </a:t>
            </a:r>
            <a:r>
              <a:rPr lang="en-GB" dirty="0"/>
              <a:t>remains the </a:t>
            </a:r>
            <a:r>
              <a:rPr lang="en-GB" dirty="0" smtClean="0"/>
              <a:t>same. 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3) There is no impact of the first measurement on the second </a:t>
            </a:r>
            <a:r>
              <a:rPr lang="en-GB" dirty="0" smtClean="0"/>
              <a:t>responses, e.g. there </a:t>
            </a:r>
            <a:r>
              <a:rPr lang="en-GB" dirty="0"/>
              <a:t>are no memory </a:t>
            </a:r>
            <a:r>
              <a:rPr lang="en-GB" dirty="0" smtClean="0"/>
              <a:t>effects. </a:t>
            </a:r>
            <a:r>
              <a:rPr lang="en-GB" sz="1600" dirty="0" smtClean="0"/>
              <a:t>(</a:t>
            </a:r>
            <a:r>
              <a:rPr lang="en-GB" sz="1600" i="1" dirty="0"/>
              <a:t>Groves et al 2009:282</a:t>
            </a:r>
            <a:r>
              <a:rPr lang="en-GB" sz="1600" dirty="0"/>
              <a:t>). </a:t>
            </a:r>
            <a:endParaRPr lang="nb-NO" sz="1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Express reliability by raw data</a:t>
            </a:r>
            <a:endParaRPr lang="en-GB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Before looking at the data, decide acceptable changes in responses based on knowledge about the subject, i.e. not </a:t>
            </a:r>
            <a:r>
              <a:rPr lang="en-GB" dirty="0" smtClean="0"/>
              <a:t>just applying </a:t>
            </a:r>
            <a:r>
              <a:rPr lang="en-GB" dirty="0" smtClean="0"/>
              <a:t>a technical method  </a:t>
            </a:r>
          </a:p>
          <a:p>
            <a:r>
              <a:rPr lang="en-GB" dirty="0" smtClean="0"/>
              <a:t>cross </a:t>
            </a:r>
            <a:r>
              <a:rPr lang="en-GB" dirty="0"/>
              <a:t>tabulate the two </a:t>
            </a:r>
            <a:r>
              <a:rPr lang="en-GB" dirty="0" smtClean="0"/>
              <a:t>measures</a:t>
            </a:r>
          </a:p>
          <a:p>
            <a:r>
              <a:rPr lang="en-GB" dirty="0" smtClean="0"/>
              <a:t>investigate the </a:t>
            </a:r>
            <a:r>
              <a:rPr lang="en-GB" dirty="0"/>
              <a:t>structure of distribution in the </a:t>
            </a:r>
            <a:r>
              <a:rPr lang="en-GB" dirty="0" smtClean="0"/>
              <a:t>table </a:t>
            </a:r>
          </a:p>
          <a:p>
            <a:r>
              <a:rPr lang="en-GB" dirty="0" smtClean="0"/>
              <a:t>calculate the raw agreement rate</a:t>
            </a:r>
          </a:p>
          <a:p>
            <a:r>
              <a:rPr lang="en-GB" dirty="0" smtClean="0"/>
              <a:t>calculate </a:t>
            </a:r>
            <a:r>
              <a:rPr lang="en-GB" dirty="0" smtClean="0"/>
              <a:t>acceptable </a:t>
            </a:r>
            <a:r>
              <a:rPr lang="en-GB" dirty="0" smtClean="0"/>
              <a:t>agreement rates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GB" sz="2200" dirty="0" smtClean="0"/>
              <a:t>The re-interviewing design in The European </a:t>
            </a:r>
            <a:r>
              <a:rPr lang="en-GB" sz="2200" dirty="0"/>
              <a:t>S</a:t>
            </a:r>
            <a:r>
              <a:rPr lang="en-GB" sz="2200" dirty="0" smtClean="0"/>
              <a:t>ocial Survey</a:t>
            </a:r>
            <a:endParaRPr lang="nb-NO" sz="220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EF9-2E8E-44F8-80BE-6D2439C9BA01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45" y="1154112"/>
            <a:ext cx="6282444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0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B-engelsk">
  <a:themeElements>
    <a:clrScheme name="Standard utforming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SSB-engelsk</Template>
  <TotalTime>941</TotalTime>
  <Pages>1</Pages>
  <Words>686</Words>
  <Application>Microsoft Office PowerPoint</Application>
  <PresentationFormat>Transparent</PresentationFormat>
  <Paragraphs>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SSB-engelsk</vt:lpstr>
      <vt:lpstr>Measuring data quality by the use of a routine re-interview module   Experiences from the Norwegian European Social Survey   Øyvin Kleven and Frode Berglund Statistics Norway –  Division for Data Collection Methods </vt:lpstr>
      <vt:lpstr>PowerPoint-presentasjon</vt:lpstr>
      <vt:lpstr>The relationship of sources of survey errors (Alwin 2007)</vt:lpstr>
      <vt:lpstr>Measurement errors </vt:lpstr>
      <vt:lpstr>Validity and reliability</vt:lpstr>
      <vt:lpstr>Some methods and techniques for assessing measurement errors in surveys (Based on Biemer and Lyberg 2003:261)</vt:lpstr>
      <vt:lpstr>Measuring reliability by re-interviews</vt:lpstr>
      <vt:lpstr>Express reliability by raw data</vt:lpstr>
      <vt:lpstr>The re-interviewing design in The European Social Survey</vt:lpstr>
      <vt:lpstr>Re-interview for self-placement along the left and right scale</vt:lpstr>
      <vt:lpstr>t1: In politics people sometimes talk of “left” and “right”. Using this card, where would you place yourself on this scale, where 0 means the left and 10 means the right? / t2 In politics people sometimes talk of “left” and “right”. Where would you place yourself on this scale? Please tick one box.  </vt:lpstr>
      <vt:lpstr>PowerPoint-presentasjon</vt:lpstr>
      <vt:lpstr>t1 Please answer using this card, where 0 means extremely dissatisfied and 10 means extremely satisfied. Now thinking about the Norwegian government, how satisfied are you with the way it is doing its job? / t2 Please indicate to what extent you agree or disagree with the statements below. ‘I am satisfied with the way the government is doing its job.’ Please tick one box.</vt:lpstr>
      <vt:lpstr>Some problems with re-interviewing</vt:lpstr>
      <vt:lpstr>Conclusion/summary</vt:lpstr>
      <vt:lpstr>PowerPoint-presentasjon</vt:lpstr>
    </vt:vector>
  </TitlesOfParts>
  <Company>Statistisk sentralbyrå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data quality by the use of a routine test-retest module   Experiences fro the Norwegian European Social Survey</dc:title>
  <dc:creator>Kleven, Øyvin</dc:creator>
  <cp:lastModifiedBy>Kleven, Øyvin</cp:lastModifiedBy>
  <cp:revision>71</cp:revision>
  <cp:lastPrinted>2014-05-28T11:28:30Z</cp:lastPrinted>
  <dcterms:created xsi:type="dcterms:W3CDTF">2014-05-15T12:11:18Z</dcterms:created>
  <dcterms:modified xsi:type="dcterms:W3CDTF">2014-05-28T12:24:22Z</dcterms:modified>
</cp:coreProperties>
</file>