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1" r:id="rId2"/>
    <p:sldId id="291" r:id="rId3"/>
    <p:sldId id="273" r:id="rId4"/>
    <p:sldId id="293" r:id="rId5"/>
    <p:sldId id="280" r:id="rId6"/>
    <p:sldId id="286" r:id="rId7"/>
    <p:sldId id="290" r:id="rId8"/>
    <p:sldId id="282" r:id="rId9"/>
    <p:sldId id="287" r:id="rId10"/>
    <p:sldId id="288" r:id="rId11"/>
    <p:sldId id="292" r:id="rId12"/>
    <p:sldId id="289" r:id="rId13"/>
    <p:sldId id="283" r:id="rId14"/>
    <p:sldId id="285" r:id="rId15"/>
    <p:sldId id="284" r:id="rId16"/>
    <p:sldId id="281" r:id="rId17"/>
    <p:sldId id="294" r:id="rId18"/>
    <p:sldId id="279" r:id="rId19"/>
  </p:sldIdLst>
  <p:sldSz cx="10693400" cy="7561263"/>
  <p:notesSz cx="6797675" cy="9926638"/>
  <p:defaultTextStyle>
    <a:defPPr>
      <a:defRPr lang="en-US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AF"/>
    <a:srgbClr val="558DBF"/>
    <a:srgbClr val="4A85BA"/>
    <a:srgbClr val="6B9BC7"/>
    <a:srgbClr val="0071BC"/>
    <a:srgbClr val="BD1B21"/>
    <a:srgbClr val="A012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5984" autoAdjust="0"/>
    <p:restoredTop sz="94645" autoAdjust="0"/>
  </p:normalViewPr>
  <p:slideViewPr>
    <p:cSldViewPr>
      <p:cViewPr varScale="1">
        <p:scale>
          <a:sx n="43" d="100"/>
          <a:sy n="43" d="100"/>
        </p:scale>
        <p:origin x="-114" y="-486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856153A-0633-49D0-BD1E-5C9CCD65601D}" type="datetimeFigureOut">
              <a:rPr lang="en-US"/>
              <a:pPr>
                <a:defRPr/>
              </a:pPr>
              <a:t>6/2/2014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56EA42-405D-4797-B769-D9BAAB45E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FCEED37-71F7-47C0-85F1-8E1595D98640}" type="datetimeFigureOut">
              <a:rPr lang="en-US"/>
              <a:pPr>
                <a:defRPr/>
              </a:pPr>
              <a:t>6/2/2014</a:t>
            </a:fld>
            <a:endParaRPr lang="en-US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299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8481F4-1B5D-4218-A6FC-84334504DED2}" type="slidenum">
              <a:rPr lang="en-US"/>
              <a:pPr>
                <a:defRPr/>
              </a:pPr>
              <a:t>‹#›</a:t>
            </a:fld>
            <a:r>
              <a:rPr lang="cs-CZ" dirty="0"/>
              <a:t>/x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476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97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465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960" algn="l" defTabSz="104299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3024188" y="7091363"/>
            <a:ext cx="6149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CZECH STATISTICAL OFFICE |  </a:t>
            </a:r>
            <a:r>
              <a:rPr lang="cs-CZ" altLang="cs-CZ" sz="1200" b="1" dirty="0">
                <a:solidFill>
                  <a:srgbClr val="0071BC"/>
                </a:solidFill>
                <a:latin typeface="Arial" charset="0"/>
              </a:rPr>
              <a:t>Na </a:t>
            </a:r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padesatem </a:t>
            </a:r>
            <a:r>
              <a:rPr lang="cs-CZ" altLang="cs-CZ" sz="1200" b="1" dirty="0">
                <a:solidFill>
                  <a:srgbClr val="0071BC"/>
                </a:solidFill>
                <a:latin typeface="Arial" charset="0"/>
              </a:rPr>
              <a:t>81, 100 82 </a:t>
            </a:r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Prague</a:t>
            </a:r>
            <a:r>
              <a:rPr lang="cs-CZ" altLang="cs-CZ" sz="1200" b="1" baseline="0" dirty="0" smtClean="0">
                <a:solidFill>
                  <a:srgbClr val="0071BC"/>
                </a:solidFill>
                <a:latin typeface="Arial" charset="0"/>
              </a:rPr>
              <a:t> </a:t>
            </a:r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10  </a:t>
            </a:r>
            <a:r>
              <a:rPr lang="cs-CZ" altLang="cs-CZ" sz="1200" b="1" dirty="0">
                <a:solidFill>
                  <a:srgbClr val="0071BC"/>
                </a:solidFill>
                <a:latin typeface="Arial" charset="0"/>
              </a:rPr>
              <a:t>|  www.</a:t>
            </a:r>
            <a:r>
              <a:rPr lang="cs-CZ" altLang="cs-CZ" sz="1200" b="1" dirty="0" err="1">
                <a:solidFill>
                  <a:srgbClr val="0071BC"/>
                </a:solidFill>
                <a:latin typeface="Arial" charset="0"/>
              </a:rPr>
              <a:t>czso.cz</a:t>
            </a:r>
            <a:endParaRPr lang="cs-CZ" altLang="cs-CZ" sz="1200" b="1" dirty="0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3006000" y="5040000"/>
            <a:ext cx="7020000" cy="71970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6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/>
          </p:nvPr>
        </p:nvSpPr>
        <p:spPr>
          <a:xfrm>
            <a:off x="3006000" y="2664000"/>
            <a:ext cx="7020000" cy="21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4500" b="1" cap="all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4500" b="1">
                <a:latin typeface="Arial" pitchFamily="34" charset="0"/>
                <a:cs typeface="Arial" pitchFamily="34" charset="0"/>
              </a:defRPr>
            </a:lvl2pPr>
            <a:lvl3pPr>
              <a:defRPr sz="4500" b="1">
                <a:latin typeface="Arial" pitchFamily="34" charset="0"/>
                <a:cs typeface="Arial" pitchFamily="34" charset="0"/>
              </a:defRPr>
            </a:lvl3pPr>
            <a:lvl4pPr>
              <a:defRPr sz="4500" b="1">
                <a:latin typeface="Arial" pitchFamily="34" charset="0"/>
                <a:cs typeface="Arial" pitchFamily="34" charset="0"/>
              </a:defRPr>
            </a:lvl4pPr>
            <a:lvl5pPr>
              <a:defRPr sz="4500"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006000" y="5868000"/>
            <a:ext cx="7020000" cy="71970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 b="0" i="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9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858" y="1280301"/>
            <a:ext cx="37052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tex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570BDE0-E36B-4583-81C3-0C1637A1EAA7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 dirty="0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1042988" rtl="0" eaLnBrk="1" fontAlgn="base" latinLnBrk="0" hangingPunct="1">
              <a:lnSpc>
                <a:spcPts val="34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4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521496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04299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564485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85980" indent="0">
              <a:lnSpc>
                <a:spcPts val="3400"/>
              </a:lnSpc>
              <a:buNone/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7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00" y="7066779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+ 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300B9D4-465F-4F99-A424-45B8D5807F48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2" hasCustomPrompt="1"/>
          </p:nvPr>
        </p:nvSpPr>
        <p:spPr>
          <a:xfrm>
            <a:off x="846106" y="2196455"/>
            <a:ext cx="9215502" cy="4607545"/>
          </a:xfrm>
          <a:prstGeom prst="rect">
            <a:avLst/>
          </a:prstGeom>
        </p:spPr>
        <p:txBody>
          <a:bodyPr lIns="0" tIns="0" rIns="0" bIns="0"/>
          <a:lstStyle>
            <a:lvl1pPr marL="358775" indent="-358775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  <a:tabLst>
                <a:tab pos="358775" algn="l"/>
              </a:tabLst>
              <a:defRPr sz="22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  <a:lvl2pPr marL="720000" indent="-288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  <a:defRPr sz="22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2pPr>
            <a:lvl3pPr marL="1152000" indent="-28800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■"/>
              <a:defRPr sz="2200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3pPr>
            <a:lvl4pPr marL="1825233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346728" indent="-288000">
              <a:lnSpc>
                <a:spcPts val="3400"/>
              </a:lnSpc>
              <a:spcBef>
                <a:spcPts val="0"/>
              </a:spcBef>
              <a:buFont typeface="Arial" pitchFamily="34" charset="0"/>
              <a:buChar char="■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dirty="0" smtClean="0"/>
              <a:t>K</a:t>
            </a:r>
            <a:r>
              <a:rPr lang="en-GB" noProof="0" dirty="0" err="1" smtClean="0"/>
              <a:t>lepnutím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text</a:t>
            </a:r>
            <a:r>
              <a:rPr lang="cs-CZ" noProof="0" dirty="0" smtClean="0"/>
              <a:t> </a:t>
            </a:r>
            <a:r>
              <a:rPr lang="en-GB" noProof="0" dirty="0" smtClean="0"/>
              <a:t>u.</a:t>
            </a:r>
            <a:r>
              <a:rPr lang="cs-CZ" noProof="0" dirty="0" smtClean="0"/>
              <a:t> </a:t>
            </a:r>
            <a:r>
              <a:rPr lang="en-GB" noProof="0" dirty="0" err="1" smtClean="0"/>
              <a:t>Klepnutím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text</a:t>
            </a:r>
            <a:r>
              <a:rPr lang="cs-CZ" noProof="0" dirty="0" smtClean="0"/>
              <a:t> </a:t>
            </a:r>
            <a:r>
              <a:rPr lang="en-GB" noProof="0" dirty="0" smtClean="0"/>
              <a:t>u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r>
              <a:rPr lang="cs-CZ" noProof="0" dirty="0" smtClean="0"/>
              <a:t> les  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Třetí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792407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pic>
        <p:nvPicPr>
          <p:cNvPr id="7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00" y="7066779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A6009802-2072-4118-B64F-A2FA4801B952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10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846106" y="1620000"/>
            <a:ext cx="9215502" cy="51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972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7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00" y="7066779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5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846106" y="449068"/>
            <a:ext cx="9215502" cy="5232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buNone/>
              <a:defRPr sz="3000" b="1" kern="1200" cap="none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6"/>
          <p:cNvSpPr>
            <a:spLocks noGrp="1"/>
          </p:cNvSpPr>
          <p:nvPr>
            <p:ph sz="quarter" idx="11"/>
          </p:nvPr>
        </p:nvSpPr>
        <p:spPr>
          <a:xfrm>
            <a:off x="846106" y="1224000"/>
            <a:ext cx="9215502" cy="558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8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00" y="7066779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9347200" y="7091363"/>
            <a:ext cx="7143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fld id="{586C3552-325B-4C27-8420-E5F0FD666720}" type="slidenum">
              <a:rPr lang="cs-CZ" altLang="cs-CZ" sz="1200" b="1">
                <a:solidFill>
                  <a:srgbClr val="0071BC"/>
                </a:solidFill>
                <a:latin typeface="Arial" charset="0"/>
              </a:rPr>
              <a:pPr algn="r"/>
              <a:t>‹#›</a:t>
            </a:fld>
            <a:endParaRPr lang="cs-CZ" altLang="cs-CZ" sz="1200" b="1">
              <a:solidFill>
                <a:srgbClr val="0071BC"/>
              </a:solidFill>
              <a:latin typeface="Arial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600" y="7066779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děkov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7"/>
          <p:cNvSpPr txBox="1">
            <a:spLocks noChangeArrowheads="1"/>
          </p:cNvSpPr>
          <p:nvPr/>
        </p:nvSpPr>
        <p:spPr bwMode="auto">
          <a:xfrm>
            <a:off x="3024188" y="7091363"/>
            <a:ext cx="614997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CZECH STATISTICAL OFFICE |  </a:t>
            </a:r>
            <a:r>
              <a:rPr lang="cs-CZ" altLang="cs-CZ" sz="1200" b="1" dirty="0">
                <a:solidFill>
                  <a:srgbClr val="0071BC"/>
                </a:solidFill>
                <a:latin typeface="Arial" charset="0"/>
              </a:rPr>
              <a:t>Na </a:t>
            </a:r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padesatem </a:t>
            </a:r>
            <a:r>
              <a:rPr lang="cs-CZ" altLang="cs-CZ" sz="1200" b="1" dirty="0">
                <a:solidFill>
                  <a:srgbClr val="0071BC"/>
                </a:solidFill>
                <a:latin typeface="Arial" charset="0"/>
              </a:rPr>
              <a:t>81, 100 82 </a:t>
            </a:r>
            <a:r>
              <a:rPr lang="cs-CZ" altLang="cs-CZ" sz="1200" b="1" dirty="0" smtClean="0">
                <a:solidFill>
                  <a:srgbClr val="0071BC"/>
                </a:solidFill>
                <a:latin typeface="Arial" charset="0"/>
              </a:rPr>
              <a:t>Prague 10  </a:t>
            </a:r>
            <a:r>
              <a:rPr lang="cs-CZ" altLang="cs-CZ" sz="1200" b="1" dirty="0">
                <a:solidFill>
                  <a:srgbClr val="0071BC"/>
                </a:solidFill>
                <a:latin typeface="Arial" charset="0"/>
              </a:rPr>
              <a:t>|  www.</a:t>
            </a:r>
            <a:r>
              <a:rPr lang="cs-CZ" altLang="cs-CZ" sz="1200" b="1" dirty="0" err="1">
                <a:solidFill>
                  <a:srgbClr val="0071BC"/>
                </a:solidFill>
                <a:latin typeface="Arial" charset="0"/>
              </a:rPr>
              <a:t>czso.cz</a:t>
            </a:r>
            <a:endParaRPr lang="cs-CZ" altLang="cs-CZ" sz="1200" b="1" dirty="0">
              <a:solidFill>
                <a:srgbClr val="0071BC"/>
              </a:solidFill>
              <a:latin typeface="Arial" charset="0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0"/>
          </p:nvPr>
        </p:nvSpPr>
        <p:spPr>
          <a:xfrm>
            <a:off x="3006000" y="3960000"/>
            <a:ext cx="7020000" cy="1440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300" b="1" baseline="0">
                <a:solidFill>
                  <a:srgbClr val="0071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1858" y="1208863"/>
            <a:ext cx="37052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0"/>
            <a:ext cx="10691813" cy="107950"/>
          </a:xfrm>
          <a:prstGeom prst="rect">
            <a:avLst/>
          </a:prstGeom>
          <a:solidFill>
            <a:srgbClr val="007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anchor="ctr"/>
          <a:lstStyle/>
          <a:p>
            <a:pPr algn="ctr" defTabSz="10429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5" r:id="rId6"/>
    <p:sldLayoutId id="2147483894" r:id="rId7"/>
  </p:sldLayoutIdLst>
  <p:timing>
    <p:tnLst>
      <p:par>
        <p:cTn id="1" dur="indefinite" restart="never" nodeType="tmRoot"/>
      </p:par>
    </p:tnLst>
  </p:timing>
  <p:txStyles>
    <p:titleStyle>
      <a:lvl1pPr algn="ctr" defTabSz="1042988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22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1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213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708" indent="-260748" algn="l" defTabSz="104299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9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8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81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76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7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65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60" algn="l" defTabSz="104299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text 1"/>
          <p:cNvSpPr>
            <a:spLocks noGrp="1"/>
          </p:cNvSpPr>
          <p:nvPr>
            <p:ph type="body" sz="quarter" idx="11"/>
          </p:nvPr>
        </p:nvSpPr>
        <p:spPr bwMode="auto">
          <a:xfrm>
            <a:off x="3006725" y="4716735"/>
            <a:ext cx="7019925" cy="719137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altLang="cs-CZ" sz="2400" dirty="0" smtClean="0">
                <a:latin typeface="Arial" charset="0"/>
                <a:cs typeface="Arial" charset="0"/>
              </a:rPr>
              <a:t>Jitka Prokop, </a:t>
            </a:r>
            <a:r>
              <a:rPr lang="en-GB" altLang="cs-CZ" sz="2400" dirty="0" smtClean="0">
                <a:latin typeface="Arial" charset="0"/>
                <a:cs typeface="Arial" charset="0"/>
              </a:rPr>
              <a:t>Czech Statistical Office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>
          <a:xfrm>
            <a:off x="3006725" y="2772519"/>
            <a:ext cx="7019925" cy="1800200"/>
          </a:xfrm>
        </p:spPr>
        <p:txBody>
          <a:bodyPr/>
          <a:lstStyle/>
          <a:p>
            <a:pPr>
              <a:defRPr/>
            </a:pPr>
            <a:r>
              <a:rPr lang="cs-CZ" sz="3200" cap="none" dirty="0" smtClean="0"/>
              <a:t>SMS-QUALITY </a:t>
            </a:r>
          </a:p>
          <a:p>
            <a:pPr>
              <a:defRPr/>
            </a:pPr>
            <a:r>
              <a:rPr lang="cs-CZ" sz="3200" cap="none" dirty="0" smtClean="0"/>
              <a:t>T</a:t>
            </a:r>
            <a:r>
              <a:rPr lang="en-GB" sz="3200" cap="none" dirty="0" smtClean="0"/>
              <a:t>he </a:t>
            </a:r>
            <a:r>
              <a:rPr lang="en-GB" sz="3200" cap="none" dirty="0" smtClean="0"/>
              <a:t>project and application </a:t>
            </a:r>
            <a:endParaRPr lang="cs-CZ" sz="3200" cap="none" dirty="0" smtClean="0"/>
          </a:p>
          <a:p>
            <a:pPr>
              <a:defRPr/>
            </a:pPr>
            <a:r>
              <a:rPr lang="en-GB" sz="3200" cap="none" dirty="0" smtClean="0"/>
              <a:t>focused on</a:t>
            </a:r>
            <a:r>
              <a:rPr lang="cs-CZ" sz="3200" cap="none" dirty="0" smtClean="0"/>
              <a:t> </a:t>
            </a:r>
            <a:r>
              <a:rPr lang="en-GB" sz="3200" cap="none" dirty="0" smtClean="0"/>
              <a:t>metadata on quality</a:t>
            </a:r>
            <a:endParaRPr lang="en-GB" sz="3200" cap="none" dirty="0"/>
          </a:p>
        </p:txBody>
      </p:sp>
      <p:sp>
        <p:nvSpPr>
          <p:cNvPr id="8196" name="Zástupný symbol pro text 3"/>
          <p:cNvSpPr>
            <a:spLocks noGrp="1"/>
          </p:cNvSpPr>
          <p:nvPr>
            <p:ph type="body" sz="quarter" idx="13"/>
          </p:nvPr>
        </p:nvSpPr>
        <p:spPr bwMode="auto">
          <a:xfrm>
            <a:off x="3006725" y="5580831"/>
            <a:ext cx="7019925" cy="863279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cs-CZ" sz="2400" dirty="0" smtClean="0">
                <a:latin typeface="Arial" charset="0"/>
                <a:cs typeface="Arial" charset="0"/>
              </a:rPr>
              <a:t>European conference on Quality in Official statistics</a:t>
            </a:r>
          </a:p>
          <a:p>
            <a:pPr>
              <a:spcBef>
                <a:spcPct val="0"/>
              </a:spcBef>
            </a:pPr>
            <a:r>
              <a:rPr lang="en-GB" altLang="cs-CZ" sz="2400" dirty="0" smtClean="0">
                <a:latin typeface="Arial" charset="0"/>
                <a:cs typeface="Arial" charset="0"/>
              </a:rPr>
              <a:t>3-5 June 2014, Vienna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062130" y="1980432"/>
            <a:ext cx="9181114" cy="432048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0" algn="l"/>
              </a:tabLst>
            </a:pPr>
            <a:r>
              <a:rPr lang="en-GB" dirty="0" smtClean="0"/>
              <a:t>Relates to functionality </a:t>
            </a:r>
            <a:r>
              <a:rPr lang="en-GB" dirty="0" smtClean="0">
                <a:solidFill>
                  <a:srgbClr val="6B9BC7"/>
                </a:solidFill>
              </a:rPr>
              <a:t>(</a:t>
            </a:r>
            <a:r>
              <a:rPr lang="en-GB" dirty="0" smtClean="0">
                <a:solidFill>
                  <a:srgbClr val="6B9BC7"/>
                </a:solidFill>
              </a:rPr>
              <a:t>stability of values)</a:t>
            </a:r>
            <a:endParaRPr lang="en-GB" dirty="0" smtClean="0">
              <a:solidFill>
                <a:srgbClr val="6B9BC7"/>
              </a:solidFill>
            </a:endParaRPr>
          </a:p>
          <a:p>
            <a:pPr>
              <a:spcBef>
                <a:spcPts val="1800"/>
              </a:spcBef>
            </a:pPr>
            <a:r>
              <a:rPr lang="en-GB" dirty="0" smtClean="0"/>
              <a:t>General </a:t>
            </a:r>
          </a:p>
          <a:p>
            <a:r>
              <a:rPr lang="en-GB" dirty="0" smtClean="0"/>
              <a:t>Statistical survey  </a:t>
            </a:r>
            <a:r>
              <a:rPr lang="en-GB" dirty="0" smtClean="0">
                <a:solidFill>
                  <a:srgbClr val="6B9BC7"/>
                </a:solidFill>
              </a:rPr>
              <a:t>(key users, methodology, key statistical variables…) </a:t>
            </a:r>
          </a:p>
          <a:p>
            <a:r>
              <a:rPr lang="en-GB" dirty="0" smtClean="0"/>
              <a:t>Reference year</a:t>
            </a:r>
          </a:p>
          <a:p>
            <a:r>
              <a:rPr lang="en-GB" dirty="0" smtClean="0"/>
              <a:t>Processing  </a:t>
            </a:r>
            <a:r>
              <a:rPr lang="en-GB" dirty="0" smtClean="0">
                <a:solidFill>
                  <a:srgbClr val="6B9BC7"/>
                </a:solidFill>
              </a:rPr>
              <a:t>(all reference periods processed or revised at one time)</a:t>
            </a:r>
          </a:p>
          <a:p>
            <a:r>
              <a:rPr lang="en-GB" dirty="0" smtClean="0"/>
              <a:t>Reference periods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46106" y="864415"/>
            <a:ext cx="9215502" cy="972000"/>
          </a:xfrm>
        </p:spPr>
        <p:txBody>
          <a:bodyPr/>
          <a:lstStyle/>
          <a:p>
            <a:r>
              <a:rPr lang="en-GB" dirty="0" smtClean="0"/>
              <a:t>Levels of Q-attributes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882204" y="1908423"/>
            <a:ext cx="9361040" cy="5040560"/>
          </a:xfrm>
        </p:spPr>
        <p:txBody>
          <a:bodyPr/>
          <a:lstStyle/>
          <a:p>
            <a:pPr marL="358775" lvl="1" indent="-358775">
              <a:spcAft>
                <a:spcPts val="1500"/>
              </a:spcAft>
              <a:tabLst>
                <a:tab pos="358775" algn="l"/>
              </a:tabLst>
            </a:pPr>
            <a:r>
              <a:rPr lang="en-GB" sz="2400" dirty="0" smtClean="0">
                <a:solidFill>
                  <a:srgbClr val="006AAF"/>
                </a:solidFill>
              </a:rPr>
              <a:t>To </a:t>
            </a:r>
            <a:r>
              <a:rPr lang="en-GB" sz="2400" dirty="0" smtClean="0">
                <a:solidFill>
                  <a:srgbClr val="006AAF"/>
                </a:solidFill>
              </a:rPr>
              <a:t>provide </a:t>
            </a:r>
            <a:r>
              <a:rPr lang="en-GB" sz="2400" b="1" dirty="0" smtClean="0">
                <a:solidFill>
                  <a:srgbClr val="006AAF"/>
                </a:solidFill>
              </a:rPr>
              <a:t>relevant </a:t>
            </a:r>
            <a:r>
              <a:rPr lang="en-GB" sz="2400" dirty="0" smtClean="0">
                <a:solidFill>
                  <a:srgbClr val="006AAF"/>
                </a:solidFill>
              </a:rPr>
              <a:t>&amp; </a:t>
            </a:r>
            <a:r>
              <a:rPr lang="en-GB" sz="2400" b="1" dirty="0" smtClean="0">
                <a:solidFill>
                  <a:srgbClr val="006AAF"/>
                </a:solidFill>
              </a:rPr>
              <a:t>up-to-date </a:t>
            </a:r>
            <a:r>
              <a:rPr lang="en-GB" sz="2400" dirty="0" smtClean="0">
                <a:solidFill>
                  <a:srgbClr val="006AAF"/>
                </a:solidFill>
              </a:rPr>
              <a:t>information</a:t>
            </a:r>
          </a:p>
          <a:p>
            <a:pPr marL="358775" lvl="1" indent="-358775">
              <a:spcAft>
                <a:spcPts val="1500"/>
              </a:spcAft>
              <a:tabLst>
                <a:tab pos="358775" algn="l"/>
              </a:tabLst>
            </a:pPr>
            <a:r>
              <a:rPr lang="en-GB" sz="2400" b="1" dirty="0" smtClean="0"/>
              <a:t>Validity </a:t>
            </a:r>
            <a:r>
              <a:rPr lang="en-GB" sz="2400" dirty="0" smtClean="0"/>
              <a:t>for certain years, batches (i.e. </a:t>
            </a:r>
            <a:r>
              <a:rPr lang="en-GB" sz="2400" dirty="0" err="1" smtClean="0"/>
              <a:t>processings</a:t>
            </a:r>
            <a:r>
              <a:rPr lang="en-GB" sz="2400" dirty="0" smtClean="0"/>
              <a:t>), </a:t>
            </a:r>
            <a:r>
              <a:rPr lang="en-GB" sz="2400" dirty="0" err="1" smtClean="0"/>
              <a:t>ref.periods</a:t>
            </a:r>
            <a:endParaRPr lang="en-GB" sz="2400" dirty="0" smtClean="0"/>
          </a:p>
          <a:p>
            <a:pPr marL="790775" lvl="2" indent="-358775">
              <a:spcAft>
                <a:spcPts val="1500"/>
              </a:spcAft>
              <a:tabLst>
                <a:tab pos="358775" algn="l"/>
              </a:tabLst>
            </a:pPr>
            <a:r>
              <a:rPr lang="en-GB" sz="2400" dirty="0" smtClean="0"/>
              <a:t>When generating data for new reference periods... </a:t>
            </a:r>
            <a:endParaRPr lang="en-GB" sz="2400" dirty="0" smtClean="0"/>
          </a:p>
          <a:p>
            <a:pPr marL="358775" lvl="1" indent="-358775">
              <a:spcBef>
                <a:spcPts val="1200"/>
              </a:spcBef>
              <a:spcAft>
                <a:spcPts val="1500"/>
              </a:spcAft>
              <a:tabLst>
                <a:tab pos="358775" algn="l"/>
              </a:tabLst>
            </a:pPr>
            <a:r>
              <a:rPr lang="en-GB" sz="2400" b="1" dirty="0" smtClean="0"/>
              <a:t>Metadata updates on </a:t>
            </a:r>
            <a:r>
              <a:rPr lang="en-GB" sz="2400" b="1" dirty="0" smtClean="0"/>
              <a:t>each </a:t>
            </a:r>
            <a:r>
              <a:rPr lang="en-GB" sz="2400" b="1" dirty="0" smtClean="0"/>
              <a:t>level</a:t>
            </a:r>
            <a:endParaRPr lang="en-GB" sz="2400" dirty="0" smtClean="0"/>
          </a:p>
          <a:p>
            <a:pPr marL="790775" lvl="2" indent="-358775">
              <a:tabLst>
                <a:tab pos="358775" algn="l"/>
              </a:tabLst>
            </a:pPr>
            <a:r>
              <a:rPr lang="en-GB" sz="2400" b="1" dirty="0" smtClean="0"/>
              <a:t>How to update the </a:t>
            </a:r>
            <a:r>
              <a:rPr lang="en-GB" sz="2400" b="1" dirty="0" smtClean="0"/>
              <a:t>derived </a:t>
            </a:r>
            <a:r>
              <a:rPr lang="en-GB" sz="2400" b="1" dirty="0" smtClean="0"/>
              <a:t>Q-Maps</a:t>
            </a:r>
            <a:endParaRPr lang="en-GB" sz="2400" dirty="0" smtClean="0"/>
          </a:p>
          <a:p>
            <a:pPr marL="790775" lvl="2" indent="-358775">
              <a:tabLst>
                <a:tab pos="358775" algn="l"/>
              </a:tabLst>
            </a:pPr>
            <a:r>
              <a:rPr lang="en-GB" sz="2400" dirty="0" smtClean="0"/>
              <a:t>Managers informed and decide via the application</a:t>
            </a:r>
          </a:p>
          <a:p>
            <a:pPr marL="358775" lvl="1" indent="-358775">
              <a:spcBef>
                <a:spcPts val="1200"/>
              </a:spcBef>
              <a:tabLst>
                <a:tab pos="358775" algn="l"/>
              </a:tabLst>
            </a:pPr>
            <a:r>
              <a:rPr lang="en-GB" sz="2400" dirty="0" smtClean="0">
                <a:solidFill>
                  <a:srgbClr val="006AAF"/>
                </a:solidFill>
              </a:rPr>
              <a:t>Keeping </a:t>
            </a:r>
            <a:r>
              <a:rPr lang="en-GB" sz="2400" b="1" dirty="0" smtClean="0">
                <a:solidFill>
                  <a:srgbClr val="006AAF"/>
                </a:solidFill>
              </a:rPr>
              <a:t>history </a:t>
            </a:r>
            <a:r>
              <a:rPr lang="en-GB" sz="2400" dirty="0" smtClean="0">
                <a:solidFill>
                  <a:srgbClr val="006AAF"/>
                </a:solidFill>
              </a:rPr>
              <a:t>and </a:t>
            </a:r>
            <a:r>
              <a:rPr lang="en-GB" sz="2400" b="1" dirty="0" smtClean="0">
                <a:solidFill>
                  <a:srgbClr val="006AAF"/>
                </a:solidFill>
              </a:rPr>
              <a:t>updates</a:t>
            </a:r>
          </a:p>
          <a:p>
            <a:pPr marL="790775" lvl="2" indent="-358775">
              <a:tabLst>
                <a:tab pos="358775" algn="l"/>
              </a:tabLst>
            </a:pPr>
            <a:endParaRPr lang="en-GB" sz="2400" dirty="0" smtClean="0">
              <a:solidFill>
                <a:srgbClr val="006AAF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46106" y="811602"/>
            <a:ext cx="9215502" cy="808789"/>
          </a:xfrm>
        </p:spPr>
        <p:txBody>
          <a:bodyPr/>
          <a:lstStyle/>
          <a:p>
            <a:r>
              <a:rPr lang="en-GB" sz="3400" dirty="0" smtClean="0"/>
              <a:t>Updates of metadata structures and values</a:t>
            </a:r>
            <a:endParaRPr lang="en-GB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243766" y="1981398"/>
            <a:ext cx="9215502" cy="4607545"/>
          </a:xfrm>
        </p:spPr>
        <p:txBody>
          <a:bodyPr/>
          <a:lstStyle/>
          <a:p>
            <a:r>
              <a:rPr lang="en-GB" dirty="0" smtClean="0"/>
              <a:t>Category</a:t>
            </a:r>
          </a:p>
          <a:p>
            <a:r>
              <a:rPr lang="en-GB" dirty="0" smtClean="0"/>
              <a:t>Level of Detail </a:t>
            </a:r>
            <a:r>
              <a:rPr lang="en-GB" dirty="0" smtClean="0">
                <a:solidFill>
                  <a:srgbClr val="6B9BC7"/>
                </a:solidFill>
              </a:rPr>
              <a:t>(validity in time)</a:t>
            </a:r>
          </a:p>
          <a:p>
            <a:r>
              <a:rPr lang="en-GB" dirty="0" smtClean="0"/>
              <a:t>Benchmarking</a:t>
            </a:r>
          </a:p>
          <a:p>
            <a:r>
              <a:rPr lang="en-GB" dirty="0" smtClean="0"/>
              <a:t>Source of Values</a:t>
            </a:r>
          </a:p>
          <a:p>
            <a:r>
              <a:rPr lang="en-GB" dirty="0" smtClean="0"/>
              <a:t>Nomenclature</a:t>
            </a:r>
          </a:p>
          <a:p>
            <a:r>
              <a:rPr lang="en-GB" dirty="0" smtClean="0"/>
              <a:t>Data Format and Data Mask</a:t>
            </a:r>
          </a:p>
          <a:p>
            <a:r>
              <a:rPr lang="en-GB" dirty="0" smtClean="0"/>
              <a:t>Parent-Child , Layout</a:t>
            </a:r>
          </a:p>
          <a:p>
            <a:r>
              <a:rPr lang="en-GB" dirty="0" smtClean="0"/>
              <a:t>Multiplicity of Values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955734" y="1008431"/>
            <a:ext cx="9215502" cy="972000"/>
          </a:xfrm>
        </p:spPr>
        <p:txBody>
          <a:bodyPr/>
          <a:lstStyle/>
          <a:p>
            <a:r>
              <a:rPr lang="en-GB" dirty="0" smtClean="0"/>
              <a:t>Parameters of Q-attributes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954212" y="2052439"/>
            <a:ext cx="9217024" cy="468052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GB" sz="2200" b="1" dirty="0" smtClean="0"/>
              <a:t>Structure</a:t>
            </a:r>
            <a:r>
              <a:rPr lang="en-GB" sz="2200" dirty="0" smtClean="0"/>
              <a:t> (</a:t>
            </a:r>
            <a:r>
              <a:rPr lang="en-GB" sz="2200" b="1" dirty="0" smtClean="0"/>
              <a:t>hierarchy</a:t>
            </a:r>
            <a:r>
              <a:rPr lang="en-GB" sz="2200" dirty="0" smtClean="0"/>
              <a:t>):  </a:t>
            </a:r>
            <a:r>
              <a:rPr lang="en-GB" dirty="0" smtClean="0"/>
              <a:t>S</a:t>
            </a:r>
            <a:r>
              <a:rPr lang="en-GB" sz="2200" dirty="0" smtClean="0"/>
              <a:t>ections</a:t>
            </a:r>
            <a:r>
              <a:rPr lang="en-GB" sz="2200" dirty="0" smtClean="0"/>
              <a:t>, </a:t>
            </a:r>
            <a:r>
              <a:rPr lang="en-GB" dirty="0" smtClean="0"/>
              <a:t>S</a:t>
            </a:r>
            <a:r>
              <a:rPr lang="en-GB" sz="2200" dirty="0" smtClean="0"/>
              <a:t>ub-sections</a:t>
            </a:r>
            <a:r>
              <a:rPr lang="en-GB" sz="2200" dirty="0" smtClean="0"/>
              <a:t>, Q-attributes</a:t>
            </a:r>
          </a:p>
          <a:p>
            <a:r>
              <a:rPr lang="en-GB" sz="2200" b="1" dirty="0" smtClean="0"/>
              <a:t>Q-Maps</a:t>
            </a:r>
            <a:r>
              <a:rPr lang="en-GB" sz="2200" dirty="0" smtClean="0"/>
              <a:t>: </a:t>
            </a:r>
            <a:r>
              <a:rPr lang="en-GB" sz="2200" b="1" dirty="0" smtClean="0"/>
              <a:t>monitoring, benchmarking</a:t>
            </a:r>
            <a:endParaRPr lang="en-GB" sz="2200" b="1" dirty="0" smtClean="0"/>
          </a:p>
          <a:p>
            <a:pPr lvl="1">
              <a:spcAft>
                <a:spcPts val="0"/>
              </a:spcAft>
              <a:buNone/>
              <a:tabLst>
                <a:tab pos="3409950" algn="l"/>
                <a:tab pos="6103938" algn="l"/>
              </a:tabLst>
            </a:pPr>
            <a:r>
              <a:rPr lang="en-GB" sz="2200" dirty="0" smtClean="0"/>
              <a:t>	General - &gt; Specific -&gt; Survey  Q-Maps  	</a:t>
            </a:r>
            <a:r>
              <a:rPr lang="en-GB" sz="2200" i="1" dirty="0" smtClean="0"/>
              <a:t>design, specifications</a:t>
            </a:r>
          </a:p>
          <a:p>
            <a:pPr marL="719138" lvl="1" indent="-287338">
              <a:buNone/>
              <a:tabLst>
                <a:tab pos="3409950" algn="l"/>
                <a:tab pos="6103938" algn="l"/>
              </a:tabLst>
            </a:pPr>
            <a:r>
              <a:rPr lang="en-GB" sz="2200" dirty="0" smtClean="0"/>
              <a:t>	Value  Q-Maps 		</a:t>
            </a:r>
            <a:r>
              <a:rPr lang="en-GB" sz="2200" i="1" dirty="0" smtClean="0"/>
              <a:t>output report</a:t>
            </a:r>
          </a:p>
          <a:p>
            <a:pPr marL="358775" lvl="1" indent="-358775">
              <a:spcBef>
                <a:spcPts val="1800"/>
              </a:spcBef>
              <a:tabLst>
                <a:tab pos="358775" algn="l"/>
                <a:tab pos="2595563" algn="l"/>
              </a:tabLst>
            </a:pPr>
            <a:r>
              <a:rPr lang="en-GB" sz="2200" b="1" dirty="0" smtClean="0"/>
              <a:t>Q-Forms</a:t>
            </a:r>
            <a:r>
              <a:rPr lang="en-GB" sz="2200" dirty="0" smtClean="0"/>
              <a:t>: also </a:t>
            </a:r>
            <a:r>
              <a:rPr lang="en-GB" b="1" dirty="0" smtClean="0"/>
              <a:t>comparisons </a:t>
            </a:r>
            <a:r>
              <a:rPr lang="en-GB" b="1" dirty="0" smtClean="0"/>
              <a:t>and </a:t>
            </a:r>
            <a:r>
              <a:rPr lang="en-GB" b="1" dirty="0" smtClean="0"/>
              <a:t>aggregations</a:t>
            </a:r>
            <a:r>
              <a:rPr lang="en-GB" dirty="0" smtClean="0"/>
              <a:t>…</a:t>
            </a:r>
            <a:endParaRPr lang="en-GB" sz="2200" dirty="0" smtClean="0"/>
          </a:p>
          <a:p>
            <a:pPr marL="715963" lvl="2" indent="-284163">
              <a:spcAft>
                <a:spcPts val="600"/>
              </a:spcAft>
              <a:buNone/>
              <a:tabLst>
                <a:tab pos="358775" algn="l"/>
                <a:tab pos="2595563" algn="l"/>
              </a:tabLst>
            </a:pPr>
            <a:r>
              <a:rPr lang="en-GB" dirty="0" smtClean="0"/>
              <a:t>	General QM for Q-Forms -&gt; Q-Form -&gt; Value Q-Form</a:t>
            </a:r>
          </a:p>
          <a:p>
            <a:pPr marL="715963" lvl="2" indent="-284163">
              <a:spcAft>
                <a:spcPts val="2400"/>
              </a:spcAft>
              <a:buNone/>
              <a:tabLst>
                <a:tab pos="358775" algn="l"/>
                <a:tab pos="2595563" algn="l"/>
              </a:tabLst>
            </a:pPr>
            <a:r>
              <a:rPr lang="en-GB" dirty="0" smtClean="0"/>
              <a:t>	Q-Forms use </a:t>
            </a:r>
            <a:r>
              <a:rPr lang="en-GB" dirty="0" smtClean="0"/>
              <a:t>(not only) </a:t>
            </a:r>
            <a:r>
              <a:rPr lang="en-GB" dirty="0" smtClean="0">
                <a:solidFill>
                  <a:srgbClr val="006AAF"/>
                </a:solidFill>
              </a:rPr>
              <a:t>Value</a:t>
            </a:r>
            <a:r>
              <a:rPr lang="en-GB" dirty="0" smtClean="0"/>
              <a:t> </a:t>
            </a:r>
            <a:r>
              <a:rPr lang="en-GB" dirty="0" smtClean="0"/>
              <a:t>Q-Maps </a:t>
            </a:r>
            <a:r>
              <a:rPr lang="en-GB" dirty="0" smtClean="0"/>
              <a:t>as </a:t>
            </a:r>
            <a:r>
              <a:rPr lang="en-GB" dirty="0" smtClean="0"/>
              <a:t>the </a:t>
            </a:r>
            <a:r>
              <a:rPr lang="en-GB" dirty="0" smtClean="0"/>
              <a:t>source of data</a:t>
            </a:r>
            <a:endParaRPr lang="en-GB" b="1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46106" y="883610"/>
            <a:ext cx="9215502" cy="808789"/>
          </a:xfrm>
        </p:spPr>
        <p:txBody>
          <a:bodyPr/>
          <a:lstStyle/>
          <a:p>
            <a:r>
              <a:rPr lang="en-GB" dirty="0" smtClean="0"/>
              <a:t>Q-Maps &amp;  Q-Forms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171758" y="1764407"/>
            <a:ext cx="9215502" cy="503959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Comparisons, aggregations over</a:t>
            </a:r>
          </a:p>
          <a:p>
            <a:pPr lvl="1"/>
            <a:r>
              <a:rPr lang="en-GB" dirty="0" smtClean="0"/>
              <a:t>Statistical variables</a:t>
            </a:r>
          </a:p>
          <a:p>
            <a:pPr lvl="1"/>
            <a:r>
              <a:rPr lang="en-GB" dirty="0" smtClean="0"/>
              <a:t>Reference periods</a:t>
            </a:r>
          </a:p>
          <a:p>
            <a:pPr lvl="1"/>
            <a:r>
              <a:rPr lang="en-GB" dirty="0" smtClean="0"/>
              <a:t>Surveys</a:t>
            </a:r>
          </a:p>
          <a:p>
            <a:pPr lvl="1"/>
            <a:r>
              <a:rPr lang="en-GB" dirty="0" smtClean="0"/>
              <a:t>Years…</a:t>
            </a:r>
          </a:p>
          <a:p>
            <a:pPr>
              <a:spcBef>
                <a:spcPts val="1200"/>
              </a:spcBef>
              <a:buNone/>
            </a:pPr>
            <a:r>
              <a:rPr lang="en-GB" dirty="0" smtClean="0"/>
              <a:t>Which data</a:t>
            </a:r>
          </a:p>
          <a:p>
            <a:pPr lvl="1"/>
            <a:r>
              <a:rPr lang="en-GB" dirty="0" smtClean="0"/>
              <a:t>Values </a:t>
            </a:r>
          </a:p>
          <a:p>
            <a:pPr lvl="1"/>
            <a:r>
              <a:rPr lang="en-GB" dirty="0" smtClean="0"/>
              <a:t>Benchmark results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Q-Forms - comparisons, aggregations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738188" y="1693366"/>
            <a:ext cx="9649072" cy="4895577"/>
          </a:xfrm>
        </p:spPr>
        <p:txBody>
          <a:bodyPr/>
          <a:lstStyle/>
          <a:p>
            <a:pPr marL="358775" lvl="1" indent="-358775">
              <a:buNone/>
              <a:tabLst>
                <a:tab pos="358775" algn="l"/>
                <a:tab pos="2595563" algn="l"/>
              </a:tabLst>
            </a:pPr>
            <a:r>
              <a:rPr lang="en-GB" sz="2200" b="1" dirty="0" smtClean="0"/>
              <a:t>Design</a:t>
            </a:r>
            <a:r>
              <a:rPr lang="en-GB" b="1" dirty="0" smtClean="0"/>
              <a:t> of a report</a:t>
            </a:r>
            <a:endParaRPr lang="en-GB" sz="2200" dirty="0" smtClean="0"/>
          </a:p>
          <a:p>
            <a:pPr marL="358775" lvl="1" indent="-358775">
              <a:spcAft>
                <a:spcPts val="0"/>
              </a:spcAft>
              <a:tabLst>
                <a:tab pos="358775" algn="l"/>
                <a:tab pos="2595563" algn="l"/>
              </a:tabLst>
            </a:pPr>
            <a:r>
              <a:rPr lang="en-GB" sz="2200" dirty="0" smtClean="0"/>
              <a:t>General Q-Map 	-&gt; A type of report.</a:t>
            </a:r>
          </a:p>
          <a:p>
            <a:pPr marL="358775" lvl="1" indent="-358775">
              <a:buNone/>
              <a:tabLst>
                <a:tab pos="358775" algn="l"/>
                <a:tab pos="2595563" algn="l"/>
                <a:tab pos="2952750" algn="l"/>
              </a:tabLst>
            </a:pPr>
            <a:r>
              <a:rPr lang="en-GB" dirty="0" smtClean="0"/>
              <a:t> 			</a:t>
            </a:r>
            <a:r>
              <a:rPr lang="en-GB" i="1" dirty="0" smtClean="0"/>
              <a:t>General design, pre-setting of parameters</a:t>
            </a:r>
            <a:r>
              <a:rPr lang="en-GB" dirty="0" smtClean="0"/>
              <a:t>.</a:t>
            </a:r>
            <a:endParaRPr lang="en-GB" sz="2200" dirty="0" smtClean="0"/>
          </a:p>
          <a:p>
            <a:pPr marL="358775" lvl="1" indent="-358775">
              <a:spcAft>
                <a:spcPts val="0"/>
              </a:spcAft>
              <a:tabLst>
                <a:tab pos="358775" algn="l"/>
                <a:tab pos="2595563" algn="l"/>
                <a:tab pos="2952750" algn="l"/>
              </a:tabLst>
            </a:pPr>
            <a:r>
              <a:rPr lang="en-GB" sz="2200" dirty="0" smtClean="0"/>
              <a:t>Specific Q-Map 	-&gt; A group of </a:t>
            </a:r>
            <a:r>
              <a:rPr lang="en-GB" dirty="0" smtClean="0"/>
              <a:t>surveys</a:t>
            </a:r>
            <a:r>
              <a:rPr lang="en-GB" sz="2200" dirty="0" smtClean="0"/>
              <a:t>.</a:t>
            </a:r>
          </a:p>
          <a:p>
            <a:pPr marL="889200" lvl="2" indent="-457200">
              <a:buNone/>
              <a:tabLst>
                <a:tab pos="358775" algn="l"/>
                <a:tab pos="2595563" algn="l"/>
                <a:tab pos="2952750" algn="l"/>
              </a:tabLst>
            </a:pPr>
            <a:r>
              <a:rPr lang="en-GB" sz="2200" dirty="0" smtClean="0"/>
              <a:t>			</a:t>
            </a:r>
            <a:r>
              <a:rPr lang="en-GB" i="1" dirty="0" smtClean="0"/>
              <a:t>S</a:t>
            </a:r>
            <a:r>
              <a:rPr lang="en-GB" sz="2200" i="1" dirty="0" smtClean="0"/>
              <a:t>election of Q-attributes,  </a:t>
            </a:r>
            <a:r>
              <a:rPr lang="en-GB" i="1" dirty="0" smtClean="0"/>
              <a:t>way</a:t>
            </a:r>
            <a:r>
              <a:rPr lang="en-GB" sz="2200" i="1" dirty="0" smtClean="0"/>
              <a:t> of benchmarking</a:t>
            </a:r>
            <a:r>
              <a:rPr lang="en-GB" sz="2200" dirty="0" smtClean="0"/>
              <a:t>.</a:t>
            </a:r>
          </a:p>
          <a:p>
            <a:pPr marL="358775" lvl="1" indent="-358775">
              <a:spcAft>
                <a:spcPts val="0"/>
              </a:spcAft>
              <a:tabLst>
                <a:tab pos="358775" algn="l"/>
                <a:tab pos="2595563" algn="l"/>
              </a:tabLst>
            </a:pPr>
            <a:r>
              <a:rPr lang="en-GB" sz="2200" dirty="0" smtClean="0"/>
              <a:t>Survey Q-Map 	-&gt; A survey</a:t>
            </a:r>
            <a:endParaRPr lang="en-GB" dirty="0" smtClean="0"/>
          </a:p>
          <a:p>
            <a:pPr marL="358775" lvl="1" indent="-358775">
              <a:spcAft>
                <a:spcPts val="600"/>
              </a:spcAft>
              <a:buNone/>
              <a:tabLst>
                <a:tab pos="358775" algn="l"/>
                <a:tab pos="2952750" algn="l"/>
              </a:tabLst>
            </a:pPr>
            <a:r>
              <a:rPr lang="en-GB" dirty="0" smtClean="0"/>
              <a:t> 	 	</a:t>
            </a:r>
            <a:r>
              <a:rPr lang="en-GB" i="1" dirty="0" smtClean="0"/>
              <a:t>Statistical variables, benchmark scales, links to data</a:t>
            </a:r>
            <a:r>
              <a:rPr lang="cs-CZ" i="1" dirty="0" smtClean="0"/>
              <a:t>.</a:t>
            </a:r>
            <a:endParaRPr lang="en-GB" i="1" dirty="0" smtClean="0"/>
          </a:p>
          <a:p>
            <a:pPr marL="358775" lvl="1" indent="-358775">
              <a:spcBef>
                <a:spcPts val="600"/>
              </a:spcBef>
              <a:buNone/>
              <a:tabLst>
                <a:tab pos="358775" algn="l"/>
                <a:tab pos="2595563" algn="l"/>
              </a:tabLst>
            </a:pPr>
            <a:r>
              <a:rPr lang="en-GB" sz="2200" b="1" dirty="0" smtClean="0"/>
              <a:t>Output report</a:t>
            </a:r>
            <a:endParaRPr lang="en-GB" sz="2200" dirty="0" smtClean="0"/>
          </a:p>
          <a:p>
            <a:pPr marL="358775" lvl="1" indent="-358775">
              <a:spcAft>
                <a:spcPts val="600"/>
              </a:spcAft>
              <a:tabLst>
                <a:tab pos="358775" algn="l"/>
                <a:tab pos="2595563" algn="l"/>
              </a:tabLst>
            </a:pPr>
            <a:r>
              <a:rPr lang="en-GB" sz="2200" dirty="0" smtClean="0"/>
              <a:t>Value Q-Map 	-&gt; One reference period.</a:t>
            </a:r>
          </a:p>
          <a:p>
            <a:pPr marL="358775" lvl="1" indent="-358775">
              <a:spcAft>
                <a:spcPts val="600"/>
              </a:spcAft>
              <a:buNone/>
              <a:tabLst>
                <a:tab pos="358775" algn="l"/>
                <a:tab pos="2952750" algn="l"/>
              </a:tabLst>
            </a:pPr>
            <a:r>
              <a:rPr lang="en-GB" dirty="0" smtClean="0"/>
              <a:t> 		</a:t>
            </a:r>
            <a:r>
              <a:rPr lang="en-GB" i="1" dirty="0" smtClean="0"/>
              <a:t>Retrieval, editing, approval of values. Benchmarking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666180" y="792407"/>
            <a:ext cx="9215502" cy="972000"/>
          </a:xfrm>
        </p:spPr>
        <p:txBody>
          <a:bodyPr/>
          <a:lstStyle/>
          <a:p>
            <a:r>
              <a:rPr lang="en-GB" dirty="0" smtClean="0"/>
              <a:t>Levels of </a:t>
            </a:r>
            <a:r>
              <a:rPr lang="en-GB" dirty="0" smtClean="0"/>
              <a:t>Q-Maps</a:t>
            </a:r>
            <a:r>
              <a:rPr lang="cs-CZ" dirty="0" smtClean="0"/>
              <a:t> - Hierarchy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990122" y="1621358"/>
            <a:ext cx="9325130" cy="5255617"/>
          </a:xfrm>
        </p:spPr>
        <p:txBody>
          <a:bodyPr/>
          <a:lstStyle/>
          <a:p>
            <a:r>
              <a:rPr lang="en-GB" dirty="0" smtClean="0"/>
              <a:t>Primarily for internal management purposes</a:t>
            </a:r>
          </a:p>
          <a:p>
            <a:r>
              <a:rPr lang="en-GB" dirty="0" smtClean="0"/>
              <a:t>Benchmarked values: numerical or textual</a:t>
            </a:r>
          </a:p>
          <a:p>
            <a:r>
              <a:rPr lang="en-GB" dirty="0" smtClean="0"/>
              <a:t>Adjustments of scales (boundaries) for particular surveys</a:t>
            </a:r>
          </a:p>
          <a:p>
            <a:r>
              <a:rPr lang="en-GB" dirty="0" smtClean="0"/>
              <a:t>Parameters</a:t>
            </a:r>
          </a:p>
          <a:p>
            <a:pPr lvl="1"/>
            <a:r>
              <a:rPr lang="en-GB" dirty="0" smtClean="0"/>
              <a:t>To benchmark or not to benchmark?</a:t>
            </a:r>
          </a:p>
          <a:p>
            <a:pPr lvl="1"/>
            <a:r>
              <a:rPr lang="en-GB" dirty="0" smtClean="0"/>
              <a:t>Manually </a:t>
            </a:r>
            <a:r>
              <a:rPr lang="en-GB" dirty="0" smtClean="0">
                <a:solidFill>
                  <a:srgbClr val="6B9BC7"/>
                </a:solidFill>
              </a:rPr>
              <a:t>(each value individually) </a:t>
            </a:r>
            <a:r>
              <a:rPr lang="en-GB" dirty="0" smtClean="0"/>
              <a:t>or Automatically </a:t>
            </a:r>
            <a:r>
              <a:rPr lang="en-GB" dirty="0" smtClean="0">
                <a:solidFill>
                  <a:srgbClr val="6B9BC7"/>
                </a:solidFill>
              </a:rPr>
              <a:t>(pre-definitions)</a:t>
            </a:r>
          </a:p>
          <a:p>
            <a:pPr lvl="1"/>
            <a:r>
              <a:rPr lang="en-GB" dirty="0" smtClean="0"/>
              <a:t>Categories’ definition </a:t>
            </a:r>
            <a:r>
              <a:rPr lang="en-GB" dirty="0" smtClean="0">
                <a:solidFill>
                  <a:srgbClr val="6B9BC7"/>
                </a:solidFill>
              </a:rPr>
              <a:t>–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6B9BC7"/>
                </a:solidFill>
              </a:rPr>
              <a:t>number of categories, and either definition of boundaries or assignment of values from a nomenclature</a:t>
            </a:r>
          </a:p>
          <a:p>
            <a:pPr lvl="1">
              <a:tabLst>
                <a:tab pos="3582988" algn="l"/>
              </a:tabLst>
            </a:pPr>
            <a:r>
              <a:rPr lang="en-GB" dirty="0" smtClean="0"/>
              <a:t>Categories’ labelling </a:t>
            </a:r>
            <a:r>
              <a:rPr lang="en-GB" dirty="0" smtClean="0">
                <a:solidFill>
                  <a:srgbClr val="6B9BC7"/>
                </a:solidFill>
              </a:rPr>
              <a:t>–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6B9BC7"/>
                </a:solidFill>
              </a:rPr>
              <a:t>from a special nomenclature 			or directly in the app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46106" y="737100"/>
            <a:ext cx="9215502" cy="667267"/>
          </a:xfrm>
        </p:spPr>
        <p:txBody>
          <a:bodyPr/>
          <a:lstStyle/>
          <a:p>
            <a:r>
              <a:rPr lang="en-GB" smtClean="0"/>
              <a:t>Benchmarking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458268" y="2268463"/>
            <a:ext cx="8603340" cy="4248472"/>
          </a:xfrm>
        </p:spPr>
        <p:txBody>
          <a:bodyPr/>
          <a:lstStyle/>
          <a:p>
            <a:r>
              <a:rPr lang="en-GB" dirty="0" smtClean="0"/>
              <a:t>Deeper relations between subsystems</a:t>
            </a:r>
          </a:p>
          <a:p>
            <a:r>
              <a:rPr lang="en-GB" dirty="0" smtClean="0"/>
              <a:t>Revisions of quality attributes</a:t>
            </a:r>
          </a:p>
          <a:p>
            <a:r>
              <a:rPr lang="en-GB" dirty="0" smtClean="0"/>
              <a:t>Involvement of domain statisticians</a:t>
            </a:r>
          </a:p>
          <a:p>
            <a:r>
              <a:rPr lang="en-GB" dirty="0" smtClean="0"/>
              <a:t>Full implementation</a:t>
            </a:r>
          </a:p>
          <a:p>
            <a:r>
              <a:rPr lang="en-GB" dirty="0" smtClean="0"/>
              <a:t>ESS standard quality reports in SDMX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10196" y="936423"/>
            <a:ext cx="9215502" cy="972000"/>
          </a:xfrm>
        </p:spPr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954781" y="2988543"/>
            <a:ext cx="9144447" cy="180020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spcAft>
                <a:spcPts val="1800"/>
              </a:spcAft>
            </a:pPr>
            <a:r>
              <a:rPr lang="en-GB" altLang="cs-CZ" sz="3600" dirty="0" smtClean="0">
                <a:latin typeface="Arial" charset="0"/>
                <a:cs typeface="Arial" charset="0"/>
              </a:rPr>
              <a:t>Thank you for your attention</a:t>
            </a:r>
            <a:r>
              <a:rPr lang="en-GB" altLang="cs-CZ" sz="3600" dirty="0" smtClean="0">
                <a:latin typeface="Arial" charset="0"/>
                <a:cs typeface="Arial" charset="0"/>
              </a:rPr>
              <a:t>.</a:t>
            </a:r>
          </a:p>
          <a:p>
            <a:pPr algn="ctr">
              <a:spcBef>
                <a:spcPct val="0"/>
              </a:spcBef>
            </a:pPr>
            <a:r>
              <a:rPr lang="en-GB" altLang="cs-CZ" sz="3600" dirty="0" smtClean="0">
                <a:latin typeface="Arial" charset="0"/>
                <a:cs typeface="Arial" charset="0"/>
              </a:rPr>
              <a:t>Any questions?</a:t>
            </a:r>
            <a:endParaRPr lang="en-GB" altLang="cs-CZ" sz="3600" dirty="0" smtClean="0">
              <a:latin typeface="Arial" charset="0"/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618508" y="4500711"/>
            <a:ext cx="5112568" cy="13681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cs-CZ" sz="36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58468" y="4572719"/>
            <a:ext cx="5976664" cy="15841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cs-CZ" sz="3600" b="1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754412" y="5220791"/>
            <a:ext cx="5472608" cy="100811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GB" sz="3000" dirty="0" smtClean="0">
                <a:solidFill>
                  <a:srgbClr val="0071BC"/>
                </a:solidFill>
                <a:latin typeface="Arial" pitchFamily="34" charset="0"/>
                <a:cs typeface="Arial" pitchFamily="34" charset="0"/>
              </a:rPr>
              <a:t>jitka.prokop@czso.cz</a:t>
            </a:r>
            <a:endParaRPr lang="en-GB" sz="3000" dirty="0">
              <a:solidFill>
                <a:srgbClr val="0071B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315774" y="2268464"/>
            <a:ext cx="9215502" cy="3744416"/>
          </a:xfrm>
        </p:spPr>
        <p:txBody>
          <a:bodyPr/>
          <a:lstStyle/>
          <a:p>
            <a:r>
              <a:rPr lang="en-GB" sz="2400" b="1" dirty="0" smtClean="0"/>
              <a:t>Introduction</a:t>
            </a:r>
            <a:r>
              <a:rPr lang="en-GB" sz="2400" dirty="0" smtClean="0"/>
              <a:t>  - aims, features, coverage, current state</a:t>
            </a:r>
          </a:p>
          <a:p>
            <a:r>
              <a:rPr lang="en-GB" sz="2400" b="1" dirty="0" smtClean="0"/>
              <a:t>Architecture</a:t>
            </a:r>
            <a:r>
              <a:rPr lang="en-GB" sz="2400" dirty="0" smtClean="0"/>
              <a:t>  - Q-attributes, hierarchical structure, design, preparation, data retrievals and inputs, functionality, stability of values and updates</a:t>
            </a:r>
          </a:p>
          <a:p>
            <a:r>
              <a:rPr lang="en-GB" sz="2400" b="1" dirty="0" smtClean="0"/>
              <a:t>Benchmarking</a:t>
            </a:r>
          </a:p>
          <a:p>
            <a:r>
              <a:rPr lang="en-GB" sz="2400" b="1" dirty="0" smtClean="0"/>
              <a:t>Challenges</a:t>
            </a:r>
            <a:endParaRPr lang="en-GB" sz="2400" b="1" dirty="0" smtClean="0">
              <a:solidFill>
                <a:srgbClr val="6B9BC7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1098228" y="864415"/>
            <a:ext cx="9215502" cy="972000"/>
          </a:xfrm>
        </p:spPr>
        <p:txBody>
          <a:bodyPr/>
          <a:lstStyle/>
          <a:p>
            <a:r>
              <a:rPr lang="en-GB" sz="3600" dirty="0" smtClean="0"/>
              <a:t>Topics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810196" y="1620391"/>
            <a:ext cx="9433048" cy="5112568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GB" b="1" u="sng" dirty="0" smtClean="0"/>
              <a:t>Starting points</a:t>
            </a:r>
          </a:p>
          <a:p>
            <a:pPr lvl="0"/>
            <a:r>
              <a:rPr lang="en-GB" b="1" dirty="0" smtClean="0"/>
              <a:t>Horizontal </a:t>
            </a:r>
            <a:r>
              <a:rPr lang="en-GB" dirty="0" smtClean="0"/>
              <a:t>way of </a:t>
            </a:r>
            <a:r>
              <a:rPr lang="en-GB" b="1" dirty="0" smtClean="0"/>
              <a:t>management</a:t>
            </a:r>
            <a:endParaRPr lang="en-GB" dirty="0" smtClean="0"/>
          </a:p>
          <a:p>
            <a:r>
              <a:rPr lang="en-GB" dirty="0" smtClean="0"/>
              <a:t>Demands for </a:t>
            </a:r>
            <a:r>
              <a:rPr lang="en-GB" b="1" dirty="0" smtClean="0"/>
              <a:t>quality reporting </a:t>
            </a:r>
            <a:r>
              <a:rPr lang="en-GB" dirty="0" smtClean="0"/>
              <a:t>&amp; relevant </a:t>
            </a:r>
            <a:r>
              <a:rPr lang="en-GB" b="1" dirty="0" smtClean="0"/>
              <a:t>metadata</a:t>
            </a:r>
            <a:r>
              <a:rPr lang="en-GB" dirty="0" smtClean="0"/>
              <a:t> ‚</a:t>
            </a:r>
            <a:r>
              <a:rPr lang="en-GB" b="1" dirty="0" smtClean="0"/>
              <a:t>standardisation</a:t>
            </a:r>
            <a:r>
              <a:rPr lang="en-GB" dirty="0" smtClean="0"/>
              <a:t>‘ </a:t>
            </a:r>
          </a:p>
          <a:p>
            <a:r>
              <a:rPr lang="en-GB" b="1" dirty="0" smtClean="0"/>
              <a:t>Standardisation</a:t>
            </a:r>
            <a:r>
              <a:rPr lang="en-GB" dirty="0" smtClean="0"/>
              <a:t> of quality reports &amp; </a:t>
            </a:r>
            <a:r>
              <a:rPr lang="en-GB" b="1" dirty="0" smtClean="0"/>
              <a:t>adjustments for domain statistics</a:t>
            </a:r>
          </a:p>
          <a:p>
            <a:pPr>
              <a:spcBef>
                <a:spcPts val="1800"/>
              </a:spcBef>
              <a:buNone/>
            </a:pPr>
            <a:r>
              <a:rPr lang="en-GB" b="1" u="sng" dirty="0" smtClean="0"/>
              <a:t>Tool </a:t>
            </a:r>
            <a:r>
              <a:rPr lang="en-GB" u="sng" dirty="0" smtClean="0"/>
              <a:t>for </a:t>
            </a:r>
            <a:r>
              <a:rPr lang="en-GB" b="1" u="sng" dirty="0" smtClean="0"/>
              <a:t>managers</a:t>
            </a:r>
          </a:p>
          <a:p>
            <a:pPr lvl="0"/>
            <a:r>
              <a:rPr lang="en-GB" b="1" dirty="0" smtClean="0"/>
              <a:t>Semi-interactive cross-cutting </a:t>
            </a:r>
            <a:r>
              <a:rPr lang="en-GB" sz="2400" b="1" dirty="0" smtClean="0"/>
              <a:t>overviews</a:t>
            </a:r>
            <a:r>
              <a:rPr lang="en-GB" sz="2400" dirty="0" smtClean="0"/>
              <a:t> </a:t>
            </a:r>
            <a:r>
              <a:rPr lang="en-GB" dirty="0" smtClean="0"/>
              <a:t>about quality of a survey (incl. assessments</a:t>
            </a:r>
            <a:r>
              <a:rPr lang="en-GB" dirty="0" smtClean="0"/>
              <a:t>…)</a:t>
            </a:r>
          </a:p>
          <a:p>
            <a:pPr lvl="0"/>
            <a:r>
              <a:rPr lang="en-GB" altLang="cs-CZ" b="1" dirty="0" smtClean="0"/>
              <a:t>Quality </a:t>
            </a:r>
            <a:r>
              <a:rPr lang="en-GB" altLang="cs-CZ" sz="2400" b="1" dirty="0" smtClean="0"/>
              <a:t>reporting</a:t>
            </a:r>
            <a:r>
              <a:rPr lang="en-GB" altLang="cs-CZ" b="1" dirty="0" smtClean="0"/>
              <a:t> </a:t>
            </a:r>
          </a:p>
          <a:p>
            <a:r>
              <a:rPr lang="en-GB" dirty="0" smtClean="0"/>
              <a:t>Application </a:t>
            </a:r>
            <a:r>
              <a:rPr lang="en-GB" dirty="0" smtClean="0"/>
              <a:t>using </a:t>
            </a:r>
            <a:r>
              <a:rPr lang="en-GB" b="1" dirty="0" smtClean="0"/>
              <a:t>web-browser</a:t>
            </a:r>
            <a:r>
              <a:rPr lang="en-GB" dirty="0" smtClean="0"/>
              <a:t> </a:t>
            </a:r>
            <a:r>
              <a:rPr lang="en-GB" b="1" dirty="0" smtClean="0"/>
              <a:t>environment</a:t>
            </a:r>
            <a:endParaRPr lang="en-GB" altLang="cs-CZ" b="1" dirty="0" smtClean="0"/>
          </a:p>
          <a:p>
            <a:pPr lvl="0"/>
            <a:endParaRPr lang="en-GB" altLang="cs-CZ" b="1" dirty="0" smtClean="0"/>
          </a:p>
          <a:p>
            <a:pPr lvl="0"/>
            <a:endParaRPr lang="en-GB" altLang="cs-CZ" b="1" dirty="0" smtClean="0"/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10196" y="756295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cs-CZ" dirty="0" smtClean="0">
                <a:latin typeface="Arial" charset="0"/>
                <a:cs typeface="Arial" charset="0"/>
              </a:rPr>
              <a:t>Reasons and Aims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text 1"/>
          <p:cNvSpPr>
            <a:spLocks noGrp="1"/>
          </p:cNvSpPr>
          <p:nvPr>
            <p:ph type="body" sz="quarter" idx="12"/>
          </p:nvPr>
        </p:nvSpPr>
        <p:spPr bwMode="auto">
          <a:xfrm>
            <a:off x="738188" y="1548383"/>
            <a:ext cx="9505056" cy="504056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/>
              <a:t>Q reporting </a:t>
            </a:r>
            <a:r>
              <a:rPr lang="en-GB" altLang="cs-CZ" dirty="0" smtClean="0"/>
              <a:t>focused on a </a:t>
            </a:r>
            <a:r>
              <a:rPr lang="en-GB" altLang="cs-CZ" b="1" dirty="0" smtClean="0"/>
              <a:t>survey</a:t>
            </a:r>
            <a:r>
              <a:rPr lang="en-GB" altLang="cs-CZ" dirty="0" smtClean="0"/>
              <a:t> (of any kind) and </a:t>
            </a:r>
            <a:r>
              <a:rPr lang="en-GB" altLang="cs-CZ" b="1" dirty="0" smtClean="0"/>
              <a:t>groups of surveys</a:t>
            </a: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dirty="0" smtClean="0"/>
              <a:t>Cross-cutting info on </a:t>
            </a:r>
            <a:r>
              <a:rPr lang="en-GB" altLang="cs-CZ" b="1" dirty="0" smtClean="0"/>
              <a:t>quality</a:t>
            </a:r>
            <a:r>
              <a:rPr lang="en-GB" altLang="cs-CZ" dirty="0" smtClean="0"/>
              <a:t> of </a:t>
            </a:r>
            <a:r>
              <a:rPr lang="en-GB" altLang="cs-CZ" b="1" dirty="0" smtClean="0"/>
              <a:t>statistical process</a:t>
            </a:r>
            <a:r>
              <a:rPr lang="en-GB" altLang="cs-CZ" dirty="0" smtClean="0"/>
              <a:t>, </a:t>
            </a:r>
            <a:r>
              <a:rPr lang="en-GB" altLang="cs-CZ" b="1" dirty="0" smtClean="0"/>
              <a:t>output</a:t>
            </a:r>
            <a:r>
              <a:rPr lang="en-GB" altLang="cs-CZ" dirty="0" smtClean="0"/>
              <a:t> </a:t>
            </a:r>
            <a:r>
              <a:rPr lang="en-GB" altLang="cs-CZ" b="1" dirty="0" smtClean="0"/>
              <a:t>data</a:t>
            </a:r>
            <a:r>
              <a:rPr lang="en-GB" altLang="cs-CZ" dirty="0" smtClean="0"/>
              <a:t> and </a:t>
            </a:r>
            <a:r>
              <a:rPr lang="en-GB" altLang="cs-CZ" b="1" dirty="0" smtClean="0"/>
              <a:t>products</a:t>
            </a: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/>
              <a:t>Data </a:t>
            </a:r>
            <a:r>
              <a:rPr lang="en-GB" altLang="cs-CZ" dirty="0" smtClean="0"/>
              <a:t>preferably </a:t>
            </a:r>
            <a:r>
              <a:rPr lang="en-GB" altLang="cs-CZ" b="1" dirty="0" smtClean="0"/>
              <a:t>retrieved from other </a:t>
            </a:r>
            <a:r>
              <a:rPr lang="en-GB" altLang="cs-CZ" dirty="0" smtClean="0"/>
              <a:t>source </a:t>
            </a:r>
            <a:r>
              <a:rPr lang="en-GB" altLang="cs-CZ" b="1" dirty="0" smtClean="0"/>
              <a:t>databases</a:t>
            </a:r>
            <a:endParaRPr lang="en-GB" altLang="cs-CZ" dirty="0" smtClean="0"/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/>
              <a:t>Data monitoring, comparisons, aggregations, assessment, benchmarking</a:t>
            </a:r>
            <a:endParaRPr lang="en-GB" altLang="cs-CZ" dirty="0" smtClean="0"/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/>
              <a:t>Flexibility</a:t>
            </a:r>
            <a:r>
              <a:rPr lang="en-GB" altLang="cs-CZ" b="1" dirty="0" smtClean="0"/>
              <a:t> </a:t>
            </a:r>
            <a:r>
              <a:rPr lang="en-GB" altLang="cs-CZ" dirty="0" smtClean="0"/>
              <a:t>of </a:t>
            </a:r>
            <a:r>
              <a:rPr lang="en-GB" altLang="cs-CZ" b="1" dirty="0" smtClean="0"/>
              <a:t>metadata </a:t>
            </a:r>
            <a:r>
              <a:rPr lang="en-GB" altLang="cs-CZ" b="1" dirty="0" smtClean="0"/>
              <a:t>content </a:t>
            </a:r>
            <a:r>
              <a:rPr lang="en-GB" altLang="cs-CZ" dirty="0" smtClean="0"/>
              <a:t>and </a:t>
            </a:r>
            <a:r>
              <a:rPr lang="en-GB" altLang="cs-CZ" dirty="0" smtClean="0"/>
              <a:t>possibility </a:t>
            </a:r>
            <a:r>
              <a:rPr lang="en-GB" altLang="cs-CZ" dirty="0" smtClean="0"/>
              <a:t>of </a:t>
            </a:r>
            <a:r>
              <a:rPr lang="en-GB" altLang="cs-CZ" b="1" dirty="0" smtClean="0"/>
              <a:t>survey’s adjustments</a:t>
            </a:r>
          </a:p>
          <a:p>
            <a:pPr indent="-287338">
              <a:spcBef>
                <a:spcPts val="120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dirty="0" smtClean="0"/>
              <a:t>Help to improve </a:t>
            </a:r>
            <a:r>
              <a:rPr lang="en-GB" altLang="cs-CZ" b="1" dirty="0" smtClean="0"/>
              <a:t>quality reporting </a:t>
            </a:r>
            <a:r>
              <a:rPr lang="en-GB" altLang="cs-CZ" dirty="0" smtClean="0"/>
              <a:t>and </a:t>
            </a:r>
            <a:r>
              <a:rPr lang="en-GB" altLang="cs-CZ" b="1" dirty="0" smtClean="0"/>
              <a:t>statistical quality</a:t>
            </a:r>
            <a:r>
              <a:rPr lang="en-GB" altLang="cs-CZ" dirty="0" smtClean="0"/>
              <a:t> itself</a:t>
            </a: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dirty="0" smtClean="0"/>
              <a:t>Encourage </a:t>
            </a:r>
            <a:r>
              <a:rPr lang="en-GB" altLang="cs-CZ" b="1" dirty="0" smtClean="0"/>
              <a:t>self-assessment</a:t>
            </a:r>
            <a:r>
              <a:rPr lang="en-GB" altLang="cs-CZ" dirty="0" smtClean="0"/>
              <a:t>, support </a:t>
            </a:r>
            <a:r>
              <a:rPr lang="en-GB" altLang="cs-CZ" b="1" dirty="0" smtClean="0"/>
              <a:t>auditing</a:t>
            </a:r>
          </a:p>
        </p:txBody>
      </p:sp>
      <p:sp>
        <p:nvSpPr>
          <p:cNvPr id="10243" name="Zástupný symbol pro text 2"/>
          <p:cNvSpPr>
            <a:spLocks noGrp="1"/>
          </p:cNvSpPr>
          <p:nvPr>
            <p:ph type="body" sz="quarter" idx="10"/>
          </p:nvPr>
        </p:nvSpPr>
        <p:spPr bwMode="auto">
          <a:xfrm>
            <a:off x="810196" y="756295"/>
            <a:ext cx="9215437" cy="971550"/>
          </a:xfrm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cs-CZ" dirty="0" smtClean="0">
                <a:latin typeface="Arial" charset="0"/>
                <a:cs typeface="Arial" charset="0"/>
              </a:rPr>
              <a:t>Aims and main features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918114" y="1836415"/>
            <a:ext cx="9181114" cy="4680519"/>
          </a:xfrm>
        </p:spPr>
        <p:txBody>
          <a:bodyPr/>
          <a:lstStyle/>
          <a:p>
            <a:pPr lvl="0" indent="-287338" defTabSz="358775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dirty="0" smtClean="0">
                <a:latin typeface="Arial" charset="0"/>
              </a:rPr>
              <a:t>The application is </a:t>
            </a:r>
            <a:r>
              <a:rPr lang="en-GB" altLang="cs-CZ" b="1" dirty="0" smtClean="0">
                <a:latin typeface="Arial" charset="0"/>
              </a:rPr>
              <a:t>integrated </a:t>
            </a:r>
            <a:r>
              <a:rPr lang="en-GB" altLang="cs-CZ" dirty="0" smtClean="0">
                <a:latin typeface="Arial" charset="0"/>
              </a:rPr>
              <a:t>within the internal </a:t>
            </a:r>
            <a:r>
              <a:rPr lang="en-GB" altLang="cs-CZ" b="1" dirty="0" smtClean="0">
                <a:latin typeface="Arial" charset="0"/>
              </a:rPr>
              <a:t>SIS</a:t>
            </a:r>
            <a:r>
              <a:rPr lang="en-GB" altLang="cs-CZ" dirty="0" smtClean="0">
                <a:latin typeface="Arial" charset="0"/>
              </a:rPr>
              <a:t> and </a:t>
            </a:r>
            <a:r>
              <a:rPr lang="en-GB" altLang="cs-CZ" b="1" dirty="0" smtClean="0">
                <a:latin typeface="Arial" charset="0"/>
              </a:rPr>
              <a:t>SMS systems</a:t>
            </a:r>
          </a:p>
          <a:p>
            <a:pPr indent="-287338" defTabSz="358775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>
                <a:latin typeface="Arial" charset="0"/>
                <a:cs typeface="Arial" charset="0"/>
              </a:rPr>
              <a:t>Meta-data values retrieved </a:t>
            </a:r>
            <a:r>
              <a:rPr lang="en-GB" altLang="cs-CZ" dirty="0" smtClean="0">
                <a:latin typeface="Arial" charset="0"/>
                <a:cs typeface="Arial" charset="0"/>
              </a:rPr>
              <a:t>from databases </a:t>
            </a:r>
            <a:r>
              <a:rPr lang="en-GB" altLang="cs-CZ" b="1" dirty="0" smtClean="0">
                <a:latin typeface="Arial" charset="0"/>
                <a:cs typeface="Arial" charset="0"/>
              </a:rPr>
              <a:t>or manually inputted</a:t>
            </a:r>
          </a:p>
          <a:p>
            <a:pPr indent="-287338" defTabSz="358775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>
                <a:latin typeface="Arial" charset="0"/>
                <a:cs typeface="Arial" charset="0"/>
              </a:rPr>
              <a:t>Design &amp; preparation </a:t>
            </a:r>
            <a:r>
              <a:rPr lang="en-GB" altLang="cs-CZ" dirty="0" smtClean="0">
                <a:latin typeface="Arial" charset="0"/>
                <a:cs typeface="Arial" charset="0"/>
              </a:rPr>
              <a:t>of various quality reports</a:t>
            </a:r>
          </a:p>
          <a:p>
            <a:pPr indent="-287338" defTabSz="358775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>
                <a:latin typeface="Arial" charset="0"/>
                <a:cs typeface="Arial" charset="0"/>
              </a:rPr>
              <a:t>Hierarchical structure </a:t>
            </a:r>
            <a:r>
              <a:rPr lang="en-GB" altLang="cs-CZ" dirty="0" smtClean="0">
                <a:latin typeface="Arial" charset="0"/>
                <a:cs typeface="Arial" charset="0"/>
              </a:rPr>
              <a:t>(refers to ESQR, GSBPM, DESAP)</a:t>
            </a:r>
            <a:endParaRPr lang="en-GB" altLang="cs-CZ" b="1" dirty="0" smtClean="0">
              <a:latin typeface="Arial" charset="0"/>
              <a:cs typeface="Arial" charset="0"/>
            </a:endParaRP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>
                <a:latin typeface="Arial" charset="0"/>
                <a:cs typeface="Arial" charset="0"/>
              </a:rPr>
              <a:t>Public</a:t>
            </a:r>
            <a:r>
              <a:rPr lang="en-GB" altLang="cs-CZ" dirty="0" smtClean="0">
                <a:latin typeface="Arial" charset="0"/>
                <a:cs typeface="Arial" charset="0"/>
              </a:rPr>
              <a:t> </a:t>
            </a:r>
            <a:r>
              <a:rPr lang="en-GB" altLang="cs-CZ" dirty="0" smtClean="0">
                <a:latin typeface="Arial" charset="0"/>
                <a:cs typeface="Arial" charset="0"/>
              </a:rPr>
              <a:t>vs. </a:t>
            </a:r>
            <a:r>
              <a:rPr lang="en-GB" altLang="cs-CZ" b="1" dirty="0" smtClean="0">
                <a:latin typeface="Arial" charset="0"/>
                <a:cs typeface="Arial" charset="0"/>
              </a:rPr>
              <a:t>non-public – </a:t>
            </a:r>
            <a:r>
              <a:rPr lang="en-GB" altLang="cs-CZ" dirty="0" smtClean="0">
                <a:latin typeface="Arial" charset="0"/>
                <a:cs typeface="Arial" charset="0"/>
              </a:rPr>
              <a:t>individual </a:t>
            </a:r>
            <a:r>
              <a:rPr lang="en-GB" altLang="cs-CZ" dirty="0" smtClean="0">
                <a:latin typeface="Arial" charset="0"/>
                <a:cs typeface="Arial" charset="0"/>
              </a:rPr>
              <a:t>items or complete reports</a:t>
            </a:r>
            <a:endParaRPr lang="en-GB" altLang="cs-CZ" dirty="0" smtClean="0">
              <a:latin typeface="Arial" charset="0"/>
              <a:cs typeface="Arial" charset="0"/>
            </a:endParaRP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>
                <a:latin typeface="Arial" charset="0"/>
                <a:cs typeface="Arial" charset="0"/>
              </a:rPr>
              <a:t>Bilingual </a:t>
            </a:r>
            <a:r>
              <a:rPr lang="en-GB" altLang="cs-CZ" dirty="0" smtClean="0">
                <a:latin typeface="Arial" charset="0"/>
                <a:cs typeface="Arial" charset="0"/>
              </a:rPr>
              <a:t>(multi-lingual) solution</a:t>
            </a: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dirty="0" smtClean="0">
                <a:latin typeface="Arial" charset="0"/>
                <a:cs typeface="Arial" charset="0"/>
              </a:rPr>
              <a:t>Usual output formats </a:t>
            </a:r>
            <a:r>
              <a:rPr lang="en-GB" altLang="cs-CZ" b="1" dirty="0" smtClean="0">
                <a:latin typeface="Arial" charset="0"/>
                <a:cs typeface="Arial" charset="0"/>
              </a:rPr>
              <a:t>PDF, HTML, XLS, DBF, DOC, </a:t>
            </a:r>
            <a:r>
              <a:rPr lang="en-GB" altLang="cs-CZ" dirty="0" smtClean="0">
                <a:latin typeface="Arial" charset="0"/>
                <a:cs typeface="Arial" charset="0"/>
              </a:rPr>
              <a:t> not </a:t>
            </a:r>
            <a:r>
              <a:rPr lang="en-GB" altLang="cs-CZ" dirty="0" smtClean="0">
                <a:latin typeface="Arial" charset="0"/>
                <a:cs typeface="Arial" charset="0"/>
              </a:rPr>
              <a:t>SDMX</a:t>
            </a:r>
          </a:p>
          <a:p>
            <a:pPr indent="-287338">
              <a:spcBef>
                <a:spcPct val="0"/>
              </a:spcBef>
              <a:spcAft>
                <a:spcPts val="1500"/>
              </a:spcAft>
              <a:buFont typeface="Arial" charset="0"/>
              <a:buChar char="■"/>
              <a:defRPr/>
            </a:pPr>
            <a:r>
              <a:rPr lang="en-GB" altLang="cs-CZ" b="1" dirty="0" smtClean="0">
                <a:latin typeface="Arial" charset="0"/>
                <a:cs typeface="Arial" charset="0"/>
              </a:rPr>
              <a:t>User </a:t>
            </a:r>
            <a:r>
              <a:rPr lang="en-GB" altLang="cs-CZ" b="1" dirty="0" smtClean="0">
                <a:latin typeface="Arial" charset="0"/>
                <a:cs typeface="Arial" charset="0"/>
              </a:rPr>
              <a:t>roles</a:t>
            </a:r>
            <a:r>
              <a:rPr lang="en-GB" altLang="cs-CZ" dirty="0" smtClean="0">
                <a:latin typeface="Arial" charset="0"/>
                <a:cs typeface="Arial" charset="0"/>
              </a:rPr>
              <a:t>: admin, owner, editors, viewers (</a:t>
            </a:r>
            <a:r>
              <a:rPr lang="en-GB" altLang="cs-CZ" b="1" dirty="0" smtClean="0">
                <a:latin typeface="Arial" charset="0"/>
                <a:cs typeface="Arial" charset="0"/>
              </a:rPr>
              <a:t>public </a:t>
            </a:r>
            <a:r>
              <a:rPr lang="en-GB" altLang="cs-CZ" dirty="0" smtClean="0">
                <a:latin typeface="Arial" charset="0"/>
                <a:cs typeface="Arial" charset="0"/>
              </a:rPr>
              <a:t>vs. </a:t>
            </a:r>
            <a:r>
              <a:rPr lang="en-GB" altLang="cs-CZ" b="1" dirty="0" smtClean="0">
                <a:latin typeface="Arial" charset="0"/>
                <a:cs typeface="Arial" charset="0"/>
              </a:rPr>
              <a:t>internal</a:t>
            </a:r>
            <a:r>
              <a:rPr lang="en-GB" altLang="cs-CZ" dirty="0" smtClean="0">
                <a:latin typeface="Arial" charset="0"/>
                <a:cs typeface="Arial" charset="0"/>
              </a:rPr>
              <a:t>)</a:t>
            </a:r>
          </a:p>
          <a:p>
            <a:pPr indent="-287338">
              <a:spcBef>
                <a:spcPct val="0"/>
              </a:spcBef>
              <a:spcAft>
                <a:spcPts val="1500"/>
              </a:spcAft>
              <a:buNone/>
              <a:defRPr/>
            </a:pP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83726" y="828303"/>
            <a:ext cx="9215502" cy="972000"/>
          </a:xfrm>
        </p:spPr>
        <p:txBody>
          <a:bodyPr/>
          <a:lstStyle/>
          <a:p>
            <a:r>
              <a:rPr lang="en-GB" altLang="cs-CZ" dirty="0" smtClean="0">
                <a:latin typeface="Arial" charset="0"/>
                <a:cs typeface="Arial" charset="0"/>
              </a:rPr>
              <a:t>Features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954212" y="1980431"/>
            <a:ext cx="9217024" cy="4680520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en-GB" dirty="0" smtClean="0"/>
              <a:t>Other SMS subsystems can provide certain knowledge on quality criteria  e.g. a</a:t>
            </a:r>
            <a:r>
              <a:rPr lang="en-GB" dirty="0" smtClean="0"/>
              <a:t>ccuracy, relevance, accessibility, clarity, timeliness, punctuality</a:t>
            </a:r>
            <a:r>
              <a:rPr lang="en-GB" dirty="0" smtClean="0"/>
              <a:t>.</a:t>
            </a:r>
          </a:p>
          <a:p>
            <a:pPr>
              <a:spcBef>
                <a:spcPts val="1200"/>
              </a:spcBef>
              <a:spcAft>
                <a:spcPts val="1800"/>
              </a:spcAft>
            </a:pPr>
            <a:r>
              <a:rPr lang="en-GB" dirty="0" smtClean="0"/>
              <a:t>SMS </a:t>
            </a:r>
            <a:r>
              <a:rPr lang="en-GB" dirty="0" smtClean="0"/>
              <a:t>SURVEYS: statistical processes (particular surveys)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SMS REQUIREMENTS: management of main user requirements</a:t>
            </a:r>
          </a:p>
          <a:p>
            <a:pPr>
              <a:lnSpc>
                <a:spcPct val="130000"/>
              </a:lnSpc>
              <a:spcAft>
                <a:spcPts val="0"/>
              </a:spcAft>
            </a:pPr>
            <a:r>
              <a:rPr lang="en-GB" dirty="0" smtClean="0"/>
              <a:t>SMS DISSEMINATION, CATALOGUE OF PUBLICATIONS: dissemination, product quality, info </a:t>
            </a:r>
            <a:r>
              <a:rPr lang="en-GB" dirty="0" smtClean="0"/>
              <a:t>service  </a:t>
            </a:r>
          </a:p>
          <a:p>
            <a:pPr lvl="1">
              <a:lnSpc>
                <a:spcPct val="130000"/>
              </a:lnSpc>
              <a:buNone/>
            </a:pPr>
            <a:r>
              <a:rPr lang="en-GB" dirty="0" smtClean="0"/>
              <a:t>in some cases in relation to concrete surveys</a:t>
            </a:r>
          </a:p>
          <a:p>
            <a:pPr>
              <a:lnSpc>
                <a:spcPct val="130000"/>
              </a:lnSpc>
            </a:pPr>
            <a:endParaRPr lang="en-GB" dirty="0" smtClean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10196" y="828303"/>
            <a:ext cx="9215502" cy="720080"/>
          </a:xfrm>
        </p:spPr>
        <p:txBody>
          <a:bodyPr/>
          <a:lstStyle/>
          <a:p>
            <a:r>
              <a:rPr lang="en-GB" dirty="0" smtClean="0"/>
              <a:t>Interlinks with other </a:t>
            </a:r>
            <a:r>
              <a:rPr lang="en-GB" dirty="0" smtClean="0"/>
              <a:t>SMS</a:t>
            </a:r>
            <a:r>
              <a:rPr lang="cs-CZ" dirty="0" smtClean="0"/>
              <a:t>-</a:t>
            </a:r>
            <a:r>
              <a:rPr lang="en-GB" dirty="0" smtClean="0"/>
              <a:t>applications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063840" y="2053015"/>
            <a:ext cx="8171292" cy="4319904"/>
          </a:xfrm>
        </p:spPr>
        <p:txBody>
          <a:bodyPr/>
          <a:lstStyle/>
          <a:p>
            <a:pPr marL="0" indent="0">
              <a:spcAft>
                <a:spcPts val="2400"/>
              </a:spcAft>
              <a:buNone/>
              <a:tabLst>
                <a:tab pos="0" algn="l"/>
              </a:tabLst>
            </a:pPr>
            <a:r>
              <a:rPr lang="en-GB" dirty="0" smtClean="0"/>
              <a:t>Any </a:t>
            </a:r>
            <a:r>
              <a:rPr lang="en-GB" b="1" dirty="0" smtClean="0"/>
              <a:t>statistical process </a:t>
            </a:r>
            <a:r>
              <a:rPr lang="en-GB" dirty="0" smtClean="0"/>
              <a:t>processed or at least with its data stored in the </a:t>
            </a:r>
            <a:r>
              <a:rPr lang="en-GB" b="1" dirty="0" smtClean="0"/>
              <a:t>central DWH</a:t>
            </a:r>
            <a:r>
              <a:rPr lang="en-GB" dirty="0" smtClean="0"/>
              <a:t>.</a:t>
            </a:r>
          </a:p>
          <a:p>
            <a:r>
              <a:rPr lang="en-GB" dirty="0" smtClean="0"/>
              <a:t>Business statistics</a:t>
            </a:r>
          </a:p>
          <a:p>
            <a:r>
              <a:rPr lang="en-GB" dirty="0" smtClean="0"/>
              <a:t>Social and demography statistics</a:t>
            </a:r>
          </a:p>
          <a:p>
            <a:pPr>
              <a:spcBef>
                <a:spcPts val="1200"/>
              </a:spcBef>
            </a:pPr>
            <a:r>
              <a:rPr lang="en-GB" dirty="0" smtClean="0">
                <a:solidFill>
                  <a:srgbClr val="4A85BA"/>
                </a:solidFill>
              </a:rPr>
              <a:t>National accounts</a:t>
            </a:r>
          </a:p>
          <a:p>
            <a:r>
              <a:rPr lang="en-GB" dirty="0" smtClean="0">
                <a:solidFill>
                  <a:srgbClr val="4A85BA"/>
                </a:solidFill>
              </a:rPr>
              <a:t>Price statistics</a:t>
            </a:r>
          </a:p>
          <a:p>
            <a:r>
              <a:rPr lang="en-GB" dirty="0" smtClean="0">
                <a:solidFill>
                  <a:srgbClr val="4A85BA"/>
                </a:solidFill>
              </a:rPr>
              <a:t>Administrative data statistics.</a:t>
            </a:r>
            <a:endParaRPr lang="en-GB" dirty="0">
              <a:solidFill>
                <a:srgbClr val="4A85BA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83726" y="936423"/>
            <a:ext cx="9215502" cy="972000"/>
          </a:xfrm>
        </p:spPr>
        <p:txBody>
          <a:bodyPr/>
          <a:lstStyle/>
          <a:p>
            <a:r>
              <a:rPr lang="en-GB" sz="3400" dirty="0" smtClean="0"/>
              <a:t>Coverage</a:t>
            </a:r>
            <a:endParaRPr lang="en-GB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955734" y="1548383"/>
            <a:ext cx="9215502" cy="518360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Type of info  on quality - quantitative and qualitative:</a:t>
            </a:r>
          </a:p>
          <a:p>
            <a:pPr lvl="1"/>
            <a:r>
              <a:rPr lang="en-GB" dirty="0" smtClean="0"/>
              <a:t>Reference metadata</a:t>
            </a:r>
          </a:p>
          <a:p>
            <a:pPr lvl="1"/>
            <a:r>
              <a:rPr lang="en-GB" dirty="0" smtClean="0"/>
              <a:t>Info about process and its phases</a:t>
            </a:r>
          </a:p>
          <a:p>
            <a:pPr lvl="1"/>
            <a:r>
              <a:rPr lang="en-GB" dirty="0" smtClean="0"/>
              <a:t>Schedules</a:t>
            </a:r>
          </a:p>
          <a:p>
            <a:pPr lvl="1"/>
            <a:r>
              <a:rPr lang="en-GB" dirty="0" smtClean="0"/>
              <a:t>Quality performance indicators</a:t>
            </a:r>
          </a:p>
          <a:p>
            <a:pPr lvl="1"/>
            <a:r>
              <a:rPr lang="en-GB" dirty="0" smtClean="0"/>
              <a:t>Calculations</a:t>
            </a:r>
          </a:p>
          <a:p>
            <a:pPr lvl="1"/>
            <a:r>
              <a:rPr lang="en-GB" dirty="0" smtClean="0"/>
              <a:t>Benchmark results</a:t>
            </a:r>
          </a:p>
          <a:p>
            <a:pPr lvl="1"/>
            <a:r>
              <a:rPr lang="en-GB" dirty="0" smtClean="0"/>
              <a:t>Evaluation, (self-)assessments, commentaries</a:t>
            </a:r>
          </a:p>
          <a:p>
            <a:pPr lvl="1">
              <a:spcBef>
                <a:spcPts val="1800"/>
              </a:spcBef>
            </a:pPr>
            <a:r>
              <a:rPr lang="en-GB" dirty="0" smtClean="0"/>
              <a:t>Textual, Numerical, Date</a:t>
            </a:r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955734" y="739594"/>
            <a:ext cx="9215502" cy="808789"/>
          </a:xfrm>
        </p:spPr>
        <p:txBody>
          <a:bodyPr/>
          <a:lstStyle/>
          <a:p>
            <a:r>
              <a:rPr lang="en-GB" dirty="0" smtClean="0"/>
              <a:t>Q-attribute (item, meta-information, indicator)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2"/>
          </p:nvPr>
        </p:nvSpPr>
        <p:spPr>
          <a:xfrm>
            <a:off x="1099750" y="1405334"/>
            <a:ext cx="9215502" cy="5399633"/>
          </a:xfrm>
        </p:spPr>
        <p:txBody>
          <a:bodyPr/>
          <a:lstStyle/>
          <a:p>
            <a:r>
              <a:rPr lang="en-GB" dirty="0" smtClean="0"/>
              <a:t>Basic information (about a survey)</a:t>
            </a:r>
          </a:p>
          <a:p>
            <a:r>
              <a:rPr lang="en-GB" dirty="0" smtClean="0"/>
              <a:t>User requirements agenda</a:t>
            </a:r>
          </a:p>
          <a:p>
            <a:r>
              <a:rPr lang="en-GB" dirty="0" smtClean="0"/>
              <a:t>Methodology info</a:t>
            </a:r>
          </a:p>
          <a:p>
            <a:r>
              <a:rPr lang="en-GB" dirty="0" smtClean="0"/>
              <a:t>Time schedules; Timeliness; Punctuality</a:t>
            </a:r>
          </a:p>
          <a:p>
            <a:r>
              <a:rPr lang="en-GB" dirty="0" smtClean="0"/>
              <a:t>Statistical process phases</a:t>
            </a:r>
          </a:p>
          <a:p>
            <a:r>
              <a:rPr lang="en-GB" dirty="0" smtClean="0"/>
              <a:t>Data confidentiality and protection</a:t>
            </a:r>
          </a:p>
          <a:p>
            <a:r>
              <a:rPr lang="en-GB" dirty="0" smtClean="0"/>
              <a:t>Data sources; Frame; Sample</a:t>
            </a:r>
          </a:p>
          <a:p>
            <a:r>
              <a:rPr lang="en-GB" dirty="0" smtClean="0"/>
              <a:t>Outputs and dissemination</a:t>
            </a:r>
          </a:p>
          <a:p>
            <a:r>
              <a:rPr lang="en-GB" dirty="0" smtClean="0"/>
              <a:t>Individual quality criteria (i.e. quality dimensions)</a:t>
            </a:r>
          </a:p>
          <a:p>
            <a:r>
              <a:rPr lang="en-GB" dirty="0" smtClean="0"/>
              <a:t>Quality performance indicators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846106" y="540270"/>
            <a:ext cx="9215502" cy="880797"/>
          </a:xfrm>
        </p:spPr>
        <p:txBody>
          <a:bodyPr/>
          <a:lstStyle/>
          <a:p>
            <a:r>
              <a:rPr lang="en-GB" dirty="0" smtClean="0"/>
              <a:t>Categories of Q-attributes </a:t>
            </a:r>
            <a:r>
              <a:rPr lang="en-GB" b="0" dirty="0" smtClean="0"/>
              <a:t>(info on…)</a:t>
            </a:r>
            <a:endParaRPr lang="en-GB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SÚ Prezentace ENG - bílá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>
          <a:defRPr sz="3600" b="1" cap="all" dirty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</TotalTime>
  <Words>739</Words>
  <Application>Microsoft Office PowerPoint</Application>
  <PresentationFormat>Vlastní</PresentationFormat>
  <Paragraphs>141</Paragraphs>
  <Slides>18</Slides>
  <Notes>1</Notes>
  <HiddenSlides>1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ČSÚ Prezentace ENG - bílá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Company>ČSÚ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Prokop Jitka</dc:creator>
  <cp:keywords>Prezentace,modrá,ČSÚ</cp:keywords>
  <cp:lastModifiedBy>yitka-2</cp:lastModifiedBy>
  <cp:revision>195</cp:revision>
  <dcterms:created xsi:type="dcterms:W3CDTF">2014-05-07T09:39:09Z</dcterms:created>
  <dcterms:modified xsi:type="dcterms:W3CDTF">2014-06-02T21:21:34Z</dcterms:modified>
</cp:coreProperties>
</file>