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0" r:id="rId4"/>
    <p:sldId id="259" r:id="rId5"/>
    <p:sldId id="266" r:id="rId6"/>
    <p:sldId id="262" r:id="rId7"/>
    <p:sldId id="267" r:id="rId8"/>
    <p:sldId id="263" r:id="rId9"/>
    <p:sldId id="264" r:id="rId10"/>
    <p:sldId id="265" r:id="rId11"/>
  </p:sldIdLst>
  <p:sldSz cx="9144000" cy="6858000" type="overhead"/>
  <p:notesSz cx="6805613" cy="9944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EAEAEA"/>
    <a:srgbClr val="F8F8F8"/>
    <a:srgbClr val="EEEEEE"/>
    <a:srgbClr val="F4F4F4"/>
    <a:srgbClr val="E4E4E4"/>
    <a:srgbClr val="333399"/>
    <a:srgbClr val="E0B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89" d="100"/>
          <a:sy n="89" d="100"/>
        </p:scale>
        <p:origin x="-114" y="-9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49779" y="9537700"/>
            <a:ext cx="393052" cy="306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8" tIns="44917" rIns="91438" bIns="44917" anchor="ctr">
            <a:spAutoFit/>
          </a:bodyPr>
          <a:lstStyle/>
          <a:p>
            <a:pPr algn="r" defTabSz="924209"/>
            <a:fld id="{584B3760-284A-4155-AA5A-08EE208DCA54}" type="slidenum">
              <a:rPr lang="nb-NO" sz="1400">
                <a:solidFill>
                  <a:schemeClr val="tx1"/>
                </a:solidFill>
                <a:latin typeface="Times New Roman" pitchFamily="18" charset="0"/>
              </a:rPr>
              <a:pPr algn="r" defTabSz="924209"/>
              <a:t>‹#›</a:t>
            </a:fld>
            <a:endParaRPr lang="nb-NO" sz="1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974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82675" y="869950"/>
            <a:ext cx="4641850" cy="34813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102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206" y="4728169"/>
            <a:ext cx="4991201" cy="4182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8" tIns="44917" rIns="91438" bIns="44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notatmalstiler i delmalen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2052" name="Rectangle 1028"/>
          <p:cNvSpPr>
            <a:spLocks noChangeArrowheads="1"/>
          </p:cNvSpPr>
          <p:nvPr/>
        </p:nvSpPr>
        <p:spPr bwMode="auto">
          <a:xfrm>
            <a:off x="6349779" y="9537700"/>
            <a:ext cx="393052" cy="306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8" tIns="44917" rIns="91438" bIns="44917" anchor="ctr">
            <a:spAutoFit/>
          </a:bodyPr>
          <a:lstStyle/>
          <a:p>
            <a:pPr algn="r" defTabSz="924209"/>
            <a:fld id="{935EAA5B-F051-494F-9E65-6D064D703B87}" type="slidenum">
              <a:rPr lang="nb-NO" sz="1400">
                <a:solidFill>
                  <a:schemeClr val="tx1"/>
                </a:solidFill>
                <a:latin typeface="Times New Roman" pitchFamily="18" charset="0"/>
              </a:rPr>
              <a:pPr algn="r" defTabSz="924209"/>
              <a:t>‹#›</a:t>
            </a:fld>
            <a:endParaRPr lang="nb-NO" sz="1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064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7239000" y="6477000"/>
            <a:ext cx="1143000" cy="304800"/>
          </a:xfrm>
        </p:spPr>
        <p:txBody>
          <a:bodyPr/>
          <a:lstStyle>
            <a:lvl1pPr>
              <a:defRPr/>
            </a:lvl1pPr>
          </a:lstStyle>
          <a:p>
            <a:fld id="{FE92C062-EE14-44B2-A8C6-3B1621BCFADE}" type="datetime1">
              <a:rPr lang="en-GB"/>
              <a:pPr/>
              <a:t>28/04/2014</a:t>
            </a:fld>
            <a:endParaRPr lang="en-GB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4267200" y="6477000"/>
            <a:ext cx="28194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447800" y="1828800"/>
            <a:ext cx="7162800" cy="1295400"/>
          </a:xfrm>
        </p:spPr>
        <p:txBody>
          <a:bodyPr/>
          <a:lstStyle>
            <a:lvl1pPr>
              <a:defRPr sz="3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nb-NO" noProof="0" smtClean="0"/>
              <a:t>Klikk for å redigere tittelstil</a:t>
            </a:r>
            <a:endParaRPr lang="en-GB" noProof="0" smtClean="0"/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162800" cy="2438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b-NO" noProof="0" smtClean="0"/>
              <a:t>Klikk for å redigere undertittelstil i malen</a:t>
            </a:r>
            <a:endParaRPr lang="en-GB" noProof="0" smtClean="0"/>
          </a:p>
        </p:txBody>
      </p:sp>
      <p:sp>
        <p:nvSpPr>
          <p:cNvPr id="44059" name="Rectangle 27"/>
          <p:cNvSpPr>
            <a:spLocks noChangeArrowheads="1"/>
          </p:cNvSpPr>
          <p:nvPr/>
        </p:nvSpPr>
        <p:spPr bwMode="auto">
          <a:xfrm>
            <a:off x="8305800" y="762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r"/>
            <a:fld id="{1369E551-B1D9-4A9A-9901-434B2B364AB4}" type="slidenum">
              <a:rPr lang="en-GB" sz="1400" b="1">
                <a:solidFill>
                  <a:schemeClr val="bg1"/>
                </a:solidFill>
              </a:rPr>
              <a:pPr algn="r"/>
              <a:t>‹#›</a:t>
            </a:fld>
            <a:endParaRPr lang="en-GB" sz="1400" b="1">
              <a:solidFill>
                <a:schemeClr val="bg1"/>
              </a:solidFill>
            </a:endParaRPr>
          </a:p>
        </p:txBody>
      </p:sp>
      <p:sp>
        <p:nvSpPr>
          <p:cNvPr id="44069" name="Rectangle 3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534400" y="6477000"/>
            <a:ext cx="393700" cy="304800"/>
          </a:xfrm>
        </p:spPr>
        <p:txBody>
          <a:bodyPr/>
          <a:lstStyle>
            <a:lvl1pPr>
              <a:defRPr/>
            </a:lvl1pPr>
          </a:lstStyle>
          <a:p>
            <a:fld id="{15B61F97-9C5B-4FF2-A5F2-98CBC8833DBD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44074" name="Picture 42" descr="X:\502\Avd730\MALER\PPT\nydesign2005\Illustrasjoner\PowerpointTopp_E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280D90-2843-4ECC-B217-ED1F06EE08CD}" type="datetime1">
              <a:rPr lang="en-GB"/>
              <a:pPr/>
              <a:t>28/04/2014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5F82F-2CC5-4EE8-871D-96A53C30130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507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819900" y="762000"/>
            <a:ext cx="2095500" cy="56388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533400" y="762000"/>
            <a:ext cx="6134100" cy="56388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56BA77-B76F-490C-A91E-8BA33859C850}" type="datetime1">
              <a:rPr lang="en-GB"/>
              <a:pPr/>
              <a:t>28/04/2014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93CF9-C58C-4A50-BFBF-3301A3594AB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019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150A9F-B944-43BD-9FFB-8190730FBC17}" type="datetime1">
              <a:rPr lang="en-GB"/>
              <a:pPr/>
              <a:t>28/04/2014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3B9E7-177F-4D5B-848A-428884D1B19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79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C64121-80A6-4148-9BDB-7BEB20C2EA5A}" type="datetime1">
              <a:rPr lang="en-GB"/>
              <a:pPr/>
              <a:t>28/04/2014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BE8B9-D65D-477F-B5AD-6286B5579CF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232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33400" y="17526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795AE7-CB14-4F66-9788-A35373509877}" type="datetime1">
              <a:rPr lang="en-GB"/>
              <a:pPr/>
              <a:t>28/04/2014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BB125-8ADF-43ED-B658-93F2A9339D1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835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4ECA78-61E8-40F9-80BD-90A63BCE0A2A}" type="datetime1">
              <a:rPr lang="en-GB"/>
              <a:pPr/>
              <a:t>28/04/2014</a:t>
            </a:fld>
            <a:endParaRPr lang="en-GB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96EF9-2E8E-44F8-80BE-6D2439C9BA0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776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684F98-A30F-43D9-BF0C-D26D5440C8D3}" type="datetime1">
              <a:rPr lang="en-GB"/>
              <a:pPr/>
              <a:t>28/04/2014</a:t>
            </a:fld>
            <a:endParaRPr lang="en-GB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04C22-5133-4E9D-B34D-22FED270B04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22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D674BB-00D7-44BB-B88C-9A9FDD4833CC}" type="datetime1">
              <a:rPr lang="en-GB"/>
              <a:pPr/>
              <a:t>28/04/2014</a:t>
            </a:fld>
            <a:endParaRPr lang="en-GB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9D8B2-5E00-4F14-AF2A-2DF4ACE97A6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137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640B08-1040-4A46-94A7-2FDCC99803B0}" type="datetime1">
              <a:rPr lang="en-GB"/>
              <a:pPr/>
              <a:t>28/04/2014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B90217-6BB2-496D-8780-522A5D66568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50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94C60E-3F14-469F-840F-94D2DE63AC3D}" type="datetime1">
              <a:rPr lang="en-GB"/>
              <a:pPr/>
              <a:t>28/04/2014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0FD93-56F6-4310-A005-E320F6AB2FB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683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762000"/>
            <a:ext cx="8382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tittelstilen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752600"/>
            <a:ext cx="8382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tekststilene i delmalen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</p:txBody>
      </p:sp>
      <p:sp>
        <p:nvSpPr>
          <p:cNvPr id="4302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15200" y="6516688"/>
            <a:ext cx="990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5BDF4163-64DB-4247-BE99-9F4C7D5B393A}" type="datetime1">
              <a:rPr lang="en-GB"/>
              <a:pPr/>
              <a:t>28/04/2014</a:t>
            </a:fld>
            <a:endParaRPr lang="en-GB"/>
          </a:p>
        </p:txBody>
      </p:sp>
      <p:sp>
        <p:nvSpPr>
          <p:cNvPr id="4302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29200" y="6516688"/>
            <a:ext cx="2133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43026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505575"/>
            <a:ext cx="469900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fld id="{3DDA7E79-A621-4B88-9626-AE734374AAB8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43059" name="Picture 51" descr="X:\502\Avd730\MALER\PPT\nydesign2005\Illustrasjoner\PowerpointTopp_ENG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9pPr>
    </p:titleStyle>
    <p:bodyStyle>
      <a:lvl1pPr marL="246063" indent="-246063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SzPct val="13000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663575" indent="-2270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rgbClr val="000000"/>
          </a:solidFill>
          <a:latin typeface="+mn-lt"/>
        </a:defRPr>
      </a:lvl2pPr>
      <a:lvl3pPr marL="1049338" indent="-195263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buFont typeface="Wingdings" pitchFamily="2" charset="2"/>
        <a:buChar char="w"/>
        <a:defRPr>
          <a:solidFill>
            <a:srgbClr val="000000"/>
          </a:solidFill>
          <a:latin typeface="+mn-lt"/>
        </a:defRPr>
      </a:lvl3pPr>
      <a:lvl4pPr marL="1616075" indent="-282575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buChar char="–"/>
        <a:defRPr sz="1600">
          <a:solidFill>
            <a:srgbClr val="000000"/>
          </a:solidFill>
          <a:latin typeface="+mn-lt"/>
        </a:defRPr>
      </a:lvl4pPr>
      <a:lvl5pPr marL="21129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701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30273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845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9417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en@ssb.no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sz="3600" dirty="0" err="1" smtClean="0"/>
              <a:t>Improved</a:t>
            </a:r>
            <a:r>
              <a:rPr lang="nb-NO" sz="3600" dirty="0" smtClean="0"/>
              <a:t> input data </a:t>
            </a:r>
            <a:r>
              <a:rPr lang="nb-NO" sz="3600" dirty="0" err="1" smtClean="0"/>
              <a:t>quality</a:t>
            </a:r>
            <a:r>
              <a:rPr lang="nb-NO" sz="3600" dirty="0" smtClean="0"/>
              <a:t> from administrative </a:t>
            </a:r>
            <a:r>
              <a:rPr lang="nb-NO" sz="3600" dirty="0" err="1" smtClean="0"/>
              <a:t>sources</a:t>
            </a:r>
            <a:r>
              <a:rPr lang="nb-NO" sz="3600" dirty="0" smtClean="0"/>
              <a:t> </a:t>
            </a:r>
            <a:r>
              <a:rPr lang="nb-NO" sz="3600" dirty="0" err="1" smtClean="0"/>
              <a:t>though</a:t>
            </a:r>
            <a:r>
              <a:rPr lang="nb-NO" sz="3600" dirty="0" smtClean="0"/>
              <a:t> </a:t>
            </a:r>
            <a:r>
              <a:rPr lang="nb-NO" sz="3600" dirty="0" err="1" smtClean="0"/>
              <a:t>the</a:t>
            </a:r>
            <a:r>
              <a:rPr lang="nb-NO" sz="3600" dirty="0" smtClean="0"/>
              <a:t> </a:t>
            </a:r>
            <a:r>
              <a:rPr lang="nb-NO" sz="3600" dirty="0" err="1" smtClean="0"/>
              <a:t>use</a:t>
            </a:r>
            <a:r>
              <a:rPr lang="nb-NO" sz="3600" dirty="0" smtClean="0"/>
              <a:t> </a:t>
            </a:r>
            <a:r>
              <a:rPr lang="nb-NO" sz="3600" dirty="0" err="1" smtClean="0"/>
              <a:t>of</a:t>
            </a:r>
            <a:r>
              <a:rPr lang="nb-NO" sz="3600" dirty="0" smtClean="0"/>
              <a:t> </a:t>
            </a:r>
            <a:r>
              <a:rPr lang="nb-NO" sz="3600" dirty="0" err="1" smtClean="0"/>
              <a:t>quality</a:t>
            </a:r>
            <a:r>
              <a:rPr lang="nb-NO" sz="3600" dirty="0" smtClean="0"/>
              <a:t> </a:t>
            </a:r>
            <a:r>
              <a:rPr lang="nb-NO" sz="3600" dirty="0" err="1" smtClean="0"/>
              <a:t>indicators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Q2014 – </a:t>
            </a:r>
            <a:r>
              <a:rPr lang="nb-NO" dirty="0" err="1" smtClean="0"/>
              <a:t>Vienna</a:t>
            </a:r>
            <a:r>
              <a:rPr lang="nb-NO" dirty="0" smtClean="0"/>
              <a:t>, </a:t>
            </a:r>
            <a:r>
              <a:rPr lang="nb-NO" dirty="0" smtClean="0"/>
              <a:t>3rd June 2014</a:t>
            </a:r>
            <a:endParaRPr lang="nb-NO" dirty="0" smtClean="0"/>
          </a:p>
          <a:p>
            <a:r>
              <a:rPr lang="nb-NO" dirty="0" smtClean="0"/>
              <a:t>Coen Hendriks (</a:t>
            </a:r>
            <a:r>
              <a:rPr lang="nb-NO" dirty="0" smtClean="0">
                <a:hlinkClick r:id="rId2"/>
              </a:rPr>
              <a:t>hen@ssb.no</a:t>
            </a:r>
            <a:r>
              <a:rPr lang="nb-NO" dirty="0" smtClean="0"/>
              <a:t>)</a:t>
            </a:r>
          </a:p>
          <a:p>
            <a:endParaRPr lang="nb-NO" dirty="0" smtClean="0"/>
          </a:p>
          <a:p>
            <a:r>
              <a:rPr lang="en-US" sz="1400" b="1" dirty="0"/>
              <a:t>Acknowledgement</a:t>
            </a:r>
            <a:r>
              <a:rPr lang="en-US" sz="1400" dirty="0"/>
              <a:t>: Many thanks to Anders Haglund, Johan </a:t>
            </a:r>
            <a:r>
              <a:rPr lang="en-US" sz="1400" dirty="0" err="1"/>
              <a:t>Åmberg</a:t>
            </a:r>
            <a:r>
              <a:rPr lang="en-US" sz="1400" dirty="0"/>
              <a:t>, Grete </a:t>
            </a:r>
            <a:r>
              <a:rPr lang="en-US" sz="1400" dirty="0" err="1"/>
              <a:t>Smerud</a:t>
            </a:r>
            <a:r>
              <a:rPr lang="en-US" sz="1400" dirty="0"/>
              <a:t> and Jan </a:t>
            </a:r>
            <a:r>
              <a:rPr lang="en-US" sz="1400" dirty="0" err="1"/>
              <a:t>Furseth</a:t>
            </a:r>
            <a:r>
              <a:rPr lang="en-US" sz="1400" dirty="0"/>
              <a:t> from the Division for Statistical Populations at Statistics Norway for </a:t>
            </a:r>
            <a:r>
              <a:rPr lang="nb-NO" sz="1400" dirty="0" err="1"/>
              <a:t>valuable</a:t>
            </a:r>
            <a:r>
              <a:rPr lang="nb-NO" sz="1400" dirty="0"/>
              <a:t> </a:t>
            </a:r>
            <a:r>
              <a:rPr lang="nb-NO" sz="1400" dirty="0" err="1"/>
              <a:t>collaboration</a:t>
            </a:r>
            <a:r>
              <a:rPr lang="nb-NO" sz="1400" dirty="0"/>
              <a:t> </a:t>
            </a:r>
            <a:r>
              <a:rPr lang="nb-NO" sz="1400" dirty="0" err="1"/>
              <a:t>while</a:t>
            </a:r>
            <a:r>
              <a:rPr lang="nb-NO" sz="1400" dirty="0"/>
              <a:t> </a:t>
            </a:r>
            <a:r>
              <a:rPr lang="nb-NO" sz="1400" dirty="0" err="1"/>
              <a:t>developing</a:t>
            </a:r>
            <a:r>
              <a:rPr lang="nb-NO" sz="1400" dirty="0"/>
              <a:t> </a:t>
            </a:r>
            <a:r>
              <a:rPr lang="nb-NO" sz="1400" dirty="0" err="1"/>
              <a:t>the</a:t>
            </a:r>
            <a:r>
              <a:rPr lang="nb-NO" sz="1400" dirty="0"/>
              <a:t> </a:t>
            </a:r>
            <a:r>
              <a:rPr lang="nb-NO" sz="1400" dirty="0" err="1"/>
              <a:t>quality</a:t>
            </a:r>
            <a:r>
              <a:rPr lang="nb-NO" sz="1400" dirty="0"/>
              <a:t> </a:t>
            </a:r>
            <a:r>
              <a:rPr lang="nb-NO" sz="1400" dirty="0" err="1"/>
              <a:t>indicators</a:t>
            </a:r>
            <a:r>
              <a:rPr lang="nb-NO" sz="1400" dirty="0"/>
              <a:t> and reports, and for </a:t>
            </a:r>
            <a:r>
              <a:rPr lang="nb-NO" sz="1400" dirty="0" err="1"/>
              <a:t>useful</a:t>
            </a:r>
            <a:r>
              <a:rPr lang="nb-NO" sz="1400" dirty="0"/>
              <a:t> </a:t>
            </a:r>
            <a:r>
              <a:rPr lang="nb-NO" sz="1400" dirty="0" err="1"/>
              <a:t>comments</a:t>
            </a:r>
            <a:r>
              <a:rPr lang="nb-NO" sz="1400" dirty="0"/>
              <a:t> </a:t>
            </a:r>
            <a:r>
              <a:rPr lang="nb-NO" sz="1400" dirty="0" err="1"/>
              <a:t>on</a:t>
            </a:r>
            <a:r>
              <a:rPr lang="nb-NO" sz="1400" dirty="0"/>
              <a:t> </a:t>
            </a:r>
            <a:r>
              <a:rPr lang="nb-NO" sz="1400" dirty="0" err="1"/>
              <a:t>this</a:t>
            </a:r>
            <a:r>
              <a:rPr lang="nb-NO" sz="1400" dirty="0"/>
              <a:t> </a:t>
            </a:r>
            <a:r>
              <a:rPr lang="nb-NO" sz="1400" dirty="0" err="1"/>
              <a:t>paper</a:t>
            </a:r>
            <a:r>
              <a:rPr lang="nb-NO" sz="1400" dirty="0"/>
              <a:t>. </a:t>
            </a:r>
            <a:r>
              <a:rPr lang="nb-NO" sz="1400" dirty="0" err="1"/>
              <a:t>They</a:t>
            </a:r>
            <a:r>
              <a:rPr lang="nb-NO" sz="1400" dirty="0"/>
              <a:t> </a:t>
            </a:r>
            <a:r>
              <a:rPr lang="nb-NO" sz="1400" dirty="0" err="1"/>
              <a:t>are</a:t>
            </a:r>
            <a:r>
              <a:rPr lang="nb-NO" sz="1400" dirty="0"/>
              <a:t> not </a:t>
            </a:r>
            <a:r>
              <a:rPr lang="nb-NO" sz="1400" dirty="0" err="1"/>
              <a:t>responsible</a:t>
            </a:r>
            <a:r>
              <a:rPr lang="nb-NO" sz="1400" dirty="0"/>
              <a:t> for </a:t>
            </a:r>
            <a:r>
              <a:rPr lang="nb-NO" sz="1400" dirty="0" err="1"/>
              <a:t>the</a:t>
            </a:r>
            <a:r>
              <a:rPr lang="nb-NO" sz="1400" dirty="0"/>
              <a:t> </a:t>
            </a:r>
            <a:r>
              <a:rPr lang="nb-NO" sz="1400" dirty="0" err="1"/>
              <a:t>content</a:t>
            </a:r>
            <a:r>
              <a:rPr lang="nb-NO" sz="1400" dirty="0"/>
              <a:t> </a:t>
            </a:r>
            <a:r>
              <a:rPr lang="nb-NO" sz="1400" dirty="0" err="1"/>
              <a:t>of</a:t>
            </a:r>
            <a:r>
              <a:rPr lang="nb-NO" sz="1400" dirty="0"/>
              <a:t> </a:t>
            </a:r>
            <a:r>
              <a:rPr lang="nb-NO" sz="1400" dirty="0" err="1"/>
              <a:t>the</a:t>
            </a:r>
            <a:r>
              <a:rPr lang="nb-NO" sz="1400" dirty="0"/>
              <a:t> </a:t>
            </a:r>
            <a:r>
              <a:rPr lang="nb-NO" sz="1400" dirty="0" err="1"/>
              <a:t>paper</a:t>
            </a:r>
            <a:r>
              <a:rPr lang="nb-NO" sz="1400" i="1" dirty="0"/>
              <a:t>.</a:t>
            </a:r>
            <a:endParaRPr lang="nb-NO" sz="14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5B61F97-9C5B-4FF2-A5F2-98CBC8833DB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83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Final </a:t>
            </a:r>
            <a:r>
              <a:rPr lang="nb-NO" dirty="0" err="1" smtClean="0"/>
              <a:t>remarks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800" dirty="0" err="1" smtClean="0"/>
              <a:t>There</a:t>
            </a:r>
            <a:r>
              <a:rPr lang="nb-NO" sz="2800" dirty="0" smtClean="0"/>
              <a:t> is a </a:t>
            </a:r>
            <a:r>
              <a:rPr lang="nb-NO" sz="2800" dirty="0" err="1" smtClean="0"/>
              <a:t>difference</a:t>
            </a:r>
            <a:r>
              <a:rPr lang="nb-NO" sz="2800" dirty="0" smtClean="0"/>
              <a:t> </a:t>
            </a:r>
            <a:r>
              <a:rPr lang="nb-NO" sz="2800" dirty="0" err="1" smtClean="0"/>
              <a:t>between</a:t>
            </a:r>
            <a:r>
              <a:rPr lang="nb-NO" sz="2800" dirty="0" smtClean="0"/>
              <a:t> </a:t>
            </a:r>
            <a:r>
              <a:rPr lang="nb-NO" sz="2800" dirty="0" err="1" smtClean="0"/>
              <a:t>good</a:t>
            </a:r>
            <a:r>
              <a:rPr lang="nb-NO" sz="2800" dirty="0" smtClean="0"/>
              <a:t> </a:t>
            </a:r>
            <a:r>
              <a:rPr lang="nb-NO" sz="2800" dirty="0" err="1" smtClean="0"/>
              <a:t>quality</a:t>
            </a:r>
            <a:r>
              <a:rPr lang="nb-NO" sz="2800" dirty="0" smtClean="0"/>
              <a:t> data from registers and </a:t>
            </a:r>
            <a:r>
              <a:rPr lang="nb-NO" sz="2800" dirty="0" err="1" smtClean="0"/>
              <a:t>good</a:t>
            </a:r>
            <a:r>
              <a:rPr lang="nb-NO" sz="2800" dirty="0" smtClean="0"/>
              <a:t> </a:t>
            </a:r>
            <a:r>
              <a:rPr lang="nb-NO" sz="2800" dirty="0" err="1" smtClean="0"/>
              <a:t>quality</a:t>
            </a:r>
            <a:r>
              <a:rPr lang="nb-NO" sz="2800" dirty="0" smtClean="0"/>
              <a:t> register </a:t>
            </a:r>
            <a:r>
              <a:rPr lang="nb-NO" sz="2800" dirty="0" err="1" smtClean="0"/>
              <a:t>based</a:t>
            </a:r>
            <a:r>
              <a:rPr lang="nb-NO" sz="2800" dirty="0" smtClean="0"/>
              <a:t> </a:t>
            </a:r>
            <a:r>
              <a:rPr lang="nb-NO" sz="2800" dirty="0" err="1" smtClean="0"/>
              <a:t>statistics</a:t>
            </a:r>
            <a:endParaRPr lang="nb-NO" sz="2800" dirty="0" smtClean="0"/>
          </a:p>
          <a:p>
            <a:pPr lvl="1"/>
            <a:r>
              <a:rPr lang="nb-NO" dirty="0" smtClean="0"/>
              <a:t>Statistical </a:t>
            </a:r>
            <a:r>
              <a:rPr lang="nb-NO" dirty="0" err="1" smtClean="0"/>
              <a:t>inference</a:t>
            </a:r>
            <a:endParaRPr lang="nb-NO" dirty="0" smtClean="0"/>
          </a:p>
          <a:p>
            <a:r>
              <a:rPr lang="nb-NO" sz="2800" dirty="0" smtClean="0"/>
              <a:t>Definition </a:t>
            </a:r>
            <a:r>
              <a:rPr lang="nb-NO" sz="2800" dirty="0" err="1" smtClean="0"/>
              <a:t>errors</a:t>
            </a:r>
            <a:r>
              <a:rPr lang="nb-NO" sz="2800" dirty="0" smtClean="0"/>
              <a:t> – </a:t>
            </a:r>
            <a:r>
              <a:rPr lang="nb-NO" sz="2800" dirty="0" err="1" smtClean="0"/>
              <a:t>changes</a:t>
            </a:r>
            <a:r>
              <a:rPr lang="nb-NO" sz="2800" dirty="0" smtClean="0"/>
              <a:t> in </a:t>
            </a:r>
            <a:r>
              <a:rPr lang="nb-NO" sz="2800" dirty="0" err="1" smtClean="0"/>
              <a:t>the</a:t>
            </a:r>
            <a:r>
              <a:rPr lang="nb-NO" sz="2800" dirty="0" smtClean="0"/>
              <a:t> register due to </a:t>
            </a:r>
            <a:r>
              <a:rPr lang="nb-NO" sz="2800" dirty="0" err="1" smtClean="0"/>
              <a:t>political</a:t>
            </a:r>
            <a:r>
              <a:rPr lang="nb-NO" sz="2800" dirty="0" smtClean="0"/>
              <a:t> </a:t>
            </a:r>
            <a:r>
              <a:rPr lang="nb-NO" sz="2800" dirty="0" err="1" smtClean="0"/>
              <a:t>decisions</a:t>
            </a:r>
            <a:endParaRPr lang="nb-NO" sz="36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17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Managing</a:t>
            </a:r>
            <a:r>
              <a:rPr lang="nb-NO" dirty="0" smtClean="0"/>
              <a:t> </a:t>
            </a:r>
            <a:r>
              <a:rPr lang="nb-NO" dirty="0" err="1" smtClean="0"/>
              <a:t>statistical</a:t>
            </a:r>
            <a:r>
              <a:rPr lang="nb-NO" dirty="0" smtClean="0"/>
              <a:t> </a:t>
            </a:r>
            <a:r>
              <a:rPr lang="nb-NO" dirty="0" err="1" smtClean="0"/>
              <a:t>populations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9552" y="1484784"/>
            <a:ext cx="8382000" cy="4648200"/>
          </a:xfrm>
        </p:spPr>
        <p:txBody>
          <a:bodyPr/>
          <a:lstStyle/>
          <a:p>
            <a:r>
              <a:rPr lang="nb-NO" dirty="0" smtClean="0"/>
              <a:t>Three administrative baseregisters and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statistical</a:t>
            </a:r>
            <a:r>
              <a:rPr lang="nb-NO" dirty="0" smtClean="0"/>
              <a:t> </a:t>
            </a:r>
            <a:r>
              <a:rPr lang="nb-NO" dirty="0" err="1" smtClean="0"/>
              <a:t>versions</a:t>
            </a:r>
            <a:endParaRPr lang="nb-NO" dirty="0" smtClean="0"/>
          </a:p>
          <a:p>
            <a:pPr lvl="1"/>
            <a:r>
              <a:rPr lang="nb-NO" dirty="0" smtClean="0"/>
              <a:t>The Central </a:t>
            </a:r>
            <a:r>
              <a:rPr lang="nb-NO" dirty="0" err="1" smtClean="0"/>
              <a:t>Coordinating</a:t>
            </a:r>
            <a:r>
              <a:rPr lang="nb-NO" dirty="0" smtClean="0"/>
              <a:t> Register for Legal Units (</a:t>
            </a:r>
            <a:r>
              <a:rPr lang="nb-NO" dirty="0"/>
              <a:t>LU) </a:t>
            </a:r>
            <a:r>
              <a:rPr lang="nb-NO" dirty="0" smtClean="0"/>
              <a:t>- The </a:t>
            </a:r>
            <a:r>
              <a:rPr lang="nb-NO" dirty="0"/>
              <a:t>Register for </a:t>
            </a:r>
            <a:r>
              <a:rPr lang="nb-NO" dirty="0" err="1"/>
              <a:t>Businesses</a:t>
            </a:r>
            <a:r>
              <a:rPr lang="nb-NO" dirty="0"/>
              <a:t> and </a:t>
            </a:r>
            <a:r>
              <a:rPr lang="nb-NO" dirty="0" smtClean="0"/>
              <a:t>Enterprises</a:t>
            </a:r>
            <a:endParaRPr lang="nb-NO" dirty="0" smtClean="0"/>
          </a:p>
          <a:p>
            <a:pPr lvl="1"/>
            <a:r>
              <a:rPr lang="nb-NO" dirty="0" err="1" smtClean="0"/>
              <a:t>Cadaster</a:t>
            </a:r>
            <a:r>
              <a:rPr lang="nb-NO" dirty="0"/>
              <a:t> - The </a:t>
            </a:r>
            <a:r>
              <a:rPr lang="nb-NO" dirty="0" err="1"/>
              <a:t>statistical</a:t>
            </a:r>
            <a:r>
              <a:rPr lang="nb-NO" dirty="0"/>
              <a:t> </a:t>
            </a:r>
            <a:r>
              <a:rPr lang="nb-NO" dirty="0" err="1"/>
              <a:t>Cadaster</a:t>
            </a:r>
            <a:r>
              <a:rPr lang="nb-NO" dirty="0"/>
              <a:t> </a:t>
            </a:r>
          </a:p>
          <a:p>
            <a:pPr lvl="1"/>
            <a:r>
              <a:rPr lang="nb-NO" dirty="0" smtClean="0"/>
              <a:t>Central </a:t>
            </a:r>
            <a:r>
              <a:rPr lang="nb-NO" dirty="0" err="1" smtClean="0"/>
              <a:t>Population</a:t>
            </a:r>
            <a:r>
              <a:rPr lang="nb-NO" dirty="0" smtClean="0"/>
              <a:t> Register (CPR) - </a:t>
            </a:r>
            <a:r>
              <a:rPr lang="nb-NO" dirty="0"/>
              <a:t>The Statistical </a:t>
            </a:r>
            <a:r>
              <a:rPr lang="nb-NO" dirty="0" err="1"/>
              <a:t>Population</a:t>
            </a:r>
            <a:r>
              <a:rPr lang="nb-NO" dirty="0"/>
              <a:t> Register</a:t>
            </a:r>
          </a:p>
          <a:p>
            <a:r>
              <a:rPr lang="nb-NO" dirty="0" err="1" smtClean="0"/>
              <a:t>Daily</a:t>
            </a:r>
            <a:r>
              <a:rPr lang="nb-NO" dirty="0" smtClean="0"/>
              <a:t> </a:t>
            </a:r>
            <a:r>
              <a:rPr lang="nb-NO" dirty="0" err="1" smtClean="0"/>
              <a:t>updates</a:t>
            </a:r>
            <a:r>
              <a:rPr lang="nb-NO" dirty="0" smtClean="0"/>
              <a:t>, </a:t>
            </a:r>
            <a:r>
              <a:rPr lang="nb-NO" dirty="0" err="1" smtClean="0"/>
              <a:t>integrated</a:t>
            </a:r>
            <a:r>
              <a:rPr lang="nb-NO" dirty="0" smtClean="0"/>
              <a:t> data in a </a:t>
            </a:r>
            <a:r>
              <a:rPr lang="nb-NO" dirty="0" err="1" smtClean="0"/>
              <a:t>common</a:t>
            </a:r>
            <a:r>
              <a:rPr lang="nb-NO" dirty="0" smtClean="0"/>
              <a:t> database</a:t>
            </a:r>
            <a:endParaRPr lang="nb-NO" dirty="0" smtClean="0"/>
          </a:p>
          <a:p>
            <a:r>
              <a:rPr lang="nb-NO" dirty="0" err="1" smtClean="0"/>
              <a:t>Other</a:t>
            </a:r>
            <a:r>
              <a:rPr lang="nb-NO" dirty="0" smtClean="0"/>
              <a:t> </a:t>
            </a:r>
            <a:r>
              <a:rPr lang="nb-NO" dirty="0" err="1" smtClean="0"/>
              <a:t>sources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integrated</a:t>
            </a:r>
            <a:r>
              <a:rPr lang="nb-NO" dirty="0" smtClean="0"/>
              <a:t>, </a:t>
            </a:r>
            <a:r>
              <a:rPr lang="nb-NO" dirty="0" err="1" smtClean="0"/>
              <a:t>new</a:t>
            </a:r>
            <a:r>
              <a:rPr lang="nb-NO" dirty="0" smtClean="0"/>
              <a:t> </a:t>
            </a:r>
            <a:r>
              <a:rPr lang="nb-NO" dirty="0" err="1" smtClean="0"/>
              <a:t>sources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being</a:t>
            </a:r>
            <a:r>
              <a:rPr lang="nb-NO" dirty="0" smtClean="0"/>
              <a:t> </a:t>
            </a:r>
            <a:r>
              <a:rPr lang="nb-NO" dirty="0" err="1" smtClean="0"/>
              <a:t>added</a:t>
            </a:r>
            <a:endParaRPr lang="nb-NO" dirty="0" smtClean="0"/>
          </a:p>
          <a:p>
            <a:r>
              <a:rPr lang="nb-NO" dirty="0" smtClean="0"/>
              <a:t>New </a:t>
            </a:r>
            <a:r>
              <a:rPr lang="nb-NO" dirty="0" err="1" smtClean="0"/>
              <a:t>information</a:t>
            </a:r>
            <a:r>
              <a:rPr lang="nb-NO" dirty="0" smtClean="0"/>
              <a:t>, </a:t>
            </a:r>
            <a:r>
              <a:rPr lang="nb-NO" dirty="0" err="1" smtClean="0"/>
              <a:t>new</a:t>
            </a:r>
            <a:r>
              <a:rPr lang="nb-NO" dirty="0" smtClean="0"/>
              <a:t> units, </a:t>
            </a:r>
            <a:r>
              <a:rPr lang="nb-NO" dirty="0" err="1" smtClean="0"/>
              <a:t>better</a:t>
            </a:r>
            <a:r>
              <a:rPr lang="nb-NO" dirty="0" smtClean="0"/>
              <a:t> </a:t>
            </a:r>
            <a:r>
              <a:rPr lang="nb-NO" dirty="0" err="1" smtClean="0"/>
              <a:t>coverage</a:t>
            </a:r>
            <a:r>
              <a:rPr lang="nb-NO" dirty="0" smtClean="0"/>
              <a:t>, more (</a:t>
            </a:r>
            <a:r>
              <a:rPr lang="nb-NO" dirty="0" err="1" smtClean="0"/>
              <a:t>actual</a:t>
            </a:r>
            <a:r>
              <a:rPr lang="nb-NO" dirty="0" smtClean="0"/>
              <a:t>) </a:t>
            </a:r>
            <a:r>
              <a:rPr lang="nb-NO" dirty="0" err="1" smtClean="0"/>
              <a:t>addresses</a:t>
            </a:r>
            <a:r>
              <a:rPr lang="nb-NO" dirty="0" smtClean="0"/>
              <a:t>, </a:t>
            </a:r>
            <a:r>
              <a:rPr lang="nb-NO" dirty="0" err="1" smtClean="0"/>
              <a:t>better</a:t>
            </a:r>
            <a:r>
              <a:rPr lang="nb-NO" dirty="0" smtClean="0"/>
              <a:t> </a:t>
            </a:r>
            <a:r>
              <a:rPr lang="nb-NO" dirty="0" err="1" smtClean="0"/>
              <a:t>contact</a:t>
            </a:r>
            <a:r>
              <a:rPr lang="nb-NO" dirty="0" smtClean="0"/>
              <a:t> </a:t>
            </a:r>
            <a:r>
              <a:rPr lang="nb-NO" dirty="0" err="1" smtClean="0"/>
              <a:t>information</a:t>
            </a:r>
            <a:endParaRPr lang="nb-NO" dirty="0" smtClean="0"/>
          </a:p>
          <a:p>
            <a:r>
              <a:rPr lang="nb-NO" b="1" dirty="0" smtClean="0"/>
              <a:t>Purpose</a:t>
            </a:r>
            <a:r>
              <a:rPr lang="nb-NO" dirty="0" smtClean="0"/>
              <a:t>: </a:t>
            </a:r>
            <a:r>
              <a:rPr lang="nb-NO" dirty="0" err="1" smtClean="0"/>
              <a:t>provide</a:t>
            </a:r>
            <a:r>
              <a:rPr lang="nb-NO" dirty="0" smtClean="0"/>
              <a:t> </a:t>
            </a:r>
            <a:r>
              <a:rPr lang="nb-NO" dirty="0" err="1" smtClean="0"/>
              <a:t>quality</a:t>
            </a:r>
            <a:r>
              <a:rPr lang="nb-NO" dirty="0" smtClean="0"/>
              <a:t> </a:t>
            </a:r>
            <a:r>
              <a:rPr lang="nb-NO" dirty="0" err="1" smtClean="0"/>
              <a:t>assured</a:t>
            </a:r>
            <a:r>
              <a:rPr lang="nb-NO" dirty="0" smtClean="0"/>
              <a:t> and </a:t>
            </a:r>
            <a:r>
              <a:rPr lang="nb-NO" dirty="0" err="1" smtClean="0"/>
              <a:t>updated</a:t>
            </a:r>
            <a:r>
              <a:rPr lang="nb-NO" dirty="0" smtClean="0"/>
              <a:t> registers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quality</a:t>
            </a:r>
            <a:r>
              <a:rPr lang="nb-NO" dirty="0" smtClean="0"/>
              <a:t> </a:t>
            </a:r>
            <a:r>
              <a:rPr lang="nb-NO" dirty="0" err="1" smtClean="0"/>
              <a:t>indicators</a:t>
            </a:r>
            <a:r>
              <a:rPr lang="nb-NO" dirty="0" smtClean="0"/>
              <a:t>, </a:t>
            </a:r>
            <a:r>
              <a:rPr lang="nb-NO" dirty="0" err="1" smtClean="0"/>
              <a:t>which</a:t>
            </a:r>
            <a:r>
              <a:rPr lang="nb-NO" dirty="0" smtClean="0"/>
              <a:t> cover all </a:t>
            </a:r>
            <a:r>
              <a:rPr lang="nb-NO" dirty="0" err="1" smtClean="0"/>
              <a:t>statistical</a:t>
            </a:r>
            <a:r>
              <a:rPr lang="nb-NO" dirty="0" smtClean="0"/>
              <a:t> </a:t>
            </a:r>
            <a:r>
              <a:rPr lang="nb-NO" dirty="0" err="1" smtClean="0"/>
              <a:t>populations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09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Quality</a:t>
            </a:r>
            <a:r>
              <a:rPr lang="nb-NO" dirty="0" smtClean="0"/>
              <a:t> </a:t>
            </a:r>
            <a:r>
              <a:rPr lang="nb-NO" dirty="0" err="1" smtClean="0"/>
              <a:t>indicators</a:t>
            </a:r>
            <a:r>
              <a:rPr lang="nb-NO" dirty="0" smtClean="0"/>
              <a:t> from Blue–ets WP 4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group </a:t>
            </a:r>
            <a:r>
              <a:rPr lang="en-US" dirty="0"/>
              <a:t>leaders </a:t>
            </a:r>
            <a:r>
              <a:rPr lang="en-US" dirty="0" smtClean="0"/>
              <a:t>determined which units to measure for quality and operationalized the indicators</a:t>
            </a:r>
          </a:p>
          <a:p>
            <a:pPr lvl="1"/>
            <a:r>
              <a:rPr lang="en-US" sz="1800" dirty="0" smtClean="0"/>
              <a:t>CPR: registered person, </a:t>
            </a:r>
            <a:r>
              <a:rPr lang="en-US" sz="1800" dirty="0"/>
              <a:t>family and residential address </a:t>
            </a:r>
            <a:endParaRPr lang="en-US" sz="1800" dirty="0" smtClean="0"/>
          </a:p>
          <a:p>
            <a:pPr lvl="1"/>
            <a:r>
              <a:rPr lang="en-US" sz="1800" dirty="0" err="1" smtClean="0"/>
              <a:t>Cadastre</a:t>
            </a:r>
            <a:r>
              <a:rPr lang="en-US" sz="1800" dirty="0"/>
              <a:t>: </a:t>
            </a:r>
            <a:r>
              <a:rPr lang="en-US" sz="1800" dirty="0" smtClean="0"/>
              <a:t>address, building, </a:t>
            </a:r>
            <a:r>
              <a:rPr lang="en-US" sz="1800" dirty="0"/>
              <a:t>land property and </a:t>
            </a:r>
            <a:r>
              <a:rPr lang="en-US" sz="1800" dirty="0" smtClean="0"/>
              <a:t>functional unit in a building (dwelling)</a:t>
            </a:r>
          </a:p>
          <a:p>
            <a:pPr lvl="1"/>
            <a:r>
              <a:rPr lang="en-US" sz="1800" dirty="0" smtClean="0"/>
              <a:t>LU: </a:t>
            </a:r>
            <a:r>
              <a:rPr lang="en-US" sz="1800" dirty="0"/>
              <a:t>legal entities and LKAU</a:t>
            </a:r>
          </a:p>
          <a:p>
            <a:r>
              <a:rPr lang="en-US" dirty="0" smtClean="0"/>
              <a:t>The quality indicators where reviewed </a:t>
            </a:r>
            <a:r>
              <a:rPr lang="en-US" dirty="0"/>
              <a:t>and </a:t>
            </a:r>
            <a:r>
              <a:rPr lang="en-US" dirty="0" smtClean="0"/>
              <a:t>coordinated</a:t>
            </a:r>
          </a:p>
          <a:p>
            <a:r>
              <a:rPr lang="en-US" dirty="0" smtClean="0"/>
              <a:t>Programming </a:t>
            </a:r>
            <a:r>
              <a:rPr lang="en-US" dirty="0"/>
              <a:t>in </a:t>
            </a:r>
            <a:r>
              <a:rPr lang="en-US" dirty="0" smtClean="0"/>
              <a:t>SAS</a:t>
            </a:r>
          </a:p>
          <a:p>
            <a:r>
              <a:rPr lang="en-US" dirty="0" smtClean="0"/>
              <a:t>Counted </a:t>
            </a:r>
            <a:r>
              <a:rPr lang="en-US" dirty="0"/>
              <a:t>up all the positive indicators (P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Reporting </a:t>
            </a:r>
            <a:r>
              <a:rPr lang="en-US" dirty="0"/>
              <a:t>(Q)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51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The </a:t>
            </a:r>
            <a:r>
              <a:rPr lang="nb-NO" dirty="0" err="1" smtClean="0"/>
              <a:t>indicator</a:t>
            </a:r>
            <a:r>
              <a:rPr lang="nb-NO" dirty="0" smtClean="0"/>
              <a:t> file</a:t>
            </a:r>
            <a:endParaRPr lang="nb-NO" dirty="0"/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385790"/>
              </p:ext>
            </p:extLst>
          </p:nvPr>
        </p:nvGraphicFramePr>
        <p:xfrm>
          <a:off x="539552" y="1412776"/>
          <a:ext cx="6120678" cy="28764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668793"/>
                <a:gridCol w="540111"/>
                <a:gridCol w="540111"/>
                <a:gridCol w="540111"/>
                <a:gridCol w="540111"/>
                <a:gridCol w="540111"/>
                <a:gridCol w="540111"/>
                <a:gridCol w="540111"/>
                <a:gridCol w="540111"/>
                <a:gridCol w="567250"/>
                <a:gridCol w="563747"/>
              </a:tblGrid>
              <a:tr h="287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 dirty="0">
                          <a:effectLst/>
                        </a:rPr>
                        <a:t>Ind</a:t>
                      </a:r>
                      <a:r>
                        <a:rPr lang="nb-NO" sz="1100" baseline="-25000" dirty="0">
                          <a:effectLst/>
                        </a:rPr>
                        <a:t>1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Ind</a:t>
                      </a:r>
                      <a:r>
                        <a:rPr lang="nb-NO" sz="1100" baseline="-25000">
                          <a:effectLst/>
                        </a:rPr>
                        <a:t>2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Ind</a:t>
                      </a:r>
                      <a:r>
                        <a:rPr lang="nb-NO" sz="1100" baseline="-25000">
                          <a:effectLst/>
                        </a:rPr>
                        <a:t>3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Ind</a:t>
                      </a:r>
                      <a:r>
                        <a:rPr lang="nb-NO" sz="1100" baseline="-25000">
                          <a:effectLst/>
                        </a:rPr>
                        <a:t>4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Ind</a:t>
                      </a:r>
                      <a:r>
                        <a:rPr lang="nb-NO" sz="1100" baseline="-25000">
                          <a:effectLst/>
                        </a:rPr>
                        <a:t>5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Ind</a:t>
                      </a:r>
                      <a:r>
                        <a:rPr lang="nb-NO" sz="1100" baseline="-25000">
                          <a:effectLst/>
                        </a:rPr>
                        <a:t>6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Ind</a:t>
                      </a:r>
                      <a:r>
                        <a:rPr lang="nb-NO" sz="1100" baseline="-25000">
                          <a:effectLst/>
                        </a:rPr>
                        <a:t>7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Ind</a:t>
                      </a:r>
                      <a:r>
                        <a:rPr lang="nb-NO" sz="1100" baseline="-25000">
                          <a:effectLst/>
                        </a:rPr>
                        <a:t>..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Ind</a:t>
                      </a:r>
                      <a:r>
                        <a:rPr lang="nb-NO" sz="1100" baseline="-25000">
                          <a:effectLst/>
                        </a:rPr>
                        <a:t>N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Sum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7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Unit</a:t>
                      </a:r>
                      <a:r>
                        <a:rPr lang="nb-NO" sz="1100" baseline="-25000">
                          <a:effectLst/>
                        </a:rPr>
                        <a:t>1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 dirty="0">
                          <a:effectLst/>
                        </a:rPr>
                        <a:t>1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 dirty="0">
                          <a:effectLst/>
                        </a:rPr>
                        <a:t>1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0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1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0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0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1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..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..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4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7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Unit</a:t>
                      </a:r>
                      <a:r>
                        <a:rPr lang="nb-NO" sz="1100" baseline="-25000">
                          <a:effectLst/>
                        </a:rPr>
                        <a:t>2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 dirty="0">
                          <a:effectLst/>
                        </a:rPr>
                        <a:t>0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 dirty="0">
                          <a:effectLst/>
                        </a:rPr>
                        <a:t>0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 dirty="0">
                          <a:effectLst/>
                        </a:rPr>
                        <a:t>0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 dirty="0">
                          <a:effectLst/>
                        </a:rPr>
                        <a:t>0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0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0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0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..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..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0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7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Unit</a:t>
                      </a:r>
                      <a:r>
                        <a:rPr lang="nb-NO" sz="1100" baseline="-25000">
                          <a:effectLst/>
                        </a:rPr>
                        <a:t>3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0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 dirty="0">
                          <a:effectLst/>
                        </a:rPr>
                        <a:t>0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 dirty="0">
                          <a:effectLst/>
                        </a:rPr>
                        <a:t>0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 dirty="0">
                          <a:effectLst/>
                        </a:rPr>
                        <a:t>0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 dirty="0">
                          <a:effectLst/>
                        </a:rPr>
                        <a:t>0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0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1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..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..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1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7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Unit</a:t>
                      </a:r>
                      <a:r>
                        <a:rPr lang="nb-NO" sz="1100" baseline="-25000">
                          <a:effectLst/>
                        </a:rPr>
                        <a:t>4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0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0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 dirty="0">
                          <a:effectLst/>
                        </a:rPr>
                        <a:t>0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 dirty="0">
                          <a:effectLst/>
                        </a:rPr>
                        <a:t>0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 dirty="0">
                          <a:effectLst/>
                        </a:rPr>
                        <a:t>0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 dirty="0">
                          <a:effectLst/>
                        </a:rPr>
                        <a:t>0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 dirty="0">
                          <a:effectLst/>
                        </a:rPr>
                        <a:t>0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..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..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0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7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Unit</a:t>
                      </a:r>
                      <a:r>
                        <a:rPr lang="nb-NO" sz="1100" baseline="-25000">
                          <a:effectLst/>
                        </a:rPr>
                        <a:t>5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0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1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0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 dirty="0">
                          <a:effectLst/>
                        </a:rPr>
                        <a:t>1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 dirty="0">
                          <a:effectLst/>
                        </a:rPr>
                        <a:t>0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 dirty="0">
                          <a:effectLst/>
                        </a:rPr>
                        <a:t>0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 dirty="0">
                          <a:effectLst/>
                        </a:rPr>
                        <a:t>1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 dirty="0">
                          <a:effectLst/>
                        </a:rPr>
                        <a:t>..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..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3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7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Unit</a:t>
                      </a:r>
                      <a:r>
                        <a:rPr lang="nb-NO" sz="1100" baseline="-25000">
                          <a:effectLst/>
                        </a:rPr>
                        <a:t>6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0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0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0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 dirty="0">
                          <a:effectLst/>
                        </a:rPr>
                        <a:t>0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 dirty="0">
                          <a:effectLst/>
                        </a:rPr>
                        <a:t>0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 dirty="0">
                          <a:effectLst/>
                        </a:rPr>
                        <a:t>0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 dirty="0">
                          <a:effectLst/>
                        </a:rPr>
                        <a:t>1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 dirty="0">
                          <a:effectLst/>
                        </a:rPr>
                        <a:t>..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 dirty="0">
                          <a:effectLst/>
                        </a:rPr>
                        <a:t>..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1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7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Unit..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..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..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..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..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 dirty="0">
                          <a:effectLst/>
                        </a:rPr>
                        <a:t>..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 dirty="0">
                          <a:effectLst/>
                        </a:rPr>
                        <a:t>..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 dirty="0">
                          <a:effectLst/>
                        </a:rPr>
                        <a:t>..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 dirty="0">
                          <a:effectLst/>
                        </a:rPr>
                        <a:t>..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 dirty="0">
                          <a:effectLst/>
                        </a:rPr>
                        <a:t>..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..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7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Unit</a:t>
                      </a:r>
                      <a:r>
                        <a:rPr lang="nb-NO" sz="1100" baseline="-25000">
                          <a:effectLst/>
                        </a:rPr>
                        <a:t>M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..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 dirty="0">
                          <a:effectLst/>
                        </a:rPr>
                        <a:t>..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..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 dirty="0">
                          <a:effectLst/>
                        </a:rPr>
                        <a:t>..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 dirty="0">
                          <a:effectLst/>
                        </a:rPr>
                        <a:t>..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 dirty="0">
                          <a:effectLst/>
                        </a:rPr>
                        <a:t>..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 dirty="0">
                          <a:effectLst/>
                        </a:rPr>
                        <a:t>..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 dirty="0">
                          <a:effectLst/>
                        </a:rPr>
                        <a:t>..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 dirty="0">
                          <a:effectLst/>
                        </a:rPr>
                        <a:t>..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 dirty="0">
                          <a:effectLst/>
                        </a:rPr>
                        <a:t>..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7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Sum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1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2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0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2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0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0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 dirty="0">
                          <a:effectLst/>
                        </a:rPr>
                        <a:t>4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 dirty="0">
                          <a:effectLst/>
                        </a:rPr>
                        <a:t>..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 dirty="0">
                          <a:effectLst/>
                        </a:rPr>
                        <a:t>..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 dirty="0">
                          <a:effectLst/>
                        </a:rPr>
                        <a:t>P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8386192" y="6645671"/>
            <a:ext cx="469900" cy="239713"/>
          </a:xfrm>
        </p:spPr>
        <p:txBody>
          <a:bodyPr/>
          <a:lstStyle/>
          <a:p>
            <a:fld id="{88B3B9E7-177F-4D5B-848A-428884D1B199}" type="slidenum">
              <a:rPr lang="en-GB" smtClean="0"/>
              <a:pPr/>
              <a:t>4</a:t>
            </a:fld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kstSylinder 6"/>
              <p:cNvSpPr txBox="1"/>
              <p:nvPr/>
            </p:nvSpPr>
            <p:spPr>
              <a:xfrm>
                <a:off x="467544" y="4513824"/>
                <a:ext cx="7848872" cy="5236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dirty="0" err="1" smtClean="0"/>
                  <a:t>Number</a:t>
                </a:r>
                <a:r>
                  <a:rPr lang="nb-NO" dirty="0" smtClean="0"/>
                  <a:t> </a:t>
                </a:r>
                <a:r>
                  <a:rPr lang="nb-NO" dirty="0" err="1" smtClean="0"/>
                  <a:t>of</a:t>
                </a:r>
                <a:r>
                  <a:rPr lang="nb-NO" dirty="0" smtClean="0"/>
                  <a:t> positive </a:t>
                </a:r>
                <a:r>
                  <a:rPr lang="nb-NO" dirty="0" err="1" smtClean="0"/>
                  <a:t>indicators</a:t>
                </a:r>
                <a:r>
                  <a:rPr lang="nb-NO" dirty="0" smtClean="0"/>
                  <a:t>: </a:t>
                </a:r>
                <a:r>
                  <a:rPr lang="nb-NO" dirty="0" smtClean="0"/>
                  <a:t>P=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nb-NO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nb-NO" b="0" i="1" smtClean="0">
                            <a:latin typeface="Cambria Math"/>
                          </a:rPr>
                          <m:t>𝑖</m:t>
                        </m:r>
                        <m:r>
                          <a:rPr lang="nb-NO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nb-NO" b="0" i="1" smtClean="0">
                            <a:latin typeface="Cambria Math"/>
                          </a:rPr>
                          <m:t>𝑀</m:t>
                        </m:r>
                      </m:sup>
                      <m:e>
                        <m:r>
                          <a:rPr lang="nb-NO" b="0" i="1" smtClean="0">
                            <a:latin typeface="Cambria Math"/>
                          </a:rPr>
                          <m:t> </m:t>
                        </m:r>
                        <m:nary>
                          <m:naryPr>
                            <m:chr m:val="∑"/>
                            <m:ctrlPr>
                              <a:rPr lang="nb-NO" b="0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nb-NO" b="0" i="1" smtClean="0">
                                <a:latin typeface="Cambria Math"/>
                              </a:rPr>
                              <m:t>𝑗</m:t>
                            </m:r>
                            <m:r>
                              <a:rPr lang="nb-NO" b="0" i="1" smtClean="0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nb-NO" b="0" i="1" smtClean="0">
                                <a:latin typeface="Cambria Math"/>
                              </a:rPr>
                              <m:t>𝑁</m:t>
                            </m:r>
                          </m:sup>
                          <m:e>
                            <m:r>
                              <a:rPr lang="nb-NO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nb-NO" b="0" i="1" baseline="-25000" smtClean="0">
                                <a:latin typeface="Cambria Math"/>
                              </a:rPr>
                              <m:t>𝑖𝑗</m:t>
                            </m:r>
                          </m:e>
                        </m:nary>
                      </m:e>
                    </m:nary>
                  </m:oMath>
                </a14:m>
                <a:endParaRPr lang="nb-NO" dirty="0"/>
              </a:p>
            </p:txBody>
          </p:sp>
        </mc:Choice>
        <mc:Fallback>
          <p:sp>
            <p:nvSpPr>
              <p:cNvPr id="7" name="TekstSylinder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513824"/>
                <a:ext cx="7848872" cy="523670"/>
              </a:xfrm>
              <a:prstGeom prst="rect">
                <a:avLst/>
              </a:prstGeom>
              <a:blipFill rotWithShape="1">
                <a:blip r:embed="rId2"/>
                <a:stretch>
                  <a:fillRect l="-1243" t="-5814" b="-17442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kstSylinder 4"/>
          <p:cNvSpPr txBox="1">
            <a:spLocks noChangeArrowheads="1"/>
          </p:cNvSpPr>
          <p:nvPr/>
        </p:nvSpPr>
        <p:spPr bwMode="auto">
          <a:xfrm>
            <a:off x="467544" y="5094438"/>
            <a:ext cx="72728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nb-NO" altLang="nb-NO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general </a:t>
            </a:r>
            <a:r>
              <a:rPr kumimoji="0" lang="nb-NO" altLang="nb-NO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  <a:r>
              <a:rPr kumimoji="0" lang="nb-NO" altLang="nb-NO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nb-NO" altLang="nb-NO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indicator</a:t>
            </a:r>
            <a:r>
              <a:rPr kumimoji="0" lang="nb-NO" altLang="nb-NO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kumimoji="0" lang="nb-NO" altLang="nb-NO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 = (P/(N*M))*1000</a:t>
            </a:r>
            <a:endParaRPr kumimoji="0" lang="nb-NO" altLang="nb-NO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kstSylinder 4"/>
          <p:cNvSpPr txBox="1">
            <a:spLocks noChangeArrowheads="1"/>
          </p:cNvSpPr>
          <p:nvPr/>
        </p:nvSpPr>
        <p:spPr bwMode="auto">
          <a:xfrm>
            <a:off x="467544" y="5613047"/>
            <a:ext cx="784887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Extracts: Indicators with many </a:t>
            </a:r>
            <a:r>
              <a:rPr lang="en-US" dirty="0" smtClean="0"/>
              <a:t>occurrences (e.g. Ind</a:t>
            </a:r>
            <a:r>
              <a:rPr lang="en-US" baseline="-25000" dirty="0" smtClean="0"/>
              <a:t>7</a:t>
            </a:r>
            <a:r>
              <a:rPr lang="en-US" dirty="0" smtClean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    Units </a:t>
            </a:r>
            <a:r>
              <a:rPr lang="en-US" dirty="0"/>
              <a:t>with </a:t>
            </a:r>
            <a:r>
              <a:rPr lang="en-US" dirty="0" smtClean="0"/>
              <a:t>many positive indicators </a:t>
            </a:r>
            <a:r>
              <a:rPr lang="en-US" dirty="0"/>
              <a:t>(e.g. </a:t>
            </a:r>
            <a:r>
              <a:rPr lang="en-US" dirty="0" smtClean="0"/>
              <a:t>Unit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r>
              <a:rPr lang="en-US" dirty="0"/>
              <a:t/>
            </a:r>
            <a:br>
              <a:rPr lang="en-US" dirty="0"/>
            </a:br>
            <a:endParaRPr kumimoji="0" lang="nb-NO" altLang="nb-NO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46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3400" y="548680"/>
            <a:ext cx="8382000" cy="838200"/>
          </a:xfrm>
        </p:spPr>
        <p:txBody>
          <a:bodyPr/>
          <a:lstStyle/>
          <a:p>
            <a:r>
              <a:rPr lang="nb-NO" sz="2000" dirty="0" err="1" smtClean="0"/>
              <a:t>Quality</a:t>
            </a:r>
            <a:r>
              <a:rPr lang="nb-NO" sz="2000" dirty="0" smtClean="0"/>
              <a:t> report for </a:t>
            </a:r>
            <a:r>
              <a:rPr lang="nb-NO" sz="2000" dirty="0" err="1" smtClean="0"/>
              <a:t>registered</a:t>
            </a:r>
            <a:r>
              <a:rPr lang="nb-NO" sz="2000" dirty="0" smtClean="0"/>
              <a:t> persons in </a:t>
            </a:r>
            <a:r>
              <a:rPr lang="nb-NO" sz="2000" dirty="0" err="1" smtClean="0"/>
              <a:t>the</a:t>
            </a:r>
            <a:r>
              <a:rPr lang="nb-NO" sz="2000" dirty="0" smtClean="0"/>
              <a:t> CPR, 2012-2014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36712"/>
            <a:ext cx="7776864" cy="6019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946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3400" y="692696"/>
            <a:ext cx="8382000" cy="838200"/>
          </a:xfrm>
        </p:spPr>
        <p:txBody>
          <a:bodyPr/>
          <a:lstStyle/>
          <a:p>
            <a:r>
              <a:rPr lang="nb-NO" sz="2800" dirty="0" smtClean="0"/>
              <a:t>The </a:t>
            </a:r>
            <a:r>
              <a:rPr lang="nb-NO" sz="2800" dirty="0" err="1" smtClean="0"/>
              <a:t>practical</a:t>
            </a:r>
            <a:r>
              <a:rPr lang="nb-NO" sz="2800" dirty="0" smtClean="0"/>
              <a:t> </a:t>
            </a:r>
            <a:r>
              <a:rPr lang="nb-NO" sz="2800" dirty="0" err="1" smtClean="0"/>
              <a:t>c</a:t>
            </a:r>
            <a:r>
              <a:rPr lang="nb-NO" sz="2800" dirty="0" err="1" smtClean="0"/>
              <a:t>ooperation</a:t>
            </a:r>
            <a:r>
              <a:rPr lang="nb-NO" sz="2800" dirty="0" smtClean="0"/>
              <a:t> </a:t>
            </a:r>
            <a:r>
              <a:rPr lang="nb-NO" sz="2800" dirty="0" err="1" smtClean="0"/>
              <a:t>with</a:t>
            </a:r>
            <a:r>
              <a:rPr lang="nb-NO" sz="2800" dirty="0" smtClean="0"/>
              <a:t> </a:t>
            </a:r>
            <a:r>
              <a:rPr lang="nb-NO" sz="2800" dirty="0" err="1" smtClean="0"/>
              <a:t>the</a:t>
            </a:r>
            <a:r>
              <a:rPr lang="nb-NO" sz="2800" dirty="0" smtClean="0"/>
              <a:t> data </a:t>
            </a:r>
            <a:r>
              <a:rPr lang="nb-NO" sz="2800" dirty="0" err="1" smtClean="0"/>
              <a:t>owners</a:t>
            </a:r>
            <a:r>
              <a:rPr lang="nb-NO" sz="2800" dirty="0" smtClean="0"/>
              <a:t> (</a:t>
            </a:r>
            <a:r>
              <a:rPr lang="nb-NO" sz="2800" dirty="0" err="1" smtClean="0"/>
              <a:t>registerred</a:t>
            </a:r>
            <a:r>
              <a:rPr lang="nb-NO" sz="2800" dirty="0" smtClean="0"/>
              <a:t> persons in </a:t>
            </a:r>
            <a:r>
              <a:rPr lang="nb-NO" sz="2800" dirty="0" err="1" smtClean="0"/>
              <a:t>the</a:t>
            </a:r>
            <a:r>
              <a:rPr lang="nb-NO" sz="2800" dirty="0" smtClean="0"/>
              <a:t> CPR)</a:t>
            </a:r>
            <a:endParaRPr lang="nb-NO" dirty="0"/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3297502"/>
              </p:ext>
            </p:extLst>
          </p:nvPr>
        </p:nvGraphicFramePr>
        <p:xfrm>
          <a:off x="611560" y="1959706"/>
          <a:ext cx="4968553" cy="34495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4887"/>
                <a:gridCol w="731711"/>
                <a:gridCol w="910824"/>
                <a:gridCol w="1064690"/>
                <a:gridCol w="993710"/>
                <a:gridCol w="922731"/>
              </a:tblGrid>
              <a:tr h="42701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err="1">
                          <a:effectLst/>
                        </a:rPr>
                        <a:t>Municipality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</a:t>
                      </a:r>
                      <a:r>
                        <a:rPr lang="nb-NO" sz="900" dirty="0" err="1">
                          <a:effectLst/>
                        </a:rPr>
                        <a:t>Records</a:t>
                      </a:r>
                      <a:r>
                        <a:rPr lang="nb-NO" sz="900" dirty="0">
                          <a:effectLst/>
                        </a:rPr>
                        <a:t> </a:t>
                      </a:r>
                      <a:r>
                        <a:rPr lang="nb-NO" sz="900" dirty="0" err="1">
                          <a:effectLst/>
                        </a:rPr>
                        <a:t>checked</a:t>
                      </a:r>
                      <a:r>
                        <a:rPr lang="nb-NO" sz="900" dirty="0">
                          <a:effectLst/>
                        </a:rPr>
                        <a:t>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</a:rPr>
                        <a:t> P - positive </a:t>
                      </a:r>
                      <a:r>
                        <a:rPr lang="nb-NO" sz="900" dirty="0" err="1">
                          <a:effectLst/>
                        </a:rPr>
                        <a:t>indicators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err="1">
                          <a:effectLst/>
                        </a:rPr>
                        <a:t>Records</a:t>
                      </a:r>
                      <a:r>
                        <a:rPr lang="nb-NO" sz="900" dirty="0">
                          <a:effectLst/>
                        </a:rPr>
                        <a:t> </a:t>
                      </a:r>
                      <a:r>
                        <a:rPr lang="nb-NO" sz="900" dirty="0" err="1">
                          <a:effectLst/>
                        </a:rPr>
                        <a:t>without</a:t>
                      </a:r>
                      <a:r>
                        <a:rPr lang="nb-NO" sz="900" dirty="0">
                          <a:effectLst/>
                        </a:rPr>
                        <a:t/>
                      </a:r>
                      <a:br>
                        <a:rPr lang="nb-NO" sz="900" dirty="0">
                          <a:effectLst/>
                        </a:rPr>
                      </a:br>
                      <a:r>
                        <a:rPr lang="nb-NO" sz="900" dirty="0">
                          <a:effectLst/>
                        </a:rPr>
                        <a:t>positive </a:t>
                      </a:r>
                      <a:r>
                        <a:rPr lang="nb-NO" sz="900" dirty="0" err="1">
                          <a:effectLst/>
                        </a:rPr>
                        <a:t>indicators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</a:rPr>
                        <a:t>Q</a:t>
                      </a:r>
                      <a:r>
                        <a:rPr lang="nb-NO" sz="900" baseline="0" dirty="0" smtClean="0">
                          <a:effectLst/>
                        </a:rPr>
                        <a:t> - g</a:t>
                      </a:r>
                      <a:r>
                        <a:rPr lang="nb-NO" sz="900" dirty="0" smtClean="0">
                          <a:effectLst/>
                        </a:rPr>
                        <a:t>eneral </a:t>
                      </a:r>
                      <a:r>
                        <a:rPr lang="nb-NO" sz="900" dirty="0" err="1">
                          <a:effectLst/>
                        </a:rPr>
                        <a:t>quality</a:t>
                      </a:r>
                      <a:r>
                        <a:rPr lang="nb-NO" sz="900" dirty="0">
                          <a:effectLst/>
                        </a:rPr>
                        <a:t> </a:t>
                      </a:r>
                      <a:r>
                        <a:rPr lang="nb-NO" sz="900" dirty="0" err="1" smtClean="0">
                          <a:effectLst/>
                        </a:rPr>
                        <a:t>indicator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75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1849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Hamarøy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     1 819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    1 244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     1 154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             24 ‰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75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0817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Drangedal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     4 132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    1 561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     3 302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             13 ‰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75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1854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Ballangen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     2 587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       976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     1 880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             13 ‰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75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1857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Værøy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        777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       288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        613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             13 ‰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75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1874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Moskenes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     1 108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       394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        882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             12 ‰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75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2018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Måsøy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     1 244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       450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     1 014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             12 ‰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75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1514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Sande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     2 632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       872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     2 258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             11 ‰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75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1835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Træna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        489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       163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        388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             11 ‰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75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1840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Saltdal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     4 691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    1 458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     1 940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             11 ‰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75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1850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Tysfjord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     2 004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       623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     1 617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             11 ‰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75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1851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Lødingen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     2 246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       735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     1 855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             11 ‰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75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2014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Loppa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     1 027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       318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         843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             11 ‰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75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0301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Oslo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634 249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135 547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 556 </a:t>
                      </a:r>
                      <a:r>
                        <a:rPr lang="nb-NO" sz="900" dirty="0" smtClean="0">
                          <a:effectLst/>
                        </a:rPr>
                        <a:t>138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     7 ‰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75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1201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Bergen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271 854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 46 889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 245 024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               6 ‰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75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1103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Stavanger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130 755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 17 357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 121 071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               5 ‰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75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1601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Trondheim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182 122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 22 166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 169 173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               4 ‰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75676">
                <a:tc>
                  <a:txBody>
                    <a:bodyPr/>
                    <a:lstStyle/>
                    <a:p>
                      <a:endParaRPr lang="nb-NO" sz="10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Norway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5 107 477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777 584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4 638 325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     5 ‰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TekstSylinder 5"/>
          <p:cNvSpPr txBox="1"/>
          <p:nvPr/>
        </p:nvSpPr>
        <p:spPr>
          <a:xfrm>
            <a:off x="539552" y="5419090"/>
            <a:ext cx="86044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dirty="0" smtClean="0"/>
              <a:t>Analysis shows:</a:t>
            </a:r>
          </a:p>
          <a:p>
            <a:r>
              <a:rPr lang="nb-NO" sz="1800" dirty="0" smtClean="0"/>
              <a:t>- </a:t>
            </a:r>
            <a:r>
              <a:rPr lang="nb-NO" sz="1800" dirty="0" err="1" smtClean="0"/>
              <a:t>many</a:t>
            </a:r>
            <a:r>
              <a:rPr lang="nb-NO" sz="1800" dirty="0" smtClean="0"/>
              <a:t> </a:t>
            </a:r>
            <a:r>
              <a:rPr lang="nb-NO" sz="1800" dirty="0" err="1" smtClean="0"/>
              <a:t>inconsistent</a:t>
            </a:r>
            <a:r>
              <a:rPr lang="nb-NO" sz="1800" dirty="0" smtClean="0"/>
              <a:t> </a:t>
            </a:r>
            <a:r>
              <a:rPr lang="nb-NO" sz="1800" dirty="0" err="1" smtClean="0"/>
              <a:t>values</a:t>
            </a:r>
            <a:r>
              <a:rPr lang="nb-NO" sz="1800" dirty="0" smtClean="0"/>
              <a:t> (PIN </a:t>
            </a:r>
            <a:r>
              <a:rPr lang="nb-NO" sz="1800" dirty="0" err="1" smtClean="0"/>
              <a:t>of</a:t>
            </a:r>
            <a:r>
              <a:rPr lang="nb-NO" sz="1800" dirty="0" smtClean="0"/>
              <a:t> </a:t>
            </a:r>
            <a:r>
              <a:rPr lang="nb-NO" sz="1800" dirty="0" err="1" smtClean="0"/>
              <a:t>mother</a:t>
            </a:r>
            <a:r>
              <a:rPr lang="nb-NO" sz="1800" dirty="0" smtClean="0"/>
              <a:t>, </a:t>
            </a:r>
            <a:r>
              <a:rPr lang="nb-NO" sz="1800" dirty="0" err="1" smtClean="0"/>
              <a:t>father</a:t>
            </a:r>
            <a:r>
              <a:rPr lang="nb-NO" sz="1800" dirty="0"/>
              <a:t> </a:t>
            </a:r>
            <a:r>
              <a:rPr lang="nb-NO" sz="1800" dirty="0" smtClean="0"/>
              <a:t>and/or </a:t>
            </a:r>
            <a:r>
              <a:rPr lang="nb-NO" sz="1800" dirty="0" err="1" smtClean="0"/>
              <a:t>spouce</a:t>
            </a:r>
            <a:r>
              <a:rPr lang="nb-NO" sz="1800" dirty="0" smtClean="0"/>
              <a:t>/partner is invalid)</a:t>
            </a:r>
          </a:p>
          <a:p>
            <a:r>
              <a:rPr lang="nb-NO" sz="1800" dirty="0" smtClean="0"/>
              <a:t>- </a:t>
            </a:r>
            <a:r>
              <a:rPr lang="nb-NO" sz="1800" dirty="0" err="1" smtClean="0"/>
              <a:t>many</a:t>
            </a:r>
            <a:r>
              <a:rPr lang="nb-NO" sz="1800" dirty="0" smtClean="0"/>
              <a:t> </a:t>
            </a:r>
            <a:r>
              <a:rPr lang="nb-NO" sz="1800" dirty="0" err="1" smtClean="0"/>
              <a:t>measurement</a:t>
            </a:r>
            <a:r>
              <a:rPr lang="nb-NO" sz="1800" dirty="0" smtClean="0"/>
              <a:t> </a:t>
            </a:r>
            <a:r>
              <a:rPr lang="nb-NO" sz="1800" dirty="0" err="1" smtClean="0"/>
              <a:t>errors</a:t>
            </a:r>
            <a:r>
              <a:rPr lang="nb-NO" sz="1800" dirty="0" smtClean="0"/>
              <a:t> </a:t>
            </a:r>
            <a:r>
              <a:rPr lang="nb-NO" sz="1800" dirty="0" smtClean="0"/>
              <a:t>(</a:t>
            </a:r>
            <a:r>
              <a:rPr lang="nb-NO" sz="1800" dirty="0" err="1" smtClean="0"/>
              <a:t>missing</a:t>
            </a:r>
            <a:r>
              <a:rPr lang="nb-NO" sz="1800" dirty="0" smtClean="0"/>
              <a:t> </a:t>
            </a:r>
            <a:r>
              <a:rPr lang="nb-NO" sz="1800" dirty="0" err="1" smtClean="0"/>
              <a:t>dwelling</a:t>
            </a:r>
            <a:r>
              <a:rPr lang="nb-NO" sz="1800" dirty="0" smtClean="0"/>
              <a:t> </a:t>
            </a:r>
            <a:r>
              <a:rPr lang="nb-NO" sz="1800" dirty="0" err="1" smtClean="0"/>
              <a:t>number</a:t>
            </a:r>
            <a:r>
              <a:rPr lang="nb-NO" sz="1800" dirty="0" smtClean="0"/>
              <a:t>, invalid </a:t>
            </a:r>
            <a:r>
              <a:rPr lang="nb-NO" sz="1800" dirty="0" err="1" smtClean="0"/>
              <a:t>address</a:t>
            </a:r>
            <a:r>
              <a:rPr lang="nb-NO" sz="1800" dirty="0" smtClean="0"/>
              <a:t>)</a:t>
            </a:r>
          </a:p>
          <a:p>
            <a:r>
              <a:rPr lang="nb-NO" sz="1800" dirty="0" smtClean="0"/>
              <a:t>- trouble in  </a:t>
            </a:r>
            <a:r>
              <a:rPr lang="nb-NO" sz="1800" dirty="0" err="1" smtClean="0"/>
              <a:t>the</a:t>
            </a:r>
            <a:r>
              <a:rPr lang="nb-NO" sz="1800" dirty="0" smtClean="0"/>
              <a:t> </a:t>
            </a:r>
            <a:r>
              <a:rPr lang="nb-NO" sz="1800" dirty="0" err="1" smtClean="0"/>
              <a:t>county</a:t>
            </a:r>
            <a:r>
              <a:rPr lang="nb-NO" sz="1800" dirty="0" smtClean="0"/>
              <a:t> </a:t>
            </a:r>
            <a:r>
              <a:rPr lang="nb-NO" sz="1800" dirty="0" err="1" smtClean="0"/>
              <a:t>of</a:t>
            </a:r>
            <a:r>
              <a:rPr lang="nb-NO" sz="1800" dirty="0" smtClean="0"/>
              <a:t> Nordland (18xx)</a:t>
            </a:r>
            <a:endParaRPr lang="nb-NO" sz="1800" dirty="0"/>
          </a:p>
          <a:p>
            <a:r>
              <a:rPr lang="nb-NO" sz="1800" b="1" dirty="0" err="1"/>
              <a:t>S</a:t>
            </a:r>
            <a:r>
              <a:rPr lang="nb-NO" sz="1800" b="1" dirty="0" err="1" smtClean="0"/>
              <a:t>uspicious</a:t>
            </a:r>
            <a:r>
              <a:rPr lang="nb-NO" sz="1800" b="1" dirty="0" smtClean="0"/>
              <a:t> units </a:t>
            </a:r>
            <a:r>
              <a:rPr lang="nb-NO" sz="1800" b="1" dirty="0" err="1" smtClean="0"/>
              <a:t>are</a:t>
            </a:r>
            <a:r>
              <a:rPr lang="nb-NO" sz="1800" b="1" dirty="0" smtClean="0"/>
              <a:t> </a:t>
            </a:r>
            <a:r>
              <a:rPr lang="nb-NO" sz="1800" b="1" dirty="0" err="1" smtClean="0"/>
              <a:t>transferred</a:t>
            </a:r>
            <a:r>
              <a:rPr lang="nb-NO" sz="1800" b="1" dirty="0" smtClean="0"/>
              <a:t> to </a:t>
            </a:r>
            <a:r>
              <a:rPr lang="nb-NO" sz="1800" b="1" dirty="0" err="1" smtClean="0"/>
              <a:t>the</a:t>
            </a:r>
            <a:r>
              <a:rPr lang="nb-NO" sz="1800" b="1" dirty="0" smtClean="0"/>
              <a:t> CPR</a:t>
            </a:r>
            <a:endParaRPr lang="nb-NO" sz="1800" b="1" dirty="0"/>
          </a:p>
        </p:txBody>
      </p:sp>
      <p:sp>
        <p:nvSpPr>
          <p:cNvPr id="7" name="TekstSylinder 6"/>
          <p:cNvSpPr txBox="1"/>
          <p:nvPr/>
        </p:nvSpPr>
        <p:spPr>
          <a:xfrm>
            <a:off x="539552" y="1556792"/>
            <a:ext cx="8373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dirty="0" err="1" smtClean="0"/>
              <a:t>Municipalities</a:t>
            </a:r>
            <a:r>
              <a:rPr lang="nb-NO" sz="1800" dirty="0" smtClean="0"/>
              <a:t> </a:t>
            </a:r>
            <a:r>
              <a:rPr lang="nb-NO" sz="1800" dirty="0" err="1" smtClean="0"/>
              <a:t>with</a:t>
            </a:r>
            <a:r>
              <a:rPr lang="nb-NO" sz="1800" dirty="0" smtClean="0"/>
              <a:t> </a:t>
            </a:r>
            <a:r>
              <a:rPr lang="nb-NO" sz="1800" dirty="0" err="1" smtClean="0"/>
              <a:t>highest</a:t>
            </a:r>
            <a:r>
              <a:rPr lang="nb-NO" sz="1800" dirty="0" smtClean="0"/>
              <a:t> </a:t>
            </a:r>
            <a:r>
              <a:rPr lang="nb-NO" sz="1800" dirty="0" err="1" smtClean="0"/>
              <a:t>values</a:t>
            </a:r>
            <a:r>
              <a:rPr lang="nb-NO" sz="1800" dirty="0" smtClean="0"/>
              <a:t> </a:t>
            </a:r>
            <a:r>
              <a:rPr lang="nb-NO" sz="1800" dirty="0" err="1" smtClean="0"/>
              <a:t>of</a:t>
            </a:r>
            <a:r>
              <a:rPr lang="nb-NO" sz="1800" dirty="0" smtClean="0"/>
              <a:t> Q, </a:t>
            </a:r>
            <a:r>
              <a:rPr lang="nb-NO" sz="1800" dirty="0" err="1" smtClean="0"/>
              <a:t>the</a:t>
            </a:r>
            <a:r>
              <a:rPr lang="nb-NO" sz="1800" dirty="0" smtClean="0"/>
              <a:t> major </a:t>
            </a:r>
            <a:r>
              <a:rPr lang="nb-NO" sz="1800" dirty="0" err="1" smtClean="0"/>
              <a:t>cities</a:t>
            </a:r>
            <a:r>
              <a:rPr lang="nb-NO" sz="1800" dirty="0" smtClean="0"/>
              <a:t> and Norway, 1.1. 2014</a:t>
            </a: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68255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Other</a:t>
            </a:r>
            <a:r>
              <a:rPr lang="nb-NO" dirty="0" smtClean="0"/>
              <a:t> </a:t>
            </a:r>
            <a:r>
              <a:rPr lang="nb-NO" dirty="0" err="1" smtClean="0"/>
              <a:t>examples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analysis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What</a:t>
            </a:r>
            <a:r>
              <a:rPr lang="nb-NO" dirty="0" smtClean="0"/>
              <a:t> </a:t>
            </a:r>
            <a:r>
              <a:rPr lang="nb-NO" dirty="0" err="1" smtClean="0"/>
              <a:t>kind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positive </a:t>
            </a:r>
            <a:r>
              <a:rPr lang="nb-NO" dirty="0" err="1" smtClean="0"/>
              <a:t>indicators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found</a:t>
            </a:r>
            <a:r>
              <a:rPr lang="nb-NO" dirty="0" smtClean="0"/>
              <a:t> for </a:t>
            </a:r>
            <a:r>
              <a:rPr lang="nb-NO" dirty="0" err="1" smtClean="0"/>
              <a:t>newly</a:t>
            </a:r>
            <a:r>
              <a:rPr lang="nb-NO" dirty="0" smtClean="0"/>
              <a:t> </a:t>
            </a:r>
            <a:r>
              <a:rPr lang="nb-NO" dirty="0" err="1" smtClean="0"/>
              <a:t>registered</a:t>
            </a:r>
            <a:r>
              <a:rPr lang="nb-NO" dirty="0" smtClean="0"/>
              <a:t> persons?</a:t>
            </a:r>
          </a:p>
          <a:p>
            <a:pPr lvl="1"/>
            <a:r>
              <a:rPr lang="nb-NO" dirty="0" err="1" smtClean="0"/>
              <a:t>Measurement</a:t>
            </a:r>
            <a:r>
              <a:rPr lang="nb-NO" dirty="0" smtClean="0"/>
              <a:t> </a:t>
            </a:r>
            <a:r>
              <a:rPr lang="nb-NO" dirty="0" err="1" smtClean="0"/>
              <a:t>errors</a:t>
            </a:r>
            <a:r>
              <a:rPr lang="nb-NO" dirty="0" smtClean="0"/>
              <a:t> (</a:t>
            </a:r>
            <a:r>
              <a:rPr lang="nb-NO" dirty="0" err="1" smtClean="0"/>
              <a:t>missing</a:t>
            </a:r>
            <a:r>
              <a:rPr lang="nb-NO" dirty="0" smtClean="0"/>
              <a:t> </a:t>
            </a:r>
            <a:r>
              <a:rPr lang="nb-NO" dirty="0" err="1" smtClean="0"/>
              <a:t>dwelling</a:t>
            </a:r>
            <a:r>
              <a:rPr lang="nb-NO" dirty="0" smtClean="0"/>
              <a:t> </a:t>
            </a:r>
            <a:r>
              <a:rPr lang="nb-NO" dirty="0" err="1" smtClean="0"/>
              <a:t>number</a:t>
            </a:r>
            <a:r>
              <a:rPr lang="nb-NO" dirty="0" smtClean="0"/>
              <a:t>, invalid </a:t>
            </a:r>
            <a:r>
              <a:rPr lang="nb-NO" dirty="0" err="1" smtClean="0"/>
              <a:t>addresses</a:t>
            </a:r>
            <a:r>
              <a:rPr lang="nb-NO" dirty="0" smtClean="0"/>
              <a:t>)</a:t>
            </a:r>
          </a:p>
          <a:p>
            <a:pPr lvl="1"/>
            <a:r>
              <a:rPr lang="nb-NO" dirty="0" err="1" smtClean="0"/>
              <a:t>Dubious</a:t>
            </a:r>
            <a:r>
              <a:rPr lang="nb-NO" dirty="0" smtClean="0"/>
              <a:t> </a:t>
            </a:r>
            <a:r>
              <a:rPr lang="nb-NO" dirty="0" err="1" smtClean="0"/>
              <a:t>objects</a:t>
            </a:r>
            <a:r>
              <a:rPr lang="nb-NO" dirty="0" smtClean="0"/>
              <a:t> (</a:t>
            </a:r>
            <a:r>
              <a:rPr lang="nb-NO" dirty="0" err="1" smtClean="0"/>
              <a:t>too</a:t>
            </a:r>
            <a:r>
              <a:rPr lang="nb-NO" dirty="0" smtClean="0"/>
              <a:t> </a:t>
            </a:r>
            <a:r>
              <a:rPr lang="nb-NO" dirty="0" err="1" smtClean="0"/>
              <a:t>many</a:t>
            </a:r>
            <a:r>
              <a:rPr lang="nb-NO" dirty="0" smtClean="0"/>
              <a:t> </a:t>
            </a:r>
            <a:r>
              <a:rPr lang="nb-NO" dirty="0" err="1" smtClean="0"/>
              <a:t>registerred</a:t>
            </a:r>
            <a:r>
              <a:rPr lang="nb-NO" dirty="0" smtClean="0"/>
              <a:t> persons in a </a:t>
            </a:r>
            <a:r>
              <a:rPr lang="nb-NO" dirty="0" err="1" smtClean="0"/>
              <a:t>dwelling</a:t>
            </a:r>
            <a:r>
              <a:rPr lang="nb-NO" dirty="0" smtClean="0"/>
              <a:t>)</a:t>
            </a:r>
          </a:p>
          <a:p>
            <a:pPr lvl="1"/>
            <a:r>
              <a:rPr lang="nb-NO" dirty="0" err="1" smtClean="0"/>
              <a:t>Refer</a:t>
            </a:r>
            <a:r>
              <a:rPr lang="nb-NO" dirty="0" smtClean="0"/>
              <a:t> to </a:t>
            </a:r>
            <a:r>
              <a:rPr lang="nb-NO" dirty="0" err="1" smtClean="0"/>
              <a:t>Appendix</a:t>
            </a:r>
            <a:r>
              <a:rPr lang="nb-NO" dirty="0" smtClean="0"/>
              <a:t>, </a:t>
            </a:r>
            <a:r>
              <a:rPr lang="nb-NO" dirty="0" err="1" smtClean="0"/>
              <a:t>tabel</a:t>
            </a:r>
            <a:r>
              <a:rPr lang="nb-NO" dirty="0" smtClean="0"/>
              <a:t> 3</a:t>
            </a:r>
          </a:p>
          <a:p>
            <a:r>
              <a:rPr lang="nb-NO" dirty="0" err="1" smtClean="0"/>
              <a:t>Why</a:t>
            </a:r>
            <a:r>
              <a:rPr lang="nb-NO" dirty="0" smtClean="0"/>
              <a:t> do </a:t>
            </a:r>
            <a:r>
              <a:rPr lang="nb-NO" dirty="0" err="1" smtClean="0"/>
              <a:t>previously</a:t>
            </a:r>
            <a:r>
              <a:rPr lang="nb-NO" dirty="0" smtClean="0"/>
              <a:t> </a:t>
            </a:r>
            <a:r>
              <a:rPr lang="nb-NO" dirty="0" err="1" smtClean="0"/>
              <a:t>registered</a:t>
            </a:r>
            <a:r>
              <a:rPr lang="nb-NO" dirty="0" smtClean="0"/>
              <a:t> persons show an </a:t>
            </a:r>
            <a:r>
              <a:rPr lang="nb-NO" dirty="0" err="1" smtClean="0"/>
              <a:t>increase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number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positive </a:t>
            </a:r>
            <a:r>
              <a:rPr lang="nb-NO" dirty="0" err="1" smtClean="0"/>
              <a:t>indicators</a:t>
            </a:r>
            <a:r>
              <a:rPr lang="nb-NO" dirty="0" smtClean="0"/>
              <a:t>?</a:t>
            </a:r>
          </a:p>
          <a:p>
            <a:pPr lvl="1"/>
            <a:r>
              <a:rPr lang="nb-NO" dirty="0" err="1" smtClean="0"/>
              <a:t>Inconsistent</a:t>
            </a:r>
            <a:r>
              <a:rPr lang="nb-NO" dirty="0" smtClean="0"/>
              <a:t> units and </a:t>
            </a:r>
            <a:r>
              <a:rPr lang="nb-NO" dirty="0" err="1" smtClean="0"/>
              <a:t>values</a:t>
            </a:r>
            <a:r>
              <a:rPr lang="nb-NO" dirty="0" smtClean="0"/>
              <a:t> due to </a:t>
            </a:r>
            <a:r>
              <a:rPr lang="nb-NO" dirty="0" err="1" smtClean="0"/>
              <a:t>immigration</a:t>
            </a:r>
            <a:endParaRPr lang="nb-NO" dirty="0" smtClean="0"/>
          </a:p>
          <a:p>
            <a:pPr lvl="1"/>
            <a:r>
              <a:rPr lang="nb-NO" dirty="0" err="1"/>
              <a:t>Measurement</a:t>
            </a:r>
            <a:r>
              <a:rPr lang="nb-NO" dirty="0"/>
              <a:t> </a:t>
            </a:r>
            <a:r>
              <a:rPr lang="nb-NO" dirty="0" err="1"/>
              <a:t>errors</a:t>
            </a:r>
            <a:r>
              <a:rPr lang="nb-NO" dirty="0"/>
              <a:t> (</a:t>
            </a:r>
            <a:r>
              <a:rPr lang="nb-NO" dirty="0" err="1"/>
              <a:t>missing</a:t>
            </a:r>
            <a:r>
              <a:rPr lang="nb-NO" dirty="0"/>
              <a:t> </a:t>
            </a:r>
            <a:r>
              <a:rPr lang="nb-NO" dirty="0" err="1"/>
              <a:t>dwelling</a:t>
            </a:r>
            <a:r>
              <a:rPr lang="nb-NO" dirty="0"/>
              <a:t> </a:t>
            </a:r>
            <a:r>
              <a:rPr lang="nb-NO" dirty="0" err="1"/>
              <a:t>number</a:t>
            </a:r>
            <a:r>
              <a:rPr lang="nb-NO" dirty="0"/>
              <a:t>, invalid </a:t>
            </a:r>
            <a:r>
              <a:rPr lang="nb-NO" dirty="0" err="1" smtClean="0"/>
              <a:t>addresses</a:t>
            </a:r>
            <a:r>
              <a:rPr lang="nb-NO" dirty="0" smtClean="0"/>
              <a:t>)</a:t>
            </a:r>
          </a:p>
          <a:p>
            <a:pPr lvl="1"/>
            <a:r>
              <a:rPr lang="nb-NO" sz="2000" dirty="0" err="1" smtClean="0"/>
              <a:t>Refer</a:t>
            </a:r>
            <a:r>
              <a:rPr lang="nb-NO" sz="2000" dirty="0" smtClean="0"/>
              <a:t> </a:t>
            </a:r>
            <a:r>
              <a:rPr lang="nb-NO" sz="2000" dirty="0"/>
              <a:t>to </a:t>
            </a:r>
            <a:r>
              <a:rPr lang="nb-NO" sz="2000" dirty="0" err="1"/>
              <a:t>Appendix</a:t>
            </a:r>
            <a:r>
              <a:rPr lang="nb-NO" sz="2000" dirty="0"/>
              <a:t>, </a:t>
            </a:r>
            <a:r>
              <a:rPr lang="nb-NO" sz="2000" dirty="0" err="1"/>
              <a:t>tabel</a:t>
            </a:r>
            <a:r>
              <a:rPr lang="nb-NO" sz="2000" dirty="0"/>
              <a:t> </a:t>
            </a:r>
            <a:r>
              <a:rPr lang="nb-NO" sz="2000" dirty="0" smtClean="0"/>
              <a:t>4</a:t>
            </a:r>
            <a:endParaRPr lang="nb-NO" sz="2000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48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 smtClean="0"/>
              <a:t>The </a:t>
            </a:r>
            <a:r>
              <a:rPr lang="nb-NO" sz="2800" dirty="0" err="1" smtClean="0"/>
              <a:t>principles</a:t>
            </a:r>
            <a:r>
              <a:rPr lang="nb-NO" sz="2800" dirty="0" smtClean="0"/>
              <a:t> for </a:t>
            </a:r>
            <a:r>
              <a:rPr lang="nb-NO" sz="2800" dirty="0" err="1" smtClean="0"/>
              <a:t>the</a:t>
            </a:r>
            <a:r>
              <a:rPr lang="nb-NO" sz="2800" dirty="0" smtClean="0"/>
              <a:t> </a:t>
            </a:r>
            <a:r>
              <a:rPr lang="nb-NO" sz="2800" dirty="0" err="1"/>
              <a:t>practical</a:t>
            </a:r>
            <a:r>
              <a:rPr lang="nb-NO" sz="2800" dirty="0"/>
              <a:t> </a:t>
            </a:r>
            <a:r>
              <a:rPr lang="nb-NO" sz="2800" dirty="0" err="1"/>
              <a:t>cooperation</a:t>
            </a:r>
            <a:r>
              <a:rPr lang="nb-NO" sz="2800" dirty="0"/>
              <a:t> </a:t>
            </a:r>
            <a:r>
              <a:rPr lang="nb-NO" sz="2800" dirty="0" err="1"/>
              <a:t>with</a:t>
            </a:r>
            <a:r>
              <a:rPr lang="nb-NO" sz="2800" dirty="0"/>
              <a:t> </a:t>
            </a:r>
            <a:r>
              <a:rPr lang="nb-NO" sz="2800" dirty="0" err="1"/>
              <a:t>the</a:t>
            </a:r>
            <a:r>
              <a:rPr lang="nb-NO" sz="2800" dirty="0"/>
              <a:t> data </a:t>
            </a:r>
            <a:r>
              <a:rPr lang="nb-NO" sz="2800" dirty="0" err="1"/>
              <a:t>owners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Positive indicators are identified within a source</a:t>
            </a:r>
            <a:r>
              <a:rPr lang="en-US" sz="2800" dirty="0" smtClean="0"/>
              <a:t>:</a:t>
            </a:r>
          </a:p>
          <a:p>
            <a:pPr lvl="1"/>
            <a:r>
              <a:rPr lang="en-US" dirty="0" smtClean="0"/>
              <a:t>SN complain on </a:t>
            </a:r>
            <a:r>
              <a:rPr lang="en-US" dirty="0"/>
              <a:t>the quality of the </a:t>
            </a:r>
            <a:r>
              <a:rPr lang="en-US" dirty="0" smtClean="0"/>
              <a:t>deliverables</a:t>
            </a:r>
          </a:p>
          <a:p>
            <a:pPr lvl="1"/>
            <a:r>
              <a:rPr lang="en-US" dirty="0" smtClean="0"/>
              <a:t>SN return individual based  </a:t>
            </a:r>
            <a:r>
              <a:rPr lang="en-US" dirty="0"/>
              <a:t>information with positive </a:t>
            </a:r>
            <a:r>
              <a:rPr lang="en-US" dirty="0" smtClean="0"/>
              <a:t>indicators</a:t>
            </a:r>
            <a:endParaRPr lang="en-US" dirty="0"/>
          </a:p>
          <a:p>
            <a:r>
              <a:rPr lang="en-US" sz="2800" dirty="0"/>
              <a:t>Positive indicators are </a:t>
            </a:r>
            <a:r>
              <a:rPr lang="en-US" sz="2800" dirty="0" smtClean="0"/>
              <a:t>found by matching to another </a:t>
            </a:r>
            <a:r>
              <a:rPr lang="en-US" sz="2800" dirty="0"/>
              <a:t>source</a:t>
            </a:r>
            <a:r>
              <a:rPr lang="en-US" sz="2800" dirty="0" smtClean="0"/>
              <a:t>:</a:t>
            </a:r>
          </a:p>
          <a:p>
            <a:pPr lvl="1"/>
            <a:r>
              <a:rPr lang="en-US" dirty="0" smtClean="0"/>
              <a:t>SN give feedback </a:t>
            </a:r>
            <a:r>
              <a:rPr lang="en-US" dirty="0"/>
              <a:t>at </a:t>
            </a:r>
            <a:r>
              <a:rPr lang="en-US" dirty="0" smtClean="0"/>
              <a:t>aggregate level – main rule</a:t>
            </a:r>
          </a:p>
          <a:p>
            <a:pPr lvl="1"/>
            <a:r>
              <a:rPr lang="en-US" dirty="0" smtClean="0"/>
              <a:t>Assuming </a:t>
            </a:r>
            <a:r>
              <a:rPr lang="en-US" dirty="0"/>
              <a:t>a data processing agreement: We can supply individual data with positive indicators </a:t>
            </a:r>
            <a:endParaRPr lang="en-US" dirty="0" smtClean="0"/>
          </a:p>
          <a:p>
            <a:pPr lvl="2"/>
            <a:r>
              <a:rPr lang="en-US" dirty="0" smtClean="0"/>
              <a:t>The data </a:t>
            </a:r>
            <a:r>
              <a:rPr lang="en-US" dirty="0"/>
              <a:t>o</a:t>
            </a:r>
            <a:r>
              <a:rPr lang="en-US" dirty="0" smtClean="0"/>
              <a:t>wner </a:t>
            </a:r>
            <a:r>
              <a:rPr lang="en-US" dirty="0"/>
              <a:t>has the legal authority to use the second </a:t>
            </a:r>
            <a:r>
              <a:rPr lang="en-US" dirty="0" smtClean="0"/>
              <a:t>source</a:t>
            </a:r>
          </a:p>
          <a:p>
            <a:pPr lvl="2"/>
            <a:r>
              <a:rPr lang="en-US" dirty="0" smtClean="0"/>
              <a:t>The data </a:t>
            </a:r>
            <a:r>
              <a:rPr lang="en-US" dirty="0"/>
              <a:t>o</a:t>
            </a:r>
            <a:r>
              <a:rPr lang="en-US" dirty="0" smtClean="0"/>
              <a:t>wner </a:t>
            </a:r>
            <a:r>
              <a:rPr lang="en-US" dirty="0"/>
              <a:t>has a copy of the other source </a:t>
            </a:r>
            <a:r>
              <a:rPr lang="en-US" dirty="0" smtClean="0"/>
              <a:t>available</a:t>
            </a:r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77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Quality</a:t>
            </a:r>
            <a:r>
              <a:rPr lang="nb-NO" dirty="0" smtClean="0"/>
              <a:t> </a:t>
            </a:r>
            <a:r>
              <a:rPr lang="nb-NO" dirty="0" err="1" smtClean="0"/>
              <a:t>across</a:t>
            </a:r>
            <a:r>
              <a:rPr lang="nb-NO" dirty="0" smtClean="0"/>
              <a:t> registers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46063" lvl="1" indent="-246063">
              <a:spcBef>
                <a:spcPct val="30000"/>
              </a:spcBef>
              <a:buSzPct val="130000"/>
              <a:buFontTx/>
              <a:buChar char="•"/>
            </a:pPr>
            <a:r>
              <a:rPr lang="en-US" sz="2800" dirty="0"/>
              <a:t>SN has a long record of matching sources for quality control and improvement</a:t>
            </a:r>
          </a:p>
          <a:p>
            <a:r>
              <a:rPr lang="nb-NO" sz="2800" dirty="0" smtClean="0"/>
              <a:t>The </a:t>
            </a:r>
            <a:r>
              <a:rPr lang="nb-NO" sz="2800" dirty="0" err="1" smtClean="0"/>
              <a:t>approach</a:t>
            </a:r>
            <a:r>
              <a:rPr lang="nb-NO" sz="2800" dirty="0" smtClean="0"/>
              <a:t> </a:t>
            </a:r>
            <a:r>
              <a:rPr lang="nb-NO" sz="2800" dirty="0" err="1" smtClean="0"/>
              <a:t>works</a:t>
            </a:r>
            <a:r>
              <a:rPr lang="nb-NO" sz="2800" dirty="0" smtClean="0"/>
              <a:t>: «</a:t>
            </a:r>
            <a:r>
              <a:rPr lang="nb-NO" sz="2800" dirty="0" err="1" smtClean="0"/>
              <a:t>Improved</a:t>
            </a:r>
            <a:r>
              <a:rPr lang="nb-NO" sz="2800" dirty="0" smtClean="0"/>
              <a:t> </a:t>
            </a:r>
            <a:r>
              <a:rPr lang="nb-NO" sz="2800" dirty="0" err="1" smtClean="0"/>
              <a:t>quality</a:t>
            </a:r>
            <a:r>
              <a:rPr lang="nb-NO" sz="2800" dirty="0" smtClean="0"/>
              <a:t>» in </a:t>
            </a:r>
            <a:r>
              <a:rPr lang="nb-NO" sz="2800" dirty="0" err="1" smtClean="0"/>
              <a:t>the</a:t>
            </a:r>
            <a:r>
              <a:rPr lang="nb-NO" sz="2800" dirty="0" smtClean="0"/>
              <a:t> </a:t>
            </a:r>
            <a:r>
              <a:rPr lang="nb-NO" sz="2800" dirty="0" err="1" smtClean="0"/>
              <a:t>Cadastre</a:t>
            </a:r>
            <a:r>
              <a:rPr lang="nb-NO" sz="2800" dirty="0" smtClean="0"/>
              <a:t> </a:t>
            </a:r>
            <a:r>
              <a:rPr lang="nb-NO" sz="2800" dirty="0" err="1" smtClean="0"/>
              <a:t>gives</a:t>
            </a:r>
            <a:r>
              <a:rPr lang="nb-NO" sz="2800" dirty="0" smtClean="0"/>
              <a:t> «</a:t>
            </a:r>
            <a:r>
              <a:rPr lang="nb-NO" sz="2800" dirty="0" err="1" smtClean="0"/>
              <a:t>fewer</a:t>
            </a:r>
            <a:r>
              <a:rPr lang="nb-NO" sz="2800" dirty="0" smtClean="0"/>
              <a:t> </a:t>
            </a:r>
            <a:r>
              <a:rPr lang="nb-NO" sz="2800" dirty="0" err="1" smtClean="0"/>
              <a:t>mistakes</a:t>
            </a:r>
            <a:r>
              <a:rPr lang="nb-NO" sz="2800" dirty="0" smtClean="0"/>
              <a:t>» in </a:t>
            </a:r>
            <a:r>
              <a:rPr lang="nb-NO" sz="2800" dirty="0" err="1" smtClean="0"/>
              <a:t>the</a:t>
            </a:r>
            <a:r>
              <a:rPr lang="nb-NO" sz="2800" dirty="0" smtClean="0"/>
              <a:t> CPR</a:t>
            </a:r>
            <a:endParaRPr lang="nb-NO" sz="2800" dirty="0" smtClean="0"/>
          </a:p>
          <a:p>
            <a:pPr marL="246063" lvl="1" indent="-246063">
              <a:spcBef>
                <a:spcPct val="30000"/>
              </a:spcBef>
              <a:buSzPct val="130000"/>
              <a:buFontTx/>
              <a:buChar char="•"/>
            </a:pPr>
            <a:r>
              <a:rPr lang="en-US" sz="2800" dirty="0"/>
              <a:t>Indicators for quality across registers need to be developed. We are just starting</a:t>
            </a:r>
          </a:p>
          <a:p>
            <a:pPr marL="246063" lvl="1" indent="-246063">
              <a:spcBef>
                <a:spcPct val="30000"/>
              </a:spcBef>
              <a:buSzPct val="130000"/>
              <a:buFontTx/>
              <a:buChar char="•"/>
            </a:pPr>
            <a:r>
              <a:rPr lang="en-US" sz="2800" dirty="0" smtClean="0"/>
              <a:t>A cluster </a:t>
            </a:r>
            <a:r>
              <a:rPr lang="en-US" sz="2800" dirty="0"/>
              <a:t>with </a:t>
            </a:r>
            <a:r>
              <a:rPr lang="en-US" sz="2800" dirty="0" smtClean="0"/>
              <a:t>employees in </a:t>
            </a:r>
            <a:r>
              <a:rPr lang="en-US" sz="2800" dirty="0"/>
              <a:t>an enterprise without business </a:t>
            </a:r>
            <a:r>
              <a:rPr lang="en-US" sz="2800" dirty="0" smtClean="0"/>
              <a:t>(LKAU) in reasonable distance, might indicate under coverage in the Business Register (missing LKAU)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3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SB-engelsk">
  <a:themeElements>
    <a:clrScheme name="Standard utforming 9">
      <a:dk1>
        <a:srgbClr val="003399"/>
      </a:dk1>
      <a:lt1>
        <a:srgbClr val="FFFFFF"/>
      </a:lt1>
      <a:dk2>
        <a:srgbClr val="000000"/>
      </a:dk2>
      <a:lt2>
        <a:srgbClr val="B2B2B2"/>
      </a:lt2>
      <a:accent1>
        <a:srgbClr val="003399"/>
      </a:accent1>
      <a:accent2>
        <a:srgbClr val="008080"/>
      </a:accent2>
      <a:accent3>
        <a:srgbClr val="FFFFFF"/>
      </a:accent3>
      <a:accent4>
        <a:srgbClr val="002A82"/>
      </a:accent4>
      <a:accent5>
        <a:srgbClr val="AAADCA"/>
      </a:accent5>
      <a:accent6>
        <a:srgbClr val="007373"/>
      </a:accent6>
      <a:hlink>
        <a:srgbClr val="CC0000"/>
      </a:hlink>
      <a:folHlink>
        <a:srgbClr val="FF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0099"/>
        </a:dk1>
        <a:lt1>
          <a:srgbClr val="FFFFFF"/>
        </a:lt1>
        <a:dk2>
          <a:srgbClr val="000000"/>
        </a:dk2>
        <a:lt2>
          <a:srgbClr val="B2B2B2"/>
        </a:lt2>
        <a:accent1>
          <a:srgbClr val="FF9900"/>
        </a:accent1>
        <a:accent2>
          <a:srgbClr val="008080"/>
        </a:accent2>
        <a:accent3>
          <a:srgbClr val="FFFFFF"/>
        </a:accent3>
        <a:accent4>
          <a:srgbClr val="000082"/>
        </a:accent4>
        <a:accent5>
          <a:srgbClr val="FFCAAA"/>
        </a:accent5>
        <a:accent6>
          <a:srgbClr val="007373"/>
        </a:accent6>
        <a:hlink>
          <a:srgbClr val="FF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003399"/>
        </a:dk1>
        <a:lt1>
          <a:srgbClr val="FFFFFF"/>
        </a:lt1>
        <a:dk2>
          <a:srgbClr val="000000"/>
        </a:dk2>
        <a:lt2>
          <a:srgbClr val="B2B2B2"/>
        </a:lt2>
        <a:accent1>
          <a:srgbClr val="003399"/>
        </a:accent1>
        <a:accent2>
          <a:srgbClr val="008080"/>
        </a:accent2>
        <a:accent3>
          <a:srgbClr val="FFFFFF"/>
        </a:accent3>
        <a:accent4>
          <a:srgbClr val="002A82"/>
        </a:accent4>
        <a:accent5>
          <a:srgbClr val="AAADCA"/>
        </a:accent5>
        <a:accent6>
          <a:srgbClr val="00737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SSB-engelsk</Template>
  <TotalTime>328</TotalTime>
  <Pages>1</Pages>
  <Words>1028</Words>
  <Application>Microsoft Office PowerPoint</Application>
  <PresentationFormat>Transparent</PresentationFormat>
  <Paragraphs>289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1" baseType="lpstr">
      <vt:lpstr>SSB-engelsk</vt:lpstr>
      <vt:lpstr>Improved input data quality from administrative sources though the use of quality indicators</vt:lpstr>
      <vt:lpstr>Managing statistical populations</vt:lpstr>
      <vt:lpstr>Quality indicators from Blue–ets WP 4</vt:lpstr>
      <vt:lpstr>The indicator file</vt:lpstr>
      <vt:lpstr>Quality report for registered persons in the CPR, 2012-2014</vt:lpstr>
      <vt:lpstr>The practical cooperation with the data owners (registerred persons in the CPR)</vt:lpstr>
      <vt:lpstr>Other examples of analysis</vt:lpstr>
      <vt:lpstr>The principles for the practical cooperation with the data owners</vt:lpstr>
      <vt:lpstr>Quality across registers</vt:lpstr>
      <vt:lpstr>Final remarks</vt:lpstr>
    </vt:vector>
  </TitlesOfParts>
  <Company>SSB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Hendriks, Coen</dc:creator>
  <cp:lastModifiedBy>Hendriks, Coen</cp:lastModifiedBy>
  <cp:revision>33</cp:revision>
  <cp:lastPrinted>2014-04-28T09:23:23Z</cp:lastPrinted>
  <dcterms:created xsi:type="dcterms:W3CDTF">2014-04-02T12:42:15Z</dcterms:created>
  <dcterms:modified xsi:type="dcterms:W3CDTF">2014-04-28T09:32:13Z</dcterms:modified>
</cp:coreProperties>
</file>