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330" r:id="rId3"/>
    <p:sldId id="372" r:id="rId4"/>
    <p:sldId id="386" r:id="rId5"/>
    <p:sldId id="393" r:id="rId6"/>
    <p:sldId id="381" r:id="rId7"/>
    <p:sldId id="390" r:id="rId8"/>
    <p:sldId id="392" r:id="rId9"/>
    <p:sldId id="389" r:id="rId10"/>
    <p:sldId id="376" r:id="rId11"/>
    <p:sldId id="378" r:id="rId12"/>
    <p:sldId id="377" r:id="rId13"/>
    <p:sldId id="379" r:id="rId14"/>
    <p:sldId id="380" r:id="rId15"/>
    <p:sldId id="384" r:id="rId16"/>
    <p:sldId id="388" r:id="rId17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ECA484"/>
    <a:srgbClr val="E1713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3129" autoAdjust="0"/>
    <p:restoredTop sz="90745" autoAdjust="0"/>
  </p:normalViewPr>
  <p:slideViewPr>
    <p:cSldViewPr>
      <p:cViewPr varScale="1">
        <p:scale>
          <a:sx n="30" d="100"/>
          <a:sy n="30" d="100"/>
        </p:scale>
        <p:origin x="-84" y="-642"/>
      </p:cViewPr>
      <p:guideLst>
        <p:guide orient="horz" pos="764"/>
        <p:guide orient="horz" pos="4156"/>
        <p:guide orient="horz" pos="572"/>
        <p:guide orient="horz" pos="1616"/>
        <p:guide orient="horz" pos="1480"/>
        <p:guide pos="249"/>
        <p:guide pos="5420"/>
        <p:guide pos="5529"/>
        <p:guide pos="34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ton\Desktop\anton\Q2014_artikel_presentation\Presentation\150La-2011_med%20figur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ton\Desktop\anton\Q2014_artikel_presentation\Presentation\150La-2011_med%20figur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NE\VOL1\DATA\ENHETER\ERS\L&#246;pande%20statistik\Brottsstatistik\Brottsteam\&#214;vrigt\Kvalitetsstudier\Projekt_2012\Figurer\Anton_Excel\R&#229;data_figure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ton\Desktop\anton\Q2014_artikel_presentation\Presentation\150La-2011_med%20figur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ton\Desktop\anton\Q2014_artikel_presentation\Presentation\150La-2011_med%20figur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nton\Desktop\anton\Q2014_artikel_presentation\Presentation\150La-2011_med%20figu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barChart>
        <c:barDir val="col"/>
        <c:grouping val="clustered"/>
        <c:ser>
          <c:idx val="0"/>
          <c:order val="0"/>
          <c:tx>
            <c:strRef>
              <c:f>'Tabell 150'!$B$30</c:f>
              <c:strCache>
                <c:ptCount val="1"/>
                <c:pt idx="0">
                  <c:v>Official statistics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strRef>
              <c:f>'Tabell 150'!$A$31:$A$38</c:f>
              <c:strCache>
                <c:ptCount val="8"/>
                <c:pt idx="0">
                  <c:v>Prosecution</c:v>
                </c:pt>
                <c:pt idx="1">
                  <c:v>Prosecutors fines</c:v>
                </c:pt>
                <c:pt idx="2">
                  <c:v>Waivers of prosecution</c:v>
                </c:pt>
                <c:pt idx="3">
                  <c:v>Crime cannot be proven</c:v>
                </c:pt>
                <c:pt idx="4">
                  <c:v>No offence has been committed</c:v>
                </c:pt>
                <c:pt idx="5">
                  <c:v>The suspect is under the age of 15</c:v>
                </c:pt>
                <c:pt idx="6">
                  <c:v>Other motivations</c:v>
                </c:pt>
                <c:pt idx="7">
                  <c:v>Free-text</c:v>
                </c:pt>
              </c:strCache>
            </c:strRef>
          </c:cat>
          <c:val>
            <c:numRef>
              <c:f>'Tabell 150'!$B$31:$B$38</c:f>
              <c:numCache>
                <c:formatCode>#,##0_2;\-#,##0_2;"-"_2;"."_2</c:formatCode>
                <c:ptCount val="8"/>
                <c:pt idx="0">
                  <c:v>181275</c:v>
                </c:pt>
                <c:pt idx="1">
                  <c:v>38290</c:v>
                </c:pt>
                <c:pt idx="2">
                  <c:v>28336</c:v>
                </c:pt>
                <c:pt idx="3">
                  <c:v>25449</c:v>
                </c:pt>
                <c:pt idx="4">
                  <c:v>10613</c:v>
                </c:pt>
                <c:pt idx="5">
                  <c:v>13272</c:v>
                </c:pt>
                <c:pt idx="6">
                  <c:v>103532</c:v>
                </c:pt>
                <c:pt idx="7">
                  <c:v>135410</c:v>
                </c:pt>
              </c:numCache>
            </c:numRef>
          </c:val>
        </c:ser>
        <c:ser>
          <c:idx val="1"/>
          <c:order val="1"/>
          <c:tx>
            <c:strRef>
              <c:f>'Tabell 150'!$C$30</c:f>
              <c:strCache>
                <c:ptCount val="1"/>
                <c:pt idx="0">
                  <c:v>Approximated true value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'Tabell 150'!$A$31:$A$38</c:f>
              <c:strCache>
                <c:ptCount val="8"/>
                <c:pt idx="0">
                  <c:v>Prosecution</c:v>
                </c:pt>
                <c:pt idx="1">
                  <c:v>Prosecutors fines</c:v>
                </c:pt>
                <c:pt idx="2">
                  <c:v>Waivers of prosecution</c:v>
                </c:pt>
                <c:pt idx="3">
                  <c:v>Crime cannot be proven</c:v>
                </c:pt>
                <c:pt idx="4">
                  <c:v>No offence has been committed</c:v>
                </c:pt>
                <c:pt idx="5">
                  <c:v>The suspect is under the age of 15</c:v>
                </c:pt>
                <c:pt idx="6">
                  <c:v>Other motivations</c:v>
                </c:pt>
                <c:pt idx="7">
                  <c:v>Free-text</c:v>
                </c:pt>
              </c:strCache>
            </c:strRef>
          </c:cat>
          <c:val>
            <c:numRef>
              <c:f>'Tabell 150'!$C$31:$C$38</c:f>
              <c:numCache>
                <c:formatCode>#,##0_2;\-#,##0_2;"-"_2;"."_2</c:formatCode>
                <c:ptCount val="8"/>
                <c:pt idx="0">
                  <c:v>181275</c:v>
                </c:pt>
                <c:pt idx="1">
                  <c:v>38290</c:v>
                </c:pt>
                <c:pt idx="2">
                  <c:v>28336</c:v>
                </c:pt>
                <c:pt idx="3" formatCode="#,##0">
                  <c:v>95753</c:v>
                </c:pt>
                <c:pt idx="4" formatCode="#,##0">
                  <c:v>29878</c:v>
                </c:pt>
                <c:pt idx="5">
                  <c:v>14063</c:v>
                </c:pt>
                <c:pt idx="6">
                  <c:v>105919</c:v>
                </c:pt>
                <c:pt idx="7">
                  <c:v>27096</c:v>
                </c:pt>
              </c:numCache>
            </c:numRef>
          </c:val>
        </c:ser>
        <c:gapWidth val="60"/>
        <c:axId val="133255552"/>
        <c:axId val="133257088"/>
      </c:barChart>
      <c:catAx>
        <c:axId val="133255552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 sz="1600" b="1"/>
            </a:pPr>
            <a:endParaRPr lang="sv-SE"/>
          </a:p>
        </c:txPr>
        <c:crossAx val="133257088"/>
        <c:crosses val="autoZero"/>
        <c:auto val="1"/>
        <c:lblAlgn val="ctr"/>
        <c:lblOffset val="100"/>
      </c:catAx>
      <c:valAx>
        <c:axId val="133257088"/>
        <c:scaling>
          <c:orientation val="minMax"/>
        </c:scaling>
        <c:axPos val="l"/>
        <c:majorGridlines/>
        <c:numFmt formatCode="#,##0_2;\-#,##0_2;&quot;-&quot;_2;&quot;.&quot;_2" sourceLinked="1"/>
        <c:tickLblPos val="nextTo"/>
        <c:txPr>
          <a:bodyPr/>
          <a:lstStyle/>
          <a:p>
            <a:pPr>
              <a:defRPr sz="1800" b="1"/>
            </a:pPr>
            <a:endParaRPr lang="sv-SE"/>
          </a:p>
        </c:txPr>
        <c:crossAx val="133255552"/>
        <c:crosses val="autoZero"/>
        <c:crossBetween val="between"/>
        <c:majorUnit val="40000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barChart>
        <c:barDir val="col"/>
        <c:grouping val="clustered"/>
        <c:ser>
          <c:idx val="0"/>
          <c:order val="0"/>
          <c:tx>
            <c:strRef>
              <c:f>'Tabell 150'!$B$30</c:f>
              <c:strCache>
                <c:ptCount val="1"/>
                <c:pt idx="0">
                  <c:v>Official statistics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'Tabell 150'!$A$31:$A$38</c:f>
              <c:strCache>
                <c:ptCount val="8"/>
                <c:pt idx="0">
                  <c:v>Prosecution</c:v>
                </c:pt>
                <c:pt idx="1">
                  <c:v>Prosecutors fines</c:v>
                </c:pt>
                <c:pt idx="2">
                  <c:v>Waivers of prosecution</c:v>
                </c:pt>
                <c:pt idx="3">
                  <c:v>Crime cannot be proven</c:v>
                </c:pt>
                <c:pt idx="4">
                  <c:v>No offence has been committed</c:v>
                </c:pt>
                <c:pt idx="5">
                  <c:v>The suspect is under the age of 15</c:v>
                </c:pt>
                <c:pt idx="6">
                  <c:v>Other motivations</c:v>
                </c:pt>
                <c:pt idx="7">
                  <c:v>Free-text</c:v>
                </c:pt>
              </c:strCache>
            </c:strRef>
          </c:cat>
          <c:val>
            <c:numRef>
              <c:f>'Tabell 150'!$B$31:$B$38</c:f>
              <c:numCache>
                <c:formatCode>#,##0_2;\-#,##0_2;"-"_2;"."_2</c:formatCode>
                <c:ptCount val="8"/>
                <c:pt idx="0">
                  <c:v>181275</c:v>
                </c:pt>
                <c:pt idx="1">
                  <c:v>38290</c:v>
                </c:pt>
                <c:pt idx="2">
                  <c:v>28336</c:v>
                </c:pt>
                <c:pt idx="3">
                  <c:v>25449</c:v>
                </c:pt>
                <c:pt idx="4">
                  <c:v>10613</c:v>
                </c:pt>
                <c:pt idx="5">
                  <c:v>13272</c:v>
                </c:pt>
                <c:pt idx="6">
                  <c:v>103532</c:v>
                </c:pt>
                <c:pt idx="7">
                  <c:v>135410</c:v>
                </c:pt>
              </c:numCache>
            </c:numRef>
          </c:val>
        </c:ser>
        <c:ser>
          <c:idx val="1"/>
          <c:order val="1"/>
          <c:tx>
            <c:strRef>
              <c:f>'Tabell 150'!$C$30</c:f>
              <c:strCache>
                <c:ptCount val="1"/>
                <c:pt idx="0">
                  <c:v>Approximated true value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'Tabell 150'!$A$31:$A$38</c:f>
              <c:strCache>
                <c:ptCount val="8"/>
                <c:pt idx="0">
                  <c:v>Prosecution</c:v>
                </c:pt>
                <c:pt idx="1">
                  <c:v>Prosecutors fines</c:v>
                </c:pt>
                <c:pt idx="2">
                  <c:v>Waivers of prosecution</c:v>
                </c:pt>
                <c:pt idx="3">
                  <c:v>Crime cannot be proven</c:v>
                </c:pt>
                <c:pt idx="4">
                  <c:v>No offence has been committed</c:v>
                </c:pt>
                <c:pt idx="5">
                  <c:v>The suspect is under the age of 15</c:v>
                </c:pt>
                <c:pt idx="6">
                  <c:v>Other motivations</c:v>
                </c:pt>
                <c:pt idx="7">
                  <c:v>Free-text</c:v>
                </c:pt>
              </c:strCache>
            </c:strRef>
          </c:cat>
          <c:val>
            <c:numRef>
              <c:f>'Tabell 150'!$C$31:$C$38</c:f>
              <c:numCache>
                <c:formatCode>#,##0_2;\-#,##0_2;"-"_2;"."_2</c:formatCode>
                <c:ptCount val="8"/>
                <c:pt idx="0">
                  <c:v>181275</c:v>
                </c:pt>
                <c:pt idx="1">
                  <c:v>38290</c:v>
                </c:pt>
                <c:pt idx="2">
                  <c:v>28336</c:v>
                </c:pt>
                <c:pt idx="3" formatCode="#,##0">
                  <c:v>95753</c:v>
                </c:pt>
                <c:pt idx="4" formatCode="#,##0">
                  <c:v>29878</c:v>
                </c:pt>
                <c:pt idx="5">
                  <c:v>14063</c:v>
                </c:pt>
                <c:pt idx="6">
                  <c:v>105919</c:v>
                </c:pt>
                <c:pt idx="7">
                  <c:v>27096</c:v>
                </c:pt>
              </c:numCache>
            </c:numRef>
          </c:val>
        </c:ser>
        <c:gapWidth val="60"/>
        <c:axId val="133105920"/>
        <c:axId val="133283840"/>
      </c:barChart>
      <c:catAx>
        <c:axId val="133105920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 sz="1600" b="1"/>
            </a:pPr>
            <a:endParaRPr lang="sv-SE"/>
          </a:p>
        </c:txPr>
        <c:crossAx val="133283840"/>
        <c:crosses val="autoZero"/>
        <c:auto val="1"/>
        <c:lblAlgn val="ctr"/>
        <c:lblOffset val="100"/>
      </c:catAx>
      <c:valAx>
        <c:axId val="133283840"/>
        <c:scaling>
          <c:orientation val="minMax"/>
        </c:scaling>
        <c:axPos val="l"/>
        <c:majorGridlines/>
        <c:numFmt formatCode="#,##0_2;\-#,##0_2;&quot;-&quot;_2;&quot;.&quot;_2" sourceLinked="1"/>
        <c:tickLblPos val="nextTo"/>
        <c:txPr>
          <a:bodyPr/>
          <a:lstStyle/>
          <a:p>
            <a:pPr>
              <a:defRPr sz="1800" b="1"/>
            </a:pPr>
            <a:endParaRPr lang="sv-SE"/>
          </a:p>
        </c:txPr>
        <c:crossAx val="133105920"/>
        <c:crosses val="autoZero"/>
        <c:crossBetween val="between"/>
        <c:majorUnit val="40000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plotArea>
      <c:layout/>
      <c:lineChart>
        <c:grouping val="standard"/>
        <c:ser>
          <c:idx val="0"/>
          <c:order val="0"/>
          <c:tx>
            <c:strRef>
              <c:f>Figur2!$B$3</c:f>
              <c:strCache>
                <c:ptCount val="1"/>
                <c:pt idx="0">
                  <c:v>Annat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Figur2!$A$4:$A$14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Figur2!$B$4:$B$14</c:f>
              <c:numCache>
                <c:formatCode>#,##0_2;\-#,##0_2;"-"_2;"."_2</c:formatCode>
                <c:ptCount val="11"/>
                <c:pt idx="0">
                  <c:v>39744</c:v>
                </c:pt>
                <c:pt idx="1">
                  <c:v>42080</c:v>
                </c:pt>
                <c:pt idx="2">
                  <c:v>60053</c:v>
                </c:pt>
                <c:pt idx="3">
                  <c:v>63890</c:v>
                </c:pt>
                <c:pt idx="4">
                  <c:v>77532</c:v>
                </c:pt>
                <c:pt idx="5">
                  <c:v>79336</c:v>
                </c:pt>
                <c:pt idx="6">
                  <c:v>96453</c:v>
                </c:pt>
                <c:pt idx="7">
                  <c:v>111472</c:v>
                </c:pt>
                <c:pt idx="8">
                  <c:v>128920</c:v>
                </c:pt>
                <c:pt idx="9">
                  <c:v>131548</c:v>
                </c:pt>
                <c:pt idx="10">
                  <c:v>135410</c:v>
                </c:pt>
              </c:numCache>
            </c:numRef>
          </c:val>
        </c:ser>
        <c:marker val="1"/>
        <c:axId val="133299584"/>
        <c:axId val="133981312"/>
      </c:lineChart>
      <c:catAx>
        <c:axId val="133299584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 sz="1600" b="0"/>
            </a:pPr>
            <a:endParaRPr lang="sv-SE"/>
          </a:p>
        </c:txPr>
        <c:crossAx val="133981312"/>
        <c:crosses val="autoZero"/>
        <c:auto val="1"/>
        <c:lblAlgn val="ctr"/>
        <c:lblOffset val="100"/>
      </c:catAx>
      <c:valAx>
        <c:axId val="133981312"/>
        <c:scaling>
          <c:orientation val="minMax"/>
        </c:scaling>
        <c:axPos val="l"/>
        <c:majorGridlines/>
        <c:numFmt formatCode="#,##0_2;\-#,##0_2;&quot;-&quot;_2;&quot;.&quot;_2" sourceLinked="1"/>
        <c:tickLblPos val="nextTo"/>
        <c:txPr>
          <a:bodyPr/>
          <a:lstStyle/>
          <a:p>
            <a:pPr>
              <a:defRPr sz="1600"/>
            </a:pPr>
            <a:endParaRPr lang="sv-SE"/>
          </a:p>
        </c:txPr>
        <c:crossAx val="133299584"/>
        <c:crosses val="autoZero"/>
        <c:crossBetween val="between"/>
        <c:majorUnit val="40000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barChart>
        <c:barDir val="col"/>
        <c:grouping val="clustered"/>
        <c:ser>
          <c:idx val="0"/>
          <c:order val="0"/>
          <c:tx>
            <c:strRef>
              <c:f>'Tabell 150'!$B$30</c:f>
              <c:strCache>
                <c:ptCount val="1"/>
                <c:pt idx="0">
                  <c:v>Official statistics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'Tabell 150'!$A$31:$A$38</c:f>
              <c:strCache>
                <c:ptCount val="8"/>
                <c:pt idx="0">
                  <c:v>Prosecution</c:v>
                </c:pt>
                <c:pt idx="1">
                  <c:v>Prosecutors fines</c:v>
                </c:pt>
                <c:pt idx="2">
                  <c:v>Waivers of prosecution</c:v>
                </c:pt>
                <c:pt idx="3">
                  <c:v>Crime cannot be proven</c:v>
                </c:pt>
                <c:pt idx="4">
                  <c:v>No offence has been committed</c:v>
                </c:pt>
                <c:pt idx="5">
                  <c:v>The suspect is under the age of 15</c:v>
                </c:pt>
                <c:pt idx="6">
                  <c:v>Other motivations</c:v>
                </c:pt>
                <c:pt idx="7">
                  <c:v>Free-text</c:v>
                </c:pt>
              </c:strCache>
            </c:strRef>
          </c:cat>
          <c:val>
            <c:numRef>
              <c:f>'Tabell 150'!$B$31:$B$38</c:f>
              <c:numCache>
                <c:formatCode>#,##0_2;\-#,##0_2;"-"_2;"."_2</c:formatCode>
                <c:ptCount val="8"/>
                <c:pt idx="0">
                  <c:v>181275</c:v>
                </c:pt>
                <c:pt idx="1">
                  <c:v>38290</c:v>
                </c:pt>
                <c:pt idx="2">
                  <c:v>28336</c:v>
                </c:pt>
                <c:pt idx="3">
                  <c:v>25449</c:v>
                </c:pt>
                <c:pt idx="4">
                  <c:v>10613</c:v>
                </c:pt>
                <c:pt idx="5">
                  <c:v>13272</c:v>
                </c:pt>
                <c:pt idx="6">
                  <c:v>103532</c:v>
                </c:pt>
                <c:pt idx="7">
                  <c:v>135410</c:v>
                </c:pt>
              </c:numCache>
            </c:numRef>
          </c:val>
        </c:ser>
        <c:ser>
          <c:idx val="1"/>
          <c:order val="1"/>
          <c:tx>
            <c:strRef>
              <c:f>'Tabell 150'!$C$30</c:f>
              <c:strCache>
                <c:ptCount val="1"/>
                <c:pt idx="0">
                  <c:v>Approximated true value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'Tabell 150'!$A$31:$A$38</c:f>
              <c:strCache>
                <c:ptCount val="8"/>
                <c:pt idx="0">
                  <c:v>Prosecution</c:v>
                </c:pt>
                <c:pt idx="1">
                  <c:v>Prosecutors fines</c:v>
                </c:pt>
                <c:pt idx="2">
                  <c:v>Waivers of prosecution</c:v>
                </c:pt>
                <c:pt idx="3">
                  <c:v>Crime cannot be proven</c:v>
                </c:pt>
                <c:pt idx="4">
                  <c:v>No offence has been committed</c:v>
                </c:pt>
                <c:pt idx="5">
                  <c:v>The suspect is under the age of 15</c:v>
                </c:pt>
                <c:pt idx="6">
                  <c:v>Other motivations</c:v>
                </c:pt>
                <c:pt idx="7">
                  <c:v>Free-text</c:v>
                </c:pt>
              </c:strCache>
            </c:strRef>
          </c:cat>
          <c:val>
            <c:numRef>
              <c:f>'Tabell 150'!$C$31:$C$38</c:f>
              <c:numCache>
                <c:formatCode>#,##0_2;\-#,##0_2;"-"_2;"."_2</c:formatCode>
                <c:ptCount val="8"/>
                <c:pt idx="0">
                  <c:v>181275</c:v>
                </c:pt>
                <c:pt idx="1">
                  <c:v>38290</c:v>
                </c:pt>
                <c:pt idx="2">
                  <c:v>28336</c:v>
                </c:pt>
                <c:pt idx="3" formatCode="#,##0">
                  <c:v>95753</c:v>
                </c:pt>
                <c:pt idx="4" formatCode="#,##0">
                  <c:v>29878</c:v>
                </c:pt>
                <c:pt idx="5">
                  <c:v>14063</c:v>
                </c:pt>
                <c:pt idx="6">
                  <c:v>105919</c:v>
                </c:pt>
                <c:pt idx="7">
                  <c:v>27096</c:v>
                </c:pt>
              </c:numCache>
            </c:numRef>
          </c:val>
        </c:ser>
        <c:gapWidth val="60"/>
        <c:axId val="134231168"/>
        <c:axId val="134232704"/>
      </c:barChart>
      <c:catAx>
        <c:axId val="134231168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 sz="1600" b="1"/>
            </a:pPr>
            <a:endParaRPr lang="sv-SE"/>
          </a:p>
        </c:txPr>
        <c:crossAx val="134232704"/>
        <c:crosses val="autoZero"/>
        <c:auto val="1"/>
        <c:lblAlgn val="ctr"/>
        <c:lblOffset val="100"/>
      </c:catAx>
      <c:valAx>
        <c:axId val="134232704"/>
        <c:scaling>
          <c:orientation val="minMax"/>
        </c:scaling>
        <c:axPos val="l"/>
        <c:majorGridlines/>
        <c:numFmt formatCode="#,##0_2;\-#,##0_2;&quot;-&quot;_2;&quot;.&quot;_2" sourceLinked="1"/>
        <c:tickLblPos val="nextTo"/>
        <c:txPr>
          <a:bodyPr/>
          <a:lstStyle/>
          <a:p>
            <a:pPr>
              <a:defRPr sz="1800" b="1"/>
            </a:pPr>
            <a:endParaRPr lang="sv-SE"/>
          </a:p>
        </c:txPr>
        <c:crossAx val="134231168"/>
        <c:crosses val="autoZero"/>
        <c:crossBetween val="between"/>
        <c:majorUnit val="40000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barChart>
        <c:barDir val="col"/>
        <c:grouping val="clustered"/>
        <c:ser>
          <c:idx val="0"/>
          <c:order val="0"/>
          <c:tx>
            <c:strRef>
              <c:f>'Tabell 150'!$B$30</c:f>
              <c:strCache>
                <c:ptCount val="1"/>
                <c:pt idx="0">
                  <c:v>Official statistics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'Tabell 150'!$A$31:$A$38</c:f>
              <c:strCache>
                <c:ptCount val="8"/>
                <c:pt idx="0">
                  <c:v>Prosecution</c:v>
                </c:pt>
                <c:pt idx="1">
                  <c:v>Prosecutors fines</c:v>
                </c:pt>
                <c:pt idx="2">
                  <c:v>Waivers of prosecution</c:v>
                </c:pt>
                <c:pt idx="3">
                  <c:v>Crime cannot be proven</c:v>
                </c:pt>
                <c:pt idx="4">
                  <c:v>No offence has been committed</c:v>
                </c:pt>
                <c:pt idx="5">
                  <c:v>The suspect is under the age of 15</c:v>
                </c:pt>
                <c:pt idx="6">
                  <c:v>Other motivations</c:v>
                </c:pt>
                <c:pt idx="7">
                  <c:v>Free-text</c:v>
                </c:pt>
              </c:strCache>
            </c:strRef>
          </c:cat>
          <c:val>
            <c:numRef>
              <c:f>'Tabell 150'!$B$31:$B$38</c:f>
              <c:numCache>
                <c:formatCode>#,##0_2;\-#,##0_2;"-"_2;"."_2</c:formatCode>
                <c:ptCount val="8"/>
                <c:pt idx="0">
                  <c:v>181275</c:v>
                </c:pt>
                <c:pt idx="1">
                  <c:v>38290</c:v>
                </c:pt>
                <c:pt idx="2">
                  <c:v>28336</c:v>
                </c:pt>
                <c:pt idx="3">
                  <c:v>25449</c:v>
                </c:pt>
                <c:pt idx="4">
                  <c:v>10613</c:v>
                </c:pt>
                <c:pt idx="5">
                  <c:v>13272</c:v>
                </c:pt>
                <c:pt idx="6">
                  <c:v>103532</c:v>
                </c:pt>
                <c:pt idx="7">
                  <c:v>135410</c:v>
                </c:pt>
              </c:numCache>
            </c:numRef>
          </c:val>
        </c:ser>
        <c:ser>
          <c:idx val="1"/>
          <c:order val="1"/>
          <c:tx>
            <c:strRef>
              <c:f>'Tabell 150'!$C$30</c:f>
              <c:strCache>
                <c:ptCount val="1"/>
                <c:pt idx="0">
                  <c:v>Approximated true value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'Tabell 150'!$A$31:$A$38</c:f>
              <c:strCache>
                <c:ptCount val="8"/>
                <c:pt idx="0">
                  <c:v>Prosecution</c:v>
                </c:pt>
                <c:pt idx="1">
                  <c:v>Prosecutors fines</c:v>
                </c:pt>
                <c:pt idx="2">
                  <c:v>Waivers of prosecution</c:v>
                </c:pt>
                <c:pt idx="3">
                  <c:v>Crime cannot be proven</c:v>
                </c:pt>
                <c:pt idx="4">
                  <c:v>No offence has been committed</c:v>
                </c:pt>
                <c:pt idx="5">
                  <c:v>The suspect is under the age of 15</c:v>
                </c:pt>
                <c:pt idx="6">
                  <c:v>Other motivations</c:v>
                </c:pt>
                <c:pt idx="7">
                  <c:v>Free-text</c:v>
                </c:pt>
              </c:strCache>
            </c:strRef>
          </c:cat>
          <c:val>
            <c:numRef>
              <c:f>'Tabell 150'!$C$31:$C$38</c:f>
              <c:numCache>
                <c:formatCode>#,##0_2;\-#,##0_2;"-"_2;"."_2</c:formatCode>
                <c:ptCount val="8"/>
                <c:pt idx="0">
                  <c:v>181275</c:v>
                </c:pt>
                <c:pt idx="1">
                  <c:v>38290</c:v>
                </c:pt>
                <c:pt idx="2">
                  <c:v>28336</c:v>
                </c:pt>
                <c:pt idx="3" formatCode="#,##0">
                  <c:v>95753</c:v>
                </c:pt>
                <c:pt idx="4" formatCode="#,##0">
                  <c:v>29878</c:v>
                </c:pt>
                <c:pt idx="5">
                  <c:v>14063</c:v>
                </c:pt>
                <c:pt idx="6">
                  <c:v>105919</c:v>
                </c:pt>
                <c:pt idx="7">
                  <c:v>27096</c:v>
                </c:pt>
              </c:numCache>
            </c:numRef>
          </c:val>
        </c:ser>
        <c:gapWidth val="60"/>
        <c:axId val="134260224"/>
        <c:axId val="134261760"/>
      </c:barChart>
      <c:catAx>
        <c:axId val="134260224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 sz="1600" b="1"/>
            </a:pPr>
            <a:endParaRPr lang="sv-SE"/>
          </a:p>
        </c:txPr>
        <c:crossAx val="134261760"/>
        <c:crosses val="autoZero"/>
        <c:auto val="1"/>
        <c:lblAlgn val="ctr"/>
        <c:lblOffset val="100"/>
      </c:catAx>
      <c:valAx>
        <c:axId val="134261760"/>
        <c:scaling>
          <c:orientation val="minMax"/>
        </c:scaling>
        <c:axPos val="l"/>
        <c:majorGridlines/>
        <c:numFmt formatCode="#,##0_2;\-#,##0_2;&quot;-&quot;_2;&quot;.&quot;_2" sourceLinked="1"/>
        <c:tickLblPos val="nextTo"/>
        <c:txPr>
          <a:bodyPr/>
          <a:lstStyle/>
          <a:p>
            <a:pPr>
              <a:defRPr sz="1800" b="1"/>
            </a:pPr>
            <a:endParaRPr lang="sv-SE"/>
          </a:p>
        </c:txPr>
        <c:crossAx val="134260224"/>
        <c:crosses val="autoZero"/>
        <c:crossBetween val="between"/>
        <c:majorUnit val="40000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barChart>
        <c:barDir val="col"/>
        <c:grouping val="clustered"/>
        <c:ser>
          <c:idx val="0"/>
          <c:order val="0"/>
          <c:tx>
            <c:strRef>
              <c:f>'Tabell 150'!$B$30</c:f>
              <c:strCache>
                <c:ptCount val="1"/>
                <c:pt idx="0">
                  <c:v>Official statistics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'Tabell 150'!$A$31:$A$38</c:f>
              <c:strCache>
                <c:ptCount val="8"/>
                <c:pt idx="0">
                  <c:v>Prosecution</c:v>
                </c:pt>
                <c:pt idx="1">
                  <c:v>Prosecutors fines</c:v>
                </c:pt>
                <c:pt idx="2">
                  <c:v>Waivers of prosecution</c:v>
                </c:pt>
                <c:pt idx="3">
                  <c:v>Crime cannot be proven</c:v>
                </c:pt>
                <c:pt idx="4">
                  <c:v>No offence has been committed</c:v>
                </c:pt>
                <c:pt idx="5">
                  <c:v>The suspect is under the age of 15</c:v>
                </c:pt>
                <c:pt idx="6">
                  <c:v>Other motivations</c:v>
                </c:pt>
                <c:pt idx="7">
                  <c:v>Free-text</c:v>
                </c:pt>
              </c:strCache>
            </c:strRef>
          </c:cat>
          <c:val>
            <c:numRef>
              <c:f>'Tabell 150'!$B$31:$B$38</c:f>
              <c:numCache>
                <c:formatCode>#,##0_2;\-#,##0_2;"-"_2;"."_2</c:formatCode>
                <c:ptCount val="8"/>
                <c:pt idx="0">
                  <c:v>181275</c:v>
                </c:pt>
                <c:pt idx="1">
                  <c:v>38290</c:v>
                </c:pt>
                <c:pt idx="2">
                  <c:v>28336</c:v>
                </c:pt>
                <c:pt idx="3">
                  <c:v>25449</c:v>
                </c:pt>
                <c:pt idx="4">
                  <c:v>10613</c:v>
                </c:pt>
                <c:pt idx="5">
                  <c:v>13272</c:v>
                </c:pt>
                <c:pt idx="6">
                  <c:v>103532</c:v>
                </c:pt>
                <c:pt idx="7">
                  <c:v>135410</c:v>
                </c:pt>
              </c:numCache>
            </c:numRef>
          </c:val>
        </c:ser>
        <c:ser>
          <c:idx val="1"/>
          <c:order val="1"/>
          <c:tx>
            <c:strRef>
              <c:f>'Tabell 150'!$C$30</c:f>
              <c:strCache>
                <c:ptCount val="1"/>
                <c:pt idx="0">
                  <c:v>Approximated true value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prstClr val="black"/>
              </a:solidFill>
            </a:ln>
          </c:spPr>
          <c:cat>
            <c:strRef>
              <c:f>'Tabell 150'!$A$31:$A$38</c:f>
              <c:strCache>
                <c:ptCount val="8"/>
                <c:pt idx="0">
                  <c:v>Prosecution</c:v>
                </c:pt>
                <c:pt idx="1">
                  <c:v>Prosecutors fines</c:v>
                </c:pt>
                <c:pt idx="2">
                  <c:v>Waivers of prosecution</c:v>
                </c:pt>
                <c:pt idx="3">
                  <c:v>Crime cannot be proven</c:v>
                </c:pt>
                <c:pt idx="4">
                  <c:v>No offence has been committed</c:v>
                </c:pt>
                <c:pt idx="5">
                  <c:v>The suspect is under the age of 15</c:v>
                </c:pt>
                <c:pt idx="6">
                  <c:v>Other motivations</c:v>
                </c:pt>
                <c:pt idx="7">
                  <c:v>Free-text</c:v>
                </c:pt>
              </c:strCache>
            </c:strRef>
          </c:cat>
          <c:val>
            <c:numRef>
              <c:f>'Tabell 150'!$C$31:$C$38</c:f>
              <c:numCache>
                <c:formatCode>#,##0_2;\-#,##0_2;"-"_2;"."_2</c:formatCode>
                <c:ptCount val="8"/>
                <c:pt idx="0">
                  <c:v>181275</c:v>
                </c:pt>
                <c:pt idx="1">
                  <c:v>38290</c:v>
                </c:pt>
                <c:pt idx="2">
                  <c:v>28336</c:v>
                </c:pt>
                <c:pt idx="3" formatCode="#,##0">
                  <c:v>95753</c:v>
                </c:pt>
                <c:pt idx="4" formatCode="#,##0">
                  <c:v>29878</c:v>
                </c:pt>
                <c:pt idx="5">
                  <c:v>14063</c:v>
                </c:pt>
                <c:pt idx="6">
                  <c:v>105919</c:v>
                </c:pt>
                <c:pt idx="7">
                  <c:v>27096</c:v>
                </c:pt>
              </c:numCache>
            </c:numRef>
          </c:val>
        </c:ser>
        <c:gapWidth val="60"/>
        <c:axId val="134323584"/>
        <c:axId val="134325376"/>
      </c:barChart>
      <c:catAx>
        <c:axId val="134323584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 sz="1600" b="1"/>
            </a:pPr>
            <a:endParaRPr lang="sv-SE"/>
          </a:p>
        </c:txPr>
        <c:crossAx val="134325376"/>
        <c:crosses val="autoZero"/>
        <c:auto val="1"/>
        <c:lblAlgn val="ctr"/>
        <c:lblOffset val="100"/>
      </c:catAx>
      <c:valAx>
        <c:axId val="134325376"/>
        <c:scaling>
          <c:orientation val="minMax"/>
        </c:scaling>
        <c:axPos val="l"/>
        <c:majorGridlines/>
        <c:numFmt formatCode="#,##0_2;\-#,##0_2;&quot;-&quot;_2;&quot;.&quot;_2" sourceLinked="1"/>
        <c:tickLblPos val="nextTo"/>
        <c:txPr>
          <a:bodyPr/>
          <a:lstStyle/>
          <a:p>
            <a:pPr>
              <a:defRPr sz="1800" b="1"/>
            </a:pPr>
            <a:endParaRPr lang="sv-SE"/>
          </a:p>
        </c:txPr>
        <c:crossAx val="134323584"/>
        <c:crosses val="autoZero"/>
        <c:crossBetween val="between"/>
        <c:majorUnit val="40000"/>
      </c:valAx>
    </c:plotArea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0.46565</cdr:x>
      <cdr:y>0.07578</cdr:y>
    </cdr:from>
    <cdr:to>
      <cdr:x>0.50147</cdr:x>
      <cdr:y>0.11803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2808312" y="387424"/>
          <a:ext cx="216024" cy="21602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v-SE"/>
        </a:p>
      </cdr:txBody>
    </cdr:sp>
  </cdr:relSizeAnchor>
  <cdr:relSizeAnchor xmlns:cdr="http://schemas.openxmlformats.org/drawingml/2006/chartDrawing">
    <cdr:from>
      <cdr:x>0.46565</cdr:x>
      <cdr:y>0.1462</cdr:y>
    </cdr:from>
    <cdr:to>
      <cdr:x>0.50147</cdr:x>
      <cdr:y>0.18845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2808312" y="747464"/>
          <a:ext cx="216024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  <a:ln xmlns:a="http://schemas.openxmlformats.org/drawingml/2006/main" w="25400" cap="flat" cmpd="sng" algn="ctr">
          <a:solidFill>
            <a:schemeClr val="tx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sv-SE"/>
        </a:p>
      </cdr:txBody>
    </cdr:sp>
  </cdr:relSizeAnchor>
  <cdr:relSizeAnchor xmlns:cdr="http://schemas.openxmlformats.org/drawingml/2006/chartDrawing">
    <cdr:from>
      <cdr:x>0.51341</cdr:x>
      <cdr:y>0.06169</cdr:y>
    </cdr:from>
    <cdr:to>
      <cdr:x>0.82384</cdr:x>
      <cdr:y>0.11803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96344" y="315416"/>
          <a:ext cx="187220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600" dirty="0" smtClean="0"/>
            <a:t>Official statistics</a:t>
          </a:r>
          <a:endParaRPr lang="sv-SE" sz="1600" dirty="0"/>
        </a:p>
      </cdr:txBody>
    </cdr:sp>
  </cdr:relSizeAnchor>
  <cdr:relSizeAnchor xmlns:cdr="http://schemas.openxmlformats.org/drawingml/2006/chartDrawing">
    <cdr:from>
      <cdr:x>0.51341</cdr:x>
      <cdr:y>0.13212</cdr:y>
    </cdr:from>
    <cdr:to>
      <cdr:x>0.84772</cdr:x>
      <cdr:y>0.18845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096344" y="675456"/>
          <a:ext cx="201622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sv-SE" sz="1600" dirty="0" smtClean="0"/>
            <a:t>Estimated true value</a:t>
          </a:r>
          <a:endParaRPr lang="sv-SE" sz="16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6FE91-9A11-4977-AD83-5A8F2B97DD21}" type="datetimeFigureOut">
              <a:rPr lang="sv-SE" smtClean="0"/>
              <a:pPr/>
              <a:t>2014-06-02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CDBDD-FA2E-45FE-9526-86645E5D0E1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366904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3B46D-8503-43E5-A80B-DA99E20CBA1E}" type="datetimeFigureOut">
              <a:rPr lang="sv-SE" smtClean="0"/>
              <a:pPr/>
              <a:t>2014-06-02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5438A-1ADB-4D4B-9238-8787A938D5C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633968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5438A-1ADB-4D4B-9238-8787A938D5C0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702100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5438A-1ADB-4D4B-9238-8787A938D5C0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893170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14"/>
          <p:cNvSpPr>
            <a:spLocks noGrp="1"/>
          </p:cNvSpPr>
          <p:nvPr>
            <p:ph type="pic" sz="quarter" idx="10"/>
          </p:nvPr>
        </p:nvSpPr>
        <p:spPr>
          <a:xfrm>
            <a:off x="0" y="908720"/>
            <a:ext cx="9144000" cy="525713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9750" y="1212850"/>
            <a:ext cx="8064500" cy="1136650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34467" y="2565400"/>
            <a:ext cx="8064500" cy="79208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rgbClr val="00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391397"/>
            <a:ext cx="792088" cy="373307"/>
          </a:xfrm>
          <a:prstGeom prst="rect">
            <a:avLst/>
          </a:prstGeom>
        </p:spPr>
      </p:pic>
      <p:sp>
        <p:nvSpPr>
          <p:cNvPr id="12" name="textruta 11"/>
          <p:cNvSpPr txBox="1"/>
          <p:nvPr userDrawn="1"/>
        </p:nvSpPr>
        <p:spPr>
          <a:xfrm>
            <a:off x="294651" y="6407750"/>
            <a:ext cx="85978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/>
            </a:pPr>
            <a:r>
              <a:rPr lang="sv-SE" sz="1100" b="1" dirty="0" smtClean="0">
                <a:solidFill>
                  <a:schemeClr val="accent1"/>
                </a:solidFill>
              </a:rPr>
              <a:t>Brottsförebyggande rådet</a:t>
            </a:r>
            <a:r>
              <a:rPr lang="sv-SE" sz="1100" b="1" baseline="0" dirty="0" smtClean="0">
                <a:solidFill>
                  <a:schemeClr val="accent1"/>
                </a:solidFill>
              </a:rPr>
              <a:t>        </a:t>
            </a:r>
            <a:r>
              <a:rPr lang="sv-SE" sz="1100" b="0" dirty="0" smtClean="0">
                <a:solidFill>
                  <a:schemeClr val="tx1"/>
                </a:solidFill>
              </a:rPr>
              <a:t>|         Box</a:t>
            </a:r>
            <a:r>
              <a:rPr lang="sv-SE" sz="1100" b="0" baseline="0" dirty="0" smtClean="0">
                <a:solidFill>
                  <a:schemeClr val="tx1"/>
                </a:solidFill>
              </a:rPr>
              <a:t> 1386        </a:t>
            </a:r>
            <a:r>
              <a:rPr lang="sv-SE" sz="1100" b="0" dirty="0" smtClean="0">
                <a:solidFill>
                  <a:schemeClr val="tx1"/>
                </a:solidFill>
              </a:rPr>
              <a:t>|         111</a:t>
            </a:r>
            <a:r>
              <a:rPr lang="sv-SE" sz="1100" b="0" baseline="0" dirty="0" smtClean="0">
                <a:solidFill>
                  <a:schemeClr val="tx1"/>
                </a:solidFill>
              </a:rPr>
              <a:t> 93 Stockholm        </a:t>
            </a:r>
            <a:r>
              <a:rPr lang="sv-SE" sz="1100" b="0" dirty="0" smtClean="0">
                <a:solidFill>
                  <a:schemeClr val="tx1"/>
                </a:solidFill>
              </a:rPr>
              <a:t>|</a:t>
            </a:r>
            <a:r>
              <a:rPr lang="sv-SE" sz="1100" b="0" baseline="0" dirty="0" smtClean="0">
                <a:solidFill>
                  <a:schemeClr val="tx1"/>
                </a:solidFill>
              </a:rPr>
              <a:t>         </a:t>
            </a:r>
            <a:r>
              <a:rPr lang="sv-SE" sz="1100" b="0" dirty="0" smtClean="0">
                <a:solidFill>
                  <a:schemeClr val="tx1"/>
                </a:solidFill>
              </a:rPr>
              <a:t>Tel 08-401 87 00</a:t>
            </a:r>
            <a:r>
              <a:rPr lang="sv-SE" sz="1100" b="0" baseline="0" dirty="0" smtClean="0">
                <a:solidFill>
                  <a:schemeClr val="tx1"/>
                </a:solidFill>
              </a:rPr>
              <a:t>        </a:t>
            </a:r>
            <a:r>
              <a:rPr lang="sv-SE" sz="1100" b="0" dirty="0" smtClean="0">
                <a:solidFill>
                  <a:schemeClr val="tx1"/>
                </a:solidFill>
              </a:rPr>
              <a:t>|         info@bra.se        |        </a:t>
            </a:r>
            <a:r>
              <a:rPr lang="sv-SE" sz="1100" b="1" dirty="0" smtClean="0">
                <a:solidFill>
                  <a:schemeClr val="tx1"/>
                </a:solidFill>
              </a:rPr>
              <a:t>www.bra.se</a:t>
            </a:r>
            <a:endParaRPr lang="sv-SE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811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5E64-B907-4B68-8280-C544E5EF2C38}" type="datetime1">
              <a:rPr lang="sv-SE" smtClean="0"/>
              <a:pPr/>
              <a:t>2014-06-02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112C-F944-4894-9325-F6E2219292B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07682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9750" y="2565400"/>
            <a:ext cx="3956050" cy="360044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565400"/>
            <a:ext cx="3956050" cy="360044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A77F-85FC-4E5D-BE73-E097D7664CDE}" type="datetime1">
              <a:rPr lang="sv-SE" smtClean="0"/>
              <a:pPr/>
              <a:t>2014-06-02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112C-F944-4894-9325-F6E2219292B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288528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AF65-CA25-412E-8731-BEA3E5E1E3CE}" type="datetime1">
              <a:rPr lang="sv-SE" smtClean="0"/>
              <a:pPr/>
              <a:t>2014-06-02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112C-F944-4894-9325-F6E2219292B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11160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6C18-0121-4757-B890-DCE5BBBC4BAD}" type="datetime1">
              <a:rPr lang="sv-SE" smtClean="0"/>
              <a:pPr/>
              <a:t>2014-06-02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112C-F944-4894-9325-F6E2219292B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61918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750" y="1212850"/>
            <a:ext cx="2925763" cy="9920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212850"/>
            <a:ext cx="5029200" cy="49133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39750" y="2276475"/>
            <a:ext cx="2925763" cy="3849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1B20-BD85-44AE-9DDD-C6B74CDDED3C}" type="datetime1">
              <a:rPr lang="sv-SE" smtClean="0"/>
              <a:pPr/>
              <a:t>2014-06-02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112C-F944-4894-9325-F6E2219292B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0118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1212849"/>
            <a:ext cx="5486400" cy="35147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8379-2225-42FF-B5FB-C1FAAB322576}" type="datetime1">
              <a:rPr lang="sv-SE" smtClean="0"/>
              <a:pPr/>
              <a:t>2014-06-02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112C-F944-4894-9325-F6E2219292B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21653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rgbClr val="00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391397"/>
            <a:ext cx="792088" cy="373307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39750" y="1212849"/>
            <a:ext cx="8064500" cy="11360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9750" y="2564904"/>
            <a:ext cx="8064500" cy="36009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020272" y="6376243"/>
            <a:ext cx="936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BE5ECE07-74C1-4115-A345-6ACA2A164BA5}" type="datetime1">
              <a:rPr lang="sv-SE" smtClean="0"/>
              <a:pPr/>
              <a:t>2014-06-02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599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051720" y="6356350"/>
            <a:ext cx="648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/>
                </a:solidFill>
              </a:defRPr>
            </a:lvl1pPr>
          </a:lstStyle>
          <a:p>
            <a:fld id="{56E4112C-F944-4894-9325-F6E2219292B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294652" y="6407750"/>
            <a:ext cx="1901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 smtClean="0">
                <a:solidFill>
                  <a:schemeClr val="accent1"/>
                </a:solidFill>
              </a:rPr>
              <a:t>Brottsförebyggande rådet</a:t>
            </a:r>
            <a:endParaRPr lang="sv-SE" sz="1100" b="1" dirty="0">
              <a:solidFill>
                <a:schemeClr val="accent1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294651" y="6407750"/>
            <a:ext cx="85978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/>
            </a:pPr>
            <a:r>
              <a:rPr lang="sv-SE" sz="1100" b="1" dirty="0" smtClean="0">
                <a:solidFill>
                  <a:schemeClr val="tx1"/>
                </a:solidFill>
              </a:rPr>
              <a:t>www.bra.se</a:t>
            </a:r>
            <a:endParaRPr lang="sv-SE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358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7" r:id="rId7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2682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30238" indent="-180975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96938" indent="-2667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77913" indent="-180975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08912" cy="2160240"/>
          </a:xfrm>
        </p:spPr>
        <p:txBody>
          <a:bodyPr/>
          <a:lstStyle/>
          <a:p>
            <a:r>
              <a:rPr lang="sv-SE" dirty="0" smtClean="0"/>
              <a:t>Administrative data</a:t>
            </a:r>
            <a:br>
              <a:rPr lang="sv-SE" dirty="0" smtClean="0"/>
            </a:br>
            <a:r>
              <a:rPr lang="sv-SE" sz="2400" dirty="0" smtClean="0"/>
              <a:t>a </a:t>
            </a:r>
            <a:r>
              <a:rPr lang="sv-SE" sz="2400" dirty="0" err="1" smtClean="0"/>
              <a:t>dangerous</a:t>
            </a:r>
            <a:r>
              <a:rPr lang="sv-SE" sz="2400" dirty="0" smtClean="0"/>
              <a:t> </a:t>
            </a:r>
            <a:r>
              <a:rPr lang="sv-SE" sz="2400" dirty="0" err="1" smtClean="0"/>
              <a:t>gold</a:t>
            </a:r>
            <a:r>
              <a:rPr lang="sv-SE" sz="2400" dirty="0" smtClean="0"/>
              <a:t> </a:t>
            </a:r>
            <a:r>
              <a:rPr lang="sv-SE" sz="2400" dirty="0" err="1" smtClean="0"/>
              <a:t>mine</a:t>
            </a:r>
            <a:r>
              <a:rPr lang="sv-SE" sz="2400" dirty="0" smtClean="0"/>
              <a:t> in </a:t>
            </a:r>
            <a:r>
              <a:rPr lang="sv-SE" sz="2400" dirty="0" err="1" smtClean="0"/>
              <a:t>official</a:t>
            </a:r>
            <a:r>
              <a:rPr lang="sv-SE" sz="2400" dirty="0" smtClean="0"/>
              <a:t> statistics</a:t>
            </a:r>
            <a:endParaRPr lang="sv-SE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1560" y="2564904"/>
            <a:ext cx="8064500" cy="1512168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Anton Färnström</a:t>
            </a:r>
          </a:p>
          <a:p>
            <a:pPr marL="0" indent="0">
              <a:buNone/>
            </a:pPr>
            <a:r>
              <a:rPr lang="sv-SE" dirty="0" smtClean="0"/>
              <a:t>anton.farnstrom@bra.se</a:t>
            </a:r>
          </a:p>
          <a:p>
            <a:pPr marL="0" indent="0">
              <a:buNone/>
            </a:pPr>
            <a:r>
              <a:rPr lang="sv-SE" dirty="0" smtClean="0"/>
              <a:t>The Swedish National Council for Crime Prevention</a:t>
            </a:r>
          </a:p>
          <a:p>
            <a:pPr marL="0" indent="0">
              <a:buNone/>
            </a:pPr>
            <a:r>
              <a:rPr lang="sv-SE" dirty="0" smtClean="0"/>
              <a:t>2014-06-03</a:t>
            </a:r>
          </a:p>
        </p:txBody>
      </p:sp>
    </p:spTree>
    <p:extLst>
      <p:ext uri="{BB962C8B-B14F-4D97-AF65-F5344CB8AC3E}">
        <p14:creationId xmlns:p14="http://schemas.microsoft.com/office/powerpoint/2010/main" xmlns="" val="129319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>
          <a:xfrm>
            <a:off x="539750" y="260649"/>
            <a:ext cx="8064500" cy="6480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Swedish </a:t>
            </a:r>
            <a:r>
              <a:rPr lang="sv-SE" dirty="0" err="1"/>
              <a:t>crime</a:t>
            </a:r>
            <a:r>
              <a:rPr lang="sv-SE" dirty="0"/>
              <a:t> statistics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5508104" y="1772816"/>
            <a:ext cx="32403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Other findings:</a:t>
            </a:r>
          </a:p>
          <a:p>
            <a:endParaRPr lang="sv-SE" dirty="0" smtClean="0"/>
          </a:p>
          <a:p>
            <a:pPr marL="285750" indent="-285750">
              <a:buFontTx/>
              <a:buChar char="-"/>
            </a:pPr>
            <a:r>
              <a:rPr lang="sv-SE" dirty="0" smtClean="0"/>
              <a:t>Different opinions on how to use the codes</a:t>
            </a:r>
          </a:p>
          <a:p>
            <a:pPr marL="285750" indent="-285750">
              <a:buFontTx/>
              <a:buChar char="-"/>
            </a:pPr>
            <a:endParaRPr lang="sv-SE" dirty="0" smtClean="0"/>
          </a:p>
          <a:p>
            <a:pPr marL="285750" indent="-285750">
              <a:buFontTx/>
              <a:buChar char="-"/>
            </a:pPr>
            <a:r>
              <a:rPr lang="sv-SE" dirty="0" smtClean="0"/>
              <a:t>Needs of registering personnel conflicting with statistical purpose</a:t>
            </a:r>
          </a:p>
          <a:p>
            <a:pPr marL="285750" indent="-285750">
              <a:buFontTx/>
              <a:buChar char="-"/>
            </a:pPr>
            <a:endParaRPr lang="sv-SE" dirty="0" smtClean="0"/>
          </a:p>
          <a:p>
            <a:pPr marL="285750" indent="-285750">
              <a:buFontTx/>
              <a:buChar char="-"/>
            </a:pPr>
            <a:r>
              <a:rPr lang="sv-SE" dirty="0" smtClean="0"/>
              <a:t>Vague classification</a:t>
            </a:r>
          </a:p>
          <a:p>
            <a:pPr marL="285750" indent="-285750">
              <a:buFontTx/>
              <a:buChar char="-"/>
            </a:pPr>
            <a:endParaRPr lang="sv-SE" dirty="0" smtClean="0"/>
          </a:p>
          <a:p>
            <a:pPr marL="285750" indent="-285750">
              <a:buFontTx/>
              <a:buChar char="-"/>
            </a:pPr>
            <a:r>
              <a:rPr lang="sv-SE" dirty="0" smtClean="0"/>
              <a:t>Insufficient instructions</a:t>
            </a:r>
          </a:p>
        </p:txBody>
      </p:sp>
      <p:pic>
        <p:nvPicPr>
          <p:cNvPr id="4" name="Picture 3" descr="_dsc1087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988840"/>
            <a:ext cx="4788294" cy="318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134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>
          <a:xfrm>
            <a:off x="539750" y="260649"/>
            <a:ext cx="8064500" cy="6480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Swedish </a:t>
            </a:r>
            <a:r>
              <a:rPr lang="sv-SE" dirty="0" err="1"/>
              <a:t>crime</a:t>
            </a:r>
            <a:r>
              <a:rPr lang="sv-SE" dirty="0"/>
              <a:t> statistics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2051720" y="1823333"/>
            <a:ext cx="53285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200" dirty="0" smtClean="0"/>
              <a:t>Main results:</a:t>
            </a:r>
          </a:p>
          <a:p>
            <a:endParaRPr lang="sv-SE" sz="2200" dirty="0"/>
          </a:p>
          <a:p>
            <a:r>
              <a:rPr lang="sv-SE" sz="2200" dirty="0" smtClean="0"/>
              <a:t>Coding errors have resulted in large flaws in the downstream statistics</a:t>
            </a:r>
          </a:p>
          <a:p>
            <a:endParaRPr lang="sv-SE" sz="2200" dirty="0"/>
          </a:p>
          <a:p>
            <a:r>
              <a:rPr lang="sv-SE" sz="2200" dirty="0" smtClean="0"/>
              <a:t>The level of detail used in the statistics was not adapted to the quality of the raw data</a:t>
            </a:r>
          </a:p>
          <a:p>
            <a:endParaRPr lang="sv-SE" sz="2200" dirty="0"/>
          </a:p>
          <a:p>
            <a:r>
              <a:rPr lang="sv-SE" sz="2200" dirty="0" smtClean="0"/>
              <a:t>Results were similar to a previous quality study regarding reported offences</a:t>
            </a:r>
          </a:p>
        </p:txBody>
      </p:sp>
    </p:spTree>
    <p:extLst>
      <p:ext uri="{BB962C8B-B14F-4D97-AF65-F5344CB8AC3E}">
        <p14:creationId xmlns:p14="http://schemas.microsoft.com/office/powerpoint/2010/main" xmlns="" val="112679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>
          <a:xfrm>
            <a:off x="539750" y="260649"/>
            <a:ext cx="8064500" cy="6480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err="1" smtClean="0"/>
              <a:t>Quality</a:t>
            </a:r>
            <a:r>
              <a:rPr lang="sv-SE" dirty="0" smtClean="0"/>
              <a:t> in register-</a:t>
            </a:r>
            <a:r>
              <a:rPr lang="sv-SE" dirty="0" err="1" smtClean="0"/>
              <a:t>based</a:t>
            </a:r>
            <a:r>
              <a:rPr lang="sv-SE" dirty="0" smtClean="0"/>
              <a:t> statistics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1763688" y="2348880"/>
            <a:ext cx="648072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endParaRPr lang="sv-SE" dirty="0"/>
          </a:p>
          <a:p>
            <a:pPr marL="285750" indent="-285750"/>
            <a:r>
              <a:rPr lang="sv-SE" sz="2000" dirty="0" smtClean="0"/>
              <a:t>Not enough to monitor indata in regular controls</a:t>
            </a:r>
          </a:p>
          <a:p>
            <a:pPr marL="285750" indent="-285750"/>
            <a:endParaRPr lang="sv-SE" sz="2000" dirty="0" smtClean="0"/>
          </a:p>
          <a:p>
            <a:pPr marL="285750" indent="-285750"/>
            <a:r>
              <a:rPr lang="sv-SE" sz="2000" dirty="0" smtClean="0"/>
              <a:t>Not enough with close </a:t>
            </a:r>
            <a:r>
              <a:rPr lang="sv-SE" sz="2000" dirty="0" smtClean="0"/>
              <a:t>collaboration</a:t>
            </a:r>
          </a:p>
          <a:p>
            <a:pPr marL="285750" indent="-285750"/>
            <a:endParaRPr lang="sv-SE" sz="2000" dirty="0" smtClean="0"/>
          </a:p>
          <a:p>
            <a:pPr marL="285750" indent="-285750"/>
            <a:r>
              <a:rPr lang="sv-SE" sz="2000" dirty="0" smtClean="0"/>
              <a:t>More in-depth quality controls are needed</a:t>
            </a:r>
            <a:endParaRPr lang="sv-SE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58471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>
          <a:xfrm>
            <a:off x="539750" y="260649"/>
            <a:ext cx="8064500" cy="6480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/>
              <a:t>A simple </a:t>
            </a:r>
            <a:r>
              <a:rPr lang="sv-SE" dirty="0" err="1" smtClean="0"/>
              <a:t>model</a:t>
            </a:r>
            <a:r>
              <a:rPr lang="sv-SE" dirty="0" smtClean="0"/>
              <a:t> for </a:t>
            </a:r>
            <a:r>
              <a:rPr lang="sv-SE" dirty="0" err="1" smtClean="0"/>
              <a:t>assesing</a:t>
            </a:r>
            <a:r>
              <a:rPr lang="sv-SE" dirty="0" smtClean="0"/>
              <a:t> </a:t>
            </a:r>
            <a:r>
              <a:rPr lang="sv-SE" dirty="0" err="1" smtClean="0"/>
              <a:t>quality</a:t>
            </a:r>
            <a:endParaRPr lang="sv-SE" dirty="0"/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899592" y="1844824"/>
            <a:ext cx="1728192" cy="10081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sv-SE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Management related indicators</a:t>
            </a:r>
            <a:endParaRPr kumimoji="0" lang="sv-SE" altLang="sv-SE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899592" y="4077072"/>
            <a:ext cx="1512168" cy="10081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sv-SE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Operations related indicators</a:t>
            </a:r>
            <a:endParaRPr kumimoji="0" lang="sv-SE" altLang="sv-SE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AutoShape 15"/>
          <p:cNvCxnSpPr>
            <a:cxnSpLocks noChangeShapeType="1"/>
          </p:cNvCxnSpPr>
          <p:nvPr/>
        </p:nvCxnSpPr>
        <p:spPr bwMode="auto">
          <a:xfrm>
            <a:off x="2771800" y="2348880"/>
            <a:ext cx="1944216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2" name="AutoShape 16"/>
          <p:cNvCxnSpPr>
            <a:cxnSpLocks noChangeShapeType="1"/>
          </p:cNvCxnSpPr>
          <p:nvPr/>
        </p:nvCxnSpPr>
        <p:spPr bwMode="auto">
          <a:xfrm flipV="1">
            <a:off x="2771800" y="4559224"/>
            <a:ext cx="1872208" cy="219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23" name="Picture 22" descr="stock-vector-business-meeting-1330528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340767"/>
            <a:ext cx="2592288" cy="2240889"/>
          </a:xfrm>
          <a:prstGeom prst="rect">
            <a:avLst/>
          </a:prstGeom>
        </p:spPr>
      </p:pic>
      <p:pic>
        <p:nvPicPr>
          <p:cNvPr id="24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5543" y="3789040"/>
            <a:ext cx="2598785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754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>
          <a:xfrm>
            <a:off x="539750" y="260649"/>
            <a:ext cx="8064500" cy="6480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Swedish </a:t>
            </a:r>
            <a:r>
              <a:rPr lang="sv-SE" dirty="0" err="1"/>
              <a:t>crime</a:t>
            </a:r>
            <a:r>
              <a:rPr lang="sv-SE" dirty="0"/>
              <a:t> statistics</a:t>
            </a:r>
          </a:p>
        </p:txBody>
      </p:sp>
      <p:sp>
        <p:nvSpPr>
          <p:cNvPr id="3" name="Rektangel 2"/>
          <p:cNvSpPr/>
          <p:nvPr/>
        </p:nvSpPr>
        <p:spPr>
          <a:xfrm>
            <a:off x="971600" y="1124744"/>
            <a:ext cx="4572000" cy="43088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sv-SE" sz="2000" b="1" dirty="0" smtClean="0"/>
              <a:t>Quality indicators – management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The quality of the classifications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The quality of the registration instructions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Routines to inform the statistical producer on changes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Common work groups with the statistical producer</a:t>
            </a:r>
            <a:endParaRPr lang="sv-SE" dirty="0"/>
          </a:p>
          <a:p>
            <a:pPr marL="285750" indent="-285750"/>
            <a:endParaRPr lang="sv-SE" dirty="0" smtClean="0"/>
          </a:p>
          <a:p>
            <a:endParaRPr lang="sv-SE" dirty="0" smtClean="0"/>
          </a:p>
          <a:p>
            <a:pPr marL="342900" indent="-342900">
              <a:buAutoNum type="arabicPeriod" startAt="2"/>
            </a:pPr>
            <a:r>
              <a:rPr lang="sv-SE" sz="2000" b="1" dirty="0" err="1" smtClean="0"/>
              <a:t>Quality</a:t>
            </a:r>
            <a:r>
              <a:rPr lang="sv-SE" sz="2000" b="1" dirty="0" smtClean="0"/>
              <a:t> </a:t>
            </a:r>
            <a:r>
              <a:rPr lang="sv-SE" sz="2000" b="1" dirty="0" err="1" smtClean="0"/>
              <a:t>indicators</a:t>
            </a:r>
            <a:r>
              <a:rPr lang="sv-SE" sz="2000" b="1" dirty="0" smtClean="0"/>
              <a:t> – operations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Variations between administrative units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Variations over </a:t>
            </a:r>
            <a:r>
              <a:rPr lang="sv-SE" dirty="0" err="1" smtClean="0"/>
              <a:t>time</a:t>
            </a:r>
            <a:endParaRPr lang="sv-SE" dirty="0" smtClean="0"/>
          </a:p>
          <a:p>
            <a:pPr marL="285750" indent="-285750">
              <a:buFontTx/>
              <a:buChar char="-"/>
            </a:pPr>
            <a:r>
              <a:rPr lang="sv-SE" dirty="0" smtClean="0"/>
              <a:t>Special attention to free-text options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Differing interpretations among registering personnel</a:t>
            </a:r>
          </a:p>
        </p:txBody>
      </p:sp>
      <p:pic>
        <p:nvPicPr>
          <p:cNvPr id="5" name="Picture 4" descr="stock-vector-business-meeting-1330528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351795" cy="2032996"/>
          </a:xfrm>
          <a:prstGeom prst="rect">
            <a:avLst/>
          </a:prstGeom>
        </p:spPr>
      </p:pic>
      <p:pic>
        <p:nvPicPr>
          <p:cNvPr id="6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1607" y="3789040"/>
            <a:ext cx="2598785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754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519627"/>
            <a:ext cx="4104456" cy="403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983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064500" cy="847999"/>
          </a:xfrm>
        </p:spPr>
        <p:txBody>
          <a:bodyPr/>
          <a:lstStyle/>
          <a:p>
            <a:pPr algn="ctr"/>
            <a:r>
              <a:rPr lang="sv-SE" dirty="0" err="1" smtClean="0"/>
              <a:t>Thank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3284984"/>
            <a:ext cx="8064500" cy="2736850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		              anton.farnstrom@bra.se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07983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ubrik 1"/>
          <p:cNvSpPr>
            <a:spLocks noGrp="1"/>
          </p:cNvSpPr>
          <p:nvPr>
            <p:ph type="title"/>
          </p:nvPr>
        </p:nvSpPr>
        <p:spPr>
          <a:xfrm>
            <a:off x="539750" y="260649"/>
            <a:ext cx="8064500" cy="648072"/>
          </a:xfrm>
        </p:spPr>
        <p:txBody>
          <a:bodyPr/>
          <a:lstStyle/>
          <a:p>
            <a:r>
              <a:rPr lang="sv-SE" dirty="0" smtClean="0"/>
              <a:t>Administrative data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2699792" y="3717032"/>
            <a:ext cx="3600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sv-SE" sz="2200" dirty="0" smtClean="0"/>
              <a:t>Data is not collected by the statistical producer</a:t>
            </a:r>
          </a:p>
          <a:p>
            <a:pPr marL="285750" indent="-285750"/>
            <a:endParaRPr lang="sv-SE" sz="2200" dirty="0" smtClean="0"/>
          </a:p>
          <a:p>
            <a:pPr marL="285750" indent="-285750">
              <a:buFont typeface="Arial" charset="0"/>
              <a:buChar char="•"/>
            </a:pPr>
            <a:r>
              <a:rPr lang="sv-SE" sz="2200" dirty="0" smtClean="0"/>
              <a:t>Data is generated for other purposes than statistics</a:t>
            </a: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1772" y="1778516"/>
            <a:ext cx="111665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 Box 2056"/>
          <p:cNvSpPr txBox="1">
            <a:spLocks noChangeArrowheads="1"/>
          </p:cNvSpPr>
          <p:nvPr/>
        </p:nvSpPr>
        <p:spPr bwMode="auto">
          <a:xfrm>
            <a:off x="5183540" y="2204864"/>
            <a:ext cx="1512168" cy="64633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 b="1">
                <a:solidFill>
                  <a:srgbClr val="000000"/>
                </a:solidFill>
                <a:latin typeface="Times New Roman" charset="0"/>
              </a:defRPr>
            </a:lvl1pPr>
            <a:lvl2pPr marL="742950" indent="-285750">
              <a:defRPr sz="1000" b="1">
                <a:solidFill>
                  <a:srgbClr val="000000"/>
                </a:solidFill>
                <a:latin typeface="Times New Roman" charset="0"/>
              </a:defRPr>
            </a:lvl2pPr>
            <a:lvl3pPr marL="1143000" indent="-228600">
              <a:defRPr sz="1000" b="1">
                <a:solidFill>
                  <a:srgbClr val="000000"/>
                </a:solidFill>
                <a:latin typeface="Times New Roman" charset="0"/>
              </a:defRPr>
            </a:lvl3pPr>
            <a:lvl4pPr marL="1600200" indent="-228600">
              <a:defRPr sz="1000" b="1">
                <a:solidFill>
                  <a:srgbClr val="000000"/>
                </a:solidFill>
                <a:latin typeface="Times New Roman" charset="0"/>
              </a:defRPr>
            </a:lvl4pPr>
            <a:lvl5pPr marL="2057400" indent="-228600">
              <a:defRPr sz="1000" b="1">
                <a:solidFill>
                  <a:srgbClr val="000000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v-SE" sz="1800" dirty="0" smtClean="0">
                <a:solidFill>
                  <a:schemeClr val="tx1"/>
                </a:solidFill>
                <a:latin typeface="Arial" charset="0"/>
              </a:rPr>
              <a:t>Statistical producer</a:t>
            </a:r>
            <a:endParaRPr lang="sv-SE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Text Box 2056"/>
          <p:cNvSpPr txBox="1">
            <a:spLocks noChangeArrowheads="1"/>
          </p:cNvSpPr>
          <p:nvPr/>
        </p:nvSpPr>
        <p:spPr bwMode="auto">
          <a:xfrm>
            <a:off x="2591252" y="2204864"/>
            <a:ext cx="1800200" cy="64633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 b="1">
                <a:solidFill>
                  <a:srgbClr val="000000"/>
                </a:solidFill>
                <a:latin typeface="Times New Roman" charset="0"/>
              </a:defRPr>
            </a:lvl1pPr>
            <a:lvl2pPr marL="742950" indent="-285750">
              <a:defRPr sz="1000" b="1">
                <a:solidFill>
                  <a:srgbClr val="000000"/>
                </a:solidFill>
                <a:latin typeface="Times New Roman" charset="0"/>
              </a:defRPr>
            </a:lvl2pPr>
            <a:lvl3pPr marL="1143000" indent="-228600">
              <a:defRPr sz="1000" b="1">
                <a:solidFill>
                  <a:srgbClr val="000000"/>
                </a:solidFill>
                <a:latin typeface="Times New Roman" charset="0"/>
              </a:defRPr>
            </a:lvl3pPr>
            <a:lvl4pPr marL="1600200" indent="-228600">
              <a:defRPr sz="1000" b="1">
                <a:solidFill>
                  <a:srgbClr val="000000"/>
                </a:solidFill>
                <a:latin typeface="Times New Roman" charset="0"/>
              </a:defRPr>
            </a:lvl4pPr>
            <a:lvl5pPr marL="2057400" indent="-228600">
              <a:defRPr sz="1000" b="1">
                <a:solidFill>
                  <a:srgbClr val="000000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v-SE" sz="1800" dirty="0" smtClean="0">
                <a:solidFill>
                  <a:schemeClr val="tx1"/>
                </a:solidFill>
                <a:latin typeface="Arial" charset="0"/>
              </a:rPr>
              <a:t>Administrative authority</a:t>
            </a:r>
            <a:endParaRPr lang="sv-SE" sz="18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2747848"/>
            <a:ext cx="782989" cy="75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Straight Arrow Connector 14"/>
          <p:cNvCxnSpPr/>
          <p:nvPr/>
        </p:nvCxnSpPr>
        <p:spPr>
          <a:xfrm>
            <a:off x="4391452" y="256490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695708" y="256490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907724" y="2559388"/>
            <a:ext cx="648052" cy="5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39552" y="2348880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sv-SE" dirty="0" smtClean="0">
                <a:latin typeface="Arial" charset="0"/>
              </a:rPr>
              <a:t>The public</a:t>
            </a:r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315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ubrik 1"/>
          <p:cNvSpPr>
            <a:spLocks noGrp="1"/>
          </p:cNvSpPr>
          <p:nvPr>
            <p:ph type="title"/>
          </p:nvPr>
        </p:nvSpPr>
        <p:spPr>
          <a:xfrm>
            <a:off x="539750" y="260649"/>
            <a:ext cx="8064500" cy="648072"/>
          </a:xfrm>
        </p:spPr>
        <p:txBody>
          <a:bodyPr/>
          <a:lstStyle/>
          <a:p>
            <a:r>
              <a:rPr lang="sv-SE" dirty="0" smtClean="0"/>
              <a:t>Swedish </a:t>
            </a:r>
            <a:r>
              <a:rPr lang="sv-SE" dirty="0" err="1" smtClean="0"/>
              <a:t>crime</a:t>
            </a:r>
            <a:r>
              <a:rPr lang="sv-SE" dirty="0" smtClean="0"/>
              <a:t> statistics</a:t>
            </a:r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5436096" y="2017871"/>
            <a:ext cx="3024336" cy="313932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sv-SE" b="1" dirty="0" smtClean="0"/>
              <a:t>The Police decision codes</a:t>
            </a:r>
            <a:r>
              <a:rPr lang="sv-SE" dirty="0" smtClean="0"/>
              <a:t>:</a:t>
            </a:r>
          </a:p>
          <a:p>
            <a:pPr lvl="0"/>
            <a:endParaRPr lang="sv-SE" dirty="0" smtClean="0"/>
          </a:p>
          <a:p>
            <a:pPr lvl="0"/>
            <a:r>
              <a:rPr lang="sv-SE" dirty="0" smtClean="0"/>
              <a:t>Code 1: No investigation lead</a:t>
            </a:r>
            <a:endParaRPr lang="sv-SE" dirty="0"/>
          </a:p>
          <a:p>
            <a:pPr lvl="0"/>
            <a:r>
              <a:rPr lang="sv-SE" dirty="0" smtClean="0"/>
              <a:t>Code 2: Nu result from investigation</a:t>
            </a:r>
          </a:p>
          <a:p>
            <a:pPr lvl="0"/>
            <a:endParaRPr lang="sv-SE" dirty="0" smtClean="0"/>
          </a:p>
          <a:p>
            <a:pPr lvl="0"/>
            <a:r>
              <a:rPr lang="sv-SE" dirty="0" smtClean="0"/>
              <a:t>…</a:t>
            </a:r>
          </a:p>
          <a:p>
            <a:pPr lvl="0"/>
            <a:endParaRPr lang="sv-SE" dirty="0" smtClean="0"/>
          </a:p>
          <a:p>
            <a:pPr lvl="0"/>
            <a:r>
              <a:rPr lang="sv-SE" dirty="0" smtClean="0"/>
              <a:t>Code 13: Free-text</a:t>
            </a:r>
          </a:p>
          <a:p>
            <a:pPr lvl="0"/>
            <a:endParaRPr lang="sv-SE" dirty="0" smtClean="0"/>
          </a:p>
          <a:p>
            <a:pPr lvl="0"/>
            <a:r>
              <a:rPr lang="sv-SE" dirty="0" smtClean="0"/>
              <a:t>…</a:t>
            </a:r>
          </a:p>
        </p:txBody>
      </p:sp>
      <p:pic>
        <p:nvPicPr>
          <p:cNvPr id="6" name="Picture 5" descr="_dsc1087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988840"/>
            <a:ext cx="4788294" cy="318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39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>
          <a:xfrm>
            <a:off x="539750" y="260649"/>
            <a:ext cx="8064500" cy="6480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Swedish </a:t>
            </a:r>
            <a:r>
              <a:rPr lang="sv-SE" dirty="0" err="1"/>
              <a:t>crime</a:t>
            </a:r>
            <a:r>
              <a:rPr lang="sv-SE" dirty="0"/>
              <a:t> statistics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2348880"/>
            <a:ext cx="1008112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sv-SE" b="1" dirty="0" smtClean="0"/>
              <a:t>Cleared offences in 2011</a:t>
            </a:r>
            <a:endParaRPr lang="sv-SE" b="1" dirty="0"/>
          </a:p>
        </p:txBody>
      </p:sp>
      <p:graphicFrame>
        <p:nvGraphicFramePr>
          <p:cNvPr id="8" name="Diagram 5"/>
          <p:cNvGraphicFramePr>
            <a:graphicFrameLocks/>
          </p:cNvGraphicFramePr>
          <p:nvPr/>
        </p:nvGraphicFramePr>
        <p:xfrm>
          <a:off x="1691680" y="1745432"/>
          <a:ext cx="6030987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8768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>
          <a:xfrm>
            <a:off x="539750" y="260649"/>
            <a:ext cx="8064500" cy="6480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Swedish </a:t>
            </a:r>
            <a:r>
              <a:rPr lang="sv-SE" dirty="0" err="1"/>
              <a:t>crime</a:t>
            </a:r>
            <a:r>
              <a:rPr lang="sv-SE" dirty="0"/>
              <a:t> statistics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2348880"/>
            <a:ext cx="1008112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sv-SE" b="1" dirty="0" smtClean="0"/>
              <a:t>Cleared offences in 2011</a:t>
            </a:r>
            <a:endParaRPr lang="sv-SE" b="1" dirty="0"/>
          </a:p>
        </p:txBody>
      </p:sp>
      <p:graphicFrame>
        <p:nvGraphicFramePr>
          <p:cNvPr id="6" name="Diagram 5"/>
          <p:cNvGraphicFramePr>
            <a:graphicFrameLocks/>
          </p:cNvGraphicFramePr>
          <p:nvPr/>
        </p:nvGraphicFramePr>
        <p:xfrm>
          <a:off x="1691680" y="1745432"/>
          <a:ext cx="6030987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8768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ubrik 1"/>
          <p:cNvSpPr>
            <a:spLocks noGrp="1"/>
          </p:cNvSpPr>
          <p:nvPr>
            <p:ph type="title"/>
          </p:nvPr>
        </p:nvSpPr>
        <p:spPr>
          <a:xfrm>
            <a:off x="539750" y="260649"/>
            <a:ext cx="8064500" cy="648072"/>
          </a:xfrm>
        </p:spPr>
        <p:txBody>
          <a:bodyPr/>
          <a:lstStyle/>
          <a:p>
            <a:r>
              <a:rPr lang="sv-SE" dirty="0" smtClean="0"/>
              <a:t>Swedish </a:t>
            </a:r>
            <a:r>
              <a:rPr lang="sv-SE" dirty="0" err="1" smtClean="0"/>
              <a:t>crime</a:t>
            </a:r>
            <a:r>
              <a:rPr lang="sv-SE" dirty="0" smtClean="0"/>
              <a:t> statistics</a:t>
            </a:r>
            <a:endParaRPr lang="sv-SE" dirty="0"/>
          </a:p>
        </p:txBody>
      </p:sp>
      <p:graphicFrame>
        <p:nvGraphicFramePr>
          <p:cNvPr id="6" name="Diagram 12"/>
          <p:cNvGraphicFramePr/>
          <p:nvPr>
            <p:extLst>
              <p:ext uri="{D42A27DB-BD31-4B8C-83A1-F6EECF244321}">
                <p14:modId xmlns="" xmlns:p14="http://schemas.microsoft.com/office/powerpoint/2010/main" val="2624250393"/>
              </p:ext>
            </p:extLst>
          </p:nvPr>
        </p:nvGraphicFramePr>
        <p:xfrm>
          <a:off x="2051720" y="1916832"/>
          <a:ext cx="4896544" cy="3535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2348880"/>
            <a:ext cx="1008112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sv-SE" b="1" dirty="0" smtClean="0"/>
              <a:t>Cleared offences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xmlns="" val="45135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>
          <a:xfrm>
            <a:off x="539750" y="260649"/>
            <a:ext cx="8064500" cy="6480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Swedish </a:t>
            </a:r>
            <a:r>
              <a:rPr lang="sv-SE" dirty="0" err="1"/>
              <a:t>crime</a:t>
            </a:r>
            <a:r>
              <a:rPr lang="sv-SE" dirty="0"/>
              <a:t> statistics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2348880"/>
            <a:ext cx="1008112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sv-SE" b="1" dirty="0" smtClean="0"/>
              <a:t>Cleared offences in 2011</a:t>
            </a:r>
            <a:endParaRPr lang="sv-SE" b="1" dirty="0"/>
          </a:p>
        </p:txBody>
      </p:sp>
      <p:graphicFrame>
        <p:nvGraphicFramePr>
          <p:cNvPr id="7" name="Diagram 5"/>
          <p:cNvGraphicFramePr>
            <a:graphicFrameLocks/>
          </p:cNvGraphicFramePr>
          <p:nvPr/>
        </p:nvGraphicFramePr>
        <p:xfrm>
          <a:off x="1691680" y="1745432"/>
          <a:ext cx="6030987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8768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Diagram 5"/>
          <p:cNvGraphicFramePr>
            <a:graphicFrameLocks/>
          </p:cNvGraphicFramePr>
          <p:nvPr/>
        </p:nvGraphicFramePr>
        <p:xfrm>
          <a:off x="1691680" y="1745432"/>
          <a:ext cx="6030987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ubrik 1"/>
          <p:cNvSpPr txBox="1">
            <a:spLocks/>
          </p:cNvSpPr>
          <p:nvPr/>
        </p:nvSpPr>
        <p:spPr>
          <a:xfrm>
            <a:off x="539750" y="260649"/>
            <a:ext cx="8064500" cy="6480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Swedish </a:t>
            </a:r>
            <a:r>
              <a:rPr lang="sv-SE" dirty="0" err="1"/>
              <a:t>crime</a:t>
            </a:r>
            <a:r>
              <a:rPr lang="sv-SE" dirty="0"/>
              <a:t> statistics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2348880"/>
            <a:ext cx="1008112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sv-SE" b="1" dirty="0" smtClean="0"/>
              <a:t>Cleared offences in 2011</a:t>
            </a:r>
            <a:endParaRPr lang="sv-SE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788024" y="2924944"/>
            <a:ext cx="2232248" cy="12961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364088" y="3717032"/>
            <a:ext cx="1656184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6732240" y="3284984"/>
            <a:ext cx="288032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0312" y="4221088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012160" y="4005064"/>
            <a:ext cx="1008112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056000" y="3429000"/>
            <a:ext cx="216024" cy="0"/>
          </a:xfrm>
          <a:prstGeom prst="line">
            <a:avLst/>
          </a:prstGeom>
          <a:ln w="977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056000" y="3501008"/>
            <a:ext cx="216024" cy="0"/>
          </a:xfrm>
          <a:prstGeom prst="line">
            <a:avLst/>
          </a:prstGeom>
          <a:ln w="977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056000" y="3861048"/>
            <a:ext cx="216024" cy="0"/>
          </a:xfrm>
          <a:prstGeom prst="line">
            <a:avLst/>
          </a:prstGeom>
          <a:ln w="977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056000" y="4149080"/>
            <a:ext cx="216024" cy="0"/>
          </a:xfrm>
          <a:prstGeom prst="line">
            <a:avLst/>
          </a:prstGeom>
          <a:ln w="977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056000" y="4221088"/>
            <a:ext cx="216024" cy="0"/>
          </a:xfrm>
          <a:prstGeom prst="line">
            <a:avLst/>
          </a:prstGeom>
          <a:ln w="977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8768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5"/>
          <p:cNvGraphicFramePr>
            <a:graphicFrameLocks/>
          </p:cNvGraphicFramePr>
          <p:nvPr/>
        </p:nvGraphicFramePr>
        <p:xfrm>
          <a:off x="1691680" y="1745432"/>
          <a:ext cx="6030987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ubrik 1"/>
          <p:cNvSpPr txBox="1">
            <a:spLocks/>
          </p:cNvSpPr>
          <p:nvPr/>
        </p:nvSpPr>
        <p:spPr>
          <a:xfrm>
            <a:off x="539750" y="260649"/>
            <a:ext cx="8064500" cy="6480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Swedish </a:t>
            </a:r>
            <a:r>
              <a:rPr lang="sv-SE" dirty="0" err="1"/>
              <a:t>crime</a:t>
            </a:r>
            <a:r>
              <a:rPr lang="sv-SE" dirty="0"/>
              <a:t> statistics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2348880"/>
            <a:ext cx="1008112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sv-SE" b="1" dirty="0" smtClean="0"/>
              <a:t>Cleared offences in 2011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xmlns="" val="428768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rå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27A"/>
      </a:accent1>
      <a:accent2>
        <a:srgbClr val="6D236F"/>
      </a:accent2>
      <a:accent3>
        <a:srgbClr val="BAC405"/>
      </a:accent3>
      <a:accent4>
        <a:srgbClr val="963156"/>
      </a:accent4>
      <a:accent5>
        <a:srgbClr val="005293"/>
      </a:accent5>
      <a:accent6>
        <a:srgbClr val="827C34"/>
      </a:accent6>
      <a:hlink>
        <a:srgbClr val="0000FF"/>
      </a:hlink>
      <a:folHlink>
        <a:srgbClr val="800080"/>
      </a:folHlink>
    </a:clrScheme>
    <a:fontScheme name="Brå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10668</TotalTime>
  <Words>275</Words>
  <Application>Microsoft Office PowerPoint</Application>
  <PresentationFormat>On-screen Show (4:3)</PresentationFormat>
  <Paragraphs>82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</vt:lpstr>
      <vt:lpstr>Administrative data a dangerous gold mine in official statistics</vt:lpstr>
      <vt:lpstr>Administrative data</vt:lpstr>
      <vt:lpstr>Swedish crime statistics</vt:lpstr>
      <vt:lpstr>Slide 4</vt:lpstr>
      <vt:lpstr>Slide 5</vt:lpstr>
      <vt:lpstr>Swedish crime statistics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Bedrägeri</dc:title>
  <dc:creator>Johanna Hagstedt</dc:creator>
  <cp:lastModifiedBy>Anton Per</cp:lastModifiedBy>
  <cp:revision>463</cp:revision>
  <cp:lastPrinted>2014-02-03T10:17:04Z</cp:lastPrinted>
  <dcterms:created xsi:type="dcterms:W3CDTF">2013-04-17T08:49:28Z</dcterms:created>
  <dcterms:modified xsi:type="dcterms:W3CDTF">2014-06-02T22:31:52Z</dcterms:modified>
</cp:coreProperties>
</file>