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16"/>
  </p:notesMasterIdLst>
  <p:handoutMasterIdLst>
    <p:handoutMasterId r:id="rId17"/>
  </p:handoutMasterIdLst>
  <p:sldIdLst>
    <p:sldId id="602" r:id="rId2"/>
    <p:sldId id="526" r:id="rId3"/>
    <p:sldId id="610" r:id="rId4"/>
    <p:sldId id="617" r:id="rId5"/>
    <p:sldId id="537" r:id="rId6"/>
    <p:sldId id="619" r:id="rId7"/>
    <p:sldId id="589" r:id="rId8"/>
    <p:sldId id="620" r:id="rId9"/>
    <p:sldId id="607" r:id="rId10"/>
    <p:sldId id="616" r:id="rId11"/>
    <p:sldId id="612" r:id="rId12"/>
    <p:sldId id="622" r:id="rId13"/>
    <p:sldId id="613" r:id="rId14"/>
    <p:sldId id="563" r:id="rId15"/>
  </p:sldIdLst>
  <p:sldSz cx="9144000" cy="6858000" type="screen4x3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ACF3"/>
    <a:srgbClr val="688AE9"/>
    <a:srgbClr val="3B4FF2"/>
    <a:srgbClr val="5076E6"/>
    <a:srgbClr val="0426BE"/>
    <a:srgbClr val="0933F0"/>
    <a:srgbClr val="4C65E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6036" autoAdjust="0"/>
  </p:normalViewPr>
  <p:slideViewPr>
    <p:cSldViewPr>
      <p:cViewPr>
        <p:scale>
          <a:sx n="77" d="100"/>
          <a:sy n="77" d="100"/>
        </p:scale>
        <p:origin x="-97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50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44366" y="9535341"/>
            <a:ext cx="392681" cy="3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4" tIns="44827" rIns="91254" bIns="44827" anchor="ctr">
            <a:spAutoFit/>
          </a:bodyPr>
          <a:lstStyle>
            <a:lvl1pPr defTabSz="917575">
              <a:defRPr sz="2400">
                <a:solidFill>
                  <a:schemeClr val="tx2"/>
                </a:solidFill>
                <a:latin typeface="Arial" charset="0"/>
              </a:defRPr>
            </a:lvl1pPr>
            <a:lvl2pPr marL="739775" indent="-284163" defTabSz="917575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38238" indent="-230188" defTabSz="917575">
              <a:defRPr sz="2400">
                <a:solidFill>
                  <a:schemeClr val="tx2"/>
                </a:solidFill>
                <a:latin typeface="Arial" charset="0"/>
              </a:defRPr>
            </a:lvl3pPr>
            <a:lvl4pPr marL="1593850" indent="-228600" defTabSz="917575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47875" indent="-227013" defTabSz="917575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050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622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194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766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fld id="{71E77009-D577-47ED-A11E-986FCBC638EF}" type="slidenum">
              <a:rPr lang="en-GB" altLang="nb-NO" sz="1400" b="0">
                <a:solidFill>
                  <a:schemeClr val="tx1"/>
                </a:solidFill>
                <a:latin typeface="Times New Roman" pitchFamily="18" charset="0"/>
              </a:rPr>
              <a:pPr algn="r"/>
              <a:t>‹#›</a:t>
            </a:fld>
            <a:endParaRPr lang="en-GB" altLang="nb-NO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2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6775"/>
            <a:ext cx="4649787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904" y="4731416"/>
            <a:ext cx="4987806" cy="39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54" tIns="44827" rIns="91254" bIns="44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notatmalstiler i delmalen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44366" y="9534543"/>
            <a:ext cx="392681" cy="30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4" tIns="44827" rIns="91254" bIns="44827" anchor="ctr">
            <a:spAutoFit/>
          </a:bodyPr>
          <a:lstStyle>
            <a:lvl1pPr defTabSz="917575">
              <a:defRPr sz="2400">
                <a:solidFill>
                  <a:schemeClr val="tx2"/>
                </a:solidFill>
                <a:latin typeface="Arial" charset="0"/>
              </a:defRPr>
            </a:lvl1pPr>
            <a:lvl2pPr marL="739775" indent="-284163" defTabSz="917575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38238" indent="-230188" defTabSz="917575">
              <a:defRPr sz="2400">
                <a:solidFill>
                  <a:schemeClr val="tx2"/>
                </a:solidFill>
                <a:latin typeface="Arial" charset="0"/>
              </a:defRPr>
            </a:lvl3pPr>
            <a:lvl4pPr marL="1593850" indent="-228600" defTabSz="917575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47875" indent="-227013" defTabSz="917575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050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622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194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76675" indent="-227013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fld id="{A2EB3B2F-137B-4256-B09A-9FA65146E83A}" type="slidenum">
              <a:rPr lang="en-GB" altLang="nb-NO" sz="1400" b="0">
                <a:solidFill>
                  <a:schemeClr val="tx1"/>
                </a:solidFill>
                <a:latin typeface="Times New Roman" pitchFamily="18" charset="0"/>
              </a:rPr>
              <a:pPr algn="r"/>
              <a:t>‹#›</a:t>
            </a:fld>
            <a:endParaRPr lang="en-GB" altLang="nb-NO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5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b-NO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b-NO"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1" y="4723448"/>
            <a:ext cx="5443853" cy="4474845"/>
          </a:xfrm>
        </p:spPr>
        <p:txBody>
          <a:bodyPr/>
          <a:lstStyle/>
          <a:p>
            <a:endParaRPr lang="nb-NO" altLang="nb-NO"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 txBox="1">
            <a:spLocks noGrp="1" noChangeArrowheads="1"/>
          </p:cNvSpPr>
          <p:nvPr/>
        </p:nvSpPr>
        <p:spPr bwMode="auto">
          <a:xfrm>
            <a:off x="3855664" y="9445302"/>
            <a:ext cx="2948355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1" rIns="91360" bIns="45681" anchor="b"/>
          <a:lstStyle>
            <a:lvl1pPr defTabSz="906463">
              <a:defRPr sz="2400">
                <a:solidFill>
                  <a:schemeClr val="tx2"/>
                </a:solidFill>
                <a:latin typeface="Arial" charset="0"/>
              </a:defRPr>
            </a:lvl1pPr>
            <a:lvl2pPr marL="739775" indent="-284163" defTabSz="906463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38238" indent="-231775" defTabSz="906463">
              <a:defRPr sz="2400">
                <a:solidFill>
                  <a:schemeClr val="tx2"/>
                </a:solidFill>
                <a:latin typeface="Arial" charset="0"/>
              </a:defRPr>
            </a:lvl3pPr>
            <a:lvl4pPr marL="1593850" indent="-228600" defTabSz="906463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47875" indent="-227013" defTabSz="906463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05075" indent="-227013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62275" indent="-227013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19475" indent="-227013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76675" indent="-227013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84F585A3-074A-4966-B10C-01462893235D}" type="slidenum">
              <a:rPr lang="sv-SE" altLang="nb-NO" sz="1200" b="0">
                <a:solidFill>
                  <a:schemeClr val="tx1"/>
                </a:solidFill>
              </a:rPr>
              <a:pPr algn="r" eaLnBrk="1" hangingPunct="1"/>
              <a:t>3</a:t>
            </a:fld>
            <a:endParaRPr lang="sv-SE" altLang="nb-NO" sz="1200" b="0">
              <a:solidFill>
                <a:schemeClr val="tx1"/>
              </a:solidFill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1" y="4723448"/>
            <a:ext cx="5443853" cy="4474845"/>
          </a:xfrm>
        </p:spPr>
        <p:txBody>
          <a:bodyPr lIns="91360" tIns="45681" rIns="91360" bIns="45681"/>
          <a:lstStyle/>
          <a:p>
            <a:pPr eaLnBrk="1" hangingPunct="1"/>
            <a:endParaRPr lang="en-GB" altLang="nb-NO" sz="160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81" y="4723448"/>
            <a:ext cx="5443853" cy="4474845"/>
          </a:xfrm>
        </p:spPr>
        <p:txBody>
          <a:bodyPr/>
          <a:lstStyle/>
          <a:p>
            <a:endParaRPr lang="nb-NO" altLang="nb-NO" sz="16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01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 txBox="1">
            <a:spLocks noGrp="1" noChangeArrowheads="1"/>
          </p:cNvSpPr>
          <p:nvPr/>
        </p:nvSpPr>
        <p:spPr bwMode="auto">
          <a:xfrm>
            <a:off x="3855664" y="9445302"/>
            <a:ext cx="2948355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b"/>
          <a:lstStyle>
            <a:lvl1pPr defTabSz="90805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39775" indent="-284163" defTabSz="9080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38238" indent="-230188" defTabSz="90805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593850" indent="-228600" defTabSz="90805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47875" indent="-227013" defTabSz="90805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050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622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194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766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B6BF3A8A-FFB4-42C4-87B8-1575751CDFB4}" type="slidenum">
              <a:rPr lang="sv-SE" altLang="nb-NO" sz="1200" b="0">
                <a:solidFill>
                  <a:schemeClr val="tx1"/>
                </a:solidFill>
              </a:rPr>
              <a:pPr algn="r" eaLnBrk="1" hangingPunct="1"/>
              <a:t>7</a:t>
            </a:fld>
            <a:endParaRPr lang="sv-SE" altLang="nb-NO" sz="1200" b="0">
              <a:solidFill>
                <a:schemeClr val="tx1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0" y="4723448"/>
            <a:ext cx="4990995" cy="4474845"/>
          </a:xfrm>
        </p:spPr>
        <p:txBody>
          <a:bodyPr lIns="91371" tIns="45686" rIns="91371" bIns="45686"/>
          <a:lstStyle/>
          <a:p>
            <a:pPr eaLnBrk="1" hangingPunct="1"/>
            <a:endParaRPr lang="en-GB" altLang="nb-NO" sz="16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 txBox="1">
            <a:spLocks noGrp="1" noChangeArrowheads="1"/>
          </p:cNvSpPr>
          <p:nvPr/>
        </p:nvSpPr>
        <p:spPr bwMode="auto">
          <a:xfrm>
            <a:off x="3855664" y="9445302"/>
            <a:ext cx="2948355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1" tIns="45686" rIns="91371" bIns="45686" anchor="b"/>
          <a:lstStyle>
            <a:lvl1pPr defTabSz="90805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39775" indent="-284163" defTabSz="9080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38238" indent="-230188" defTabSz="90805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593850" indent="-228600" defTabSz="90805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47875" indent="-227013" defTabSz="90805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050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622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194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76675" indent="-227013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fld id="{B705A04A-D425-4E31-93C1-3F494BF15357}" type="slidenum">
              <a:rPr lang="sv-SE" altLang="nb-NO" sz="1200" b="0">
                <a:solidFill>
                  <a:schemeClr val="tx1"/>
                </a:solidFill>
              </a:rPr>
              <a:pPr algn="r" eaLnBrk="1" hangingPunct="1"/>
              <a:t>9</a:t>
            </a:fld>
            <a:endParaRPr lang="sv-SE" altLang="nb-NO" sz="1200" b="0">
              <a:solidFill>
                <a:schemeClr val="tx1"/>
              </a:solidFill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73637" cy="3729038"/>
          </a:xfrm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10" y="4723448"/>
            <a:ext cx="4990995" cy="4474845"/>
          </a:xfrm>
        </p:spPr>
        <p:txBody>
          <a:bodyPr lIns="91371" tIns="45686" rIns="91371" bIns="45686"/>
          <a:lstStyle/>
          <a:p>
            <a:pPr eaLnBrk="1" hangingPunct="1">
              <a:lnSpc>
                <a:spcPct val="90000"/>
              </a:lnSpc>
            </a:pPr>
            <a:endParaRPr lang="en-GB" altLang="nb-NO"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Plassholder for notater 1"/>
          <p:cNvSpPr>
            <a:spLocks noGrp="1"/>
          </p:cNvSpPr>
          <p:nvPr/>
        </p:nvSpPr>
        <p:spPr bwMode="auto">
          <a:xfrm>
            <a:off x="908904" y="4731417"/>
            <a:ext cx="4987806" cy="391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4" tIns="44822" rIns="91244" bIns="44822"/>
          <a:lstStyle/>
          <a:p>
            <a:pPr>
              <a:spcBef>
                <a:spcPct val="30000"/>
              </a:spcBef>
            </a:pPr>
            <a:endParaRPr lang="nb-NO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8363"/>
            <a:ext cx="4646612" cy="3484562"/>
          </a:xfrm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364" y="4572055"/>
            <a:ext cx="5065941" cy="4339388"/>
          </a:xfrm>
        </p:spPr>
        <p:txBody>
          <a:bodyPr/>
          <a:lstStyle/>
          <a:p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305800" y="762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A03CE5CD-934D-4178-873C-4F907A316280}" type="slidenum">
              <a:rPr lang="en-GB" sz="140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6" name="Picture 8" descr="SSBlogo_svart_m-bakgrunn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700"/>
            <a:ext cx="18176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8001000" cy="1295400"/>
          </a:xfrm>
        </p:spPr>
        <p:txBody>
          <a:bodyPr/>
          <a:lstStyle>
            <a:lvl1pPr>
              <a:defRPr sz="3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Klikk for å redigere tittelstil i malen</a:t>
            </a: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8001000" cy="2438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Klikk for å redigere undertittelstil i malen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676400" cy="4572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2209800" cy="4572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3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CE6F-3AD6-4FA1-9F2E-8747FCDDDF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6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057400" cy="5867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6019800" cy="5867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0F06-5280-47DF-AE4E-2270C0381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4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8382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4038600" cy="487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038600" cy="4876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BA44-147B-4313-8A8D-7524BD9CA0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3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001000" y="4572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0" y="457200"/>
            <a:ext cx="220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05800" y="762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533D-9D3F-43E0-91A9-F128346D9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944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838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4038600" cy="4876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876800" y="1752600"/>
            <a:ext cx="4038600" cy="2362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876800" y="4267200"/>
            <a:ext cx="4038600" cy="23622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>
          <a:xfrm>
            <a:off x="8001000" y="4572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5715000" y="457200"/>
            <a:ext cx="220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>
          <a:xfrm>
            <a:off x="8305800" y="762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FD69-6DC9-4F60-AC3B-5007ED1F61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0880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838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4038600" cy="48768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876800" y="1752600"/>
            <a:ext cx="4038600" cy="4876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001000" y="4572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5715000" y="457200"/>
            <a:ext cx="220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305800" y="762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9356-84C7-40C3-99B3-A9EA6AFFA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4178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481-154E-44E9-8963-5B4582EAB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4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5EB3-5D78-408D-B19D-5D65EC8353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32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3F07-0947-4E71-B8F9-14E1B5489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7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35EF-301A-4E75-882C-5309CF5C3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22762-17E8-4C7F-A021-362906077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269B-E1DA-4CF2-AF7A-72A545404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pt-PT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D624-6EDE-48C9-830E-490F3DE54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5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pt-PT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9C79-D260-4B1F-8AAE-D7CC88D9B8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22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_5_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0" y="457200"/>
            <a:ext cx="990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457200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762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B9FB29D-7502-404A-A9EE-1860CA23B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tittelstilen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Klikk for å redigere tekststilene i delmalen</a:t>
            </a:r>
          </a:p>
          <a:p>
            <a:pPr lvl="1"/>
            <a:r>
              <a:rPr lang="en-GB" altLang="nb-NO" smtClean="0"/>
              <a:t>Andre nivå</a:t>
            </a:r>
          </a:p>
          <a:p>
            <a:pPr lvl="2"/>
            <a:r>
              <a:rPr lang="en-GB" altLang="nb-NO" smtClean="0"/>
              <a:t>Tredje nivå</a:t>
            </a:r>
          </a:p>
          <a:p>
            <a:pPr lvl="3"/>
            <a:r>
              <a:rPr lang="en-GB" altLang="nb-NO" smtClean="0"/>
              <a:t>Fjerde nivå</a:t>
            </a:r>
          </a:p>
        </p:txBody>
      </p:sp>
      <p:pic>
        <p:nvPicPr>
          <p:cNvPr id="4104" name="Picture 8" descr="SSBlogo_svart_m-bakgrunn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2700"/>
            <a:ext cx="18176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125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</a:defRPr>
      </a:lvl2pPr>
      <a:lvl3pPr marL="1181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Wingdings" pitchFamily="2" charset="2"/>
        <a:buChar char="w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8761"/>
            <a:ext cx="3600400" cy="483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476388"/>
            <a:ext cx="8820150" cy="838200"/>
          </a:xfrm>
        </p:spPr>
        <p:txBody>
          <a:bodyPr/>
          <a:lstStyle/>
          <a:p>
            <a:pPr algn="ctr"/>
            <a:r>
              <a:rPr lang="en-GB" altLang="nb-NO" sz="2400" dirty="0" smtClean="0"/>
              <a:t/>
            </a:r>
            <a:br>
              <a:rPr lang="en-GB" altLang="nb-NO" sz="2400" dirty="0" smtClean="0"/>
            </a:br>
            <a:r>
              <a:rPr lang="en-GB" altLang="nb-NO" sz="2400" dirty="0" smtClean="0"/>
              <a:t>Quality Assessment and Improvement Methods in Statistics – What works?</a:t>
            </a:r>
            <a:endParaRPr lang="nb-NO" altLang="nb-NO" sz="2400" dirty="0" smtClean="0"/>
          </a:p>
        </p:txBody>
      </p:sp>
      <p:sp>
        <p:nvSpPr>
          <p:cNvPr id="339971" name="Rectangle 4"/>
          <p:cNvSpPr>
            <a:spLocks noChangeArrowheads="1"/>
          </p:cNvSpPr>
          <p:nvPr/>
        </p:nvSpPr>
        <p:spPr bwMode="auto">
          <a:xfrm>
            <a:off x="900113" y="836712"/>
            <a:ext cx="741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2" algn="ctr"/>
            <a:endParaRPr lang="en-GB" altLang="nb-NO" sz="2000" b="0" dirty="0">
              <a:solidFill>
                <a:schemeClr val="tx1"/>
              </a:solidFill>
            </a:endParaRPr>
          </a:p>
          <a:p>
            <a:pPr algn="ctr"/>
            <a:endParaRPr lang="en-GB" altLang="nb-NO" sz="2000" dirty="0" smtClean="0">
              <a:solidFill>
                <a:schemeClr val="accent1"/>
              </a:solidFill>
            </a:endParaRPr>
          </a:p>
          <a:p>
            <a:pPr algn="ctr"/>
            <a:endParaRPr lang="en-GB" altLang="nb-NO" sz="2000" dirty="0" smtClean="0">
              <a:solidFill>
                <a:schemeClr val="accent1"/>
              </a:solidFill>
            </a:endParaRPr>
          </a:p>
          <a:p>
            <a:pPr algn="ctr"/>
            <a:r>
              <a:rPr lang="en-GB" altLang="nb-NO" sz="2000" dirty="0" smtClean="0">
                <a:solidFill>
                  <a:schemeClr val="accent1"/>
                </a:solidFill>
              </a:rPr>
              <a:t>Hans </a:t>
            </a:r>
            <a:r>
              <a:rPr lang="en-GB" altLang="nb-NO" sz="2000" dirty="0">
                <a:solidFill>
                  <a:schemeClr val="accent1"/>
                </a:solidFill>
              </a:rPr>
              <a:t>Viggo Sæbø, </a:t>
            </a:r>
            <a:r>
              <a:rPr lang="en-GB" altLang="nb-NO" sz="2000" dirty="0" smtClean="0">
                <a:solidFill>
                  <a:schemeClr val="accent1"/>
                </a:solidFill>
              </a:rPr>
              <a:t>Statistics </a:t>
            </a:r>
            <a:r>
              <a:rPr lang="en-GB" altLang="nb-NO" sz="2000" dirty="0">
                <a:solidFill>
                  <a:schemeClr val="accent1"/>
                </a:solidFill>
              </a:rPr>
              <a:t>Norway</a:t>
            </a:r>
            <a:br>
              <a:rPr lang="en-GB" altLang="nb-NO" sz="2000" dirty="0">
                <a:solidFill>
                  <a:schemeClr val="accent1"/>
                </a:solidFill>
              </a:rPr>
            </a:br>
            <a:endParaRPr lang="en-GB" altLang="nb-NO" sz="2000" dirty="0">
              <a:solidFill>
                <a:schemeClr val="accent1"/>
              </a:solidFill>
            </a:endParaRP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1339353" y="2564904"/>
            <a:ext cx="4870375" cy="18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spcBef>
                <a:spcPct val="20000"/>
              </a:spcBef>
              <a:buClr>
                <a:srgbClr val="000000"/>
              </a:buClr>
              <a:buSzPct val="125000"/>
              <a:buChar char="•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62000" indent="-285750">
              <a:buClr>
                <a:srgbClr val="000000"/>
              </a:buClr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81100" indent="-228600">
              <a:buClr>
                <a:srgbClr val="000000"/>
              </a:buClr>
              <a:buFont typeface="Wingdings" pitchFamily="2" charset="2"/>
              <a:buChar char="w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buClr>
                <a:srgbClr val="000000"/>
              </a:buClr>
              <a:buChar char="–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nb-NO" b="0" dirty="0" smtClean="0">
                <a:solidFill>
                  <a:schemeClr val="tx1"/>
                </a:solidFill>
              </a:rPr>
              <a:t>Quality frameworks</a:t>
            </a:r>
            <a:endParaRPr lang="en-GB" altLang="nb-NO" b="0" dirty="0">
              <a:solidFill>
                <a:schemeClr val="tx1"/>
              </a:solidFill>
            </a:endParaRPr>
          </a:p>
          <a:p>
            <a:r>
              <a:rPr lang="en-GB" altLang="nb-NO" b="0" dirty="0" smtClean="0">
                <a:solidFill>
                  <a:schemeClr val="tx1"/>
                </a:solidFill>
              </a:rPr>
              <a:t>Tools</a:t>
            </a:r>
            <a:endParaRPr lang="nb-NO" altLang="nb-NO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10" y="3676862"/>
            <a:ext cx="2667000" cy="9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53" y="5149642"/>
            <a:ext cx="2088232" cy="2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1096"/>
            <a:ext cx="50053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23528" y="548680"/>
            <a:ext cx="3598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 smtClean="0">
                <a:solidFill>
                  <a:schemeClr val="accent1"/>
                </a:solidFill>
              </a:rPr>
              <a:t>Audits based on Code of practice in Statistics Norway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Team of 4 persons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Self assessment (</a:t>
            </a:r>
            <a:r>
              <a:rPr lang="en-GB" b="0" dirty="0" err="1" smtClean="0">
                <a:solidFill>
                  <a:schemeClr val="tx1"/>
                </a:solidFill>
              </a:rPr>
              <a:t>CoP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as basis)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Process mapping (Lean)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Action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21 statistics or themes 2011 - 2013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E269B-E1DA-4CF2-AF7A-72A5454041D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94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658100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defTabSz="762000"/>
            <a:r>
              <a:rPr lang="en-GB" altLang="nb-NO" sz="2800" dirty="0" smtClean="0"/>
              <a:t>Following up is crucial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sz="half" idx="2"/>
          </p:nvPr>
        </p:nvSpPr>
        <p:spPr>
          <a:xfrm>
            <a:off x="1043608" y="1628800"/>
            <a:ext cx="4038600" cy="48768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Assessments and reviews are not enough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Management responsibility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But a central unit can monitor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05524" name="Picture 20" descr="http://www.meldal.vgs.no/upload/Meldal/Bilder/stoppeklokk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8"/>
            <a:ext cx="317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5483331" y="1628800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chemeClr val="tx1"/>
                </a:solidFill>
              </a:rPr>
              <a:t>Type of review actions followed up in Statistics Norway: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b-NO" sz="2000" b="0" dirty="0" smtClean="0">
                <a:solidFill>
                  <a:schemeClr val="tx1"/>
                </a:solidFill>
              </a:rPr>
              <a:t>Improved user dialogue and dissemination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b-NO" sz="2000" b="0" dirty="0" smtClean="0">
                <a:solidFill>
                  <a:schemeClr val="tx1"/>
                </a:solidFill>
              </a:rPr>
              <a:t>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b-NO" sz="2000" b="0" dirty="0" smtClean="0">
                <a:solidFill>
                  <a:schemeClr val="tx1"/>
                </a:solidFill>
              </a:rPr>
              <a:t>Processes, more standardised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b-NO" sz="2000" b="0" dirty="0" smtClean="0">
                <a:solidFill>
                  <a:schemeClr val="tx1"/>
                </a:solidFill>
              </a:rPr>
              <a:t>Statistical methods, e.g. macro editing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nb-NO" sz="2000" b="0" dirty="0" smtClean="0">
                <a:solidFill>
                  <a:schemeClr val="tx1"/>
                </a:solidFill>
              </a:rPr>
              <a:t>Legal formalities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9356-84C7-40C3-99B3-A9EA6AFFABB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Tools for quality assurance</a:t>
            </a:r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827584" y="1484784"/>
            <a:ext cx="7920880" cy="4648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>
                <a:solidFill>
                  <a:schemeClr val="tx1"/>
                </a:solidFill>
              </a:rPr>
              <a:t>Quality </a:t>
            </a:r>
            <a:r>
              <a:rPr lang="en-GB" altLang="nb-NO" dirty="0" smtClean="0">
                <a:solidFill>
                  <a:schemeClr val="tx1"/>
                </a:solidFill>
              </a:rPr>
              <a:t>reports and indicators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 smtClean="0">
                <a:solidFill>
                  <a:schemeClr val="tx1"/>
                </a:solidFill>
              </a:rPr>
              <a:t>Measurements and analyses of process variables</a:t>
            </a:r>
            <a:endParaRPr lang="en-GB" altLang="nb-NO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GB" altLang="nb-NO" dirty="0" smtClean="0">
                <a:solidFill>
                  <a:schemeClr val="tx1"/>
                </a:solidFill>
              </a:rPr>
              <a:t>User satisfaction surveys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Self assessments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Reviews/audits</a:t>
            </a:r>
          </a:p>
          <a:p>
            <a:pPr>
              <a:defRPr/>
            </a:pPr>
            <a:r>
              <a:rPr lang="en-GB" altLang="nb-NO" dirty="0" smtClean="0">
                <a:solidFill>
                  <a:srgbClr val="FF0000"/>
                </a:solidFill>
              </a:rPr>
              <a:t>Labelling and certification</a:t>
            </a:r>
          </a:p>
          <a:p>
            <a:pPr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>
              <a:solidFill>
                <a:srgbClr val="FF0000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l ned 1"/>
          <p:cNvSpPr/>
          <p:nvPr/>
        </p:nvSpPr>
        <p:spPr bwMode="auto">
          <a:xfrm>
            <a:off x="259730" y="1556792"/>
            <a:ext cx="423837" cy="2952328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4" descr="verktøyk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087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44-147B-4313-8A8D-7524BD9CA0F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229600" cy="838200"/>
          </a:xfrm>
        </p:spPr>
        <p:txBody>
          <a:bodyPr/>
          <a:lstStyle/>
          <a:p>
            <a:r>
              <a:rPr lang="en-GB" altLang="nb-NO" sz="2800" dirty="0" smtClean="0"/>
              <a:t>Labelling and certification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683568" y="1268760"/>
            <a:ext cx="7416824" cy="6069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Characteristics of official (and European) statistics: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Common good serving the whole society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Based on quality criteria (</a:t>
            </a:r>
            <a:r>
              <a:rPr lang="en-GB" sz="1800" dirty="0" err="1" smtClean="0">
                <a:solidFill>
                  <a:schemeClr val="tx1"/>
                </a:solidFill>
              </a:rPr>
              <a:t>CoP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Not pilots and not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Quality is subject to qualitative judgements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Minimum requirements?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Labelling:</a:t>
            </a:r>
          </a:p>
          <a:p>
            <a:pPr marL="47625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+ Improve trust and quality, prevent misuse</a:t>
            </a:r>
          </a:p>
          <a:p>
            <a:pPr marL="476250" lvl="1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-  Bureaucracy, delimitation, will the users care?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Assessments and reviews are a prerequisite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800" dirty="0" smtClean="0">
              <a:solidFill>
                <a:schemeClr val="tx1"/>
              </a:solidFill>
            </a:endParaRPr>
          </a:p>
          <a:p>
            <a:pPr marL="476250" lvl="1" indent="0">
              <a:buNone/>
            </a:pPr>
            <a:r>
              <a:rPr lang="nb-NO" sz="1400" dirty="0" smtClean="0">
                <a:solidFill>
                  <a:schemeClr val="tx1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sz="1800" dirty="0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03" y="3933056"/>
            <a:ext cx="309307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10" y="4464277"/>
            <a:ext cx="620907" cy="6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B3F07-0947-4E71-B8F9-14E1B548970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2800" dirty="0" smtClean="0"/>
              <a:t>Concluding remarks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7558088" cy="4876800"/>
          </a:xfrm>
        </p:spPr>
        <p:txBody>
          <a:bodyPr/>
          <a:lstStyle/>
          <a:p>
            <a:r>
              <a:rPr lang="en-GB" altLang="nb-NO" dirty="0" smtClean="0">
                <a:solidFill>
                  <a:schemeClr val="tx1"/>
                </a:solidFill>
              </a:rPr>
              <a:t>Basis for quality work:</a:t>
            </a:r>
          </a:p>
          <a:p>
            <a:pPr lvl="1"/>
            <a:r>
              <a:rPr lang="en-GB" altLang="nb-NO" sz="1800" dirty="0" smtClean="0">
                <a:solidFill>
                  <a:schemeClr val="tx1"/>
                </a:solidFill>
              </a:rPr>
              <a:t>Quality framework: European Statistics Code of Practice </a:t>
            </a:r>
          </a:p>
          <a:p>
            <a:pPr lvl="1"/>
            <a:r>
              <a:rPr lang="en-GB" altLang="nb-NO" sz="1800" dirty="0" smtClean="0">
                <a:solidFill>
                  <a:schemeClr val="tx1"/>
                </a:solidFill>
              </a:rPr>
              <a:t>Business Process Model</a:t>
            </a:r>
          </a:p>
          <a:p>
            <a:pPr lvl="1"/>
            <a:r>
              <a:rPr lang="en-GB" altLang="nb-NO" sz="1800" dirty="0" smtClean="0">
                <a:solidFill>
                  <a:schemeClr val="tx1"/>
                </a:solidFill>
              </a:rPr>
              <a:t>Organisation</a:t>
            </a:r>
          </a:p>
          <a:p>
            <a:r>
              <a:rPr lang="en-GB" altLang="nb-NO" dirty="0" smtClean="0">
                <a:solidFill>
                  <a:schemeClr val="tx1"/>
                </a:solidFill>
              </a:rPr>
              <a:t>Stepwise procedure</a:t>
            </a:r>
          </a:p>
          <a:p>
            <a:pPr lvl="1"/>
            <a:r>
              <a:rPr lang="en-GB" altLang="nb-NO" sz="1800" dirty="0" smtClean="0">
                <a:solidFill>
                  <a:schemeClr val="tx1"/>
                </a:solidFill>
              </a:rPr>
              <a:t>From simple to more advanced tools</a:t>
            </a:r>
          </a:p>
          <a:p>
            <a:pPr lvl="1"/>
            <a:r>
              <a:rPr lang="en-GB" altLang="nb-NO" sz="1800" dirty="0" smtClean="0">
                <a:solidFill>
                  <a:schemeClr val="tx1"/>
                </a:solidFill>
              </a:rPr>
              <a:t>Self-assessments are a good start but reviews make a difference</a:t>
            </a:r>
          </a:p>
          <a:p>
            <a:r>
              <a:rPr lang="en-GB" altLang="nb-NO" dirty="0" smtClean="0">
                <a:solidFill>
                  <a:schemeClr val="tx1"/>
                </a:solidFill>
              </a:rPr>
              <a:t>Constancy of purpose</a:t>
            </a:r>
          </a:p>
          <a:p>
            <a:r>
              <a:rPr lang="en-GB" altLang="nb-NO" dirty="0" smtClean="0">
                <a:solidFill>
                  <a:schemeClr val="tx1"/>
                </a:solidFill>
              </a:rPr>
              <a:t>Quality thinking integrated in all activities</a:t>
            </a:r>
          </a:p>
          <a:p>
            <a:r>
              <a:rPr lang="en-GB" altLang="nb-NO" dirty="0" smtClean="0">
                <a:solidFill>
                  <a:schemeClr val="tx1"/>
                </a:solidFill>
              </a:rPr>
              <a:t>Following up is crucial</a:t>
            </a:r>
          </a:p>
          <a:p>
            <a:r>
              <a:rPr lang="en-GB" altLang="nb-NO" dirty="0" smtClean="0">
                <a:solidFill>
                  <a:schemeClr val="tx1"/>
                </a:solidFill>
              </a:rPr>
              <a:t>Quality is more than doing things right – we also have to do the right things </a:t>
            </a:r>
          </a:p>
          <a:p>
            <a:endParaRPr lang="en-GB" altLang="nb-NO" sz="2000" dirty="0" smtClean="0">
              <a:solidFill>
                <a:schemeClr val="tx1"/>
              </a:solidFill>
            </a:endParaRPr>
          </a:p>
          <a:p>
            <a:endParaRPr lang="en-GB" altLang="nb-NO" sz="2000" dirty="0" smtClean="0">
              <a:solidFill>
                <a:schemeClr val="tx1"/>
              </a:solidFill>
            </a:endParaRPr>
          </a:p>
          <a:p>
            <a:endParaRPr lang="en-GB" altLang="nb-NO" sz="2000" dirty="0" smtClean="0">
              <a:solidFill>
                <a:schemeClr val="tx1"/>
              </a:solidFill>
            </a:endParaRPr>
          </a:p>
          <a:p>
            <a:endParaRPr lang="en-GB" altLang="nb-NO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2383304" cy="20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44-147B-4313-8A8D-7524BD9CA0F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3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6999" y="800893"/>
            <a:ext cx="7772400" cy="792162"/>
          </a:xfrm>
        </p:spPr>
        <p:txBody>
          <a:bodyPr/>
          <a:lstStyle/>
          <a:p>
            <a:r>
              <a:rPr lang="en-GB" altLang="nb-NO" sz="2800" dirty="0" smtClean="0"/>
              <a:t>Quality frameworks</a:t>
            </a:r>
            <a:endParaRPr lang="nb-NO" altLang="nb-NO" sz="2800" dirty="0" smtClean="0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886999" y="1340768"/>
            <a:ext cx="7561262" cy="331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81000" indent="-381000">
              <a:spcBef>
                <a:spcPct val="20000"/>
              </a:spcBef>
              <a:buClr>
                <a:srgbClr val="000000"/>
              </a:buClr>
              <a:buSzPct val="125000"/>
              <a:buChar char="•"/>
              <a:defRPr sz="2000">
                <a:solidFill>
                  <a:srgbClr val="000000"/>
                </a:solidFill>
                <a:latin typeface="Arial" charset="0"/>
              </a:defRPr>
            </a:lvl1pPr>
            <a:lvl2pPr marL="800100" indent="-342900"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Arial" charset="0"/>
              </a:defRPr>
            </a:lvl2pPr>
            <a:lvl3pPr marL="1219200" indent="-304800">
              <a:buClr>
                <a:srgbClr val="000000"/>
              </a:buClr>
              <a:buFont typeface="Wingdings" pitchFamily="2" charset="2"/>
              <a:buChar char="w"/>
              <a:defRPr>
                <a:solidFill>
                  <a:srgbClr val="000000"/>
                </a:solidFill>
                <a:latin typeface="Arial" charset="0"/>
              </a:defRPr>
            </a:lvl3pPr>
            <a:lvl4pPr marL="1638300" indent="-266700">
              <a:buClr>
                <a:srgbClr val="000000"/>
              </a:buClr>
              <a:buChar char="–"/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nb-NO" sz="2400" b="0" dirty="0" smtClean="0">
                <a:solidFill>
                  <a:schemeClr val="tx1"/>
                </a:solidFill>
              </a:rPr>
              <a:t>Definitions, principles and model</a:t>
            </a:r>
          </a:p>
          <a:p>
            <a:pPr>
              <a:spcBef>
                <a:spcPct val="50000"/>
              </a:spcBef>
            </a:pPr>
            <a:r>
              <a:rPr lang="en-GB" altLang="nb-NO" sz="2400" b="0" dirty="0" smtClean="0">
                <a:solidFill>
                  <a:schemeClr val="tx1"/>
                </a:solidFill>
              </a:rPr>
              <a:t>General quality frameworks with common elements (Total Quality Management, Six Sigma, EFQM, ISO, Lean…)</a:t>
            </a:r>
          </a:p>
          <a:p>
            <a:pPr>
              <a:spcBef>
                <a:spcPct val="50000"/>
              </a:spcBef>
            </a:pPr>
            <a:r>
              <a:rPr lang="en-GB" altLang="nb-NO" sz="2400" b="0" dirty="0" smtClean="0">
                <a:solidFill>
                  <a:schemeClr val="tx1"/>
                </a:solidFill>
              </a:rPr>
              <a:t>Frameworks developed  for official statistics (European Statistics Code of Practice, UN National Quality Assurance Framework)</a:t>
            </a:r>
          </a:p>
          <a:p>
            <a:pPr>
              <a:spcBef>
                <a:spcPct val="50000"/>
              </a:spcBef>
            </a:pPr>
            <a:r>
              <a:rPr lang="en-GB" altLang="nb-NO" sz="2400" b="0" dirty="0" smtClean="0">
                <a:solidFill>
                  <a:schemeClr val="tx1"/>
                </a:solidFill>
              </a:rPr>
              <a:t>Constancy of purpose</a:t>
            </a:r>
          </a:p>
          <a:p>
            <a:pPr marL="0" indent="0" algn="just">
              <a:spcBef>
                <a:spcPct val="40000"/>
              </a:spcBef>
              <a:buNone/>
            </a:pPr>
            <a:endParaRPr lang="en-GB" altLang="nb-NO" sz="2400" b="0" dirty="0">
              <a:solidFill>
                <a:schemeClr val="tx1"/>
              </a:solidFill>
            </a:endParaRPr>
          </a:p>
          <a:p>
            <a:pPr lvl="2" algn="just">
              <a:spcBef>
                <a:spcPct val="80000"/>
              </a:spcBef>
              <a:buFont typeface="Wingdings" pitchFamily="2" charset="2"/>
              <a:buNone/>
            </a:pPr>
            <a:endParaRPr lang="en-GB" altLang="nb-NO" sz="1800" b="0" dirty="0">
              <a:solidFill>
                <a:schemeClr val="tx1"/>
              </a:solidFill>
            </a:endParaRPr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4135"/>
            <a:ext cx="2448272" cy="238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B533D-9D3F-43E0-91A9-F128346D910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672"/>
            <a:ext cx="8748712" cy="935037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altLang="nb-NO" sz="2400" dirty="0" smtClean="0"/>
              <a:t>Code of Practice is a common European quality framework</a:t>
            </a:r>
            <a:endParaRPr lang="nb-NO" altLang="nb-NO" sz="2400" dirty="0" smtClean="0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900113" y="1557338"/>
            <a:ext cx="75612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219200" indent="-3048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2" algn="just" eaLnBrk="1" hangingPunct="1">
              <a:spcBef>
                <a:spcPct val="80000"/>
              </a:spcBef>
            </a:pPr>
            <a:endParaRPr lang="en-GB" altLang="nb-NO" sz="1600" b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379483" y="1737519"/>
            <a:ext cx="1728787" cy="1079500"/>
          </a:xfrm>
          <a:prstGeom prst="rect">
            <a:avLst/>
          </a:prstGeom>
          <a:solidFill>
            <a:srgbClr val="F4F4F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nb-NO" altLang="nb-NO" sz="1600">
              <a:solidFill>
                <a:schemeClr val="tx1"/>
              </a:solidFill>
            </a:endParaRPr>
          </a:p>
          <a:p>
            <a:pPr algn="ctr"/>
            <a:endParaRPr lang="nb-NO" altLang="nb-NO" sz="1600">
              <a:solidFill>
                <a:schemeClr val="tx1"/>
              </a:solidFill>
            </a:endParaRPr>
          </a:p>
          <a:p>
            <a:pPr algn="ctr"/>
            <a:r>
              <a:rPr lang="en-GB" altLang="nb-NO" sz="1600">
                <a:solidFill>
                  <a:schemeClr val="tx1"/>
                </a:solidFill>
              </a:rPr>
              <a:t>Institutional </a:t>
            </a:r>
          </a:p>
          <a:p>
            <a:pPr algn="ctr"/>
            <a:r>
              <a:rPr lang="en-GB" altLang="nb-NO" sz="1600">
                <a:solidFill>
                  <a:schemeClr val="tx1"/>
                </a:solidFill>
              </a:rPr>
              <a:t>environment</a:t>
            </a:r>
          </a:p>
          <a:p>
            <a:pPr algn="ctr"/>
            <a:endParaRPr lang="en-GB" altLang="nb-NO" sz="1600">
              <a:solidFill>
                <a:schemeClr val="tx1"/>
              </a:solidFill>
            </a:endParaRPr>
          </a:p>
          <a:p>
            <a:pPr algn="ctr"/>
            <a:endParaRPr lang="nb-NO" altLang="nb-NO" b="0">
              <a:solidFill>
                <a:schemeClr val="tx1"/>
              </a:solidFill>
            </a:endParaRPr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2971870" y="1737519"/>
            <a:ext cx="1800225" cy="1079500"/>
          </a:xfrm>
          <a:prstGeom prst="rect">
            <a:avLst/>
          </a:prstGeom>
          <a:solidFill>
            <a:srgbClr val="F4F4F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altLang="nb-NO" sz="1600">
                <a:solidFill>
                  <a:schemeClr val="tx1"/>
                </a:solidFill>
              </a:rPr>
              <a:t>Statistical</a:t>
            </a:r>
          </a:p>
          <a:p>
            <a:pPr algn="ctr"/>
            <a:r>
              <a:rPr lang="en-GB" altLang="nb-NO" sz="1600">
                <a:solidFill>
                  <a:schemeClr val="tx1"/>
                </a:solidFill>
              </a:rPr>
              <a:t>processes</a:t>
            </a:r>
          </a:p>
          <a:p>
            <a:pPr algn="ctr"/>
            <a:endParaRPr lang="en-GB" altLang="nb-NO" sz="1600">
              <a:solidFill>
                <a:schemeClr val="tx1"/>
              </a:solidFill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5708720" y="1737519"/>
            <a:ext cx="1798638" cy="1079500"/>
          </a:xfrm>
          <a:prstGeom prst="rect">
            <a:avLst/>
          </a:prstGeom>
          <a:solidFill>
            <a:srgbClr val="F4F4F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nb-NO" altLang="nb-NO" sz="1600">
              <a:solidFill>
                <a:schemeClr val="tx1"/>
              </a:solidFill>
            </a:endParaRPr>
          </a:p>
          <a:p>
            <a:pPr algn="ctr"/>
            <a:endParaRPr lang="nb-NO" altLang="nb-NO" sz="1600">
              <a:solidFill>
                <a:schemeClr val="tx1"/>
              </a:solidFill>
            </a:endParaRPr>
          </a:p>
          <a:p>
            <a:pPr algn="ctr"/>
            <a:r>
              <a:rPr lang="en-GB" altLang="nb-NO" sz="1600">
                <a:solidFill>
                  <a:schemeClr val="tx1"/>
                </a:solidFill>
              </a:rPr>
              <a:t>Statistical output</a:t>
            </a:r>
          </a:p>
          <a:p>
            <a:pPr algn="ctr"/>
            <a:endParaRPr lang="nb-NO" altLang="nb-NO" sz="1600">
              <a:solidFill>
                <a:schemeClr val="tx1"/>
              </a:solidFill>
            </a:endParaRPr>
          </a:p>
          <a:p>
            <a:pPr algn="ctr"/>
            <a:endParaRPr lang="nb-NO" altLang="nb-NO" b="0">
              <a:solidFill>
                <a:schemeClr val="tx1"/>
              </a:solidFill>
            </a:endParaRPr>
          </a:p>
        </p:txBody>
      </p:sp>
      <p:sp>
        <p:nvSpPr>
          <p:cNvPr id="393223" name="Line 7"/>
          <p:cNvSpPr>
            <a:spLocks noChangeShapeType="1"/>
          </p:cNvSpPr>
          <p:nvPr/>
        </p:nvSpPr>
        <p:spPr bwMode="auto">
          <a:xfrm flipV="1">
            <a:off x="2108270" y="2240756"/>
            <a:ext cx="792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93224" name="Line 8"/>
          <p:cNvSpPr>
            <a:spLocks noChangeShapeType="1"/>
          </p:cNvSpPr>
          <p:nvPr/>
        </p:nvSpPr>
        <p:spPr bwMode="auto">
          <a:xfrm flipV="1">
            <a:off x="4843533" y="2240756"/>
            <a:ext cx="792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8012183" y="1808956"/>
            <a:ext cx="936625" cy="865188"/>
          </a:xfrm>
          <a:prstGeom prst="ellipse">
            <a:avLst/>
          </a:prstGeom>
          <a:solidFill>
            <a:srgbClr val="F0F0F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altLang="nb-NO" sz="1800" b="0">
                <a:solidFill>
                  <a:schemeClr val="tx1"/>
                </a:solidFill>
              </a:rPr>
              <a:t>Users</a:t>
            </a:r>
          </a:p>
        </p:txBody>
      </p:sp>
      <p:sp>
        <p:nvSpPr>
          <p:cNvPr id="393226" name="Line 10"/>
          <p:cNvSpPr>
            <a:spLocks noChangeShapeType="1"/>
          </p:cNvSpPr>
          <p:nvPr/>
        </p:nvSpPr>
        <p:spPr bwMode="auto">
          <a:xfrm>
            <a:off x="7524750" y="2233033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27303" r="-7032" b="-7565"/>
          <a:stretch/>
        </p:blipFill>
        <p:spPr bwMode="auto">
          <a:xfrm>
            <a:off x="2108270" y="3513963"/>
            <a:ext cx="7488832" cy="20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3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34342"/>
              </p:ext>
            </p:extLst>
          </p:nvPr>
        </p:nvGraphicFramePr>
        <p:xfrm>
          <a:off x="73211" y="3497939"/>
          <a:ext cx="2040261" cy="288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2" name="Acrobat Document" r:id="rId5" imgW="4000500" imgH="5667375" progId="AcroExch.Document.7">
                  <p:embed/>
                </p:oleObj>
              </mc:Choice>
              <mc:Fallback>
                <p:oleObj name="Acrobat Document" r:id="rId5" imgW="4000500" imgH="5667375" progId="AcroExch.Document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1" y="3497939"/>
                        <a:ext cx="2040261" cy="2889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E269B-E1DA-4CF2-AF7A-72A5454041D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Tools for quality assurance</a:t>
            </a:r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827584" y="1484784"/>
            <a:ext cx="7920880" cy="4648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>
                <a:solidFill>
                  <a:schemeClr val="tx1"/>
                </a:solidFill>
              </a:rPr>
              <a:t>Quality </a:t>
            </a:r>
            <a:r>
              <a:rPr lang="en-GB" altLang="nb-NO" dirty="0" smtClean="0">
                <a:solidFill>
                  <a:schemeClr val="tx1"/>
                </a:solidFill>
              </a:rPr>
              <a:t>reports and indicators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 smtClean="0">
                <a:solidFill>
                  <a:schemeClr val="tx1"/>
                </a:solidFill>
              </a:rPr>
              <a:t>Measurements and analyses of process variables</a:t>
            </a:r>
            <a:endParaRPr lang="en-GB" altLang="nb-NO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GB" altLang="nb-NO" dirty="0" smtClean="0">
                <a:solidFill>
                  <a:schemeClr val="tx1"/>
                </a:solidFill>
              </a:rPr>
              <a:t>User satisfaction surveys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Self assessments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Reviews/audits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Labelling and certification</a:t>
            </a:r>
          </a:p>
          <a:p>
            <a:pPr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Tools can be linked to the business process model where relevant</a:t>
            </a: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>
              <a:solidFill>
                <a:srgbClr val="FF0000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l ned 1"/>
          <p:cNvSpPr/>
          <p:nvPr/>
        </p:nvSpPr>
        <p:spPr bwMode="auto">
          <a:xfrm>
            <a:off x="259730" y="1556792"/>
            <a:ext cx="423837" cy="2952328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4" descr="verktøyk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087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44-147B-4313-8A8D-7524BD9CA0F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882" y="836712"/>
            <a:ext cx="8229600" cy="838200"/>
          </a:xfrm>
        </p:spPr>
        <p:txBody>
          <a:bodyPr/>
          <a:lstStyle/>
          <a:p>
            <a:r>
              <a:rPr lang="en-GB" altLang="nb-NO" sz="2800" dirty="0" smtClean="0"/>
              <a:t>Quality reports - communicating quality</a:t>
            </a:r>
            <a:endParaRPr lang="en-GB" altLang="nb-NO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8882" y="1556792"/>
            <a:ext cx="8229600" cy="4876800"/>
          </a:xfrm>
        </p:spPr>
        <p:txBody>
          <a:bodyPr lIns="91440" tIns="45720" rIns="91440" bIns="45720"/>
          <a:lstStyle/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Structured information for users, based on quality indicators</a:t>
            </a:r>
            <a:endParaRPr lang="en-GB" altLang="nb-NO" dirty="0">
              <a:solidFill>
                <a:schemeClr val="tx1"/>
              </a:solidFill>
            </a:endParaRP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Information beyond pure quality characteristics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Adapt to user groups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Updating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Indicators have to be used with some care</a:t>
            </a:r>
          </a:p>
          <a:p>
            <a:pPr eaLnBrk="1" hangingPunct="1"/>
            <a:endParaRPr lang="en-GB" altLang="nb-NO" dirty="0" smtClean="0">
              <a:solidFill>
                <a:schemeClr val="tx1"/>
              </a:solidFill>
            </a:endParaRPr>
          </a:p>
        </p:txBody>
      </p:sp>
      <p:pic>
        <p:nvPicPr>
          <p:cNvPr id="394242" name="Picture 2" descr="https://encrypted-tbn0.gstatic.com/images?q=tbn:ANd9GcQ8fVUHxvKH38II3_7Peb2VwzFpTD_fgtEZn7oYmLQ3Niypbx8PnE_hQR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948450" cy="15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0FD69-6DC9-4F60-AC3B-5007ED1F615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Tools for quality assurance</a:t>
            </a:r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827584" y="1484784"/>
            <a:ext cx="7920880" cy="4648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>
                <a:solidFill>
                  <a:schemeClr val="tx1"/>
                </a:solidFill>
              </a:rPr>
              <a:t>Quality </a:t>
            </a:r>
            <a:r>
              <a:rPr lang="en-GB" altLang="nb-NO" dirty="0" smtClean="0">
                <a:solidFill>
                  <a:schemeClr val="tx1"/>
                </a:solidFill>
              </a:rPr>
              <a:t>reports and indicators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 smtClean="0">
                <a:solidFill>
                  <a:srgbClr val="FF0000"/>
                </a:solidFill>
              </a:rPr>
              <a:t>Measurements and analyses of process variables</a:t>
            </a:r>
            <a:endParaRPr lang="en-GB" altLang="nb-NO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GB" altLang="nb-NO" dirty="0" smtClean="0">
                <a:solidFill>
                  <a:schemeClr val="tx1"/>
                </a:solidFill>
              </a:rPr>
              <a:t>User satisfaction surveys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Self assessments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Reviews/audits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Labelling and certification</a:t>
            </a:r>
          </a:p>
          <a:p>
            <a:pPr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pt-PT" altLang="nb-NO" b="1" dirty="0" smtClean="0"/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>
              <a:solidFill>
                <a:srgbClr val="FF0000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l ned 1"/>
          <p:cNvSpPr/>
          <p:nvPr/>
        </p:nvSpPr>
        <p:spPr bwMode="auto">
          <a:xfrm>
            <a:off x="259730" y="1556792"/>
            <a:ext cx="423837" cy="2952328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4" descr="verktøyka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087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44-147B-4313-8A8D-7524BD9CA0F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229600" cy="8382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altLang="nb-NO" sz="2800" dirty="0" smtClean="0"/>
              <a:t>User satisfaction surveys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229600" cy="4876800"/>
          </a:xfrm>
        </p:spPr>
        <p:txBody>
          <a:bodyPr lIns="91440" tIns="45720" rIns="91440" bIns="45720"/>
          <a:lstStyle/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Different types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Supplement to other user dialogue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Known users are often satisfied</a:t>
            </a:r>
          </a:p>
          <a:p>
            <a:pPr eaLnBrk="1" hangingPunct="1"/>
            <a:r>
              <a:rPr lang="en-GB" altLang="nb-NO" dirty="0" smtClean="0">
                <a:solidFill>
                  <a:schemeClr val="tx1"/>
                </a:solidFill>
              </a:rPr>
              <a:t>Satisfying current user needs is not enough</a:t>
            </a:r>
          </a:p>
          <a:p>
            <a:pPr marL="457200" indent="-457200" eaLnBrk="1" hangingPunct="1"/>
            <a:endParaRPr lang="en-GB" altLang="nb-NO" dirty="0" smtClean="0">
              <a:solidFill>
                <a:schemeClr val="tx1"/>
              </a:solidFill>
            </a:endParaRPr>
          </a:p>
        </p:txBody>
      </p:sp>
      <p:pic>
        <p:nvPicPr>
          <p:cNvPr id="406530" name="Picture 2" descr="Shoulder-high portrait of smiling man in his fifties wearing a black turtle neck shirt with a day-old beard holding a phone facing the viewer in his left 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381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E269B-E1DA-4CF2-AF7A-72A5454041D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Tools for quality assurance</a:t>
            </a:r>
            <a:endParaRPr lang="en-US" sz="2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827584" y="1484784"/>
            <a:ext cx="7920880" cy="4648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>
                <a:solidFill>
                  <a:schemeClr val="tx1"/>
                </a:solidFill>
              </a:rPr>
              <a:t>Quality </a:t>
            </a:r>
            <a:r>
              <a:rPr lang="en-GB" altLang="nb-NO" dirty="0" smtClean="0">
                <a:solidFill>
                  <a:schemeClr val="tx1"/>
                </a:solidFill>
              </a:rPr>
              <a:t>reports and indicators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altLang="nb-NO" dirty="0" smtClean="0">
                <a:solidFill>
                  <a:schemeClr val="tx1"/>
                </a:solidFill>
              </a:rPr>
              <a:t>Measurements and analyses of process variables</a:t>
            </a:r>
            <a:endParaRPr lang="en-GB" altLang="nb-NO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GB" altLang="nb-NO" dirty="0" smtClean="0">
                <a:solidFill>
                  <a:schemeClr val="tx1"/>
                </a:solidFill>
              </a:rPr>
              <a:t>User satisfaction surveys</a:t>
            </a:r>
          </a:p>
          <a:p>
            <a:pPr>
              <a:defRPr/>
            </a:pPr>
            <a:r>
              <a:rPr lang="en-GB" altLang="nb-NO" dirty="0" smtClean="0">
                <a:solidFill>
                  <a:srgbClr val="FF0000"/>
                </a:solidFill>
              </a:rPr>
              <a:t>Self assessments</a:t>
            </a:r>
          </a:p>
          <a:p>
            <a:pPr>
              <a:defRPr/>
            </a:pPr>
            <a:r>
              <a:rPr lang="en-GB" altLang="nb-NO" dirty="0" smtClean="0">
                <a:solidFill>
                  <a:srgbClr val="FF0000"/>
                </a:solidFill>
              </a:rPr>
              <a:t>Reviews/audits</a:t>
            </a:r>
          </a:p>
          <a:p>
            <a:pPr>
              <a:defRPr/>
            </a:pPr>
            <a:r>
              <a:rPr lang="en-GB" altLang="nb-NO" dirty="0" smtClean="0">
                <a:solidFill>
                  <a:schemeClr val="tx1"/>
                </a:solidFill>
              </a:rPr>
              <a:t>Labelling and certification</a:t>
            </a:r>
          </a:p>
          <a:p>
            <a:pPr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>
              <a:solidFill>
                <a:srgbClr val="FF0000"/>
              </a:solidFill>
            </a:endParaRPr>
          </a:p>
          <a:p>
            <a:pPr>
              <a:defRPr/>
            </a:pPr>
            <a:endParaRPr lang="pt-PT" altLang="nb-NO" b="1" dirty="0" smtClean="0"/>
          </a:p>
          <a:p>
            <a:pPr>
              <a:defRPr/>
            </a:pPr>
            <a:endParaRPr lang="pt-PT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Pil ned 1"/>
          <p:cNvSpPr/>
          <p:nvPr/>
        </p:nvSpPr>
        <p:spPr bwMode="auto">
          <a:xfrm>
            <a:off x="259730" y="1556792"/>
            <a:ext cx="423837" cy="2952328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4" descr="verktøyk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240087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BA44-147B-4313-8A8D-7524BD9CA0F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688"/>
            <a:ext cx="8604250" cy="8382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GB" altLang="nb-NO" sz="2800" dirty="0" smtClean="0"/>
              <a:t>Self-assessments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648" y="1339443"/>
            <a:ext cx="8229600" cy="5543550"/>
          </a:xfrm>
        </p:spPr>
        <p:txBody>
          <a:bodyPr lIns="91440" tIns="45720" rIns="91440" bIns="45720"/>
          <a:lstStyle/>
          <a:p>
            <a:pPr marL="457200" indent="-457200" eaLnBrk="1" hangingPunct="1"/>
            <a:r>
              <a:rPr lang="en-GB" altLang="nb-NO" dirty="0" smtClean="0">
                <a:solidFill>
                  <a:schemeClr val="tx1"/>
                </a:solidFill>
              </a:rPr>
              <a:t>Are often not enough</a:t>
            </a:r>
          </a:p>
          <a:p>
            <a:pPr marL="457200" indent="-457200" eaLnBrk="1" hangingPunct="1"/>
            <a:r>
              <a:rPr lang="en-GB" altLang="nb-NO" dirty="0" smtClean="0">
                <a:solidFill>
                  <a:schemeClr val="tx1"/>
                </a:solidFill>
              </a:rPr>
              <a:t>But can be a good start for a systematic quality work</a:t>
            </a:r>
          </a:p>
          <a:p>
            <a:pPr marL="457200" indent="-457200" eaLnBrk="1" hangingPunct="1"/>
            <a:r>
              <a:rPr lang="en-GB" altLang="nb-NO" dirty="0" smtClean="0">
                <a:solidFill>
                  <a:schemeClr val="tx1"/>
                </a:solidFill>
              </a:rPr>
              <a:t>DESAP</a:t>
            </a:r>
          </a:p>
          <a:p>
            <a:pPr marL="457200" indent="-457200" eaLnBrk="1" hangingPunct="1"/>
            <a:r>
              <a:rPr lang="en-GB" altLang="nb-NO" dirty="0" err="1" smtClean="0">
                <a:solidFill>
                  <a:schemeClr val="tx1"/>
                </a:solidFill>
              </a:rPr>
              <a:t>CoP</a:t>
            </a:r>
            <a:r>
              <a:rPr lang="en-GB" altLang="nb-NO" dirty="0" smtClean="0">
                <a:solidFill>
                  <a:schemeClr val="tx1"/>
                </a:solidFill>
              </a:rPr>
              <a:t> and CAF</a:t>
            </a:r>
          </a:p>
          <a:p>
            <a:pPr marL="457200" indent="-457200" eaLnBrk="1" hangingPunct="1"/>
            <a:r>
              <a:rPr lang="en-GB" altLang="nb-NO" dirty="0" smtClean="0">
                <a:solidFill>
                  <a:schemeClr val="tx1"/>
                </a:solidFill>
              </a:rPr>
              <a:t>Basis for reviews and audits</a:t>
            </a:r>
          </a:p>
          <a:p>
            <a:pPr marL="476250" lvl="1" indent="0" eaLnBrk="1" hangingPunct="1">
              <a:buNone/>
            </a:pPr>
            <a:endParaRPr lang="en-GB" altLang="nb-NO" dirty="0" smtClean="0">
              <a:solidFill>
                <a:schemeClr val="tx1"/>
              </a:solidFill>
            </a:endParaRPr>
          </a:p>
          <a:p>
            <a:pPr marL="457200" indent="-457200" eaLnBrk="1" hangingPunct="1"/>
            <a:endParaRPr lang="en-GB" altLang="nb-NO" dirty="0" smtClean="0">
              <a:solidFill>
                <a:schemeClr val="tx1"/>
              </a:solidFill>
            </a:endParaRPr>
          </a:p>
          <a:p>
            <a:pPr marL="457200" indent="-457200" eaLnBrk="1" hangingPunct="1"/>
            <a:endParaRPr lang="nb-NO" altLang="nb-NO" dirty="0" smtClean="0">
              <a:solidFill>
                <a:schemeClr val="tx1"/>
              </a:solidFill>
            </a:endParaRPr>
          </a:p>
        </p:txBody>
      </p:sp>
      <p:pic>
        <p:nvPicPr>
          <p:cNvPr id="395268" name="Picture 4" descr="self_assessment_peer_assessment_for_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300958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E269B-E1DA-4CF2-AF7A-72A5454041D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_SSB-engelsk">
  <a:themeElements>
    <a:clrScheme name="test_SSB-engelsk 9">
      <a:dk1>
        <a:srgbClr val="003399"/>
      </a:dk1>
      <a:lt1>
        <a:srgbClr val="FFFFFF"/>
      </a:lt1>
      <a:dk2>
        <a:srgbClr val="000000"/>
      </a:dk2>
      <a:lt2>
        <a:srgbClr val="B2B2B2"/>
      </a:lt2>
      <a:accent1>
        <a:srgbClr val="003399"/>
      </a:accent1>
      <a:accent2>
        <a:srgbClr val="008080"/>
      </a:accent2>
      <a:accent3>
        <a:srgbClr val="FFFFFF"/>
      </a:accent3>
      <a:accent4>
        <a:srgbClr val="002A82"/>
      </a:accent4>
      <a:accent5>
        <a:srgbClr val="AAADCA"/>
      </a:accent5>
      <a:accent6>
        <a:srgbClr val="007373"/>
      </a:accent6>
      <a:hlink>
        <a:srgbClr val="CC0000"/>
      </a:hlink>
      <a:folHlink>
        <a:srgbClr val="FFCC00"/>
      </a:folHlink>
    </a:clrScheme>
    <a:fontScheme name="test_SSB-engel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_SSB-engel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_SSB-engels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8">
        <a:dk1>
          <a:srgbClr val="000099"/>
        </a:dk1>
        <a:lt1>
          <a:srgbClr val="FFFFFF"/>
        </a:lt1>
        <a:dk2>
          <a:srgbClr val="000000"/>
        </a:dk2>
        <a:lt2>
          <a:srgbClr val="B2B2B2"/>
        </a:lt2>
        <a:accent1>
          <a:srgbClr val="FF9900"/>
        </a:accent1>
        <a:accent2>
          <a:srgbClr val="008080"/>
        </a:accent2>
        <a:accent3>
          <a:srgbClr val="FFFFFF"/>
        </a:accent3>
        <a:accent4>
          <a:srgbClr val="000082"/>
        </a:accent4>
        <a:accent5>
          <a:srgbClr val="FFCAAA"/>
        </a:accent5>
        <a:accent6>
          <a:srgbClr val="007373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SSB-engelsk 9">
        <a:dk1>
          <a:srgbClr val="003399"/>
        </a:dk1>
        <a:lt1>
          <a:srgbClr val="FFFFFF"/>
        </a:lt1>
        <a:dk2>
          <a:srgbClr val="000000"/>
        </a:dk2>
        <a:lt2>
          <a:srgbClr val="B2B2B2"/>
        </a:lt2>
        <a:accent1>
          <a:srgbClr val="003399"/>
        </a:accent1>
        <a:accent2>
          <a:srgbClr val="008080"/>
        </a:accent2>
        <a:accent3>
          <a:srgbClr val="FFFFFF"/>
        </a:accent3>
        <a:accent4>
          <a:srgbClr val="002A82"/>
        </a:accent4>
        <a:accent5>
          <a:srgbClr val="AAADCA"/>
        </a:accent5>
        <a:accent6>
          <a:srgbClr val="00737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F:\test_SSB-engelsk.pot</Template>
  <TotalTime>15632</TotalTime>
  <Pages>6</Pages>
  <Words>489</Words>
  <Application>Microsoft Office PowerPoint</Application>
  <PresentationFormat>Skjermfremvisning (4:3)</PresentationFormat>
  <Paragraphs>168</Paragraphs>
  <Slides>14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test_SSB-engelsk</vt:lpstr>
      <vt:lpstr>Acrobat Document</vt:lpstr>
      <vt:lpstr> Quality Assessment and Improvement Methods in Statistics – What works?</vt:lpstr>
      <vt:lpstr>Quality frameworks</vt:lpstr>
      <vt:lpstr>Code of Practice is a common European quality framework</vt:lpstr>
      <vt:lpstr>Tools for quality assurance</vt:lpstr>
      <vt:lpstr>Quality reports - communicating quality</vt:lpstr>
      <vt:lpstr>Tools for quality assurance</vt:lpstr>
      <vt:lpstr>User satisfaction surveys</vt:lpstr>
      <vt:lpstr>Tools for quality assurance</vt:lpstr>
      <vt:lpstr>Self-assessments</vt:lpstr>
      <vt:lpstr>PowerPoint-presentasjon</vt:lpstr>
      <vt:lpstr>Following up is crucial</vt:lpstr>
      <vt:lpstr>Tools for quality assurance</vt:lpstr>
      <vt:lpstr>Labelling and certification</vt:lpstr>
      <vt:lpstr>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</dc:title>
  <dc:creator>HVS</dc:creator>
  <dc:description>Foiler til Bibliotekhogskolen</dc:description>
  <cp:lastModifiedBy>Sæbø, Hans Viggo</cp:lastModifiedBy>
  <cp:revision>865</cp:revision>
  <cp:lastPrinted>2014-05-26T13:50:12Z</cp:lastPrinted>
  <dcterms:created xsi:type="dcterms:W3CDTF">1998-10-21T13:40:27Z</dcterms:created>
  <dcterms:modified xsi:type="dcterms:W3CDTF">2014-05-27T06:27:02Z</dcterms:modified>
</cp:coreProperties>
</file>