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7" r:id="rId5"/>
    <p:sldId id="259" r:id="rId6"/>
    <p:sldId id="303" r:id="rId7"/>
    <p:sldId id="297" r:id="rId8"/>
    <p:sldId id="292" r:id="rId9"/>
    <p:sldId id="267" r:id="rId10"/>
    <p:sldId id="314" r:id="rId11"/>
    <p:sldId id="311" r:id="rId12"/>
    <p:sldId id="312" r:id="rId13"/>
    <p:sldId id="276" r:id="rId14"/>
    <p:sldId id="307" r:id="rId15"/>
    <p:sldId id="309" r:id="rId16"/>
    <p:sldId id="302" r:id="rId17"/>
    <p:sldId id="275" r:id="rId18"/>
    <p:sldId id="289" r:id="rId19"/>
  </p:sldIdLst>
  <p:sldSz cx="9144000" cy="6858000" type="screen4x3"/>
  <p:notesSz cx="7010400" cy="92964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llfra" initials="m" lastIdx="6" clrIdx="0"/>
  <p:cmAuthor id="1" name="bosakev" initials="K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8E40"/>
    <a:srgbClr val="909090"/>
    <a:srgbClr val="8383D7"/>
    <a:srgbClr val="3C848C"/>
    <a:srgbClr val="FF9900"/>
    <a:srgbClr val="FFFFFF"/>
    <a:srgbClr val="808080"/>
    <a:srgbClr val="660066"/>
    <a:srgbClr val="FFFF00"/>
    <a:srgbClr val="92D05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81" autoAdjust="0"/>
    <p:restoredTop sz="86386" autoAdjust="0"/>
  </p:normalViewPr>
  <p:slideViewPr>
    <p:cSldViewPr>
      <p:cViewPr>
        <p:scale>
          <a:sx n="75" d="100"/>
          <a:sy n="75" d="100"/>
        </p:scale>
        <p:origin x="-1968" y="-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634" cy="465445"/>
          </a:xfrm>
          <a:prstGeom prst="rect">
            <a:avLst/>
          </a:prstGeom>
        </p:spPr>
        <p:txBody>
          <a:bodyPr vert="horz" lIns="89611" tIns="44805" rIns="89611" bIns="44805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220" y="1"/>
            <a:ext cx="3037634" cy="465445"/>
          </a:xfrm>
          <a:prstGeom prst="rect">
            <a:avLst/>
          </a:prstGeom>
        </p:spPr>
        <p:txBody>
          <a:bodyPr vert="horz" lIns="89611" tIns="44805" rIns="89611" bIns="44805" rtlCol="0"/>
          <a:lstStyle>
            <a:lvl1pPr algn="r">
              <a:defRPr sz="1200"/>
            </a:lvl1pPr>
          </a:lstStyle>
          <a:p>
            <a:fld id="{42D45E70-1C1D-4364-B3C5-1EE912C37AA4}" type="datetimeFigureOut">
              <a:rPr lang="en-CA" smtClean="0"/>
              <a:pPr/>
              <a:t>15/05/2014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395"/>
            <a:ext cx="3037634" cy="465445"/>
          </a:xfrm>
          <a:prstGeom prst="rect">
            <a:avLst/>
          </a:prstGeom>
        </p:spPr>
        <p:txBody>
          <a:bodyPr vert="horz" lIns="89611" tIns="44805" rIns="89611" bIns="44805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220" y="8829395"/>
            <a:ext cx="3037634" cy="465445"/>
          </a:xfrm>
          <a:prstGeom prst="rect">
            <a:avLst/>
          </a:prstGeom>
        </p:spPr>
        <p:txBody>
          <a:bodyPr vert="horz" lIns="89611" tIns="44805" rIns="89611" bIns="44805" rtlCol="0" anchor="b"/>
          <a:lstStyle>
            <a:lvl1pPr algn="r">
              <a:defRPr sz="1200"/>
            </a:lvl1pPr>
          </a:lstStyle>
          <a:p>
            <a:fld id="{77702494-D09F-4BD4-8F5C-32ACF79A521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393815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3" tIns="46576" rIns="93153" bIns="46576" numCol="1" anchor="t" anchorCtr="0" compatLnSpc="1">
            <a:prstTxWarp prst="textNoShape">
              <a:avLst/>
            </a:prstTxWarp>
          </a:bodyPr>
          <a:lstStyle>
            <a:lvl1pPr defTabSz="931673">
              <a:defRPr sz="1200"/>
            </a:lvl1pPr>
          </a:lstStyle>
          <a:p>
            <a:endParaRPr lang="en-CA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3" tIns="46576" rIns="93153" bIns="46576" numCol="1" anchor="t" anchorCtr="0" compatLnSpc="1">
            <a:prstTxWarp prst="textNoShape">
              <a:avLst/>
            </a:prstTxWarp>
          </a:bodyPr>
          <a:lstStyle>
            <a:lvl1pPr algn="r" defTabSz="931673">
              <a:defRPr sz="1200"/>
            </a:lvl1pPr>
          </a:lstStyle>
          <a:p>
            <a:endParaRPr lang="en-CA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90" y="4416427"/>
            <a:ext cx="5610225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3" tIns="46576" rIns="93153" bIns="465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31265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3" tIns="46576" rIns="93153" bIns="46576" numCol="1" anchor="b" anchorCtr="0" compatLnSpc="1">
            <a:prstTxWarp prst="textNoShape">
              <a:avLst/>
            </a:prstTxWarp>
          </a:bodyPr>
          <a:lstStyle>
            <a:lvl1pPr defTabSz="931673">
              <a:defRPr sz="1200"/>
            </a:lvl1pPr>
          </a:lstStyle>
          <a:p>
            <a:endParaRPr lang="en-CA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5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3" tIns="46576" rIns="93153" bIns="46576" numCol="1" anchor="b" anchorCtr="0" compatLnSpc="1">
            <a:prstTxWarp prst="textNoShape">
              <a:avLst/>
            </a:prstTxWarp>
          </a:bodyPr>
          <a:lstStyle>
            <a:lvl1pPr algn="r" defTabSz="931673">
              <a:defRPr sz="1200"/>
            </a:lvl1pPr>
          </a:lstStyle>
          <a:p>
            <a:fld id="{92662081-C84F-4473-9E75-D35EE2FA048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2563491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62081-C84F-4473-9E75-D35EE2FA048D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719098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62081-C84F-4473-9E75-D35EE2FA048D}" type="slidenum">
              <a:rPr lang="en-CA" smtClean="0"/>
              <a:pPr/>
              <a:t>13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4264330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62081-C84F-4473-9E75-D35EE2FA048D}" type="slidenum">
              <a:rPr lang="en-CA" smtClean="0"/>
              <a:pPr/>
              <a:t>14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281449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62081-C84F-4473-9E75-D35EE2FA048D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87765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62081-C84F-4473-9E75-D35EE2FA048D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995423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62081-C84F-4473-9E75-D35EE2FA048D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724381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62081-C84F-4473-9E75-D35EE2FA048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1622505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62081-C84F-4473-9E75-D35EE2FA048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691208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62081-C84F-4473-9E75-D35EE2FA048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6912089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62081-C84F-4473-9E75-D35EE2FA048D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3299229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62081-C84F-4473-9E75-D35EE2FA048D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473522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Statistics Canada • Statistique Canada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25708-964C-4287-9131-1BFCA9047E1C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Statistics Canada • Statistique Canada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7F703-5F9A-4553-B104-D931B0D6256E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Statistics Canada • Statistique Canada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8F7D1-D961-4D73-9C31-BDCF1F22F17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Statistics Canada • Statistique Canada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89C3A-B153-460B-B4A1-985B82369F78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Statistics Canada • Statistique Canada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51E51-0817-4757-A54F-BD61D327B62D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04/06/2014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Statistics Canada • Statistique Canada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F437C-DCE6-45ED-BFFC-C92CC272CD0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04/06/2014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Statistics Canada • Statistique Canada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07892B-23F4-4FD0-899F-7FFA69B6D9D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04/06/2014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Statistics Canada • Statistique Canada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63481-BA1F-4F04-9FC8-C9A167029B7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04/06/2014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Statistics Canada • Statistique Canada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A0D429-24CC-4B52-8285-491F082768C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04/06/2014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Statistics Canada • Statistique Canada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D2C26-4B07-4C50-8A56-F17CC026F9E2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04/06/2014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Statistics Canada • Statistique Canada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19B9D-FF42-4FBF-8781-5E6A4AB04DC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51725" y="6380163"/>
            <a:ext cx="1270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04/06/2014</a:t>
            </a: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0338" y="6388100"/>
            <a:ext cx="38893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r>
              <a:rPr lang="en-CA"/>
              <a:t>Statistics Canada • Statistique Canada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5288" y="6408738"/>
            <a:ext cx="15224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</a:defRPr>
            </a:lvl1pPr>
          </a:lstStyle>
          <a:p>
            <a:fld id="{95671240-D2FB-4710-8C2C-F9272B4C0D69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package" Target="../embeddings/Microsoft_Office_Word_Document1.docx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Claude.Turmelle@StatCan.gc.ca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611560" y="5301208"/>
            <a:ext cx="79930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CA" sz="1600" dirty="0" smtClean="0">
                <a:solidFill>
                  <a:srgbClr val="000000"/>
                </a:solidFill>
              </a:rPr>
              <a:t>European Conference on Quality in Officials Statistics (Q2014)</a:t>
            </a:r>
          </a:p>
          <a:p>
            <a:pPr algn="ctr"/>
            <a:r>
              <a:rPr lang="en-CA" sz="1600" dirty="0" smtClean="0">
                <a:solidFill>
                  <a:srgbClr val="000000"/>
                </a:solidFill>
              </a:rPr>
              <a:t>Vienna, Austria, June 2-5, 2014</a:t>
            </a:r>
          </a:p>
        </p:txBody>
      </p:sp>
      <p:sp>
        <p:nvSpPr>
          <p:cNvPr id="87048" name="Text Box 8"/>
          <p:cNvSpPr txBox="1">
            <a:spLocks noChangeArrowheads="1"/>
          </p:cNvSpPr>
          <p:nvPr/>
        </p:nvSpPr>
        <p:spPr bwMode="auto">
          <a:xfrm>
            <a:off x="611560" y="4509120"/>
            <a:ext cx="80645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1600" b="1" dirty="0" smtClean="0"/>
              <a:t>Claude Turmelle, Serge Godbout, Keven Bosa and Fraser Mills </a:t>
            </a:r>
            <a:br>
              <a:rPr lang="en-CA" sz="1600" b="1" dirty="0" smtClean="0"/>
            </a:br>
            <a:r>
              <a:rPr lang="en-CA" sz="1600" b="1" dirty="0" smtClean="0"/>
              <a:t>Business Survey Methods Division, Statistics Canada</a:t>
            </a:r>
            <a:endParaRPr lang="en-CA" sz="1600" b="1" dirty="0"/>
          </a:p>
        </p:txBody>
      </p:sp>
      <p:sp>
        <p:nvSpPr>
          <p:cNvPr id="87057" name="Text Box 17"/>
          <p:cNvSpPr txBox="1">
            <a:spLocks noChangeArrowheads="1"/>
          </p:cNvSpPr>
          <p:nvPr/>
        </p:nvSpPr>
        <p:spPr bwMode="auto">
          <a:xfrm>
            <a:off x="611560" y="2300679"/>
            <a:ext cx="79216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3600" b="1" dirty="0" smtClean="0">
                <a:solidFill>
                  <a:schemeClr val="bg1"/>
                </a:solidFill>
              </a:rPr>
              <a:t>A Quality Driven Approach to Managing Collection and Analysis</a:t>
            </a:r>
            <a:endParaRPr lang="en-CA" sz="3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04/06/2014</a:t>
            </a:r>
            <a:endParaRPr lang="en-CA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9C3A-B153-460B-B4A1-985B82369F78}" type="slidenum">
              <a:rPr lang="en-CA" smtClean="0"/>
              <a:pPr/>
              <a:t>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Statistics Canada • Statistique Canada</a:t>
            </a:r>
            <a:endParaRPr lang="en-C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04/06/2014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Statistics Canada • Statistique Canada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15DC-1A64-43B0-BA83-EAC52186271F}" type="slidenum">
              <a:rPr lang="en-CA"/>
              <a:pPr/>
              <a:t>10</a:t>
            </a:fld>
            <a:endParaRPr lang="en-CA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34963" y="908720"/>
            <a:ext cx="8218487" cy="711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sz="2800" dirty="0" smtClean="0"/>
              <a:t>Empirical Study</a:t>
            </a:r>
            <a:endParaRPr lang="en-CA" sz="2800" dirty="0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412999"/>
            <a:ext cx="8218488" cy="410445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300"/>
              </a:spcBef>
              <a:buClr>
                <a:srgbClr val="6A9BDE"/>
              </a:buClr>
            </a:pPr>
            <a:r>
              <a:rPr lang="en-CA" sz="2400" dirty="0" smtClean="0"/>
              <a:t>Parallel run for 46 annual business surveys</a:t>
            </a:r>
          </a:p>
          <a:p>
            <a:pPr lvl="1">
              <a:spcBef>
                <a:spcPts val="300"/>
              </a:spcBef>
              <a:buClr>
                <a:srgbClr val="6A9BDE"/>
              </a:buClr>
            </a:pPr>
            <a:r>
              <a:rPr lang="en-CA" sz="2000" dirty="0" smtClean="0"/>
              <a:t>40 surveys using paper questionnaires</a:t>
            </a:r>
          </a:p>
          <a:p>
            <a:pPr lvl="1">
              <a:spcBef>
                <a:spcPts val="300"/>
              </a:spcBef>
              <a:buClr>
                <a:srgbClr val="6A9BDE"/>
              </a:buClr>
            </a:pPr>
            <a:r>
              <a:rPr lang="en-CA" sz="2000" dirty="0" smtClean="0"/>
              <a:t>6 surveys using Web Electronic Questionnaires (EQ)</a:t>
            </a:r>
          </a:p>
          <a:p>
            <a:pPr lvl="1">
              <a:spcBef>
                <a:spcPts val="300"/>
              </a:spcBef>
              <a:buClr>
                <a:srgbClr val="6A9BDE"/>
              </a:buClr>
            </a:pPr>
            <a:endParaRPr lang="en-CA" sz="2000" dirty="0" smtClean="0"/>
          </a:p>
          <a:p>
            <a:pPr>
              <a:spcBef>
                <a:spcPts val="300"/>
              </a:spcBef>
              <a:buClr>
                <a:srgbClr val="6A9BDE"/>
              </a:buClr>
            </a:pPr>
            <a:r>
              <a:rPr lang="en-CA" sz="2400" dirty="0" smtClean="0"/>
              <a:t>4 monthly iterations (July, August, September, October)</a:t>
            </a:r>
          </a:p>
          <a:p>
            <a:pPr marL="457200" lvl="1" indent="0">
              <a:spcBef>
                <a:spcPts val="300"/>
              </a:spcBef>
              <a:buClr>
                <a:srgbClr val="6A9BDE"/>
              </a:buClr>
              <a:buNone/>
            </a:pPr>
            <a:endParaRPr lang="en-CA" sz="2000" dirty="0" smtClean="0"/>
          </a:p>
          <a:p>
            <a:pPr>
              <a:spcBef>
                <a:spcPts val="300"/>
              </a:spcBef>
              <a:buClr>
                <a:srgbClr val="6A9BDE"/>
              </a:buClr>
            </a:pPr>
            <a:r>
              <a:rPr lang="en-CA" sz="2400" dirty="0" smtClean="0"/>
              <a:t>Focus on Non-Response follow-up (NRFU)</a:t>
            </a:r>
          </a:p>
        </p:txBody>
      </p:sp>
      <p:pic>
        <p:nvPicPr>
          <p:cNvPr id="94217" name="Picture 9" descr="BlueBar-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588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04/06/2014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Statistics Canada • Statistique Canada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15DC-1A64-43B0-BA83-EAC52186271F}" type="slidenum">
              <a:rPr lang="en-CA"/>
              <a:pPr/>
              <a:t>11</a:t>
            </a:fld>
            <a:endParaRPr lang="en-CA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34963" y="908720"/>
            <a:ext cx="8218487" cy="711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sz="2800" dirty="0" smtClean="0"/>
              <a:t>Results</a:t>
            </a:r>
            <a:endParaRPr lang="en-CA" sz="2800" dirty="0"/>
          </a:p>
        </p:txBody>
      </p:sp>
      <p:pic>
        <p:nvPicPr>
          <p:cNvPr id="94217" name="Picture 9" descr="BlueBar-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758825"/>
          </a:xfrm>
          <a:prstGeom prst="rect">
            <a:avLst/>
          </a:prstGeom>
          <a:noFill/>
        </p:spPr>
      </p:pic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323528" y="4365104"/>
            <a:ext cx="8218488" cy="18722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9BDE"/>
              </a:buClr>
              <a:buSzTx/>
              <a:tabLst/>
              <a:defRPr/>
            </a:pPr>
            <a:endParaRPr kumimoji="0" lang="en-CA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35903995"/>
              </p:ext>
            </p:extLst>
          </p:nvPr>
        </p:nvGraphicFramePr>
        <p:xfrm>
          <a:off x="337740" y="1701800"/>
          <a:ext cx="9994900" cy="4051300"/>
        </p:xfrm>
        <a:graphic>
          <a:graphicData uri="http://schemas.openxmlformats.org/presentationml/2006/ole">
            <p:oleObj spid="_x0000_s2073" name="Document" r:id="rId5" imgW="6005311" imgH="2436241" progId="Word.Document.12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79512" y="4941168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EQ* - Electronic questionnaire</a:t>
            </a:r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556792"/>
            <a:ext cx="7948687" cy="491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15DC-1A64-43B0-BA83-EAC52186271F}" type="slidenum">
              <a:rPr lang="en-CA"/>
              <a:pPr/>
              <a:t>12</a:t>
            </a:fld>
            <a:endParaRPr lang="en-CA"/>
          </a:p>
        </p:txBody>
      </p:sp>
      <p:pic>
        <p:nvPicPr>
          <p:cNvPr id="94217" name="Picture 9" descr="BlueBar-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758825"/>
          </a:xfrm>
          <a:prstGeom prst="rect">
            <a:avLst/>
          </a:prstGeom>
          <a:noFill/>
        </p:spPr>
      </p:pic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1907704" y="1772816"/>
            <a:ext cx="6552728" cy="2880320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rgbClr val="6A9BDE"/>
              </a:buClr>
              <a:defRPr/>
            </a:pPr>
            <a:r>
              <a:rPr kumimoji="0" lang="en-CA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Generally observed situation (first iteration)</a:t>
            </a:r>
          </a:p>
          <a:p>
            <a:pPr marL="342900" indent="-342900">
              <a:spcBef>
                <a:spcPct val="20000"/>
              </a:spcBef>
              <a:buClr>
                <a:srgbClr val="6A9BDE"/>
              </a:buClr>
              <a:buFont typeface="Wingdings" pitchFamily="2" charset="2"/>
              <a:buChar char="§"/>
            </a:pPr>
            <a:r>
              <a:rPr lang="en-CA" sz="1600" kern="0" dirty="0" smtClean="0"/>
              <a:t>Quality Indicator: </a:t>
            </a:r>
            <a:r>
              <a:rPr lang="en-CA" sz="1600" b="1" kern="0" dirty="0" smtClean="0">
                <a:solidFill>
                  <a:srgbClr val="FF0000"/>
                </a:solidFill>
              </a:rPr>
              <a:t>17.9%</a:t>
            </a:r>
            <a:r>
              <a:rPr lang="en-CA" sz="1600" kern="0" dirty="0" smtClean="0"/>
              <a:t/>
            </a:r>
            <a:br>
              <a:rPr lang="en-CA" sz="1600" kern="0" dirty="0" smtClean="0"/>
            </a:br>
            <a:r>
              <a:rPr lang="en-CA" sz="1600" kern="0" dirty="0" smtClean="0"/>
              <a:t>Quality Target: </a:t>
            </a:r>
            <a:r>
              <a:rPr lang="en-CA" sz="1600" b="1" kern="0" dirty="0" smtClean="0">
                <a:solidFill>
                  <a:srgbClr val="FF0000"/>
                </a:solidFill>
              </a:rPr>
              <a:t>4.6%</a:t>
            </a:r>
          </a:p>
          <a:p>
            <a:pPr marL="342900" indent="-342900">
              <a:spcBef>
                <a:spcPct val="20000"/>
              </a:spcBef>
              <a:buClr>
                <a:srgbClr val="6A9BDE"/>
              </a:buClr>
              <a:buFont typeface="Wingdings" pitchFamily="2" charset="2"/>
              <a:buChar char="§"/>
            </a:pPr>
            <a:endParaRPr lang="en-CA" sz="1600" b="1" kern="0" dirty="0" smtClean="0">
              <a:solidFill>
                <a:srgbClr val="FF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6A9BDE"/>
              </a:buClr>
              <a:buFont typeface="Wingdings" pitchFamily="2" charset="2"/>
              <a:buChar char="§"/>
            </a:pPr>
            <a:r>
              <a:rPr kumimoji="0" lang="en-C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There were 37 </a:t>
            </a:r>
            <a:r>
              <a:rPr lang="en-CA" sz="1600" kern="0" dirty="0" smtClean="0">
                <a:solidFill>
                  <a:schemeClr val="tx1"/>
                </a:solidFill>
              </a:rPr>
              <a:t>unit</a:t>
            </a:r>
            <a:r>
              <a:rPr kumimoji="0" lang="en-C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 with a </a:t>
            </a:r>
            <a:r>
              <a:rPr lang="en-CA" sz="1600" kern="0" dirty="0" smtClean="0">
                <a:latin typeface="+mn-lt"/>
              </a:rPr>
              <a:t>Score&gt;0 and 126 </a:t>
            </a:r>
            <a:r>
              <a:rPr lang="en-CA" sz="1600" kern="0" dirty="0" smtClean="0">
                <a:solidFill>
                  <a:schemeClr val="tx1"/>
                </a:solidFill>
              </a:rPr>
              <a:t>units with a </a:t>
            </a:r>
            <a:r>
              <a:rPr lang="en-CA" sz="1600" kern="0" dirty="0" smtClean="0">
                <a:latin typeface="+mn-lt"/>
              </a:rPr>
              <a:t>Score=0</a:t>
            </a:r>
            <a:endParaRPr lang="en-CA" sz="1600" kern="0" dirty="0" smtClean="0"/>
          </a:p>
          <a:p>
            <a:pPr marL="800100" lvl="1" indent="-342900">
              <a:spcBef>
                <a:spcPct val="20000"/>
              </a:spcBef>
              <a:buClr>
                <a:srgbClr val="6A9BDE"/>
              </a:buClr>
              <a:buFont typeface="Wingdings" pitchFamily="2" charset="2"/>
              <a:buChar char="§"/>
            </a:pPr>
            <a:r>
              <a:rPr kumimoji="0" lang="en-C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Target can be reach if and only if units </a:t>
            </a:r>
            <a:r>
              <a:rPr kumimoji="0" lang="en-CA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1</a:t>
            </a:r>
            <a:r>
              <a:rPr kumimoji="0" lang="en-C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and </a:t>
            </a:r>
            <a:r>
              <a:rPr kumimoji="0" lang="en-CA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2</a:t>
            </a:r>
            <a:r>
              <a:rPr kumimoji="0" lang="en-C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are</a:t>
            </a:r>
            <a:r>
              <a:rPr kumimoji="0" lang="en-CA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resolved</a:t>
            </a:r>
            <a:endParaRPr kumimoji="0" lang="en-CA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Clr>
                <a:srgbClr val="6A9BDE"/>
              </a:buClr>
              <a:buFont typeface="Wingdings" pitchFamily="2" charset="2"/>
              <a:buChar char="§"/>
            </a:pPr>
            <a:r>
              <a:rPr kumimoji="0" lang="en-C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Remaining </a:t>
            </a:r>
            <a:r>
              <a:rPr kumimoji="0" lang="en-CA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35 units have </a:t>
            </a:r>
            <a:r>
              <a:rPr lang="en-CA" sz="1600" kern="0" noProof="0" dirty="0" smtClean="0">
                <a:solidFill>
                  <a:schemeClr val="tx1"/>
                </a:solidFill>
              </a:rPr>
              <a:t>negligible effect on</a:t>
            </a:r>
            <a:r>
              <a:rPr kumimoji="0" lang="en-CA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the estimate’s quality</a:t>
            </a:r>
            <a:endParaRPr kumimoji="0" lang="en-CA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512" y="1484784"/>
            <a:ext cx="430887" cy="489654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CA" sz="1600" b="1" dirty="0" smtClean="0"/>
              <a:t>Impact Score</a:t>
            </a:r>
            <a:endParaRPr lang="en-CA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131840" y="6237312"/>
            <a:ext cx="2592288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1600" b="1" dirty="0" smtClean="0"/>
              <a:t>Collection Units</a:t>
            </a:r>
            <a:endParaRPr lang="en-CA" sz="1600" b="1" dirty="0"/>
          </a:p>
        </p:txBody>
      </p:sp>
      <p:sp>
        <p:nvSpPr>
          <p:cNvPr id="13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34963" y="908720"/>
            <a:ext cx="8218487" cy="711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sz="2800" dirty="0" smtClean="0"/>
              <a:t>Results</a:t>
            </a:r>
            <a:endParaRPr lang="en-CA" sz="2800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04/06/2014</a:t>
            </a:r>
            <a:endParaRPr lang="en-CA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Statistics Canada • Statistique Canada</a:t>
            </a:r>
            <a:endParaRPr lang="en-C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04/06/2014</a:t>
            </a:r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Statistics Canada • Statistique Canada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15DC-1A64-43B0-BA83-EAC52186271F}" type="slidenum">
              <a:rPr lang="en-CA"/>
              <a:pPr/>
              <a:t>13</a:t>
            </a:fld>
            <a:endParaRPr lang="en-CA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34963" y="908720"/>
            <a:ext cx="8218487" cy="711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sz="2800" dirty="0" smtClean="0"/>
              <a:t>Results</a:t>
            </a:r>
            <a:endParaRPr lang="en-CA" sz="2800" dirty="0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412776"/>
            <a:ext cx="8218488" cy="3816201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300"/>
              </a:spcBef>
              <a:buClr>
                <a:srgbClr val="6A9BDE"/>
              </a:buClr>
            </a:pPr>
            <a:r>
              <a:rPr lang="en-CA" sz="2400" dirty="0" smtClean="0"/>
              <a:t>The level of savings depends on:</a:t>
            </a:r>
          </a:p>
          <a:p>
            <a:pPr lvl="1">
              <a:spcBef>
                <a:spcPts val="300"/>
              </a:spcBef>
              <a:buClr>
                <a:srgbClr val="6A9BDE"/>
              </a:buClr>
            </a:pPr>
            <a:r>
              <a:rPr lang="en-CA" sz="2000" dirty="0" smtClean="0"/>
              <a:t>Collection mode and strategy</a:t>
            </a:r>
          </a:p>
          <a:p>
            <a:pPr lvl="1">
              <a:spcBef>
                <a:spcPts val="300"/>
              </a:spcBef>
              <a:buClr>
                <a:srgbClr val="6A9BDE"/>
              </a:buClr>
            </a:pPr>
            <a:r>
              <a:rPr lang="en-CA" sz="2000" dirty="0" smtClean="0"/>
              <a:t>Desired level of quality</a:t>
            </a:r>
          </a:p>
          <a:p>
            <a:pPr lvl="1">
              <a:spcBef>
                <a:spcPts val="300"/>
              </a:spcBef>
              <a:buClr>
                <a:srgbClr val="6A9BDE"/>
              </a:buClr>
            </a:pPr>
            <a:r>
              <a:rPr lang="en-CA" sz="2000" dirty="0" smtClean="0"/>
              <a:t>Choice of the Key Estimates and their relative importance</a:t>
            </a:r>
          </a:p>
          <a:p>
            <a:pPr lvl="1">
              <a:spcBef>
                <a:spcPts val="300"/>
              </a:spcBef>
              <a:buClr>
                <a:srgbClr val="6A9BDE"/>
              </a:buClr>
            </a:pPr>
            <a:endParaRPr lang="en-CA" sz="2000" dirty="0" smtClean="0"/>
          </a:p>
          <a:p>
            <a:pPr>
              <a:spcBef>
                <a:spcPts val="300"/>
              </a:spcBef>
              <a:buClr>
                <a:srgbClr val="6A9BDE"/>
              </a:buClr>
            </a:pPr>
            <a:r>
              <a:rPr lang="en-CA" sz="2400" dirty="0" smtClean="0"/>
              <a:t>The launch of Rolling Estimates</a:t>
            </a:r>
          </a:p>
          <a:p>
            <a:pPr lvl="1">
              <a:spcBef>
                <a:spcPts val="300"/>
              </a:spcBef>
              <a:buClr>
                <a:srgbClr val="6A9BDE"/>
              </a:buClr>
            </a:pPr>
            <a:r>
              <a:rPr lang="en-CA" sz="2000" dirty="0" smtClean="0"/>
              <a:t>Immediately before active collection operations start for         Non-Response follow-up</a:t>
            </a:r>
          </a:p>
          <a:p>
            <a:pPr lvl="1">
              <a:spcBef>
                <a:spcPts val="300"/>
              </a:spcBef>
              <a:buClr>
                <a:srgbClr val="6A9BDE"/>
              </a:buClr>
            </a:pPr>
            <a:r>
              <a:rPr lang="en-CA" sz="2000" dirty="0" smtClean="0"/>
              <a:t>As soon as data is available for Failed Edit follow-up</a:t>
            </a:r>
          </a:p>
          <a:p>
            <a:pPr lvl="1">
              <a:spcBef>
                <a:spcPts val="300"/>
              </a:spcBef>
              <a:buClr>
                <a:srgbClr val="6A9BDE"/>
              </a:buClr>
            </a:pPr>
            <a:endParaRPr lang="en-CA" sz="2000" dirty="0" smtClean="0"/>
          </a:p>
          <a:p>
            <a:pPr>
              <a:spcBef>
                <a:spcPts val="300"/>
              </a:spcBef>
              <a:buClr>
                <a:srgbClr val="6A9BDE"/>
              </a:buClr>
            </a:pPr>
            <a:r>
              <a:rPr lang="en-CA" sz="2400" dirty="0" smtClean="0"/>
              <a:t>The frequency of iterations is a compromise between:</a:t>
            </a:r>
          </a:p>
          <a:p>
            <a:pPr lvl="1">
              <a:spcBef>
                <a:spcPts val="300"/>
              </a:spcBef>
              <a:buClr>
                <a:srgbClr val="6A9BDE"/>
              </a:buClr>
            </a:pPr>
            <a:r>
              <a:rPr lang="en-CA" sz="2000" dirty="0" smtClean="0"/>
              <a:t>Optimality</a:t>
            </a:r>
          </a:p>
          <a:p>
            <a:pPr lvl="1">
              <a:spcBef>
                <a:spcPts val="300"/>
              </a:spcBef>
              <a:buClr>
                <a:srgbClr val="6A9BDE"/>
              </a:buClr>
            </a:pPr>
            <a:r>
              <a:rPr lang="en-CA" sz="2000" dirty="0" smtClean="0"/>
              <a:t>System capacity</a:t>
            </a:r>
          </a:p>
          <a:p>
            <a:pPr lvl="1">
              <a:spcBef>
                <a:spcPts val="300"/>
              </a:spcBef>
              <a:buClr>
                <a:srgbClr val="6A9BDE"/>
              </a:buClr>
            </a:pPr>
            <a:r>
              <a:rPr lang="en-CA" sz="2000" dirty="0" smtClean="0"/>
              <a:t>Timeliness of data for Active Management</a:t>
            </a:r>
          </a:p>
          <a:p>
            <a:pPr lvl="1">
              <a:spcBef>
                <a:spcPts val="300"/>
              </a:spcBef>
              <a:buClr>
                <a:srgbClr val="6A9BDE"/>
              </a:buClr>
            </a:pPr>
            <a:endParaRPr lang="en-CA" sz="2000" dirty="0" smtClean="0"/>
          </a:p>
          <a:p>
            <a:pPr>
              <a:spcBef>
                <a:spcPts val="300"/>
              </a:spcBef>
              <a:buClr>
                <a:srgbClr val="6A9BDE"/>
              </a:buClr>
            </a:pPr>
            <a:endParaRPr lang="en-CA" dirty="0" smtClean="0"/>
          </a:p>
        </p:txBody>
      </p:sp>
      <p:pic>
        <p:nvPicPr>
          <p:cNvPr id="94217" name="Picture 9" descr="BlueBar-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588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04/06/2014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Statistics Canada • Statistique Canada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15DC-1A64-43B0-BA83-EAC52186271F}" type="slidenum">
              <a:rPr lang="en-CA"/>
              <a:pPr/>
              <a:t>14</a:t>
            </a:fld>
            <a:endParaRPr lang="en-CA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34963" y="908720"/>
            <a:ext cx="8218487" cy="711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sz="2800" dirty="0" smtClean="0"/>
              <a:t>Final Remarks</a:t>
            </a:r>
            <a:endParaRPr lang="en-CA" sz="2800" dirty="0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412776"/>
            <a:ext cx="8218488" cy="48243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300"/>
              </a:spcBef>
              <a:buClr>
                <a:srgbClr val="6A9BDE"/>
              </a:buClr>
            </a:pPr>
            <a:r>
              <a:rPr lang="en-CA" sz="2400" dirty="0" smtClean="0"/>
              <a:t>It works!</a:t>
            </a:r>
          </a:p>
          <a:p>
            <a:pPr lvl="1">
              <a:spcBef>
                <a:spcPts val="300"/>
              </a:spcBef>
              <a:buClr>
                <a:srgbClr val="6A9BDE"/>
              </a:buClr>
            </a:pPr>
            <a:endParaRPr lang="en-CA" sz="2000" dirty="0" smtClean="0"/>
          </a:p>
          <a:p>
            <a:pPr>
              <a:spcBef>
                <a:spcPts val="300"/>
              </a:spcBef>
              <a:buClr>
                <a:srgbClr val="6A9BDE"/>
              </a:buClr>
            </a:pPr>
            <a:r>
              <a:rPr lang="en-CA" sz="2400" dirty="0" smtClean="0"/>
              <a:t>The first few years of the IBSP will be learning years, where the behaviour and performance of the approach will be monitored closely and adjusted where and when necessary.</a:t>
            </a:r>
            <a:endParaRPr lang="en-CA" sz="2000" dirty="0"/>
          </a:p>
        </p:txBody>
      </p:sp>
      <p:pic>
        <p:nvPicPr>
          <p:cNvPr id="94217" name="Picture 9" descr="BlueBar-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588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04/06/2014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Statistics Canada • Statistique Canada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15DC-1A64-43B0-BA83-EAC52186271F}" type="slidenum">
              <a:rPr lang="en-CA"/>
              <a:pPr/>
              <a:t>15</a:t>
            </a:fld>
            <a:endParaRPr lang="en-CA"/>
          </a:p>
        </p:txBody>
      </p:sp>
      <p:pic>
        <p:nvPicPr>
          <p:cNvPr id="94217" name="Picture 9" descr="BlueBar-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58825"/>
          </a:xfrm>
          <a:prstGeom prst="rect">
            <a:avLst/>
          </a:prstGeom>
          <a:noFill/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23528" y="1844824"/>
            <a:ext cx="8277225" cy="423545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CA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information,	       </a:t>
            </a:r>
            <a:r>
              <a:rPr kumimoji="0" lang="en-CA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4682D6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</a:t>
            </a:r>
            <a:r>
              <a:rPr kumimoji="0" lang="en-CA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	Pour plus </a:t>
            </a:r>
            <a:r>
              <a:rPr kumimoji="0" lang="en-CA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d’</a:t>
            </a:r>
            <a:r>
              <a:rPr kumimoji="0" lang="en-CA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information</a:t>
            </a:r>
            <a:r>
              <a:rPr kumimoji="0" lang="en-CA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CA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please contact:			</a:t>
            </a:r>
            <a:r>
              <a:rPr kumimoji="0" lang="en-CA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veuillez</a:t>
            </a:r>
            <a:r>
              <a:rPr kumimoji="0" lang="en-CA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CA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contacter</a:t>
            </a:r>
            <a:r>
              <a:rPr kumimoji="0" lang="en-CA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endParaRPr kumimoji="0" lang="en-CA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endParaRPr kumimoji="0" lang="en-CA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CA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Claude Turmelle (613) 951-3327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CA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Claude.Turmelle@StatCan.gc.ca</a:t>
            </a:r>
            <a:endParaRPr kumimoji="0" lang="en-CA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endParaRPr kumimoji="0" lang="en-CA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04/06/2014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Statistics Canada • Statistique Canada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15DC-1A64-43B0-BA83-EAC52186271F}" type="slidenum">
              <a:rPr lang="en-CA"/>
              <a:pPr/>
              <a:t>2</a:t>
            </a:fld>
            <a:endParaRPr lang="en-CA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34963" y="908720"/>
            <a:ext cx="8218487" cy="711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sz="2800" dirty="0" smtClean="0"/>
              <a:t>Outline</a:t>
            </a:r>
            <a:endParaRPr lang="en-CA" sz="2800" dirty="0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808"/>
            <a:ext cx="8218488" cy="43924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300"/>
              </a:spcBef>
              <a:buClr>
                <a:srgbClr val="6A9BDE"/>
              </a:buClr>
            </a:pPr>
            <a:r>
              <a:rPr lang="en-CA" sz="2400" dirty="0" smtClean="0"/>
              <a:t>The </a:t>
            </a:r>
            <a:r>
              <a:rPr lang="en-CA" sz="2400" b="1" dirty="0" smtClean="0"/>
              <a:t>Integrated Business Statistics Program (IBSP)</a:t>
            </a:r>
            <a:endParaRPr lang="en-CA" sz="2400" b="1" dirty="0"/>
          </a:p>
          <a:p>
            <a:pPr marL="0" indent="0">
              <a:spcBef>
                <a:spcPts val="300"/>
              </a:spcBef>
              <a:buClr>
                <a:srgbClr val="6A9BDE"/>
              </a:buClr>
              <a:buNone/>
            </a:pPr>
            <a:endParaRPr lang="en-CA" sz="2000" dirty="0" smtClean="0"/>
          </a:p>
          <a:p>
            <a:pPr>
              <a:spcBef>
                <a:spcPts val="300"/>
              </a:spcBef>
              <a:buClr>
                <a:srgbClr val="6A9BDE"/>
              </a:buClr>
            </a:pPr>
            <a:r>
              <a:rPr lang="en-CA" sz="2400" b="1" dirty="0" smtClean="0"/>
              <a:t>IBSP </a:t>
            </a:r>
            <a:r>
              <a:rPr lang="en-CA" sz="2400" dirty="0" smtClean="0"/>
              <a:t>Active Management Model</a:t>
            </a:r>
          </a:p>
          <a:p>
            <a:pPr lvl="1">
              <a:spcBef>
                <a:spcPts val="300"/>
              </a:spcBef>
              <a:buClr>
                <a:srgbClr val="6A9BDE"/>
              </a:buClr>
            </a:pPr>
            <a:endParaRPr lang="en-CA" sz="2000" dirty="0" smtClean="0"/>
          </a:p>
          <a:p>
            <a:pPr>
              <a:spcBef>
                <a:spcPts val="300"/>
              </a:spcBef>
              <a:buClr>
                <a:srgbClr val="6A9BDE"/>
              </a:buClr>
            </a:pPr>
            <a:r>
              <a:rPr lang="en-CA" sz="2400" dirty="0" smtClean="0"/>
              <a:t>Implementation </a:t>
            </a:r>
          </a:p>
          <a:p>
            <a:pPr>
              <a:spcBef>
                <a:spcPts val="300"/>
              </a:spcBef>
              <a:buClr>
                <a:srgbClr val="6A9BDE"/>
              </a:buClr>
            </a:pPr>
            <a:endParaRPr lang="en-CA" sz="2400" dirty="0"/>
          </a:p>
          <a:p>
            <a:pPr>
              <a:spcBef>
                <a:spcPts val="300"/>
              </a:spcBef>
              <a:buClr>
                <a:srgbClr val="6A9BDE"/>
              </a:buClr>
            </a:pPr>
            <a:r>
              <a:rPr lang="en-CA" sz="2400" dirty="0" smtClean="0"/>
              <a:t>Empirical Results</a:t>
            </a:r>
          </a:p>
          <a:p>
            <a:pPr lvl="1">
              <a:spcBef>
                <a:spcPts val="300"/>
              </a:spcBef>
              <a:buClr>
                <a:srgbClr val="6A9BDE"/>
              </a:buClr>
            </a:pPr>
            <a:endParaRPr lang="en-CA" sz="2000" dirty="0" smtClean="0"/>
          </a:p>
          <a:p>
            <a:pPr>
              <a:spcBef>
                <a:spcPts val="300"/>
              </a:spcBef>
              <a:buClr>
                <a:srgbClr val="6A9BDE"/>
              </a:buClr>
            </a:pPr>
            <a:r>
              <a:rPr lang="en-CA" sz="2400" dirty="0" smtClean="0"/>
              <a:t>Final Remarks</a:t>
            </a:r>
            <a:endParaRPr lang="en-CA" sz="2000" dirty="0" smtClean="0"/>
          </a:p>
        </p:txBody>
      </p:sp>
      <p:pic>
        <p:nvPicPr>
          <p:cNvPr id="94217" name="Picture 9" descr="BlueBar-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588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04/06/2014</a:t>
            </a:r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Statistics Canada • Statistique Canada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15DC-1A64-43B0-BA83-EAC52186271F}" type="slidenum">
              <a:rPr lang="en-CA"/>
              <a:pPr/>
              <a:t>3</a:t>
            </a:fld>
            <a:endParaRPr lang="en-CA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34963" y="908720"/>
            <a:ext cx="8218487" cy="711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sz="2800" dirty="0" smtClean="0"/>
              <a:t>The new IBSP</a:t>
            </a:r>
            <a:endParaRPr lang="en-CA" sz="2800" dirty="0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412999"/>
            <a:ext cx="8218488" cy="43924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0"/>
              </a:spcBef>
              <a:buClr>
                <a:srgbClr val="6A9BDE"/>
              </a:buClr>
            </a:pPr>
            <a:r>
              <a:rPr lang="en-CA" sz="2400" dirty="0" smtClean="0"/>
              <a:t>Statistics Canada recently reviewed its </a:t>
            </a:r>
            <a:r>
              <a:rPr lang="en-CA" sz="2400" b="1" dirty="0" smtClean="0"/>
              <a:t>Corporate Business Architecture (CBA)</a:t>
            </a:r>
            <a:r>
              <a:rPr lang="en-CA" sz="2400" dirty="0" smtClean="0"/>
              <a:t> with three main objectives in mind:</a:t>
            </a:r>
          </a:p>
          <a:p>
            <a:pPr lvl="1" eaLnBrk="1" hangingPunct="1">
              <a:spcBef>
                <a:spcPts val="0"/>
              </a:spcBef>
              <a:buClr>
                <a:srgbClr val="6A9BDE"/>
              </a:buClr>
            </a:pPr>
            <a:r>
              <a:rPr lang="en-CA" sz="2000" dirty="0" smtClean="0"/>
              <a:t>Improve efficiency</a:t>
            </a:r>
          </a:p>
          <a:p>
            <a:pPr lvl="1" eaLnBrk="1" hangingPunct="1">
              <a:spcBef>
                <a:spcPts val="0"/>
              </a:spcBef>
              <a:buClr>
                <a:srgbClr val="6A9BDE"/>
              </a:buClr>
            </a:pPr>
            <a:r>
              <a:rPr lang="en-CA" sz="2000" dirty="0" smtClean="0"/>
              <a:t>Enhance overall quality </a:t>
            </a:r>
          </a:p>
          <a:p>
            <a:pPr lvl="1" eaLnBrk="1" hangingPunct="1">
              <a:spcBef>
                <a:spcPts val="0"/>
              </a:spcBef>
              <a:buClr>
                <a:srgbClr val="6A9BDE"/>
              </a:buClr>
            </a:pPr>
            <a:r>
              <a:rPr lang="en-CA" sz="2000" dirty="0" smtClean="0"/>
              <a:t>Increase responsiveness</a:t>
            </a:r>
          </a:p>
          <a:p>
            <a:pPr lvl="1" eaLnBrk="1" hangingPunct="1">
              <a:spcBef>
                <a:spcPts val="0"/>
              </a:spcBef>
              <a:buClr>
                <a:srgbClr val="6A9BDE"/>
              </a:buClr>
            </a:pPr>
            <a:endParaRPr lang="en-CA" sz="2000" dirty="0" smtClean="0"/>
          </a:p>
          <a:p>
            <a:pPr>
              <a:spcBef>
                <a:spcPts val="0"/>
              </a:spcBef>
              <a:buClr>
                <a:srgbClr val="6A9BDE"/>
              </a:buClr>
            </a:pPr>
            <a:r>
              <a:rPr lang="en-CA" sz="2400" dirty="0" smtClean="0"/>
              <a:t>The </a:t>
            </a:r>
            <a:r>
              <a:rPr lang="en-CA" sz="2400" b="1" dirty="0" smtClean="0"/>
              <a:t>Integrated Business Statistics Program (IBSP) </a:t>
            </a:r>
          </a:p>
          <a:p>
            <a:pPr lvl="1">
              <a:spcBef>
                <a:spcPts val="0"/>
              </a:spcBef>
              <a:buClr>
                <a:srgbClr val="6A9BDE"/>
              </a:buClr>
            </a:pPr>
            <a:r>
              <a:rPr lang="en-CA" sz="2000" dirty="0" smtClean="0"/>
              <a:t>Achieve CBA’s objectives for business surveys</a:t>
            </a:r>
          </a:p>
          <a:p>
            <a:pPr lvl="1">
              <a:spcBef>
                <a:spcPts val="0"/>
              </a:spcBef>
              <a:buClr>
                <a:srgbClr val="6A9BDE"/>
              </a:buClr>
            </a:pPr>
            <a:r>
              <a:rPr lang="en-CA" sz="2000" dirty="0" smtClean="0"/>
              <a:t>A new business survey infrastructure that will redesign and integrate 120+ business surveys over the next four years, starting in 2014</a:t>
            </a:r>
          </a:p>
          <a:p>
            <a:pPr lvl="2">
              <a:spcBef>
                <a:spcPts val="0"/>
              </a:spcBef>
              <a:buClr>
                <a:srgbClr val="6A9BDE"/>
              </a:buClr>
            </a:pPr>
            <a:r>
              <a:rPr lang="en-CA" sz="1600" dirty="0" smtClean="0"/>
              <a:t>The newly developed Active Management Model is at the core of the IBSP infrastructure</a:t>
            </a:r>
          </a:p>
        </p:txBody>
      </p:sp>
      <p:pic>
        <p:nvPicPr>
          <p:cNvPr id="94217" name="Picture 9" descr="BlueBar-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588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04/06/2014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Statistics Canada • Statistique Canada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15DC-1A64-43B0-BA83-EAC52186271F}" type="slidenum">
              <a:rPr lang="en-CA"/>
              <a:pPr/>
              <a:t>4</a:t>
            </a:fld>
            <a:endParaRPr lang="en-CA"/>
          </a:p>
        </p:txBody>
      </p:sp>
      <p:pic>
        <p:nvPicPr>
          <p:cNvPr id="94217" name="Picture 9" descr="BlueBar-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58825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395536" y="1700808"/>
            <a:ext cx="8424936" cy="432048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353425" cy="708025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300"/>
              </a:spcAft>
            </a:pPr>
            <a:r>
              <a:rPr lang="en-CA" sz="2800" dirty="0" smtClean="0"/>
              <a:t>IBSP Active Management Model </a:t>
            </a:r>
            <a:endParaRPr lang="en-CA" sz="2800" noProof="0" dirty="0" smtClean="0"/>
          </a:p>
        </p:txBody>
      </p:sp>
      <p:sp>
        <p:nvSpPr>
          <p:cNvPr id="12" name="Rounded Rectangle 11"/>
          <p:cNvSpPr/>
          <p:nvPr/>
        </p:nvSpPr>
        <p:spPr>
          <a:xfrm>
            <a:off x="2915816" y="1844824"/>
            <a:ext cx="3600400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/>
              <a:t>Multi-Mode</a:t>
            </a:r>
            <a:br>
              <a:rPr lang="en-CA" sz="2400" b="1" dirty="0" smtClean="0"/>
            </a:br>
            <a:r>
              <a:rPr lang="en-CA" sz="2400" b="1" dirty="0" smtClean="0"/>
              <a:t>Collection</a:t>
            </a:r>
            <a:endParaRPr lang="en-CA" sz="24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2195736" y="5085184"/>
            <a:ext cx="3600400" cy="864096"/>
          </a:xfrm>
          <a:prstGeom prst="roundRect">
            <a:avLst/>
          </a:prstGeom>
          <a:solidFill>
            <a:srgbClr val="CC33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/>
              <a:t>Quality Indicators</a:t>
            </a:r>
            <a:br>
              <a:rPr lang="en-CA" sz="2400" b="1" dirty="0" smtClean="0"/>
            </a:br>
            <a:r>
              <a:rPr lang="en-CA" sz="2400" b="1" dirty="0" smtClean="0"/>
              <a:t>and Impact Scores</a:t>
            </a:r>
            <a:endParaRPr lang="en-CA" sz="2400" b="1" dirty="0"/>
          </a:p>
        </p:txBody>
      </p:sp>
      <p:sp>
        <p:nvSpPr>
          <p:cNvPr id="14" name="Circular Arrow 13"/>
          <p:cNvSpPr/>
          <p:nvPr/>
        </p:nvSpPr>
        <p:spPr>
          <a:xfrm rot="6260523">
            <a:off x="3239852" y="2312876"/>
            <a:ext cx="2808312" cy="3168352"/>
          </a:xfrm>
          <a:prstGeom prst="circularArrow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5" name="Circular Arrow 14"/>
          <p:cNvSpPr/>
          <p:nvPr/>
        </p:nvSpPr>
        <p:spPr>
          <a:xfrm rot="6260523" flipH="1" flipV="1">
            <a:off x="3239852" y="2312876"/>
            <a:ext cx="2808312" cy="3168352"/>
          </a:xfrm>
          <a:prstGeom prst="circularArrow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67544" y="3429000"/>
            <a:ext cx="2952328" cy="360040"/>
          </a:xfrm>
          <a:prstGeom prst="roundRect">
            <a:avLst/>
          </a:prstGeom>
          <a:solidFill>
            <a:srgbClr val="0070C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/>
              <a:t>Follow-Up</a:t>
            </a:r>
            <a:endParaRPr lang="en-CA" sz="2400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5868144" y="3276600"/>
            <a:ext cx="2808312" cy="368424"/>
          </a:xfrm>
          <a:prstGeom prst="roundRect">
            <a:avLst/>
          </a:prstGeom>
          <a:solidFill>
            <a:srgbClr val="3C848C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/>
              <a:t>Editing</a:t>
            </a:r>
            <a:endParaRPr lang="en-CA" sz="24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5868144" y="3708648"/>
            <a:ext cx="2808312" cy="368424"/>
          </a:xfrm>
          <a:prstGeom prst="roundRect">
            <a:avLst/>
          </a:prstGeom>
          <a:solidFill>
            <a:srgbClr val="3C848C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/>
              <a:t>Imputation</a:t>
            </a:r>
            <a:endParaRPr lang="en-CA" sz="2400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5868144" y="4140696"/>
            <a:ext cx="2808312" cy="368424"/>
          </a:xfrm>
          <a:prstGeom prst="roundRect">
            <a:avLst/>
          </a:prstGeom>
          <a:solidFill>
            <a:srgbClr val="3C848C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/>
              <a:t>Estimation</a:t>
            </a:r>
            <a:endParaRPr lang="en-CA" sz="2400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179512" y="1556792"/>
            <a:ext cx="2160240" cy="864096"/>
          </a:xfrm>
          <a:prstGeom prst="roundRect">
            <a:avLst/>
          </a:prstGeom>
          <a:solidFill>
            <a:srgbClr val="008E4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/>
              <a:t>Sampling</a:t>
            </a:r>
            <a:endParaRPr lang="en-CA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275856" y="3410997"/>
            <a:ext cx="2736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smtClean="0"/>
              <a:t>Rolling Estimates</a:t>
            </a:r>
            <a:endParaRPr lang="en-CA" sz="2800" dirty="0"/>
          </a:p>
        </p:txBody>
      </p:sp>
      <p:sp>
        <p:nvSpPr>
          <p:cNvPr id="22" name="Rounded Rectangle 21"/>
          <p:cNvSpPr/>
          <p:nvPr/>
        </p:nvSpPr>
        <p:spPr>
          <a:xfrm>
            <a:off x="6372200" y="5301208"/>
            <a:ext cx="2592288" cy="864096"/>
          </a:xfrm>
          <a:prstGeom prst="roundRect">
            <a:avLst/>
          </a:prstGeom>
          <a:solidFill>
            <a:schemeClr val="accent4">
              <a:lumMod val="50000"/>
              <a:lumOff val="5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/>
              <a:t>Interpretation &amp;</a:t>
            </a:r>
            <a:br>
              <a:rPr lang="en-CA" sz="2400" b="1" dirty="0" smtClean="0"/>
            </a:br>
            <a:r>
              <a:rPr lang="en-CA" sz="2400" b="1" dirty="0" smtClean="0"/>
              <a:t>Dissemination</a:t>
            </a:r>
            <a:endParaRPr lang="en-CA" sz="2400" b="1" dirty="0"/>
          </a:p>
        </p:txBody>
      </p:sp>
      <p:sp>
        <p:nvSpPr>
          <p:cNvPr id="23" name="Right Arrow 22"/>
          <p:cNvSpPr/>
          <p:nvPr/>
        </p:nvSpPr>
        <p:spPr>
          <a:xfrm>
            <a:off x="5652120" y="5301208"/>
            <a:ext cx="792088" cy="576064"/>
          </a:xfrm>
          <a:prstGeom prst="rightArrow">
            <a:avLst/>
          </a:prstGeom>
          <a:solidFill>
            <a:srgbClr val="BFBFB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TextBox 23"/>
          <p:cNvSpPr txBox="1"/>
          <p:nvPr/>
        </p:nvSpPr>
        <p:spPr>
          <a:xfrm>
            <a:off x="5796136" y="2852936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i="1" dirty="0" smtClean="0"/>
              <a:t>Automated Processing</a:t>
            </a:r>
            <a:endParaRPr lang="en-CA" sz="2000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467544" y="3005336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i="1" dirty="0" smtClean="0"/>
              <a:t>Active Management</a:t>
            </a:r>
            <a:endParaRPr lang="en-CA" sz="2000" i="1" dirty="0"/>
          </a:p>
        </p:txBody>
      </p:sp>
      <p:sp>
        <p:nvSpPr>
          <p:cNvPr id="26" name="Rounded Rectangle 25"/>
          <p:cNvSpPr/>
          <p:nvPr/>
        </p:nvSpPr>
        <p:spPr>
          <a:xfrm>
            <a:off x="467544" y="3861048"/>
            <a:ext cx="2952328" cy="360040"/>
          </a:xfrm>
          <a:prstGeom prst="roundRect">
            <a:avLst/>
          </a:prstGeom>
          <a:solidFill>
            <a:srgbClr val="0070C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/>
              <a:t>Manual Editing</a:t>
            </a:r>
            <a:endParaRPr lang="en-CA" sz="2400" b="1" dirty="0"/>
          </a:p>
        </p:txBody>
      </p:sp>
      <p:sp>
        <p:nvSpPr>
          <p:cNvPr id="28" name="Right Arrow 27"/>
          <p:cNvSpPr/>
          <p:nvPr/>
        </p:nvSpPr>
        <p:spPr>
          <a:xfrm>
            <a:off x="2123728" y="1844824"/>
            <a:ext cx="864096" cy="576064"/>
          </a:xfrm>
          <a:prstGeom prst="rightArrow">
            <a:avLst/>
          </a:prstGeom>
          <a:solidFill>
            <a:srgbClr val="BFBFB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412776"/>
            <a:ext cx="8218488" cy="475252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300"/>
              </a:spcBef>
              <a:buClr>
                <a:srgbClr val="6A9BDE"/>
              </a:buClr>
            </a:pPr>
            <a:r>
              <a:rPr lang="en-CA" sz="2400" dirty="0" smtClean="0"/>
              <a:t>Quality Indicator (QI)</a:t>
            </a:r>
          </a:p>
          <a:p>
            <a:pPr lvl="1">
              <a:spcBef>
                <a:spcPts val="300"/>
              </a:spcBef>
              <a:buClr>
                <a:srgbClr val="6A9BDE"/>
              </a:buClr>
            </a:pPr>
            <a:r>
              <a:rPr lang="en-CA" sz="2000" b="1" dirty="0" smtClean="0"/>
              <a:t>MSE </a:t>
            </a:r>
            <a:r>
              <a:rPr lang="en-CA" sz="2000" dirty="0" smtClean="0"/>
              <a:t>type, which incorporates </a:t>
            </a:r>
            <a:r>
              <a:rPr lang="en-CA" sz="2000" b="1" dirty="0" smtClean="0"/>
              <a:t>Sampling and Imputation Variance</a:t>
            </a:r>
            <a:r>
              <a:rPr lang="en-CA" sz="2000" dirty="0" smtClean="0"/>
              <a:t>, plus a measure of </a:t>
            </a:r>
            <a:r>
              <a:rPr lang="en-CA" sz="2000" b="1" dirty="0" smtClean="0"/>
              <a:t>Deviation</a:t>
            </a:r>
            <a:r>
              <a:rPr lang="en-CA" sz="2000" dirty="0" smtClean="0"/>
              <a:t> from predicted values</a:t>
            </a:r>
          </a:p>
          <a:p>
            <a:pPr lvl="1">
              <a:spcBef>
                <a:spcPts val="300"/>
              </a:spcBef>
              <a:buClr>
                <a:srgbClr val="6A9BDE"/>
              </a:buClr>
            </a:pPr>
            <a:endParaRPr lang="en-CA" sz="2000" dirty="0" smtClean="0"/>
          </a:p>
          <a:p>
            <a:pPr>
              <a:spcBef>
                <a:spcPts val="300"/>
              </a:spcBef>
              <a:buClr>
                <a:srgbClr val="6A9BDE"/>
              </a:buClr>
            </a:pPr>
            <a:r>
              <a:rPr lang="en-CA" sz="2400" dirty="0" smtClean="0"/>
              <a:t>Impact Score</a:t>
            </a:r>
          </a:p>
          <a:p>
            <a:pPr lvl="1">
              <a:spcBef>
                <a:spcPts val="300"/>
              </a:spcBef>
              <a:buClr>
                <a:srgbClr val="6A9BDE"/>
              </a:buClr>
            </a:pPr>
            <a:r>
              <a:rPr lang="en-CA" sz="2000" dirty="0" smtClean="0"/>
              <a:t>Impact of a unit on the QI for a given domain estimate</a:t>
            </a:r>
          </a:p>
          <a:p>
            <a:pPr lvl="1">
              <a:spcBef>
                <a:spcPts val="300"/>
              </a:spcBef>
              <a:buClr>
                <a:srgbClr val="6A9BDE"/>
              </a:buClr>
            </a:pPr>
            <a:endParaRPr lang="en-CA" sz="2000" dirty="0" smtClean="0"/>
          </a:p>
          <a:p>
            <a:pPr lvl="1">
              <a:spcBef>
                <a:spcPts val="300"/>
              </a:spcBef>
              <a:buClr>
                <a:srgbClr val="6A9BDE"/>
              </a:buClr>
            </a:pPr>
            <a:endParaRPr lang="en-CA" sz="2000" dirty="0" smtClean="0"/>
          </a:p>
          <a:p>
            <a:pPr lvl="1">
              <a:spcBef>
                <a:spcPts val="300"/>
              </a:spcBef>
              <a:buClr>
                <a:srgbClr val="6A9BDE"/>
              </a:buClr>
            </a:pPr>
            <a:endParaRPr lang="en-CA" sz="2000" dirty="0" smtClean="0"/>
          </a:p>
          <a:p>
            <a:pPr lvl="1">
              <a:spcBef>
                <a:spcPts val="300"/>
              </a:spcBef>
              <a:buClr>
                <a:srgbClr val="6A9BDE"/>
              </a:buClr>
            </a:pPr>
            <a:endParaRPr lang="en-CA" sz="2000" dirty="0" smtClean="0"/>
          </a:p>
          <a:p>
            <a:pPr>
              <a:buClr>
                <a:srgbClr val="6A9BDE"/>
              </a:buClr>
            </a:pPr>
            <a:r>
              <a:rPr lang="en-CA" sz="2400" dirty="0" smtClean="0"/>
              <a:t>Global Measures</a:t>
            </a:r>
          </a:p>
          <a:p>
            <a:pPr lvl="1">
              <a:buClr>
                <a:srgbClr val="6A9BDE"/>
              </a:buClr>
            </a:pPr>
            <a:r>
              <a:rPr lang="en-CA" sz="2000" dirty="0" smtClean="0"/>
              <a:t>Global QI = Average of QI fro</a:t>
            </a:r>
            <a:r>
              <a:rPr lang="en-CA" sz="2000" dirty="0" smtClean="0">
                <a:solidFill>
                  <a:schemeClr val="accent4"/>
                </a:solidFill>
              </a:rPr>
              <a:t>m all key domains and all key variables of a survey</a:t>
            </a:r>
          </a:p>
          <a:p>
            <a:pPr lvl="1">
              <a:buClr>
                <a:srgbClr val="6A9BDE"/>
              </a:buClr>
            </a:pPr>
            <a:r>
              <a:rPr lang="en-CA" sz="2000" dirty="0" smtClean="0"/>
              <a:t>Global Score = Average of all Impact Scores for a given unit.</a:t>
            </a:r>
            <a:endParaRPr lang="en-CA" sz="1800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04/06/2014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Statistics Canada • Statistique Canada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15DC-1A64-43B0-BA83-EAC52186271F}" type="slidenum">
              <a:rPr lang="en-CA"/>
              <a:pPr/>
              <a:t>5</a:t>
            </a:fld>
            <a:endParaRPr lang="en-CA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34963" y="908720"/>
            <a:ext cx="8218487" cy="711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sz="2800" dirty="0" smtClean="0"/>
              <a:t>IBSP Active Management Model </a:t>
            </a:r>
            <a:endParaRPr lang="en-CA" sz="2800" dirty="0"/>
          </a:p>
        </p:txBody>
      </p:sp>
      <p:pic>
        <p:nvPicPr>
          <p:cNvPr id="94217" name="Picture 9" descr="BlueBar-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58825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1115616" y="3645024"/>
            <a:ext cx="6408712" cy="288032"/>
          </a:xfrm>
          <a:prstGeom prst="rect">
            <a:avLst/>
          </a:prstGeom>
          <a:gradFill flip="none"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10800000" scaled="1"/>
            <a:tileRect/>
          </a:gradFill>
          <a:effectLst>
            <a:outerShdw blurRad="50800" dist="50800" dir="5400000" algn="ctr" rotWithShape="0">
              <a:srgbClr val="000000">
                <a:alpha val="76000"/>
              </a:srgbClr>
            </a:outerShdw>
          </a:effectLst>
          <a:scene3d>
            <a:camera prst="orthographicFront"/>
            <a:lightRig rig="threePt" dir="t"/>
          </a:scene3d>
          <a:sp3d>
            <a:bevelT w="190500" h="38100"/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just"/>
            <a:r>
              <a:rPr lang="en-CA" sz="16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   </a:t>
            </a:r>
            <a:r>
              <a:rPr lang="en-CA" sz="1600" b="1" cap="sm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</a:t>
            </a:r>
            <a:r>
              <a:rPr lang="en-CA" b="1" cap="sm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Imputation Variance + Deviation             </a:t>
            </a:r>
            <a:r>
              <a:rPr lang="en-CA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Large</a:t>
            </a:r>
            <a:br>
              <a:rPr lang="en-CA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CA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6" y="4149080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dirty="0" smtClean="0"/>
              <a:t>Reported data close to predicted value</a:t>
            </a:r>
            <a:endParaRPr lang="en-CA" sz="1400" dirty="0"/>
          </a:p>
        </p:txBody>
      </p:sp>
      <p:sp>
        <p:nvSpPr>
          <p:cNvPr id="11" name="Isosceles Triangle 10"/>
          <p:cNvSpPr/>
          <p:nvPr/>
        </p:nvSpPr>
        <p:spPr>
          <a:xfrm>
            <a:off x="1187624" y="3983292"/>
            <a:ext cx="144016" cy="144016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Isosceles Triangle 11"/>
          <p:cNvSpPr/>
          <p:nvPr/>
        </p:nvSpPr>
        <p:spPr>
          <a:xfrm>
            <a:off x="3131840" y="4005064"/>
            <a:ext cx="144016" cy="144016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Isosceles Triangle 12"/>
          <p:cNvSpPr/>
          <p:nvPr/>
        </p:nvSpPr>
        <p:spPr>
          <a:xfrm>
            <a:off x="6444208" y="4005064"/>
            <a:ext cx="144016" cy="144016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2195736" y="4149080"/>
            <a:ext cx="1954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dirty="0" smtClean="0"/>
              <a:t>Data imputed from</a:t>
            </a:r>
            <a:br>
              <a:rPr lang="en-CA" sz="1400" dirty="0" smtClean="0"/>
            </a:br>
            <a:r>
              <a:rPr lang="en-CA" sz="1400" dirty="0" smtClean="0"/>
              <a:t>a good model</a:t>
            </a:r>
            <a:endParaRPr lang="en-CA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5076056" y="4169266"/>
            <a:ext cx="2919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dirty="0" smtClean="0"/>
              <a:t>Data imputed from a poor model</a:t>
            </a:r>
          </a:p>
          <a:p>
            <a:pPr algn="ctr"/>
            <a:r>
              <a:rPr lang="en-CA" sz="1400" dirty="0" smtClean="0"/>
              <a:t>and/or far from the predicted value</a:t>
            </a:r>
            <a:endParaRPr lang="en-CA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04/06/2014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Statistics Canada • Statistique Canada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15DC-1A64-43B0-BA83-EAC52186271F}" type="slidenum">
              <a:rPr lang="en-CA"/>
              <a:pPr/>
              <a:t>6</a:t>
            </a:fld>
            <a:endParaRPr lang="en-CA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412776"/>
            <a:ext cx="8218488" cy="410445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300"/>
              </a:spcBef>
              <a:buClr>
                <a:srgbClr val="6A9BDE"/>
              </a:buClr>
              <a:buNone/>
            </a:pPr>
            <a:r>
              <a:rPr lang="en-CA" sz="2400" dirty="0" smtClean="0"/>
              <a:t>Strategy is driven by 3 interrelated concepts:</a:t>
            </a:r>
          </a:p>
          <a:p>
            <a:pPr>
              <a:spcBef>
                <a:spcPts val="300"/>
              </a:spcBef>
              <a:buClr>
                <a:srgbClr val="6A9BDE"/>
              </a:buClr>
            </a:pPr>
            <a:r>
              <a:rPr lang="en-CA" sz="2400" dirty="0" smtClean="0"/>
              <a:t>Key Estimates</a:t>
            </a:r>
          </a:p>
          <a:p>
            <a:pPr lvl="1">
              <a:spcBef>
                <a:spcPts val="300"/>
              </a:spcBef>
              <a:buClr>
                <a:srgbClr val="6A9BDE"/>
              </a:buClr>
            </a:pPr>
            <a:r>
              <a:rPr lang="en-CA" sz="2000" dirty="0" smtClean="0"/>
              <a:t>The combinations of Key Domains (geo*industry) and Key Variables (around 5)  to be included in the active management</a:t>
            </a:r>
          </a:p>
          <a:p>
            <a:pPr lvl="2">
              <a:spcBef>
                <a:spcPts val="300"/>
              </a:spcBef>
              <a:buClr>
                <a:srgbClr val="6A9BDE"/>
              </a:buClr>
              <a:buNone/>
            </a:pPr>
            <a:endParaRPr lang="en-CA" sz="1600" dirty="0" smtClean="0"/>
          </a:p>
          <a:p>
            <a:pPr>
              <a:spcBef>
                <a:spcPts val="300"/>
              </a:spcBef>
              <a:buClr>
                <a:srgbClr val="6A9BDE"/>
              </a:buClr>
            </a:pPr>
            <a:r>
              <a:rPr lang="en-CA" sz="2400" dirty="0" smtClean="0"/>
              <a:t>Importance Factors</a:t>
            </a:r>
          </a:p>
          <a:p>
            <a:pPr lvl="1">
              <a:spcBef>
                <a:spcPts val="300"/>
              </a:spcBef>
              <a:buClr>
                <a:srgbClr val="6A9BDE"/>
              </a:buClr>
            </a:pPr>
            <a:r>
              <a:rPr lang="en-CA" sz="2000" dirty="0" smtClean="0"/>
              <a:t>Rank the Key Estimates from the most to the least important</a:t>
            </a:r>
          </a:p>
          <a:p>
            <a:pPr lvl="1">
              <a:spcBef>
                <a:spcPts val="300"/>
              </a:spcBef>
              <a:buClr>
                <a:srgbClr val="6A9BDE"/>
              </a:buClr>
            </a:pPr>
            <a:r>
              <a:rPr lang="en-CA" sz="2000" dirty="0" smtClean="0"/>
              <a:t>Set relative weights of the Key Estimates in the Global Score</a:t>
            </a:r>
            <a:r>
              <a:rPr lang="en-CA" sz="2000" dirty="0" smtClean="0">
                <a:solidFill>
                  <a:srgbClr val="FF0000"/>
                </a:solidFill>
              </a:rPr>
              <a:t> </a:t>
            </a:r>
            <a:r>
              <a:rPr lang="en-CA" sz="2000" dirty="0" smtClean="0">
                <a:solidFill>
                  <a:schemeClr val="accent4"/>
                </a:solidFill>
              </a:rPr>
              <a:t>and Global QI</a:t>
            </a:r>
          </a:p>
          <a:p>
            <a:pPr lvl="1">
              <a:spcBef>
                <a:spcPts val="300"/>
              </a:spcBef>
              <a:buClr>
                <a:srgbClr val="6A9BDE"/>
              </a:buClr>
            </a:pPr>
            <a:r>
              <a:rPr lang="en-CA" sz="2000" dirty="0" smtClean="0">
                <a:solidFill>
                  <a:schemeClr val="accent4"/>
                </a:solidFill>
              </a:rPr>
              <a:t>Generated from historical estimates</a:t>
            </a:r>
          </a:p>
        </p:txBody>
      </p:sp>
      <p:pic>
        <p:nvPicPr>
          <p:cNvPr id="94217" name="Picture 9" descr="BlueBar-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58825"/>
          </a:xfrm>
          <a:prstGeom prst="rect">
            <a:avLst/>
          </a:prstGeom>
          <a:noFill/>
        </p:spPr>
      </p:pic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334963" y="908720"/>
            <a:ext cx="8218487" cy="711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kumimoji="0" lang="en-CA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IBSP Active Management Model </a:t>
            </a:r>
            <a:endParaRPr kumimoji="0" lang="en-CA" sz="28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04/06/2014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Statistics Canada • Statistique Canada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15DC-1A64-43B0-BA83-EAC52186271F}" type="slidenum">
              <a:rPr lang="en-CA"/>
              <a:pPr/>
              <a:t>7</a:t>
            </a:fld>
            <a:endParaRPr lang="en-CA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412776"/>
            <a:ext cx="8218488" cy="410445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300"/>
              </a:spcBef>
              <a:buClr>
                <a:srgbClr val="6A9BDE"/>
              </a:buClr>
              <a:buNone/>
            </a:pPr>
            <a:r>
              <a:rPr lang="en-CA" sz="2400" dirty="0" smtClean="0"/>
              <a:t>Strategy is driven by 3 interrelated concepts (cont’d):</a:t>
            </a:r>
          </a:p>
          <a:p>
            <a:pPr lvl="2">
              <a:spcBef>
                <a:spcPts val="300"/>
              </a:spcBef>
              <a:buClr>
                <a:srgbClr val="6A9BDE"/>
              </a:buClr>
              <a:buNone/>
            </a:pPr>
            <a:endParaRPr lang="en-CA" sz="1600" dirty="0" smtClean="0"/>
          </a:p>
          <a:p>
            <a:pPr>
              <a:spcBef>
                <a:spcPts val="300"/>
              </a:spcBef>
              <a:buClr>
                <a:srgbClr val="6A9BDE"/>
              </a:buClr>
            </a:pPr>
            <a:r>
              <a:rPr lang="en-CA" sz="2400" dirty="0" smtClean="0"/>
              <a:t>Quality Targets</a:t>
            </a:r>
          </a:p>
          <a:p>
            <a:pPr lvl="1">
              <a:spcBef>
                <a:spcPts val="300"/>
              </a:spcBef>
              <a:buClr>
                <a:srgbClr val="6A9BDE"/>
              </a:buClr>
            </a:pPr>
            <a:r>
              <a:rPr lang="en-CA" sz="2000" dirty="0" smtClean="0"/>
              <a:t>Set the quality objective for each Key Estimate</a:t>
            </a:r>
          </a:p>
          <a:p>
            <a:pPr lvl="1">
              <a:spcBef>
                <a:spcPts val="300"/>
              </a:spcBef>
              <a:buClr>
                <a:srgbClr val="6A9BDE"/>
              </a:buClr>
            </a:pPr>
            <a:r>
              <a:rPr lang="en-CA" sz="2000" dirty="0" smtClean="0"/>
              <a:t>Targets are set in line with the Importance Factors</a:t>
            </a:r>
          </a:p>
          <a:p>
            <a:pPr lvl="1">
              <a:spcBef>
                <a:spcPts val="300"/>
              </a:spcBef>
              <a:buClr>
                <a:srgbClr val="6A9BDE"/>
              </a:buClr>
            </a:pPr>
            <a:endParaRPr lang="en-CA" sz="2000" dirty="0" smtClean="0"/>
          </a:p>
          <a:p>
            <a:pPr lvl="1">
              <a:spcBef>
                <a:spcPts val="300"/>
              </a:spcBef>
              <a:buClr>
                <a:srgbClr val="6A9BDE"/>
              </a:buClr>
            </a:pPr>
            <a:r>
              <a:rPr lang="en-CA" sz="2000" dirty="0" smtClean="0"/>
              <a:t>For the 1</a:t>
            </a:r>
            <a:r>
              <a:rPr lang="en-CA" sz="2000" baseline="30000" dirty="0" smtClean="0"/>
              <a:t>st</a:t>
            </a:r>
            <a:r>
              <a:rPr lang="en-CA" sz="2000" dirty="0" smtClean="0"/>
              <a:t> year, expected CVs coming out of sampling were used as a starting point</a:t>
            </a:r>
          </a:p>
          <a:p>
            <a:pPr lvl="1">
              <a:spcBef>
                <a:spcPts val="300"/>
              </a:spcBef>
              <a:buClr>
                <a:srgbClr val="6A9BDE"/>
              </a:buClr>
            </a:pPr>
            <a:r>
              <a:rPr lang="en-CA" sz="2000" dirty="0" smtClean="0"/>
              <a:t>Starting with year 2, actual realized QIs will be available as a starting point</a:t>
            </a:r>
          </a:p>
          <a:p>
            <a:pPr lvl="1">
              <a:spcBef>
                <a:spcPts val="300"/>
              </a:spcBef>
              <a:buClr>
                <a:srgbClr val="6A9BDE"/>
              </a:buClr>
            </a:pPr>
            <a:endParaRPr lang="en-CA" sz="2000" dirty="0" smtClean="0"/>
          </a:p>
        </p:txBody>
      </p:sp>
      <p:pic>
        <p:nvPicPr>
          <p:cNvPr id="94217" name="Picture 9" descr="BlueBar-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58825"/>
          </a:xfrm>
          <a:prstGeom prst="rect">
            <a:avLst/>
          </a:prstGeom>
          <a:noFill/>
        </p:spPr>
      </p:pic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334963" y="908720"/>
            <a:ext cx="8218487" cy="711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kumimoji="0" lang="en-CA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IBSP Active Management Model </a:t>
            </a:r>
            <a:endParaRPr kumimoji="0" lang="en-CA" sz="28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04/06/2014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Statistics Canada • Statistique Canada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15DC-1A64-43B0-BA83-EAC52186271F}" type="slidenum">
              <a:rPr lang="en-CA"/>
              <a:pPr/>
              <a:t>8</a:t>
            </a:fld>
            <a:endParaRPr lang="en-CA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412776"/>
            <a:ext cx="8218488" cy="475252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300"/>
              </a:spcBef>
              <a:buClr>
                <a:srgbClr val="6A9BDE"/>
              </a:buClr>
            </a:pPr>
            <a:r>
              <a:rPr lang="en-CA" sz="2400" dirty="0" smtClean="0"/>
              <a:t>Collection</a:t>
            </a:r>
          </a:p>
          <a:p>
            <a:pPr lvl="1">
              <a:spcBef>
                <a:spcPts val="300"/>
              </a:spcBef>
              <a:buClr>
                <a:srgbClr val="6A9BDE"/>
              </a:buClr>
            </a:pPr>
            <a:r>
              <a:rPr lang="en-CA" sz="2000" dirty="0" smtClean="0"/>
              <a:t>One integrated list will be created for all collection follow-up operations</a:t>
            </a:r>
          </a:p>
          <a:p>
            <a:pPr lvl="1">
              <a:spcBef>
                <a:spcPts val="300"/>
              </a:spcBef>
              <a:buClr>
                <a:srgbClr val="6A9BDE"/>
              </a:buClr>
            </a:pPr>
            <a:r>
              <a:rPr lang="en-CA" sz="2000" dirty="0" smtClean="0"/>
              <a:t>Priority groups will be created from unit scores</a:t>
            </a:r>
          </a:p>
          <a:p>
            <a:pPr lvl="2">
              <a:spcBef>
                <a:spcPts val="300"/>
              </a:spcBef>
              <a:buClr>
                <a:srgbClr val="6A9BDE"/>
              </a:buClr>
            </a:pPr>
            <a:r>
              <a:rPr lang="en-CA" sz="1600" dirty="0" smtClean="0"/>
              <a:t>Priority 1: top 5% of units with highest score</a:t>
            </a:r>
          </a:p>
          <a:p>
            <a:pPr lvl="2">
              <a:spcBef>
                <a:spcPts val="300"/>
              </a:spcBef>
              <a:buClr>
                <a:srgbClr val="6A9BDE"/>
              </a:buClr>
            </a:pPr>
            <a:r>
              <a:rPr lang="en-CA" sz="1600" dirty="0" smtClean="0"/>
              <a:t>Priority 2: next 10% of units with highest score</a:t>
            </a:r>
          </a:p>
          <a:p>
            <a:pPr lvl="2">
              <a:spcBef>
                <a:spcPts val="300"/>
              </a:spcBef>
              <a:buClr>
                <a:srgbClr val="6A9BDE"/>
              </a:buClr>
            </a:pPr>
            <a:r>
              <a:rPr lang="en-CA" sz="1600" dirty="0" smtClean="0"/>
              <a:t>…</a:t>
            </a:r>
            <a:endParaRPr lang="en-CA" sz="2000" dirty="0" smtClean="0"/>
          </a:p>
          <a:p>
            <a:pPr lvl="1">
              <a:spcBef>
                <a:spcPts val="300"/>
              </a:spcBef>
              <a:buClr>
                <a:srgbClr val="6A9BDE"/>
              </a:buClr>
            </a:pPr>
            <a:r>
              <a:rPr lang="en-CA" sz="2000" dirty="0" smtClean="0"/>
              <a:t>Appropriate follow-up action will be based on record status (i.e. appointment, hard refusal, failed collection edit, etc.)</a:t>
            </a:r>
          </a:p>
          <a:p>
            <a:pPr lvl="1">
              <a:spcBef>
                <a:spcPts val="300"/>
              </a:spcBef>
              <a:buClr>
                <a:srgbClr val="6A9BDE"/>
              </a:buClr>
            </a:pPr>
            <a:r>
              <a:rPr lang="en-CA" sz="2000" dirty="0" smtClean="0"/>
              <a:t>Active collection for a specific survey will stop when</a:t>
            </a:r>
          </a:p>
          <a:p>
            <a:pPr lvl="2">
              <a:spcBef>
                <a:spcPts val="300"/>
              </a:spcBef>
              <a:buClr>
                <a:srgbClr val="6A9BDE"/>
              </a:buClr>
            </a:pPr>
            <a:r>
              <a:rPr lang="en-CA" sz="1600" dirty="0" smtClean="0"/>
              <a:t>The Global QI has reached a predetermined threshold</a:t>
            </a:r>
          </a:p>
          <a:p>
            <a:pPr lvl="2">
              <a:spcBef>
                <a:spcPts val="300"/>
              </a:spcBef>
              <a:buClr>
                <a:srgbClr val="6A9BDE"/>
              </a:buClr>
              <a:buNone/>
            </a:pPr>
            <a:r>
              <a:rPr lang="en-CA" sz="1600" dirty="0" smtClean="0"/>
              <a:t>AND</a:t>
            </a:r>
            <a:endParaRPr lang="en-CA" dirty="0" smtClean="0"/>
          </a:p>
          <a:p>
            <a:pPr lvl="2">
              <a:spcBef>
                <a:spcPts val="300"/>
              </a:spcBef>
              <a:buClr>
                <a:srgbClr val="6A9BDE"/>
              </a:buClr>
            </a:pPr>
            <a:r>
              <a:rPr lang="en-CA" sz="1600" dirty="0" smtClean="0"/>
              <a:t>The weighted response rate has reached a predetermined minimum</a:t>
            </a:r>
          </a:p>
          <a:p>
            <a:pPr lvl="1">
              <a:spcBef>
                <a:spcPts val="300"/>
              </a:spcBef>
              <a:buClr>
                <a:srgbClr val="6A9BDE"/>
              </a:buClr>
              <a:buNone/>
            </a:pPr>
            <a:endParaRPr lang="en-CA" sz="2000" dirty="0" smtClean="0"/>
          </a:p>
          <a:p>
            <a:pPr lvl="1">
              <a:spcBef>
                <a:spcPts val="300"/>
              </a:spcBef>
              <a:buClr>
                <a:srgbClr val="6A9BDE"/>
              </a:buClr>
              <a:buNone/>
            </a:pPr>
            <a:endParaRPr lang="en-CA" sz="2000" dirty="0" smtClean="0"/>
          </a:p>
          <a:p>
            <a:pPr lvl="1">
              <a:spcBef>
                <a:spcPts val="300"/>
              </a:spcBef>
              <a:buClr>
                <a:srgbClr val="6A9BDE"/>
              </a:buClr>
            </a:pPr>
            <a:endParaRPr lang="en-CA" sz="2000" dirty="0" smtClean="0"/>
          </a:p>
        </p:txBody>
      </p:sp>
      <p:pic>
        <p:nvPicPr>
          <p:cNvPr id="94217" name="Picture 9" descr="BlueBar-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58825"/>
          </a:xfrm>
          <a:prstGeom prst="rect">
            <a:avLst/>
          </a:prstGeom>
          <a:noFill/>
        </p:spPr>
      </p:pic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334963" y="908720"/>
            <a:ext cx="8218487" cy="711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Implementation</a:t>
            </a:r>
            <a:endParaRPr kumimoji="0" lang="en-CA" sz="28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72638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04/06/2014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Statistics Canada • Statistique Canada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15DC-1A64-43B0-BA83-EAC52186271F}" type="slidenum">
              <a:rPr lang="en-CA"/>
              <a:pPr/>
              <a:t>9</a:t>
            </a:fld>
            <a:endParaRPr lang="en-CA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412776"/>
            <a:ext cx="8218488" cy="475252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300"/>
              </a:spcBef>
              <a:buClr>
                <a:srgbClr val="6A9BDE"/>
              </a:buClr>
            </a:pPr>
            <a:r>
              <a:rPr lang="en-CA" dirty="0" smtClean="0"/>
              <a:t>Step-by-step top down analysis</a:t>
            </a:r>
          </a:p>
          <a:p>
            <a:pPr marL="857250" lvl="1" indent="-342900">
              <a:spcBef>
                <a:spcPts val="300"/>
              </a:spcBef>
              <a:buClr>
                <a:srgbClr val="6A9BDE"/>
              </a:buClr>
              <a:buFont typeface="+mj-lt"/>
              <a:buAutoNum type="arabicPeriod"/>
            </a:pPr>
            <a:r>
              <a:rPr lang="en-CA" dirty="0" smtClean="0"/>
              <a:t>Analyse estimates that have reached their quality target</a:t>
            </a:r>
          </a:p>
          <a:p>
            <a:pPr marL="1371600" lvl="2" indent="-457200">
              <a:spcBef>
                <a:spcPts val="300"/>
              </a:spcBef>
              <a:buClr>
                <a:srgbClr val="6A9BDE"/>
              </a:buClr>
              <a:buFont typeface="Arial" pitchFamily="34" charset="0"/>
              <a:buChar char="•"/>
            </a:pPr>
            <a:r>
              <a:rPr lang="en-CA" dirty="0" smtClean="0"/>
              <a:t>Drill down using unit impact scores to prioritize micro editing</a:t>
            </a:r>
          </a:p>
          <a:p>
            <a:pPr marL="857250" lvl="1" indent="-342900">
              <a:spcBef>
                <a:spcPts val="300"/>
              </a:spcBef>
              <a:buClr>
                <a:srgbClr val="6A9BDE"/>
              </a:buClr>
              <a:buFont typeface="+mj-lt"/>
              <a:buAutoNum type="arabicPeriod"/>
            </a:pPr>
            <a:r>
              <a:rPr lang="en-CA" dirty="0" smtClean="0"/>
              <a:t>Analyse domains/estimates that are getting close to their target</a:t>
            </a:r>
          </a:p>
          <a:p>
            <a:pPr marL="857250" lvl="1" indent="-342900">
              <a:spcBef>
                <a:spcPts val="300"/>
              </a:spcBef>
              <a:buClr>
                <a:srgbClr val="6A9BDE"/>
              </a:buClr>
              <a:buFont typeface="+mj-lt"/>
              <a:buAutoNum type="arabicPeriod"/>
            </a:pPr>
            <a:r>
              <a:rPr lang="en-CA" dirty="0" smtClean="0"/>
              <a:t>Look at high impact units in other domains</a:t>
            </a:r>
          </a:p>
          <a:p>
            <a:pPr marL="1257300" lvl="2" indent="-342900">
              <a:spcBef>
                <a:spcPts val="300"/>
              </a:spcBef>
              <a:buClr>
                <a:srgbClr val="6A9BDE"/>
              </a:buClr>
              <a:buNone/>
            </a:pPr>
            <a:endParaRPr lang="en-CA" sz="1600" dirty="0" smtClean="0"/>
          </a:p>
          <a:p>
            <a:pPr>
              <a:spcBef>
                <a:spcPts val="300"/>
              </a:spcBef>
              <a:buClr>
                <a:srgbClr val="6A9BDE"/>
              </a:buClr>
            </a:pPr>
            <a:r>
              <a:rPr lang="en-CA" dirty="0" smtClean="0"/>
              <a:t>Analysts will have access to other quality measures as well (e.g. response rates, imputation rates, etc...)</a:t>
            </a:r>
          </a:p>
          <a:p>
            <a:pPr>
              <a:spcBef>
                <a:spcPts val="300"/>
              </a:spcBef>
              <a:buClr>
                <a:srgbClr val="6A9BDE"/>
              </a:buClr>
            </a:pPr>
            <a:endParaRPr lang="en-CA" dirty="0" smtClean="0"/>
          </a:p>
          <a:p>
            <a:pPr lvl="1">
              <a:spcBef>
                <a:spcPts val="300"/>
              </a:spcBef>
              <a:buClr>
                <a:srgbClr val="6A9BDE"/>
              </a:buClr>
            </a:pPr>
            <a:endParaRPr lang="en-CA" sz="2000" dirty="0" smtClean="0"/>
          </a:p>
          <a:p>
            <a:pPr lvl="1">
              <a:spcBef>
                <a:spcPts val="300"/>
              </a:spcBef>
              <a:buClr>
                <a:srgbClr val="6A9BDE"/>
              </a:buClr>
              <a:buNone/>
            </a:pPr>
            <a:endParaRPr lang="en-CA" sz="2000" dirty="0" smtClean="0"/>
          </a:p>
          <a:p>
            <a:pPr lvl="1">
              <a:spcBef>
                <a:spcPts val="300"/>
              </a:spcBef>
              <a:buClr>
                <a:srgbClr val="6A9BDE"/>
              </a:buClr>
              <a:buNone/>
            </a:pPr>
            <a:endParaRPr lang="en-CA" sz="2000" dirty="0" smtClean="0"/>
          </a:p>
          <a:p>
            <a:pPr lvl="1">
              <a:spcBef>
                <a:spcPts val="300"/>
              </a:spcBef>
              <a:buClr>
                <a:srgbClr val="6A9BDE"/>
              </a:buClr>
            </a:pPr>
            <a:endParaRPr lang="en-CA" sz="2000" dirty="0" smtClean="0"/>
          </a:p>
        </p:txBody>
      </p:sp>
      <p:pic>
        <p:nvPicPr>
          <p:cNvPr id="94217" name="Picture 9" descr="BlueBar-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58825"/>
          </a:xfrm>
          <a:prstGeom prst="rect">
            <a:avLst/>
          </a:prstGeom>
          <a:noFill/>
        </p:spPr>
      </p:pic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334963" y="908720"/>
            <a:ext cx="8218487" cy="711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Implementation</a:t>
            </a:r>
            <a:endParaRPr kumimoji="0" lang="en-CA" sz="28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72638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5DE237C50B4C448F35F1492A7DF89C" ma:contentTypeVersion="0" ma:contentTypeDescription="Create a new document." ma:contentTypeScope="" ma:versionID="c8916b0730e2cc7c79223a24de94af8a">
  <xsd:schema xmlns:xsd="http://www.w3.org/2001/XMLSchema" xmlns:p="http://schemas.microsoft.com/office/2006/metadata/properties" targetNamespace="http://schemas.microsoft.com/office/2006/metadata/properties" ma:root="true" ma:fieldsID="f4d196f5c675f743c82a55ad494504e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399BBCE8-03BB-4996-9D8D-DE745534ED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D892CE0-B995-42DB-A453-FC2CEA38996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277770-BDF7-40D0-8FBD-508328111819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DISS-DIFF-Eng Template</Template>
  <TotalTime>42720</TotalTime>
  <Words>832</Words>
  <Application>Microsoft Office PowerPoint</Application>
  <PresentationFormat>On-screen Show (4:3)</PresentationFormat>
  <Paragraphs>196</Paragraphs>
  <Slides>15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Default Design</vt:lpstr>
      <vt:lpstr>Document</vt:lpstr>
      <vt:lpstr>Slide 1</vt:lpstr>
      <vt:lpstr>Outline</vt:lpstr>
      <vt:lpstr>The new IBSP</vt:lpstr>
      <vt:lpstr>IBSP Active Management Model </vt:lpstr>
      <vt:lpstr>IBSP Active Management Model </vt:lpstr>
      <vt:lpstr>Slide 6</vt:lpstr>
      <vt:lpstr>Slide 7</vt:lpstr>
      <vt:lpstr>Slide 8</vt:lpstr>
      <vt:lpstr>Slide 9</vt:lpstr>
      <vt:lpstr>Empirical Study</vt:lpstr>
      <vt:lpstr>Results</vt:lpstr>
      <vt:lpstr>Results</vt:lpstr>
      <vt:lpstr>Results</vt:lpstr>
      <vt:lpstr>Final Remarks</vt:lpstr>
      <vt:lpstr>Slide 15</vt:lpstr>
    </vt:vector>
  </TitlesOfParts>
  <Company>STC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turmcla</cp:lastModifiedBy>
  <cp:revision>2340</cp:revision>
  <dcterms:created xsi:type="dcterms:W3CDTF">2008-07-17T14:58:13Z</dcterms:created>
  <dcterms:modified xsi:type="dcterms:W3CDTF">2014-05-15T11:54:07Z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0x010100985DE237C50B4C448F35F1492A7DF89C</vt:lpwstr>
  </property>
  <property fmtid="{D5CDD505-2E9C-101B-9397-08002B2CF9AE}" pid="3" name="_AdHocReviewCycleID">
    <vt:i4>366728170</vt:i4>
  </property>
  <property fmtid="{D5CDD505-2E9C-101B-9397-08002B2CF9AE}" pid="4" name="_NewReviewCycle">
    <vt:lpwstr/>
  </property>
  <property fmtid="{D5CDD505-2E9C-101B-9397-08002B2CF9AE}" pid="5" name="_EmailSubject">
    <vt:lpwstr>Doc to upload - Q2014</vt:lpwstr>
  </property>
  <property fmtid="{D5CDD505-2E9C-101B-9397-08002B2CF9AE}" pid="6" name="_AuthorEmail">
    <vt:lpwstr>Claude.Turmelle@a.statcan.gc.ca</vt:lpwstr>
  </property>
  <property fmtid="{D5CDD505-2E9C-101B-9397-08002B2CF9AE}" pid="7" name="_AuthorEmailDisplayName">
    <vt:lpwstr>Turmelle, Claude - BSMD/DMEE</vt:lpwstr>
  </property>
  <property fmtid="{D5CDD505-2E9C-101B-9397-08002B2CF9AE}" pid="8" name="_PreviousAdHocReviewCycleID">
    <vt:i4>1360953721</vt:i4>
  </property>
</Properties>
</file>